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Potential from a 1.0 μC charge</c:v>
          </c:tx>
          <c:spPr>
            <a:ln w="28575">
              <a:solidFill>
                <a:srgbClr val="8A6200"/>
              </a:solidFill>
              <a:prstDash val="solid"/>
            </a:ln>
          </c:spPr>
          <c:marker>
            <c:symbol val="circle"/>
            <c:size val="7"/>
            <c:spPr>
              <a:solidFill>
                <a:srgbClr val="8A6200"/>
              </a:solidFill>
            </c:spPr>
          </c:marker>
          <c:xVal>
            <c:numLit>
              <c:formatCode>General</c:formatCode>
              <c:ptCount val="5"/>
              <c:pt idx="0">
                <c:v>10</c:v>
              </c:pt>
              <c:pt idx="1">
                <c:v>20</c:v>
              </c:pt>
              <c:pt idx="2">
                <c:v>30</c:v>
              </c:pt>
              <c:pt idx="3">
                <c:v>40</c:v>
              </c:pt>
              <c:pt idx="4">
                <c:v>50</c:v>
              </c:pt>
            </c:numLit>
          </c:xVal>
          <c:yVal>
            <c:numLit>
              <c:formatCode>General</c:formatCode>
              <c:ptCount val="5"/>
              <c:pt idx="0">
                <c:v>90</c:v>
              </c:pt>
              <c:pt idx="1">
                <c:v>45</c:v>
              </c:pt>
              <c:pt idx="2">
                <c:v>30</c:v>
              </c:pt>
              <c:pt idx="3">
                <c:v>22.5</c:v>
              </c:pt>
              <c:pt idx="4">
                <c:v>18</c:v>
              </c:pt>
            </c:numLit>
          </c:yVal>
          <c:smooth val="0"/>
          <c:extLst>
            <c:ext xmlns:c16="http://schemas.microsoft.com/office/drawing/2014/chart" uri="{C3380CC4-5D6E-409C-BE32-E72D297353CC}">
              <c16:uniqueId val="{00000000-576B-408D-8D3D-38A829EB0A23}"/>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Electric potential / kV</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0"/>
      </c:valAx>
      <c:valAx>
        <c:axId val="48650112"/>
        <c:scaling>
          <c:orientation val="minMax"/>
        </c:scaling>
        <c:delete val="0"/>
        <c:axPos val="b"/>
        <c:title>
          <c:tx>
            <c:rich>
              <a:bodyPr/>
              <a:lstStyle/>
              <a:p>
                <a:r>
                  <a:t>Distance / cm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dark-green opening slide with the exact topic title “Electric Force, Field, and Potential”, an accent ring for group AP2, and a single hook question.</a:t>
            </a:r>
          </a:p>
          <a:p>
            <a:r>
              <a:t>[Teacher cue]</a:t>
            </a:r>
          </a:p>
          <a:p>
            <a:r>
              <a:t>Ask the hook question before revealing any explanation. Listen for the representations students choose, then connect their answers to AP unit 10.</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[Quiz answers] 1. F = k|q₁q₂|/r² — It is one of the unit’s governing relationships. 2. 1.B — Practice 1.B is creating quantitative graphs with scales and units. 3. Potential contributions can cancel while the vector field remains nonzero.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76092-3915-598C-0ACF-6246A83527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F54148-498D-0EDA-42DF-5C49E36E2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78F64F-2538-BA4E-CCF8-8C37DEA6777D}"/>
              </a:ext>
            </a:extLst>
          </p:cNvPr>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+q, −q, midpoint, E from +q, E from −q, V = 0 here, Force and field: vectors, Potential: a scalar. A caption reads: At the midpoint the two field arrows point the same way and add; the two potentials cancel.</a:t>
            </a:r>
          </a:p>
          <a:p>
            <a:r>
              <a:t>[Teacher cue]</a:t>
            </a:r>
          </a:p>
          <a:p>
            <a:r>
              <a:t>Explain one governing idea at a time. Ask students to restate it using one vocabulary word, then reveal the equation only after its variables and mathematical boundary are named.</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5D588C8B-4331-7023-AF85-17AE672BECB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562767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An editable scatter chart plots Electric potential in kV against Distance in m; Distance is converted from metres to centimetres; Electric potential remains in kV.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test inverse proportionality by doubling distance and discuss why the sign follows source charge.</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[Quantitative visual] Values: Editable model data: (0.1, 90), (0.2, 45), (0.3, 30), (0.4, 22.5), (0.5, 18). Data: illustrative lesson data. Scale: 18.0 to 90 kV.</a:t>
            </a:r>
          </a:p>
          <a:p>
            <a:r>
              <a:t>Units: x uses metres; y uses kV.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[Worked problem] Steps: 1) Use E = k|q|/r². 2) Substitute 8.99×10⁹(2.0×10⁻⁶)/(0.30²). 3) Direction is away from positive charge. Answer: E = 2.0 × 10⁵ N/C away from the charge.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[Worked problem] Steps: 1) V = (8.99×10⁹)(−3.0×10⁻⁶)/0.20 2) Keep the negative sign. 3) Check the direction, significant figures and physical meaning of the result. Answer: V = −1.35 × 10⁵ 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https://giophysics.com/chapter-19/coulombs-law</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Electric force and field are vectors; potential is a scalar.; Superposition combines contributions from each source charge.; Electric potential energy depends on the charge configuration.; Equipotential lines are perpendicular to electric-field direction.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Follow the school risk assessment, secure apparatus and keep movement routes clear.</a:t>
            </a:r>
          </a:p>
          <a:p>
            <a:r>
              <a:t>[Humor] Zero on one scoreboard does not mean every player stopped moving.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11D17B62-E173-43D9-BCC0-65A883B6E9CC}"/>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5562D1DC-4C85-4ABD-9436-4ED9BF62E04E}"/>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AP PHYSICS 2: ALGEBRA-BASED · UNIT 10 · 15–18% OF MCQ SECTION</a:t>
            </a:r>
          </a:p>
        </p:txBody>
      </p:sp>
      <p:sp>
        <p:nvSpPr>
          <p:cNvPr id="3" name="topic-title">
            <a:extLst>
              <a:ext uri="{FF2B5EF4-FFF2-40B4-BE49-F238E27FC236}">
                <a16:creationId xmlns:a16="http://schemas.microsoft.com/office/drawing/2014/main" id="{9E6D9EEC-437D-49C2-A504-C918231EF976}"/>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Electric Force, Field, and Potential</a:t>
            </a:r>
          </a:p>
        </p:txBody>
      </p:sp>
      <p:sp>
        <p:nvSpPr>
          <p:cNvPr id="4" name="lesson-title">
            <a:extLst>
              <a:ext uri="{FF2B5EF4-FFF2-40B4-BE49-F238E27FC236}">
                <a16:creationId xmlns:a16="http://schemas.microsoft.com/office/drawing/2014/main" id="{33AF9A2E-CF24-41BE-AE7D-68F87CA4AB38}"/>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Vectors, Scalars, and Zero</a:t>
            </a:r>
          </a:p>
        </p:txBody>
      </p:sp>
      <p:sp>
        <p:nvSpPr>
          <p:cNvPr id="5" name="lesson-hook">
            <a:extLst>
              <a:ext uri="{FF2B5EF4-FFF2-40B4-BE49-F238E27FC236}">
                <a16:creationId xmlns:a16="http://schemas.microsoft.com/office/drawing/2014/main" id="{C3D98EDF-DCA3-470E-917E-6EFD9655F6FB}"/>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At a point where electric potential is zero, must the electric field also be zero?</a:t>
            </a:r>
          </a:p>
        </p:txBody>
      </p:sp>
      <p:sp>
        <p:nvSpPr>
          <p:cNvPr id="6" name="topic-ring">
            <a:extLst>
              <a:ext uri="{FF2B5EF4-FFF2-40B4-BE49-F238E27FC236}">
                <a16:creationId xmlns:a16="http://schemas.microsoft.com/office/drawing/2014/main" id="{91C48A6F-A6CD-4CA8-BD6E-A9D48B7B4860}"/>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7321EF91-D65A-455E-BAF0-DE200169D2E1}"/>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698E8FE7-05E8-48BB-B937-72A66821431C}"/>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ALGEBRA-BASED · NO CALCULUS REQUIRED</a:t>
            </a:r>
          </a:p>
        </p:txBody>
      </p:sp>
      <p:sp>
        <p:nvSpPr>
          <p:cNvPr id="9" name="group-label">
            <a:extLst>
              <a:ext uri="{FF2B5EF4-FFF2-40B4-BE49-F238E27FC236}">
                <a16:creationId xmlns:a16="http://schemas.microsoft.com/office/drawing/2014/main" id="{668B4259-3657-4C6F-A838-12C004DC88E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10 · AP PHYSICS 2: ALGEBRA-BASED</a:t>
            </a:r>
          </a:p>
        </p:txBody>
      </p:sp>
      <p:sp>
        <p:nvSpPr>
          <p:cNvPr id="10" name="page-number">
            <a:extLst>
              <a:ext uri="{FF2B5EF4-FFF2-40B4-BE49-F238E27FC236}">
                <a16:creationId xmlns:a16="http://schemas.microsoft.com/office/drawing/2014/main" id="{F7575AA1-D65D-44BA-9EFF-25BEACCE13E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054729A1-01CE-49B9-9F92-7F8636242F1A}"/>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A66BCDA8-B1D5-46BD-A0D8-CC259B336C0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AP2-U10 · 15–18%</a:t>
            </a:r>
          </a:p>
        </p:txBody>
      </p:sp>
    </p:spTree>
    <p:extLst>
      <p:ext uri="{BB962C8B-B14F-4D97-AF65-F5344CB8AC3E}">
        <p14:creationId xmlns:p14="http://schemas.microsoft.com/office/powerpoint/2010/main" val="157006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59349DC-32A9-4F6B-ACB8-B039ED49C1D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9DCA1697-1D27-4400-8F20-EB41D245DC8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6A17552A-C72E-4D40-B8BD-88861AB3440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8AF64D4-E20F-4620-99D1-E2501D8ACA9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1BF9046B-1CD9-41B5-9414-0DD199E2012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397542BE-F68A-4477-9F8B-8C1DC06634AD}"/>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3 MARKS · DERIVE · CALCULATE · JUSTIFY</a:t>
            </a:r>
          </a:p>
        </p:txBody>
      </p:sp>
      <p:sp>
        <p:nvSpPr>
          <p:cNvPr id="7" name="exam-question-frame">
            <a:extLst>
              <a:ext uri="{FF2B5EF4-FFF2-40B4-BE49-F238E27FC236}">
                <a16:creationId xmlns:a16="http://schemas.microsoft.com/office/drawing/2014/main" id="{B267B6E3-6837-4235-A61C-D2661C0C8C89}"/>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53EC466-464F-4024-B31E-6894FF2F6B6D}"/>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Charges +2.0 μC and −2.0 μC are 0.40 m apart. Find the potential and field direction at the midpoint.</a:t>
            </a:r>
          </a:p>
        </p:txBody>
      </p:sp>
      <p:sp>
        <p:nvSpPr>
          <p:cNvPr id="9" name="exam-method-frame">
            <a:extLst>
              <a:ext uri="{FF2B5EF4-FFF2-40B4-BE49-F238E27FC236}">
                <a16:creationId xmlns:a16="http://schemas.microsoft.com/office/drawing/2014/main" id="{3A02AA1B-BB6F-4365-B5A4-6909B023CAB5}"/>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4E71E2EC-90F9-4BBD-81F5-415398C1EF79}"/>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892F4059-F2AA-4335-9D4E-D40DCD6B15A1}"/>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40568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2B775613-BD33-46B5-AB90-7639AD9E9EF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BCC64FBF-47EE-4C72-BD18-79A89E0F13D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39E9B8FA-9981-4D3B-A46B-92E94D19383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DBC4CBC-B104-444E-BA71-410DADCC93C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C797167C-EC73-4FC8-831B-C46F8789F3C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6C0516DC-8F18-4788-A273-AFEBF98267BF}"/>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15113DAA-AE34-4D07-8E89-B034FF38B050}"/>
              </a:ext>
            </a:extLst>
          </p:cNvPr>
          <p:cNvSpPr>
            <a:spLocks noGrp="1"/>
          </p:cNvSpPr>
          <p:nvPr/>
        </p:nvSpPr>
        <p:spPr>
          <a:xfrm>
            <a:off x="666750" y="2266950"/>
            <a:ext cx="457200" cy="457200"/>
          </a:xfrm>
          <a:prstGeom prst="ellipse">
            <a:avLst/>
          </a:prstGeom>
          <a:solidFill>
            <a:srgbClr val="8A6200"/>
          </a:solidFill>
          <a:ln w="0">
            <a:noFill/>
            <a:prstDash val="solid"/>
          </a:ln>
        </p:spPr>
      </p:sp>
      <p:sp>
        <p:nvSpPr>
          <p:cNvPr id="8" name="mark-number-text-1">
            <a:extLst>
              <a:ext uri="{FF2B5EF4-FFF2-40B4-BE49-F238E27FC236}">
                <a16:creationId xmlns:a16="http://schemas.microsoft.com/office/drawing/2014/main" id="{99B027EB-D9A0-4650-84FE-A2DE9E812A9E}"/>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0286E6E1-1046-456E-A6D9-7ED3E6C0D62E}"/>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Potentials cancel: V = 0.</a:t>
            </a:r>
          </a:p>
        </p:txBody>
      </p:sp>
      <p:sp>
        <p:nvSpPr>
          <p:cNvPr id="10" name="mark-number-2">
            <a:extLst>
              <a:ext uri="{FF2B5EF4-FFF2-40B4-BE49-F238E27FC236}">
                <a16:creationId xmlns:a16="http://schemas.microsoft.com/office/drawing/2014/main" id="{22C115C4-9344-46E4-A9B8-8398A2022493}"/>
              </a:ext>
            </a:extLst>
          </p:cNvPr>
          <p:cNvSpPr>
            <a:spLocks noGrp="1"/>
          </p:cNvSpPr>
          <p:nvPr/>
        </p:nvSpPr>
        <p:spPr>
          <a:xfrm>
            <a:off x="666750" y="3333750"/>
            <a:ext cx="457200" cy="457200"/>
          </a:xfrm>
          <a:prstGeom prst="ellipse">
            <a:avLst/>
          </a:prstGeom>
          <a:solidFill>
            <a:srgbClr val="8A6200"/>
          </a:solidFill>
          <a:ln w="0">
            <a:noFill/>
            <a:prstDash val="solid"/>
          </a:ln>
        </p:spPr>
      </p:sp>
      <p:sp>
        <p:nvSpPr>
          <p:cNvPr id="11" name="mark-number-text-2">
            <a:extLst>
              <a:ext uri="{FF2B5EF4-FFF2-40B4-BE49-F238E27FC236}">
                <a16:creationId xmlns:a16="http://schemas.microsoft.com/office/drawing/2014/main" id="{0003AB62-9845-46B7-8B42-D412D7A935DC}"/>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DB67764E-CACA-4F60-A1C9-3C865008B0BD}"/>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Both fields point from + toward − at the midpoint.</a:t>
            </a:r>
          </a:p>
        </p:txBody>
      </p:sp>
      <p:sp>
        <p:nvSpPr>
          <p:cNvPr id="13" name="mark-number-3">
            <a:extLst>
              <a:ext uri="{FF2B5EF4-FFF2-40B4-BE49-F238E27FC236}">
                <a16:creationId xmlns:a16="http://schemas.microsoft.com/office/drawing/2014/main" id="{4968D6B8-BC82-4488-855E-07309EEF3514}"/>
              </a:ext>
            </a:extLst>
          </p:cNvPr>
          <p:cNvSpPr>
            <a:spLocks noGrp="1"/>
          </p:cNvSpPr>
          <p:nvPr/>
        </p:nvSpPr>
        <p:spPr>
          <a:xfrm>
            <a:off x="666750" y="4400550"/>
            <a:ext cx="457200" cy="457200"/>
          </a:xfrm>
          <a:prstGeom prst="ellipse">
            <a:avLst/>
          </a:prstGeom>
          <a:solidFill>
            <a:srgbClr val="8A6200"/>
          </a:solidFill>
          <a:ln w="0">
            <a:noFill/>
            <a:prstDash val="solid"/>
          </a:ln>
        </p:spPr>
      </p:sp>
      <p:sp>
        <p:nvSpPr>
          <p:cNvPr id="14" name="mark-number-text-3">
            <a:extLst>
              <a:ext uri="{FF2B5EF4-FFF2-40B4-BE49-F238E27FC236}">
                <a16:creationId xmlns:a16="http://schemas.microsoft.com/office/drawing/2014/main" id="{147D8FAB-5A4F-4798-8607-8148AAF5DDF9}"/>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29B44AA2-BF6D-4A34-94C4-1AE2C99BCD5B}"/>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Each field has magnitude kq/(0.20²); total E = 8.99 × 10⁵ N/C toward the negative charge.</a:t>
            </a:r>
          </a:p>
        </p:txBody>
      </p:sp>
      <p:sp>
        <p:nvSpPr>
          <p:cNvPr id="16" name="improvement-band">
            <a:extLst>
              <a:ext uri="{FF2B5EF4-FFF2-40B4-BE49-F238E27FC236}">
                <a16:creationId xmlns:a16="http://schemas.microsoft.com/office/drawing/2014/main" id="{87F09D47-8E62-424E-95C2-F261D41A41CB}"/>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1E800863-0217-4FC7-B1A7-5F9E3359CE45}"/>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58179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A5224230-8454-4C41-915B-E0B0F0232BB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028DF992-C451-411A-B4B6-B11EDF294E8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5A4CCC10-7B90-4E84-BC83-55B416AE107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D21EB5D-300B-414F-96F8-60BB550FD91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E6E78C04-B90A-41B3-AD25-9E8C7AFB20B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B2192877-514E-4898-A25C-CA617A0E6E82}"/>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7B38FEE2-1D77-4EFE-BAE2-0AC52C3F1478}"/>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Q1</a:t>
            </a:r>
          </a:p>
        </p:txBody>
      </p:sp>
      <p:sp>
        <p:nvSpPr>
          <p:cNvPr id="8" name="quiz-question-1">
            <a:extLst>
              <a:ext uri="{FF2B5EF4-FFF2-40B4-BE49-F238E27FC236}">
                <a16:creationId xmlns:a16="http://schemas.microsoft.com/office/drawing/2014/main" id="{3AB9F547-5208-44C1-88ED-727B6F8B5855}"/>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1E0B0EB4-1103-44C3-991B-5103F482952D}"/>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F = k|q₁q₂|/r² · B speed = distance only · C energy = force/time · D field = charge × time</a:t>
            </a:r>
          </a:p>
        </p:txBody>
      </p:sp>
      <p:sp>
        <p:nvSpPr>
          <p:cNvPr id="10" name="rule-70-425">
            <a:extLst>
              <a:ext uri="{FF2B5EF4-FFF2-40B4-BE49-F238E27FC236}">
                <a16:creationId xmlns:a16="http://schemas.microsoft.com/office/drawing/2014/main" id="{77A94589-BAB7-47DE-B173-3D04D69782A5}"/>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13643CDB-00D1-4867-A59E-68FCA8852205}"/>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Q2</a:t>
            </a:r>
          </a:p>
        </p:txBody>
      </p:sp>
      <p:sp>
        <p:nvSpPr>
          <p:cNvPr id="12" name="quiz-question-2">
            <a:extLst>
              <a:ext uri="{FF2B5EF4-FFF2-40B4-BE49-F238E27FC236}">
                <a16:creationId xmlns:a16="http://schemas.microsoft.com/office/drawing/2014/main" id="{083E1EA9-C7C1-4223-9506-1D102EC3C99D}"/>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3903596D-D684-4669-92BB-16162A410B73}"/>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FC5888EB-D6C8-4EDB-82F8-D93241EBA8D1}"/>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9BB4C162-4150-417C-A6F9-07823788789C}"/>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Q3</a:t>
            </a:r>
          </a:p>
        </p:txBody>
      </p:sp>
      <p:sp>
        <p:nvSpPr>
          <p:cNvPr id="16" name="quiz-question-3">
            <a:extLst>
              <a:ext uri="{FF2B5EF4-FFF2-40B4-BE49-F238E27FC236}">
                <a16:creationId xmlns:a16="http://schemas.microsoft.com/office/drawing/2014/main" id="{9E496CC4-27C8-40B4-A476-31A60A478761}"/>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F7035A10-A8A2-4AF8-8A64-CBB14E5632BA}"/>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Potential contributions can cancel while the vector field remains nonzero. · B Zero potential means zero electric field. · C Signs and units never matter · D A graph is decorative</a:t>
            </a:r>
          </a:p>
        </p:txBody>
      </p:sp>
      <p:sp>
        <p:nvSpPr>
          <p:cNvPr id="18" name="quiz-question-label-4">
            <a:extLst>
              <a:ext uri="{FF2B5EF4-FFF2-40B4-BE49-F238E27FC236}">
                <a16:creationId xmlns:a16="http://schemas.microsoft.com/office/drawing/2014/main" id="{48B06649-4F5B-4C88-89BC-F80BB1372909}"/>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Q4</a:t>
            </a:r>
          </a:p>
        </p:txBody>
      </p:sp>
      <p:sp>
        <p:nvSpPr>
          <p:cNvPr id="19" name="quiz-question-4">
            <a:extLst>
              <a:ext uri="{FF2B5EF4-FFF2-40B4-BE49-F238E27FC236}">
                <a16:creationId xmlns:a16="http://schemas.microsoft.com/office/drawing/2014/main" id="{62BD6D63-BC07-4105-BB09-585A1DE834DC}"/>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8BA4F689-5EFC-4479-B864-D77CDF1CDA11}"/>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118020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B8E62E3A-F8E0-4527-A748-D7E541534CE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10 · AP PHYSICS 2: ALGEBRA-BASED</a:t>
            </a:r>
          </a:p>
        </p:txBody>
      </p:sp>
      <p:sp>
        <p:nvSpPr>
          <p:cNvPr id="2" name="page-number">
            <a:extLst>
              <a:ext uri="{FF2B5EF4-FFF2-40B4-BE49-F238E27FC236}">
                <a16:creationId xmlns:a16="http://schemas.microsoft.com/office/drawing/2014/main" id="{530BD6F2-E4C4-4DA5-9E6B-90948030860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A2F5C676-3879-4D00-A1FD-57589339FB9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C53F4FB6-7E82-49BB-ABB8-3FC14F38030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AP2-U10 · 15–18%</a:t>
            </a:r>
          </a:p>
        </p:txBody>
      </p:sp>
      <p:sp>
        <p:nvSpPr>
          <p:cNvPr id="5" name="slide-title">
            <a:extLst>
              <a:ext uri="{FF2B5EF4-FFF2-40B4-BE49-F238E27FC236}">
                <a16:creationId xmlns:a16="http://schemas.microsoft.com/office/drawing/2014/main" id="{3D9BE77D-F343-4E1E-B92A-5DCA54765B0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04257D88-6E4E-4F82-9FEF-6C51368CF465}"/>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06B25964-2368-4401-8D7F-7CCC6877E139}"/>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5D5728E9-30DE-454E-A935-665FBC0EB189}"/>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F = k|q₁q₂|/r²</a:t>
            </a:r>
          </a:p>
        </p:txBody>
      </p:sp>
      <p:sp>
        <p:nvSpPr>
          <p:cNvPr id="9" name="answer-reason-1">
            <a:extLst>
              <a:ext uri="{FF2B5EF4-FFF2-40B4-BE49-F238E27FC236}">
                <a16:creationId xmlns:a16="http://schemas.microsoft.com/office/drawing/2014/main" id="{92F8F7EF-9631-4171-B778-3D1F7B2A01D1}"/>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DF196AA1-154D-42C3-A9E5-68A85358B460}"/>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5A5BECF5-1B8E-42C8-B626-EA15E4A6BE8A}"/>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5B8F8CCF-CB44-4A20-BF9A-E4BD14FE95FE}"/>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6C802224-CCF6-44A9-9989-30AB9C3C670F}"/>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1.B</a:t>
            </a:r>
          </a:p>
        </p:txBody>
      </p:sp>
      <p:sp>
        <p:nvSpPr>
          <p:cNvPr id="14" name="answer-reason-2">
            <a:extLst>
              <a:ext uri="{FF2B5EF4-FFF2-40B4-BE49-F238E27FC236}">
                <a16:creationId xmlns:a16="http://schemas.microsoft.com/office/drawing/2014/main" id="{B3726668-1EBC-495C-B13C-9FB8469C066E}"/>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976F1A54-9A37-429A-B9B2-492111585F12}"/>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01E52B08-9B47-4DB8-8436-EE9077EA41E3}"/>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C7CAFE7D-1723-4898-A605-708C11EE9B4D}"/>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D1C0CCCE-FECD-47E3-A59E-E7420E12644C}"/>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Potential contributions can cancel while the vector field remains nonzero.</a:t>
            </a:r>
          </a:p>
        </p:txBody>
      </p:sp>
      <p:sp>
        <p:nvSpPr>
          <p:cNvPr id="19" name="answer-reason-3">
            <a:extLst>
              <a:ext uri="{FF2B5EF4-FFF2-40B4-BE49-F238E27FC236}">
                <a16:creationId xmlns:a16="http://schemas.microsoft.com/office/drawing/2014/main" id="{EE2A967C-D001-45FF-AF86-F1BCB3160B34}"/>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03C2B977-BC6C-4F41-91D8-4A81AA3DD467}"/>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A9DB03C1-2331-4C3D-BC65-0FAD535C2B4F}"/>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86AC16F2-4CB2-4D57-9ADF-6421E65879B0}"/>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D2908B03-61B6-4536-ABA8-71A3E5AC9249}"/>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Units and a physical interpretation</a:t>
            </a:r>
          </a:p>
        </p:txBody>
      </p:sp>
      <p:sp>
        <p:nvSpPr>
          <p:cNvPr id="24" name="answer-reason-4">
            <a:extLst>
              <a:ext uri="{FF2B5EF4-FFF2-40B4-BE49-F238E27FC236}">
                <a16:creationId xmlns:a16="http://schemas.microsoft.com/office/drawing/2014/main" id="{22F4E6B0-9FEF-41FF-BA36-AD0C5B9DC1E0}"/>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A26A48FC-09FF-4AB8-B426-F725F8CC4A64}"/>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898988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B4963382-C543-4FDB-A08F-17EEDAD6AA1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EE307806-6939-4A7B-9912-EF4B8E7553A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74BE6989-F8BE-446A-9CB7-CBFBB09B5C3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4F724D9-E185-4E37-937A-9A7E5FBFBEE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FFB0D38E-A7A7-4C94-BAF5-9E091755660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09DFB771-C82C-4D80-8F24-CA9504F868C3}"/>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B7086933-7AFF-4329-BA52-7D92EE53A869}"/>
              </a:ext>
            </a:extLst>
          </p:cNvPr>
          <p:cNvSpPr>
            <a:spLocks noGrp="1"/>
          </p:cNvSpPr>
          <p:nvPr/>
        </p:nvSpPr>
        <p:spPr>
          <a:xfrm>
            <a:off x="723900" y="2209800"/>
            <a:ext cx="495300" cy="495300"/>
          </a:xfrm>
          <a:prstGeom prst="ellipse">
            <a:avLst/>
          </a:prstGeom>
          <a:solidFill>
            <a:srgbClr val="8A6200"/>
          </a:solidFill>
          <a:ln w="0">
            <a:noFill/>
            <a:prstDash val="solid"/>
          </a:ln>
        </p:spPr>
      </p:sp>
      <p:sp>
        <p:nvSpPr>
          <p:cNvPr id="8" name="retrieval-number-text-1">
            <a:extLst>
              <a:ext uri="{FF2B5EF4-FFF2-40B4-BE49-F238E27FC236}">
                <a16:creationId xmlns:a16="http://schemas.microsoft.com/office/drawing/2014/main" id="{B3A67780-6428-4D9E-B637-DECD7EBEEA63}"/>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C79BE61C-CD75-4765-ABBB-EF771CC92B5D}"/>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Two charges are moved from 0.20 m apart to 0.40 m apart. By what factor does the Coulomb force change?</a:t>
            </a:r>
          </a:p>
        </p:txBody>
      </p:sp>
      <p:sp>
        <p:nvSpPr>
          <p:cNvPr id="10" name="retrieval-number-2">
            <a:extLst>
              <a:ext uri="{FF2B5EF4-FFF2-40B4-BE49-F238E27FC236}">
                <a16:creationId xmlns:a16="http://schemas.microsoft.com/office/drawing/2014/main" id="{7E1E7B67-4623-4786-860E-770C5B2CE533}"/>
              </a:ext>
            </a:extLst>
          </p:cNvPr>
          <p:cNvSpPr>
            <a:spLocks noGrp="1"/>
          </p:cNvSpPr>
          <p:nvPr/>
        </p:nvSpPr>
        <p:spPr>
          <a:xfrm>
            <a:off x="723900" y="3276600"/>
            <a:ext cx="495300" cy="495300"/>
          </a:xfrm>
          <a:prstGeom prst="ellipse">
            <a:avLst/>
          </a:prstGeom>
          <a:solidFill>
            <a:srgbClr val="8A6200"/>
          </a:solidFill>
          <a:ln w="0">
            <a:noFill/>
            <a:prstDash val="solid"/>
          </a:ln>
        </p:spPr>
      </p:sp>
      <p:sp>
        <p:nvSpPr>
          <p:cNvPr id="11" name="retrieval-number-text-2">
            <a:extLst>
              <a:ext uri="{FF2B5EF4-FFF2-40B4-BE49-F238E27FC236}">
                <a16:creationId xmlns:a16="http://schemas.microsoft.com/office/drawing/2014/main" id="{3F68197D-A6CD-42F2-A915-DCE95B5D252A}"/>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DD1AC357-2203-4FBB-B6EE-5158CF1B5EDE}"/>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many coulombs is 4.0 microcoulombs?</a:t>
            </a:r>
          </a:p>
        </p:txBody>
      </p:sp>
      <p:sp>
        <p:nvSpPr>
          <p:cNvPr id="13" name="retrieval-number-3">
            <a:extLst>
              <a:ext uri="{FF2B5EF4-FFF2-40B4-BE49-F238E27FC236}">
                <a16:creationId xmlns:a16="http://schemas.microsoft.com/office/drawing/2014/main" id="{B27154D5-97FB-4106-B522-DD3270C64A50}"/>
              </a:ext>
            </a:extLst>
          </p:cNvPr>
          <p:cNvSpPr>
            <a:spLocks noGrp="1"/>
          </p:cNvSpPr>
          <p:nvPr/>
        </p:nvSpPr>
        <p:spPr>
          <a:xfrm>
            <a:off x="723900" y="4343400"/>
            <a:ext cx="495300" cy="495300"/>
          </a:xfrm>
          <a:prstGeom prst="ellipse">
            <a:avLst/>
          </a:prstGeom>
          <a:solidFill>
            <a:srgbClr val="8A6200"/>
          </a:solidFill>
          <a:ln w="0">
            <a:noFill/>
            <a:prstDash val="solid"/>
          </a:ln>
        </p:spPr>
      </p:sp>
      <p:sp>
        <p:nvSpPr>
          <p:cNvPr id="14" name="retrieval-number-text-3">
            <a:extLst>
              <a:ext uri="{FF2B5EF4-FFF2-40B4-BE49-F238E27FC236}">
                <a16:creationId xmlns:a16="http://schemas.microsoft.com/office/drawing/2014/main" id="{A7AF1CD9-97AA-4D66-AC37-8993BC03F936}"/>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4F4C9774-17EE-4F71-8F89-8C41A46A0B80}"/>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Two quantities of equal size are added. What is the difference between adding them as scalars and as vectors?</a:t>
            </a:r>
          </a:p>
        </p:txBody>
      </p:sp>
      <p:sp>
        <p:nvSpPr>
          <p:cNvPr id="16" name="retrieval-close">
            <a:extLst>
              <a:ext uri="{FF2B5EF4-FFF2-40B4-BE49-F238E27FC236}">
                <a16:creationId xmlns:a16="http://schemas.microsoft.com/office/drawing/2014/main" id="{869F536A-1DA8-48AF-B7B3-D825C3EAA8F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Mini-whiteboard challenge: sketch or calculate one idea you expect to use today.</a:t>
            </a:r>
          </a:p>
        </p:txBody>
      </p:sp>
    </p:spTree>
    <p:extLst>
      <p:ext uri="{BB962C8B-B14F-4D97-AF65-F5344CB8AC3E}">
        <p14:creationId xmlns:p14="http://schemas.microsoft.com/office/powerpoint/2010/main" val="661388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67CD9DFF-F0F8-4D7A-960A-7617F69F1EC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EE70E371-1C7F-415C-B38B-AF00E4181EC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F7D6E016-D525-49A9-A1E1-51806BF95D7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22F9412-6C39-4B41-9600-3B5039381B0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37FA151A-D727-46AB-B058-BF0170BAAF8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6A17F90D-0BAF-47EF-98A8-76B25D6EB2EB}"/>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01</a:t>
            </a:r>
          </a:p>
        </p:txBody>
      </p:sp>
      <p:sp>
        <p:nvSpPr>
          <p:cNvPr id="7" name="core-point-1">
            <a:extLst>
              <a:ext uri="{FF2B5EF4-FFF2-40B4-BE49-F238E27FC236}">
                <a16:creationId xmlns:a16="http://schemas.microsoft.com/office/drawing/2014/main" id="{81E9D9FC-E4C5-4EFC-871F-3568CEBF57E8}"/>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Electric force and field are vectors; potential is a scalar.</a:t>
            </a:r>
          </a:p>
        </p:txBody>
      </p:sp>
      <p:sp>
        <p:nvSpPr>
          <p:cNvPr id="8" name="core-index-2">
            <a:extLst>
              <a:ext uri="{FF2B5EF4-FFF2-40B4-BE49-F238E27FC236}">
                <a16:creationId xmlns:a16="http://schemas.microsoft.com/office/drawing/2014/main" id="{9966F1D8-CFF2-4697-9A1F-16566F2746D3}"/>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02</a:t>
            </a:r>
          </a:p>
        </p:txBody>
      </p:sp>
      <p:sp>
        <p:nvSpPr>
          <p:cNvPr id="9" name="core-point-2">
            <a:extLst>
              <a:ext uri="{FF2B5EF4-FFF2-40B4-BE49-F238E27FC236}">
                <a16:creationId xmlns:a16="http://schemas.microsoft.com/office/drawing/2014/main" id="{0527DF8F-9308-418B-B267-279F11EDF6F7}"/>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Superposition combines contributions from each source charge.</a:t>
            </a:r>
          </a:p>
        </p:txBody>
      </p:sp>
      <p:sp>
        <p:nvSpPr>
          <p:cNvPr id="10" name="core-index-3">
            <a:extLst>
              <a:ext uri="{FF2B5EF4-FFF2-40B4-BE49-F238E27FC236}">
                <a16:creationId xmlns:a16="http://schemas.microsoft.com/office/drawing/2014/main" id="{FD616BCA-EA6B-4EA7-8329-813BE84F273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03</a:t>
            </a:r>
          </a:p>
        </p:txBody>
      </p:sp>
      <p:sp>
        <p:nvSpPr>
          <p:cNvPr id="11" name="core-point-3">
            <a:extLst>
              <a:ext uri="{FF2B5EF4-FFF2-40B4-BE49-F238E27FC236}">
                <a16:creationId xmlns:a16="http://schemas.microsoft.com/office/drawing/2014/main" id="{C3D341C2-621F-43C8-8034-4D66BB3F10DC}"/>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Electric potential energy depends on the charge configuration.</a:t>
            </a:r>
          </a:p>
        </p:txBody>
      </p:sp>
      <p:sp>
        <p:nvSpPr>
          <p:cNvPr id="12" name="core-index-4">
            <a:extLst>
              <a:ext uri="{FF2B5EF4-FFF2-40B4-BE49-F238E27FC236}">
                <a16:creationId xmlns:a16="http://schemas.microsoft.com/office/drawing/2014/main" id="{A0962665-036F-4863-9800-17FA452E9198}"/>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04</a:t>
            </a:r>
          </a:p>
        </p:txBody>
      </p:sp>
      <p:sp>
        <p:nvSpPr>
          <p:cNvPr id="23" name="core-index-5">
            <a:extLst>
              <a:ext uri="{FF2B5EF4-FFF2-40B4-BE49-F238E27FC236}">
                <a16:creationId xmlns:a16="http://schemas.microsoft.com/office/drawing/2014/main" id="{A0962665-036F-4863-9800-17FA452E9198}"/>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05</a:t>
            </a:r>
          </a:p>
        </p:txBody>
      </p:sp>
      <p:sp>
        <p:nvSpPr>
          <p:cNvPr id="13" name="core-point-4">
            <a:extLst>
              <a:ext uri="{FF2B5EF4-FFF2-40B4-BE49-F238E27FC236}">
                <a16:creationId xmlns:a16="http://schemas.microsoft.com/office/drawing/2014/main" id="{6BA287DA-179E-45AE-B990-F8DB7F875042}"/>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Equipotential lines are perpendicular to electric-field direction.</a:t>
            </a:r>
          </a:p>
        </p:txBody>
      </p:sp>
      <p:sp>
        <p:nvSpPr>
          <p:cNvPr id="24" name="core-point-5">
            <a:extLst>
              <a:ext uri="{FF2B5EF4-FFF2-40B4-BE49-F238E27FC236}">
                <a16:creationId xmlns:a16="http://schemas.microsoft.com/office/drawing/2014/main" id="{6BA287DA-179E-45AE-B990-F8DB7F875042}"/>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Two point charges store U = kq₁q₂/r, and moving a charge q through a potential difference ΔV changes its energy by qΔV.</a:t>
            </a:r>
          </a:p>
        </p:txBody>
      </p:sp>
      <p:sp>
        <p:nvSpPr>
          <p:cNvPr id="14" name="equation-panel">
            <a:extLst>
              <a:ext uri="{FF2B5EF4-FFF2-40B4-BE49-F238E27FC236}">
                <a16:creationId xmlns:a16="http://schemas.microsoft.com/office/drawing/2014/main" id="{49DB0845-A16D-4EBB-AF4E-9C0CE702BA19}"/>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B7811DAF-8ED6-449A-B032-8CA9BB1988C5}"/>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6" name="equation-expression-1">
            <a:extLst>
              <a:ext uri="{FF2B5EF4-FFF2-40B4-BE49-F238E27FC236}">
                <a16:creationId xmlns:a16="http://schemas.microsoft.com/office/drawing/2014/main" id="{1E9B1A1E-0E89-497E-8F2F-C200EDDCE542}"/>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F = k|q₁q₂|/r²</a:t>
            </a:r>
          </a:p>
        </p:txBody>
      </p:sp>
      <p:sp>
        <p:nvSpPr>
          <p:cNvPr id="17" name="equation-units-1">
            <a:extLst>
              <a:ext uri="{FF2B5EF4-FFF2-40B4-BE49-F238E27FC236}">
                <a16:creationId xmlns:a16="http://schemas.microsoft.com/office/drawing/2014/main" id="{E76FF3AE-3D51-448B-A79C-BE68BB555F1C}"/>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a:t>
            </a:r>
          </a:p>
        </p:txBody>
      </p:sp>
      <p:sp>
        <p:nvSpPr>
          <p:cNvPr id="18" name="equation-expression-2">
            <a:extLst>
              <a:ext uri="{FF2B5EF4-FFF2-40B4-BE49-F238E27FC236}">
                <a16:creationId xmlns:a16="http://schemas.microsoft.com/office/drawing/2014/main" id="{2C62AAE4-30B9-4602-9AF8-8F8C760A87AB}"/>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V = kq/r</a:t>
            </a:r>
          </a:p>
        </p:txBody>
      </p:sp>
      <p:sp>
        <p:nvSpPr>
          <p:cNvPr id="19" name="equation-units-2">
            <a:extLst>
              <a:ext uri="{FF2B5EF4-FFF2-40B4-BE49-F238E27FC236}">
                <a16:creationId xmlns:a16="http://schemas.microsoft.com/office/drawing/2014/main" id="{7215B80B-01F0-47D0-9A01-9B81B0B18123}"/>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a:t>
            </a:r>
          </a:p>
        </p:txBody>
      </p:sp>
      <p:sp>
        <p:nvSpPr>
          <p:cNvPr id="20" name="vocabulary-label">
            <a:extLst>
              <a:ext uri="{FF2B5EF4-FFF2-40B4-BE49-F238E27FC236}">
                <a16:creationId xmlns:a16="http://schemas.microsoft.com/office/drawing/2014/main" id="{EBF4F677-F114-4E22-BF93-754D73D88A0B}"/>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SAY IT PRECISELY</a:t>
            </a:r>
          </a:p>
        </p:txBody>
      </p:sp>
      <p:sp>
        <p:nvSpPr>
          <p:cNvPr id="21" name="vocabulary">
            <a:extLst>
              <a:ext uri="{FF2B5EF4-FFF2-40B4-BE49-F238E27FC236}">
                <a16:creationId xmlns:a16="http://schemas.microsoft.com/office/drawing/2014/main" id="{DD8F3B5B-B654-429C-8DC9-7C25CDF778B1}"/>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charge · electric field · potential · superposition · equipotential · potential energy</a:t>
            </a:r>
          </a:p>
        </p:txBody>
      </p:sp>
    </p:spTree>
    <p:extLst>
      <p:ext uri="{BB962C8B-B14F-4D97-AF65-F5344CB8AC3E}">
        <p14:creationId xmlns:p14="http://schemas.microsoft.com/office/powerpoint/2010/main" val="5685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33A8E-0C5A-FFCB-CAA8-70C3E6E41415}"/>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4028A85A-E67F-488B-0173-F4A56E7F4CA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A7E63B73-DD9B-294F-E505-59B145FC4C8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9D4EEF21-FE7A-5C74-82BA-6F1428D3695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D750B22-B966-7969-6844-7F41591FA3E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420D9EFC-2BF9-71B1-27B3-E1DB65FA381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1A3F276F-F330-3766-CDD9-3E559181F533}"/>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339D8C45-F8AA-1C11-8F7C-23B16B9F386A}"/>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Electric force, field and potential are three views of one thing: what a charge does to another charge, that influence mapped onto every point of space, and the energy per unit charge held in the arrangement.</a:t>
            </a:r>
          </a:p>
        </p:txBody>
      </p:sp>
      <p:sp>
        <p:nvSpPr>
          <p:cNvPr id="25" name="Oval 24">
            <a:extLst>
              <a:ext uri="{FF2B5EF4-FFF2-40B4-BE49-F238E27FC236}">
                <a16:creationId xmlns:a16="http://schemas.microsoft.com/office/drawing/2014/main" id="{502A590F-DCE5-FDEB-FB62-82BB0A8DC1A8}"/>
              </a:ext>
            </a:extLst>
          </p:cNvPr>
          <p:cNvSpPr/>
          <p:nvPr/>
        </p:nvSpPr>
        <p:spPr>
          <a:xfrm>
            <a:off x="2286000" y="4707467"/>
            <a:ext cx="558800" cy="641585"/>
          </a:xfrm>
          <a:prstGeom prst="ellipse">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+q</a:t>
            </a:r>
          </a:p>
        </p:txBody>
      </p:sp>
      <p:sp>
        <p:nvSpPr>
          <p:cNvPr id="26" name="Oval 25">
            <a:extLst>
              <a:ext uri="{FF2B5EF4-FFF2-40B4-BE49-F238E27FC236}">
                <a16:creationId xmlns:a16="http://schemas.microsoft.com/office/drawing/2014/main" id="{CF2D1B8D-51EE-A6B0-9438-D28468177563}"/>
              </a:ext>
            </a:extLst>
          </p:cNvPr>
          <p:cNvSpPr/>
          <p:nvPr/>
        </p:nvSpPr>
        <p:spPr>
          <a:xfrm>
            <a:off x="7112000" y="4707467"/>
            <a:ext cx="558800" cy="641585"/>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−q</a:t>
            </a:r>
          </a:p>
        </p:txBody>
      </p:sp>
      <p:cxnSp>
        <p:nvCxnSpPr>
          <p:cNvPr id="27" name="Straight Connector 26">
            <a:extLst>
              <a:ext uri="{FF2B5EF4-FFF2-40B4-BE49-F238E27FC236}">
                <a16:creationId xmlns:a16="http://schemas.microsoft.com/office/drawing/2014/main" id="{13389A72-B8C9-9B43-37B5-B570B7F73B28}"/>
              </a:ext>
            </a:extLst>
          </p:cNvPr>
          <p:cNvCxnSpPr/>
          <p:nvPr/>
        </p:nvCxnSpPr>
        <p:spPr>
          <a:xfrm>
            <a:off x="4978400" y="3920067"/>
            <a:ext cx="0" cy="1953918"/>
          </a:xfrm>
          <a:prstGeom prst="line">
            <a:avLst/>
          </a:prstGeom>
          <a:ln w="127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9459424-97A9-6F85-98AB-8E71E3E4E2BC}"/>
              </a:ext>
            </a:extLst>
          </p:cNvPr>
          <p:cNvSpPr txBox="1"/>
          <p:nvPr/>
        </p:nvSpPr>
        <p:spPr>
          <a:xfrm>
            <a:off x="4279900" y="3657600"/>
            <a:ext cx="1397000" cy="276999"/>
          </a:xfrm>
          <a:prstGeom prst="rect">
            <a:avLst/>
          </a:prstGeom>
          <a:noFill/>
        </p:spPr>
        <p:txBody>
          <a:bodyPr vert="horz" wrap="square" lIns="0" tIns="0" bIns="0" rtlCol="0">
            <a:noAutofit/>
          </a:bodyPr>
          <a:lstStyle/>
          <a:p>
            <a:pPr algn="ctr"/>
            <a:r>
              <a:rPr lang="en-US" sz="1600">
                <a:solidFill>
                  <a:srgbClr val="6B7F79"/>
                </a:solidFill>
              </a:rPr>
              <a:t>midpoint</a:t>
            </a:r>
          </a:p>
        </p:txBody>
      </p:sp>
      <p:cxnSp>
        <p:nvCxnSpPr>
          <p:cNvPr id="29" name="Straight Connector 28">
            <a:extLst>
              <a:ext uri="{FF2B5EF4-FFF2-40B4-BE49-F238E27FC236}">
                <a16:creationId xmlns:a16="http://schemas.microsoft.com/office/drawing/2014/main" id="{6E925B7B-4596-C620-551D-D9367733EBE6}"/>
              </a:ext>
            </a:extLst>
          </p:cNvPr>
          <p:cNvCxnSpPr/>
          <p:nvPr/>
        </p:nvCxnSpPr>
        <p:spPr>
          <a:xfrm>
            <a:off x="4978400" y="4415837"/>
            <a:ext cx="11176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2A4ED85-AC60-5390-09DA-9CC3611817C6}"/>
              </a:ext>
            </a:extLst>
          </p:cNvPr>
          <p:cNvSpPr txBox="1"/>
          <p:nvPr/>
        </p:nvSpPr>
        <p:spPr>
          <a:xfrm>
            <a:off x="5029200" y="4095045"/>
            <a:ext cx="1524000" cy="276999"/>
          </a:xfrm>
          <a:prstGeom prst="rect">
            <a:avLst/>
          </a:prstGeom>
          <a:noFill/>
        </p:spPr>
        <p:txBody>
          <a:bodyPr vert="horz" wrap="square" lIns="0" tIns="0" bIns="0" rtlCol="0">
            <a:noAutofit/>
          </a:bodyPr>
          <a:lstStyle/>
          <a:p>
            <a:r>
              <a:rPr lang="en-US" sz="1600">
                <a:solidFill>
                  <a:srgbClr val="EF5C3E"/>
                </a:solidFill>
              </a:rPr>
              <a:t>E from +q</a:t>
            </a:r>
          </a:p>
        </p:txBody>
      </p:sp>
      <p:cxnSp>
        <p:nvCxnSpPr>
          <p:cNvPr id="31" name="Straight Connector 30">
            <a:extLst>
              <a:ext uri="{FF2B5EF4-FFF2-40B4-BE49-F238E27FC236}">
                <a16:creationId xmlns:a16="http://schemas.microsoft.com/office/drawing/2014/main" id="{C2361B96-4C51-DB3D-FFEA-BFEB30183094}"/>
              </a:ext>
            </a:extLst>
          </p:cNvPr>
          <p:cNvCxnSpPr/>
          <p:nvPr/>
        </p:nvCxnSpPr>
        <p:spPr>
          <a:xfrm>
            <a:off x="4978400" y="5028259"/>
            <a:ext cx="11176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EEC5803-C82C-5AC8-5C59-A53C7E3F9F84}"/>
              </a:ext>
            </a:extLst>
          </p:cNvPr>
          <p:cNvSpPr txBox="1"/>
          <p:nvPr/>
        </p:nvSpPr>
        <p:spPr>
          <a:xfrm>
            <a:off x="5029200" y="5115748"/>
            <a:ext cx="1524000" cy="276999"/>
          </a:xfrm>
          <a:prstGeom prst="rect">
            <a:avLst/>
          </a:prstGeom>
          <a:noFill/>
        </p:spPr>
        <p:txBody>
          <a:bodyPr vert="horz" wrap="square" lIns="0" tIns="0" bIns="0" rtlCol="0">
            <a:noAutofit/>
          </a:bodyPr>
          <a:lstStyle/>
          <a:p>
            <a:r>
              <a:rPr lang="en-US" sz="1600">
                <a:solidFill>
                  <a:srgbClr val="EF5C3E"/>
                </a:solidFill>
              </a:rPr>
              <a:t>E from −q</a:t>
            </a:r>
          </a:p>
        </p:txBody>
      </p:sp>
      <p:sp>
        <p:nvSpPr>
          <p:cNvPr id="33" name="TextBox 32">
            <a:extLst>
              <a:ext uri="{FF2B5EF4-FFF2-40B4-BE49-F238E27FC236}">
                <a16:creationId xmlns:a16="http://schemas.microsoft.com/office/drawing/2014/main" id="{94B3E09E-D7D3-0043-CA68-73188D4994FA}"/>
              </a:ext>
            </a:extLst>
          </p:cNvPr>
          <p:cNvSpPr txBox="1"/>
          <p:nvPr/>
        </p:nvSpPr>
        <p:spPr>
          <a:xfrm>
            <a:off x="5080000" y="5553192"/>
            <a:ext cx="1778000" cy="276999"/>
          </a:xfrm>
          <a:prstGeom prst="rect">
            <a:avLst/>
          </a:prstGeom>
          <a:noFill/>
        </p:spPr>
        <p:txBody>
          <a:bodyPr vert="horz" wrap="square" lIns="0" tIns="0" bIns="0" rtlCol="0">
            <a:noAutofit/>
          </a:bodyPr>
          <a:lstStyle/>
          <a:p>
            <a:r>
              <a:rPr lang="en-US" sz="1600">
                <a:solidFill>
                  <a:srgbClr val="102E29"/>
                </a:solidFill>
              </a:rPr>
              <a:t>V = 0 here</a:t>
            </a:r>
          </a:p>
        </p:txBody>
      </p:sp>
      <p:sp>
        <p:nvSpPr>
          <p:cNvPr id="34" name="TextBox 33">
            <a:extLst>
              <a:ext uri="{FF2B5EF4-FFF2-40B4-BE49-F238E27FC236}">
                <a16:creationId xmlns:a16="http://schemas.microsoft.com/office/drawing/2014/main" id="{E10ECA0E-F562-5CAF-C330-DF41A59AB2EC}"/>
              </a:ext>
            </a:extLst>
          </p:cNvPr>
          <p:cNvSpPr txBox="1"/>
          <p:nvPr/>
        </p:nvSpPr>
        <p:spPr>
          <a:xfrm>
            <a:off x="8382000" y="4270022"/>
            <a:ext cx="3048000" cy="276999"/>
          </a:xfrm>
          <a:prstGeom prst="rect">
            <a:avLst/>
          </a:prstGeom>
          <a:noFill/>
        </p:spPr>
        <p:txBody>
          <a:bodyPr vert="horz" wrap="square" lIns="0" tIns="0" bIns="0" rtlCol="0">
            <a:noAutofit/>
          </a:bodyPr>
          <a:lstStyle/>
          <a:p>
            <a:r>
              <a:rPr lang="en-US" sz="1600" b="1">
                <a:solidFill>
                  <a:srgbClr val="102E29"/>
                </a:solidFill>
              </a:rPr>
              <a:t>Force and field: vectors</a:t>
            </a:r>
          </a:p>
        </p:txBody>
      </p:sp>
      <p:sp>
        <p:nvSpPr>
          <p:cNvPr id="35" name="TextBox 34">
            <a:extLst>
              <a:ext uri="{FF2B5EF4-FFF2-40B4-BE49-F238E27FC236}">
                <a16:creationId xmlns:a16="http://schemas.microsoft.com/office/drawing/2014/main" id="{C5DF6E4A-7A3A-7D6F-33F7-BC95A6148B98}"/>
              </a:ext>
            </a:extLst>
          </p:cNvPr>
          <p:cNvSpPr txBox="1"/>
          <p:nvPr/>
        </p:nvSpPr>
        <p:spPr>
          <a:xfrm>
            <a:off x="8382000" y="4678304"/>
            <a:ext cx="3048000" cy="276999"/>
          </a:xfrm>
          <a:prstGeom prst="rect">
            <a:avLst/>
          </a:prstGeom>
          <a:noFill/>
        </p:spPr>
        <p:txBody>
          <a:bodyPr vert="horz" wrap="square" lIns="0" tIns="0" bIns="0" rtlCol="0">
            <a:noAutofit/>
          </a:bodyPr>
          <a:lstStyle/>
          <a:p>
            <a:r>
              <a:rPr lang="en-US" sz="1600" b="1">
                <a:solidFill>
                  <a:srgbClr val="102E29"/>
                </a:solidFill>
              </a:rPr>
              <a:t>Potential: a scalar</a:t>
            </a:r>
          </a:p>
        </p:txBody>
      </p:sp>
      <p:sp>
        <p:nvSpPr>
          <p:cNvPr id="36" name="TextBox 35">
            <a:extLst>
              <a:ext uri="{FF2B5EF4-FFF2-40B4-BE49-F238E27FC236}">
                <a16:creationId xmlns:a16="http://schemas.microsoft.com/office/drawing/2014/main" id="{D1644000-A6CA-C845-3BBD-7F20C0DAF144}"/>
              </a:ext>
            </a:extLst>
          </p:cNvPr>
          <p:cNvSpPr txBox="1"/>
          <p:nvPr/>
        </p:nvSpPr>
        <p:spPr>
          <a:xfrm>
            <a:off x="8382000" y="5086585"/>
            <a:ext cx="3048000" cy="276999"/>
          </a:xfrm>
          <a:prstGeom prst="rect">
            <a:avLst/>
          </a:prstGeom>
          <a:noFill/>
        </p:spPr>
        <p:txBody>
          <a:bodyPr vert="horz" wrap="square" lIns="0" tIns="0" bIns="0" rtlCol="0">
            <a:noAutofit/>
          </a:bodyPr>
          <a:lstStyle/>
          <a:p>
            <a:r>
              <a:rPr lang="en-US" sz="1600">
                <a:solidFill>
                  <a:srgbClr val="102E29"/>
                </a:solidFill>
              </a:rPr>
              <a:t>The two field arrows add; the two potentials cancel.</a:t>
            </a:r>
          </a:p>
        </p:txBody>
      </p:sp>
      <p:sp>
        <p:nvSpPr>
          <p:cNvPr id="37" name="diagram-caption">
            <a:extLst>
              <a:ext uri="{FF2B5EF4-FFF2-40B4-BE49-F238E27FC236}">
                <a16:creationId xmlns:a16="http://schemas.microsoft.com/office/drawing/2014/main" id="{4F3D1545-D7CD-065E-0D82-3B1E2FC64139}"/>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At the midpoint the two field arrows point the same way and add; the two potentials cancel.</a:t>
            </a:r>
          </a:p>
        </p:txBody>
      </p:sp>
    </p:spTree>
    <p:extLst>
      <p:ext uri="{BB962C8B-B14F-4D97-AF65-F5344CB8AC3E}">
        <p14:creationId xmlns:p14="http://schemas.microsoft.com/office/powerpoint/2010/main" val="1841104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CC68DC58-9591-4E80-8EAA-C1D4A8BD4E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FC5C45C9-F479-4334-8F6C-7B8CB5F2625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110B3B60-6EFF-4EB1-A612-2ABF163319E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D44B48F-DCDF-4BDE-BB1F-7D54D5FD924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7B24D01E-2741-4AC1-BB92-6069A53E611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Potential from a point charge falls as 1/r</a:t>
            </a:r>
          </a:p>
        </p:txBody>
      </p:sp>
      <p:sp>
        <p:nvSpPr>
          <p:cNvPr id="6" name="graph-mode">
            <a:extLst>
              <a:ext uri="{FF2B5EF4-FFF2-40B4-BE49-F238E27FC236}">
                <a16:creationId xmlns:a16="http://schemas.microsoft.com/office/drawing/2014/main" id="{911D572C-887E-4D3B-A782-5B92338DF4C9}"/>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INTERACTIVE GRAPH · PREDICT → EDIT → EXPLAIN</a:t>
            </a:r>
          </a:p>
        </p:txBody>
      </p:sp>
      <p:sp>
        <p:nvSpPr>
          <p:cNvPr id="7" name="graph-prompt">
            <a:extLst>
              <a:ext uri="{FF2B5EF4-FFF2-40B4-BE49-F238E27FC236}">
                <a16:creationId xmlns:a16="http://schemas.microsoft.com/office/drawing/2014/main" id="{81CB2569-C3CC-46AE-8124-D40C9A063E60}"/>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A11DCC86-8357-4A4C-AB76-245ED31DDF81}"/>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(0.1, 90), (0.2, 45), …, (0.4, 22.5), (0.5, 18).</a:t>
            </a:r>
          </a:p>
        </p:txBody>
      </p:sp>
      <p:sp>
        <p:nvSpPr>
          <p:cNvPr id="9" name="graph-scale">
            <a:extLst>
              <a:ext uri="{FF2B5EF4-FFF2-40B4-BE49-F238E27FC236}">
                <a16:creationId xmlns:a16="http://schemas.microsoft.com/office/drawing/2014/main" id="{DC794E45-E852-49F5-8D4F-972EE5DA5E36}"/>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source 18–90 kV; chart 18–90 kV. Axes: source Distance / m; Electric potential / kV. Chart: Distance / cm; Electric potential / kV.</a:t>
            </a:r>
          </a:p>
        </p:txBody>
      </p:sp>
      <p:sp>
        <p:nvSpPr>
          <p:cNvPr id="10" name="chart-frame">
            <a:extLst>
              <a:ext uri="{FF2B5EF4-FFF2-40B4-BE49-F238E27FC236}">
                <a16:creationId xmlns:a16="http://schemas.microsoft.com/office/drawing/2014/main" id="{ECDA6DD6-DD63-4735-A407-A2FF932B3E13}"/>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2965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73436DE-057F-4728-846F-FE68B79A613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E0954CD9-4479-40E6-9A05-163FA747F7C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698D3D7E-74CF-4D7D-853F-AE374A295EE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26F09EE-9CCD-4AB1-B1C3-A8A219A946C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29454BBB-39CE-45FF-90A1-300B1A03977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C640A615-5C5C-438A-BBBC-31C8CD1429AF}"/>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FULLY WORKED PROBLEM · SHOW THE METHOD</a:t>
            </a:r>
          </a:p>
        </p:txBody>
      </p:sp>
      <p:sp>
        <p:nvSpPr>
          <p:cNvPr id="7" name="problem-frame">
            <a:extLst>
              <a:ext uri="{FF2B5EF4-FFF2-40B4-BE49-F238E27FC236}">
                <a16:creationId xmlns:a16="http://schemas.microsoft.com/office/drawing/2014/main" id="{9F303D17-185A-4E88-8C00-524CF67B287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0355B73-A7BD-4142-9595-D2E208A2973C}"/>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Find the electric field 0.30 m from a +2.0 μC point charge. Use k = 8.99 × 10⁹ N·m²/C².</a:t>
            </a:r>
          </a:p>
        </p:txBody>
      </p:sp>
      <p:sp>
        <p:nvSpPr>
          <p:cNvPr id="9" name="step-label-1">
            <a:extLst>
              <a:ext uri="{FF2B5EF4-FFF2-40B4-BE49-F238E27FC236}">
                <a16:creationId xmlns:a16="http://schemas.microsoft.com/office/drawing/2014/main" id="{CAFFD6C1-3FAF-45DA-A27F-64525A71BE8D}"/>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6BD274CB-238A-466D-8B4E-6C69794AD8CC}"/>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19487A5F-E79B-47D5-BF1D-59517D4EA4D4}"/>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E = k|q|/r².</a:t>
            </a:r>
          </a:p>
        </p:txBody>
      </p:sp>
      <p:sp>
        <p:nvSpPr>
          <p:cNvPr id="12" name="step-label-2">
            <a:extLst>
              <a:ext uri="{FF2B5EF4-FFF2-40B4-BE49-F238E27FC236}">
                <a16:creationId xmlns:a16="http://schemas.microsoft.com/office/drawing/2014/main" id="{8154B410-95AF-48A7-BF18-FB3E4590098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52BF9D06-1FB8-4B62-AFE1-537E13E688B2}"/>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9A3FFF84-696F-4C62-BB9C-33EF2984544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8.99×10⁹(2.0×10⁻⁶)/(0.30²).</a:t>
            </a:r>
          </a:p>
        </p:txBody>
      </p:sp>
      <p:sp>
        <p:nvSpPr>
          <p:cNvPr id="15" name="step-label-3">
            <a:extLst>
              <a:ext uri="{FF2B5EF4-FFF2-40B4-BE49-F238E27FC236}">
                <a16:creationId xmlns:a16="http://schemas.microsoft.com/office/drawing/2014/main" id="{9E4BCDD7-5FC2-4DB1-8283-2AA9013E7E6F}"/>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A04F169B-2DC2-4376-B5A7-91346F493C55}"/>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CA2EDF2D-ED0D-4D5D-BB73-4F3CB8D237C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Direction is away from positive charge.</a:t>
            </a:r>
          </a:p>
        </p:txBody>
      </p:sp>
      <p:sp>
        <p:nvSpPr>
          <p:cNvPr id="18" name="answer-frame">
            <a:extLst>
              <a:ext uri="{FF2B5EF4-FFF2-40B4-BE49-F238E27FC236}">
                <a16:creationId xmlns:a16="http://schemas.microsoft.com/office/drawing/2014/main" id="{BED1912B-4240-4EF9-9DAB-1F49B109D75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8BEDDF9-B128-4724-BE88-27A6B849CB3D}"/>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E = 2.0 × 10⁵ N/C away from the charge.</a:t>
            </a:r>
          </a:p>
        </p:txBody>
      </p:sp>
    </p:spTree>
    <p:extLst>
      <p:ext uri="{BB962C8B-B14F-4D97-AF65-F5344CB8AC3E}">
        <p14:creationId xmlns:p14="http://schemas.microsoft.com/office/powerpoint/2010/main" val="1585777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A6CB2394-F135-4E7F-A03C-852B5E1BFC8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10 · AP PHYSICS 2: ALGEBRA-BASED</a:t>
            </a:r>
          </a:p>
        </p:txBody>
      </p:sp>
      <p:sp>
        <p:nvSpPr>
          <p:cNvPr id="2" name="page-number">
            <a:extLst>
              <a:ext uri="{FF2B5EF4-FFF2-40B4-BE49-F238E27FC236}">
                <a16:creationId xmlns:a16="http://schemas.microsoft.com/office/drawing/2014/main" id="{1EEA8A9A-60DA-460D-B599-F1126042B71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0D6D85E3-65AB-4E60-AA6F-856226FE549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ECC163B-1A8C-4EE8-B758-EF2F5D28B1B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AP2-U10 · 15–18%</a:t>
            </a:r>
          </a:p>
        </p:txBody>
      </p:sp>
      <p:sp>
        <p:nvSpPr>
          <p:cNvPr id="5" name="slide-title">
            <a:extLst>
              <a:ext uri="{FF2B5EF4-FFF2-40B4-BE49-F238E27FC236}">
                <a16:creationId xmlns:a16="http://schemas.microsoft.com/office/drawing/2014/main" id="{FC4AFA0C-94CE-4A2F-96B7-B9CBB9A680A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9BE2BEE5-804D-4B1E-A344-93E5240C624C}"/>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GUIDED WORKED PROBLEM · TRY EACH STEP BEFORE READING ON</a:t>
            </a:r>
          </a:p>
        </p:txBody>
      </p:sp>
      <p:sp>
        <p:nvSpPr>
          <p:cNvPr id="7" name="problem-frame">
            <a:extLst>
              <a:ext uri="{FF2B5EF4-FFF2-40B4-BE49-F238E27FC236}">
                <a16:creationId xmlns:a16="http://schemas.microsoft.com/office/drawing/2014/main" id="{5DD64AC3-137F-4C81-B331-D2B9F44881B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77C24F1-2A8F-4353-AF13-5F47B29B2CA5}"/>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Find the potential 0.20 m from a −3.0 μC point charge.</a:t>
            </a:r>
          </a:p>
        </p:txBody>
      </p:sp>
      <p:sp>
        <p:nvSpPr>
          <p:cNvPr id="9" name="step-label-1">
            <a:extLst>
              <a:ext uri="{FF2B5EF4-FFF2-40B4-BE49-F238E27FC236}">
                <a16:creationId xmlns:a16="http://schemas.microsoft.com/office/drawing/2014/main" id="{68650C6B-12ED-4554-89FA-41E1F41FCA99}"/>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2358DD98-12BC-4197-86AC-AEF4A480CB6E}"/>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C91A3C56-3A35-4005-8D22-13DD6110F4EF}"/>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 = (8.99×10⁹)(−3.0×10⁻⁶)/0.20</a:t>
            </a:r>
          </a:p>
        </p:txBody>
      </p:sp>
      <p:sp>
        <p:nvSpPr>
          <p:cNvPr id="12" name="step-label-2">
            <a:extLst>
              <a:ext uri="{FF2B5EF4-FFF2-40B4-BE49-F238E27FC236}">
                <a16:creationId xmlns:a16="http://schemas.microsoft.com/office/drawing/2014/main" id="{6B698660-B7B5-4929-93D1-A5F5B8481A1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71C21B25-F537-4D2F-B3E1-F8B0446B50D5}"/>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4E26D5ED-A5A8-400A-9E07-099F215CCE30}"/>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Keep the negative sign.</a:t>
            </a:r>
          </a:p>
        </p:txBody>
      </p:sp>
      <p:sp>
        <p:nvSpPr>
          <p:cNvPr id="15" name="step-label-3">
            <a:extLst>
              <a:ext uri="{FF2B5EF4-FFF2-40B4-BE49-F238E27FC236}">
                <a16:creationId xmlns:a16="http://schemas.microsoft.com/office/drawing/2014/main" id="{1F68281A-2A56-4D80-AFB9-12F420C722B4}"/>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E5805F8C-5E5B-4D86-8E85-B4FF40A8248E}"/>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788B8E71-602B-477C-B2D6-82F529AA575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6FD3F11F-0BF7-460D-B614-A1EF11F791E4}"/>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84DAF398-4412-4A48-B363-CF2E52A2CF5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 = −1.35 × 10⁵ V.</a:t>
            </a:r>
          </a:p>
        </p:txBody>
      </p:sp>
    </p:spTree>
    <p:extLst>
      <p:ext uri="{BB962C8B-B14F-4D97-AF65-F5344CB8AC3E}">
        <p14:creationId xmlns:p14="http://schemas.microsoft.com/office/powerpoint/2010/main" val="865640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4C22468-44C0-49AF-9175-75229E7DA48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10 · AP PHYSICS 2: ALGEBRA-BASED</a:t>
            </a:r>
          </a:p>
        </p:txBody>
      </p:sp>
      <p:sp>
        <p:nvSpPr>
          <p:cNvPr id="2" name="page-number">
            <a:extLst>
              <a:ext uri="{FF2B5EF4-FFF2-40B4-BE49-F238E27FC236}">
                <a16:creationId xmlns:a16="http://schemas.microsoft.com/office/drawing/2014/main" id="{736F02F4-F2BE-4348-90DF-66FC3FEC3BD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9FBF4AF2-2A95-47CC-84F2-4FC3D49B3EE2}"/>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E596402-752B-4795-9982-6493282A60D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AP2-U10 · 15–18%</a:t>
            </a:r>
          </a:p>
        </p:txBody>
      </p:sp>
      <p:sp>
        <p:nvSpPr>
          <p:cNvPr id="5" name="slide-title">
            <a:extLst>
              <a:ext uri="{FF2B5EF4-FFF2-40B4-BE49-F238E27FC236}">
                <a16:creationId xmlns:a16="http://schemas.microsoft.com/office/drawing/2014/main" id="{40B49B0D-2374-4A03-8FB8-404B6B9F7444}"/>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D29184F0-B925-471A-908C-FB3E75A14AB5}"/>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AP SCIENCE-PRACTICE ACTIVITY</a:t>
            </a:r>
          </a:p>
        </p:txBody>
      </p:sp>
      <p:sp>
        <p:nvSpPr>
          <p:cNvPr id="7" name="materials-label">
            <a:extLst>
              <a:ext uri="{FF2B5EF4-FFF2-40B4-BE49-F238E27FC236}">
                <a16:creationId xmlns:a16="http://schemas.microsoft.com/office/drawing/2014/main" id="{F1909D0A-01A2-4440-B304-4BEA2FE40054}"/>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E52BAEAE-EB9E-4EAE-9B10-51F6B3767334}"/>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07C44B7F-A3DA-45AE-AF11-31973E2482E5}"/>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7191A59C-ADFC-4B13-B1F3-36AFABB495E0}"/>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0812A0B8-054B-4F69-80DF-A94B4BD90C57}"/>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receive either a field map or equipotential map.</a:t>
            </a:r>
          </a:p>
        </p:txBody>
      </p:sp>
      <p:sp>
        <p:nvSpPr>
          <p:cNvPr id="12" name="activity-step-2">
            <a:extLst>
              <a:ext uri="{FF2B5EF4-FFF2-40B4-BE49-F238E27FC236}">
                <a16:creationId xmlns:a16="http://schemas.microsoft.com/office/drawing/2014/main" id="{9EEEE2A0-133F-4CF6-A46C-F42E290F069F}"/>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72AAB6ED-A071-4B3F-B8A3-0DA8AAF2D059}"/>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1F8DACB9-CEB8-4C5C-8804-D4812CDA810D}"/>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Add the missing representation.</a:t>
            </a:r>
          </a:p>
        </p:txBody>
      </p:sp>
      <p:sp>
        <p:nvSpPr>
          <p:cNvPr id="15" name="activity-step-3">
            <a:extLst>
              <a:ext uri="{FF2B5EF4-FFF2-40B4-BE49-F238E27FC236}">
                <a16:creationId xmlns:a16="http://schemas.microsoft.com/office/drawing/2014/main" id="{3357140C-D964-4791-BEFA-5675279F6BBD}"/>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965EFC1A-5885-4682-8035-2C34A3BC77DA}"/>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464CC97E-18FA-4870-8B96-EB765B3D91AC}"/>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Explain one place where field magnitude is greatest.</a:t>
            </a:r>
          </a:p>
        </p:txBody>
      </p:sp>
      <p:sp>
        <p:nvSpPr>
          <p:cNvPr id="18" name="rule-70-518">
            <a:extLst>
              <a:ext uri="{FF2B5EF4-FFF2-40B4-BE49-F238E27FC236}">
                <a16:creationId xmlns:a16="http://schemas.microsoft.com/office/drawing/2014/main" id="{F48E681C-11FD-4204-81E1-DDCEC0758E55}"/>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BD66AA74-7568-44CD-9FD3-0823AC28B25D}"/>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Field arrows cross equipotentials perpendicularly and denser equipotentials imply larger field.</a:t>
            </a:r>
          </a:p>
        </p:txBody>
      </p:sp>
    </p:spTree>
    <p:extLst>
      <p:ext uri="{BB962C8B-B14F-4D97-AF65-F5344CB8AC3E}">
        <p14:creationId xmlns:p14="http://schemas.microsoft.com/office/powerpoint/2010/main" val="1236901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21DD4217-9987-493F-8054-95A4C4AB70F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AP2 · UNIT 10 · AP PHYSICS 2: ALGEBRA-BASED</a:t>
            </a:r>
          </a:p>
        </p:txBody>
      </p:sp>
      <p:sp>
        <p:nvSpPr>
          <p:cNvPr id="2" name="page-number">
            <a:extLst>
              <a:ext uri="{FF2B5EF4-FFF2-40B4-BE49-F238E27FC236}">
                <a16:creationId xmlns:a16="http://schemas.microsoft.com/office/drawing/2014/main" id="{DE38A946-07C9-42AC-92E1-5B713C10478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5F5B1AA1-16FB-4863-944C-E0AC50522F3D}"/>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2665177F-8027-4579-9DD4-AF820E7A58C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AP2-U10 · 15–18%</a:t>
            </a:r>
          </a:p>
        </p:txBody>
      </p:sp>
      <p:sp>
        <p:nvSpPr>
          <p:cNvPr id="5" name="misconception-label">
            <a:extLst>
              <a:ext uri="{FF2B5EF4-FFF2-40B4-BE49-F238E27FC236}">
                <a16:creationId xmlns:a16="http://schemas.microsoft.com/office/drawing/2014/main" id="{68CE6266-9225-418D-9218-52D6BC798C6E}"/>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2AD38EAB-FFE0-4FDB-8D1B-8CFF7B541BE9}"/>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“Zero potential means zero electric field.”</a:t>
            </a:r>
          </a:p>
        </p:txBody>
      </p:sp>
      <p:sp>
        <p:nvSpPr>
          <p:cNvPr id="7" name="correction-frame">
            <a:extLst>
              <a:ext uri="{FF2B5EF4-FFF2-40B4-BE49-F238E27FC236}">
                <a16:creationId xmlns:a16="http://schemas.microsoft.com/office/drawing/2014/main" id="{B4CF4E3C-8A18-45D8-AD48-80BBE04427F1}"/>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5F5EFDD0-E186-430F-92FB-381E85CC6175}"/>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Potential contributions can cancel while the vector field remains nonzero.</a:t>
            </a:r>
          </a:p>
        </p:txBody>
      </p:sp>
      <p:sp>
        <p:nvSpPr>
          <p:cNvPr id="9" name="humor-line">
            <a:extLst>
              <a:ext uri="{FF2B5EF4-FFF2-40B4-BE49-F238E27FC236}">
                <a16:creationId xmlns:a16="http://schemas.microsoft.com/office/drawing/2014/main" id="{2C0C133C-2E78-483D-ADCD-FE2C0B12A276}"/>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Zero on one scoreboard does not mean every player stopped moving.</a:t>
            </a:r>
          </a:p>
        </p:txBody>
      </p:sp>
      <p:sp>
        <p:nvSpPr>
          <p:cNvPr id="10" name="misconception-check">
            <a:extLst>
              <a:ext uri="{FF2B5EF4-FFF2-40B4-BE49-F238E27FC236}">
                <a16:creationId xmlns:a16="http://schemas.microsoft.com/office/drawing/2014/main" id="{CB16CB3A-EE98-43B9-A9BD-797430B1AF0E}"/>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At the midpoint between +q and −q, compare V and E.</a:t>
            </a:r>
          </a:p>
        </p:txBody>
      </p:sp>
    </p:spTree>
    <p:extLst>
      <p:ext uri="{BB962C8B-B14F-4D97-AF65-F5344CB8AC3E}">
        <p14:creationId xmlns:p14="http://schemas.microsoft.com/office/powerpoint/2010/main" val="23536765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5722</Words>
  <Application>Microsoft Office PowerPoint</Application>
  <DocSecurity>0</DocSecurity>
  <PresentationFormat>Widescreen</PresentationFormat>
  <Paragraphs>395</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2026-08-14T20:14:39Z</dcterms:created>
  <dcterms:modified xsi:type="dcterms:W3CDTF">2026-08-15T16:01:19Z</dcterms:modified>
</cp:coreProperties>
</file>