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Maximum photoelectron energy</c:v>
          </c:tx>
          <c:spPr>
            <a:ln w="28575">
              <a:solidFill>
                <a:srgbClr val="8A62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A6200"/>
              </a:solidFill>
            </c:spPr>
          </c:marker>
          <c:xVal>
            <c:numLit>
              <c:formatCode>General</c:formatCode>
              <c:ptCount val="5"/>
              <c:pt idx="0">
                <c:v>5</c:v>
              </c:pt>
              <c:pt idx="1">
                <c:v>6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</c:numLit>
          </c:xVal>
          <c:yVal>
            <c:numLit>
              <c:formatCode>General</c:formatCode>
              <c:ptCount val="5"/>
              <c:pt idx="0">
                <c:v>0.1</c:v>
              </c:pt>
              <c:pt idx="1">
                <c:v>0.5</c:v>
              </c:pt>
              <c:pt idx="2">
                <c:v>0.9</c:v>
              </c:pt>
              <c:pt idx="3">
                <c:v>1.3</c:v>
              </c:pt>
              <c:pt idx="4">
                <c:v>1.7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1E9E-45E4-81AD-B82FF643B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Maximum kinetic energy / eV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Light frequency / 10¹⁴ Hz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“Modern Physics”, an accent ring for group AP2,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15.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  <a:p>
            <a:r>
              <a:t>[Quiz answers] 1. Kmax = hf − φ — It is one of the unit’s governing relationships. 2. 1.B — Practice 1.B is creating quantitative graphs with scales and units. 3. For fixed frequency, intensity changes photon rate; maximum energy depends on photon frequency.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96952-D8E2-61F6-A5F1-A8DA1A44F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65AB6B-758D-413A-330E-0BF0A246CE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F050F5-3B65-D6A5-9B61-0DFD1601F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metal, φ = energy needed to escape, photon, hf &gt; φ, hf &lt; φ: nothing comes out, electron leaves with K, hf = φ + K_max. A caption reads: Energy arrives one photon at a time; if one lump is too small, no number of them helps.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C450C-683E-7E6D-F06C-F0B11FBFE41B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8414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Maximum kinetic energy in eV against Light frequency in 10¹⁴ Hz; Light frequency remains in 10¹⁴ Hz; Maximum kinetic energy remains in eV.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identify slope as Planck-related and extrapolate to the threshold frequency; data are illustrative.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  <a:p>
            <a:r>
              <a:t>[Quantitative visual] Values: Editable model data: (5, 0.1), (6, 0.5), (7, 0.9), (8, 1.3), (9, 1.7). Data: illustrative lesson data. Scale: 0.1 to 1.7 eV.</a:t>
            </a:r>
          </a:p>
          <a:p>
            <a:r>
              <a:t>Units: x uses hertz; y uses eV.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  <a:p>
            <a:r>
              <a:t>[Worked problem] Steps: 1) Use Kmax = Ephoton − φ. 2) Subtract 3.5 − 2.2. 3) Keep electron-volts unless conversion is requested. Answer: Kmax = 1.3 eV.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  <a:p>
            <a:r>
              <a:t>[Worked problem] Steps: 1) 18/6 = 3 half-lives 2) N = 8000(½)³ 3) Check the direction, significant figures and physical meaning of the result. Answer: N = 1000 nuclei.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  <a:p>
            <a:r>
              <a:t>[Safety] Use simulations or supplied data only; no radioactive source is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https://giophysics.com/chapter-47/photoelectric-effect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Photons carry energy hf.; The photoelectric effect has a threshold frequency set by work function.; Matter has wave behavior described by de Broglie wavelength.; Nuclear processes conserve charge, nucleon number and energy.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simulations or supplied data only; no radioactive source is required.</a:t>
            </a:r>
          </a:p>
          <a:p>
            <a:r>
              <a:t>[Humor] More photons make a bigger crowd, not faster individual exits.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CDBFEAA4-EA89-4873-BD1E-FF691F06440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FE8AA1FB-FB25-49A6-8752-0DD3FD63F40E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AP PHYSICS 2: ALGEBRA-BASED · UNIT 15 · 12–15%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F82AB082-E8E6-49DF-BD92-7B757A6CDF15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Modern Physics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588540E9-3B8B-44F9-A959-14A9D31B9C2A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EFB42B"/>
                </a:solidFill>
              </a:defRPr>
            </a:pPr>
            <a:r>
              <a:rPr sz="2850" b="1" i="0">
                <a:solidFill>
                  <a:srgbClr val="EFB42B"/>
                </a:solidFill>
              </a:rPr>
              <a:t>One Photon at a Time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F7271C5E-2B2D-4752-8F3D-B61676F17C61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Why can brighter low-frequency light fail to eject electrons while dim high-frequency light succeeds?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C702E4D5-3FAF-4F27-BF02-C0FC40022844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887AFB87-DD79-4849-9731-C680FA48B3DA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A1FA4858-BBE7-468B-BF6B-9F2BF0276C49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EDITABLE · 45-MINUTE CLASSROOM LESSON · ALGEBRA-BASED · NO CALCULUS REQUIRED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CD82D8C1-D24C-47CF-90A3-B7C66C9A7E0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15 · AP PHYSICS 2: ALGEBRA-BASED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34E866A4-3FE6-46B0-960F-40328E596F2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02013121-51B2-4D4C-9EE4-DD280B1F200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48086264-221C-49E0-B9D1-A0D7C9C747D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AP2-U15 · 12–15%</a:t>
            </a:r>
          </a:p>
        </p:txBody>
      </p:sp>
    </p:spTree>
    <p:extLst>
      <p:ext uri="{BB962C8B-B14F-4D97-AF65-F5344CB8AC3E}">
        <p14:creationId xmlns:p14="http://schemas.microsoft.com/office/powerpoint/2010/main" val="419953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705455F1-0FA0-4070-A2C6-90999FB56D2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3483AAD-BCDE-4A9D-B85B-D63DBD30B6C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096A2AC-45F9-4340-AD4E-B49C30E1C50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632BBDD-54D6-40AE-B877-9D36B627F06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0394513-4D25-41A5-9BA7-893D0835FC6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F6A24945-B74B-45E2-A824-D996F810674D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5F0FA711-7A52-4AB9-9F2D-D2D0428699D7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B8EA5792-45F8-4DF6-9820-8E1B0B60B174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Light of wavelength 400 nm strikes a metal with work function 2.0 eV. Use hc = 1240 eV·nm. Find Kmax and stopping potential.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48E123AD-DCF5-490D-A1CA-94B608BBF9BE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FE48F8AA-8243-42DE-8F5B-E5A3FA748D7C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AA39D87D-BB95-4CB7-BD26-D6C37066ABC8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2038987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F71847C9-41BC-49E3-BA1B-C794A18AC44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58E6291-02B3-4972-A9E9-AEF4070AFCC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A726386-1AF0-42A4-9E12-13625F6E38E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81FC8CB-57DB-423E-BD7A-4550923612F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0A7EC30-B3D5-4D06-804D-79D739FE3E6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92607425-9BA6-4500-8E5D-FBB3D67A645B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E264F80D-9D8A-40CD-A18E-BDA1987BCB47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ED148A41-F9C4-4297-A775-D583E337B980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BAE682DF-94D8-46F6-B14B-F9C9616C6A58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Photon energy = 1240/400 = 3.10 eV.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F1619579-06EE-4AA8-891E-C94DE1A80FA4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30CE597D-72CC-41E5-B476-64DEA7B4FDB9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C0FD6B5D-B9B2-43E2-9A0A-4ACA38E82D35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Kmax = 3.10 − 2.0 = 1.10 eV.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1291A4B2-8558-4682-B8A4-DC07AF1B4196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5EF99BE0-D805-4592-B323-290D83E13607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7ED2512B-73E4-4BC2-B32A-8B0C70F9C366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Stopping potential = 1.10 V.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F0EDD2EE-8D11-489C-8840-2542D99D6F7C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A7AB0654-27C1-4396-9847-032898CC5EB7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1503217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67B81CFE-A67B-41B5-94AD-779CF53FC6D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1652D57-074E-447C-B249-93E0733D6D5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54FCDDA-2A75-47C1-8DDD-788696C2238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98F2B3D-0B94-4B5B-8905-CC1EFB00462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AF2320E-795C-4151-A694-C970174CBF5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301E6A73-A401-4461-A45C-DCA81E7657C0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6EF2C026-915F-4060-9581-C6DBA7983F9B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D039B7F4-313C-4402-B1BA-EAD9148BC370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7065B846-39B7-4278-ADBF-6FF4AB111066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Kmax = hf − φ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B7092236-E4FD-4A5B-B90F-69E0ED2E1907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A9AF7681-BA29-4F61-9FE1-4C31BD27A596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430A8A2A-D19A-4626-BF08-1B47B6A9003E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E88F0A83-959F-4EDF-9797-883546025B4C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4A5BCF98-50BE-4C57-8BAA-7D0B4DB21FA9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297FF9D0-DCF1-47DB-A225-4BB190E0A211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A94C3927-EB7A-448B-9748-80B5A37BDD90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2B2A6DFB-F9AF-4B2C-8A75-70A394B45B76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For fixed frequency, intensity changes photon…on photon frequency. · B Increasing light intensity always increases photoelectron maximum kinetic energy.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2FE984E5-90D3-48C6-93A5-DA25ABFB948D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809A538F-2CA5-4649-8B6E-0B974CAFC6C3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356B50C9-38EC-48C1-B595-AE12B5379685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541300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55F9878C-696C-41CD-8EAE-291B85F6C39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3580E08-62A5-4511-A226-7B47E9CB347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C46DE7B-EFEC-44FB-B124-E1E0E4CB1A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93695CB-42C3-4362-93A3-D0354FB3265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BEED7C7-D79E-47A1-AC29-A90B95B05A1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3026B249-7A67-44E3-BD8D-4988046C353B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3D9A22D9-D693-42E2-BAA7-76998668DB0E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9104AFE4-5F19-43C4-A39A-56F633CE0BB3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Kmax = hf − φ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04E9AD23-294F-4127-BBC4-7507BAFF5109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E1A65429-D749-41EB-9EC0-87CCBBAF6FD1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D7ED815C-B1A1-4C5D-ADE3-B02C8265FF2C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28166CDA-8FCC-479F-9528-73E3F0440220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14AFD65A-004D-45D2-B58B-A5CA5D965BE1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F2C9417F-E280-460C-805A-879C466CC489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BA1353ED-0581-41A5-A5D9-815F6B7AC4F4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D4F4DAE2-4A10-4E70-B610-EF5A43C02EFA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B50A94BF-C0D3-401B-A712-A8B072EADCAD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EE1A9634-71D0-407B-80A4-52952F7B76AB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For fixed frequency, intensity changes photon rate; maximum energy depends on photon frequency.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08410860-F8BE-47BC-88DB-E1020E8387FF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C3A7D9BE-0633-4708-8849-CCA798C9A145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81105DEE-8BBF-4E93-8F6E-B84B4ADF537B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19135B29-89DC-431F-B2D9-BBFD144A4D0C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E4B2956F-0931-4327-A51C-E0CA278AE12B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D5C3DCC3-6278-44D9-8BC5-34EF9488B09A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7AABBAFF-81B6-4249-8F50-D2D6472395F8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1718887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BB421794-17E6-4BA5-BDB2-92D50EF37A7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955C7BD-A487-43F8-9EFB-B008EDD8030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30D6418-5C99-46AB-823C-ADBE261EBDB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93A1F31-1E35-4436-86CF-EC4769B42F9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7EF084A-EE49-48DB-85DA-98BC8572EE3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45F5D050-1AB9-45B7-9D59-47208EC31F2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ADCAC1D6-7CB6-467E-9E53-C333A148127A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223C66C8-A304-4F93-976A-2E43EDD64210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87070877-6D3C-4BA3-9F7F-8159F5D96584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How many joules is 1.0 eV?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D6FFEB72-7553-4828-BB09-D1FF45342D28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4F962928-293E-42A9-A1B9-FE29B5C9A2E0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6CA01403-0CE0-48A9-92A8-A1C479F2D1AF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Light of wavelength 500 nm travels at 3.00 × 10⁸ m/s. What is its frequency?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400CE5D9-5B5C-46A1-998B-3D2CAB875A11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30451703-529E-4E68-8228-F8F3BC22E84F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4555C0C2-8B5F-45EF-960F-50F1F947B52A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In any nuclear equation, which two totals must match on both sides?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54EC95E9-E869-476B-A346-B431E28E6B61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2109302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8E0CF54F-3143-4984-96C1-CB7166D4409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190F2D3-437E-4937-B16B-F6AC8389D24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B4ACA55-E2DE-479E-908E-48B2863D1DE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9B6B404-1455-4B39-B063-9B08E233363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B73F7B7-BE3A-4484-A526-EB563265C84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3B52041F-1C4B-41F5-91AD-84C30C98EA50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C1AEAD12-E46C-4E22-9CC1-72C1445511BB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Photons carry energy hf.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85B45B79-4E05-498B-88A0-E0E9CC123B10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48B8BAAD-9CCA-4A7B-B39C-C7C5A08B7337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The photoelectric effect has a threshold frequency set by work function.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D805DF96-1A84-4281-BBEA-E097E4A064DA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278722E2-28CA-4C2E-A7F1-D00B31B5E967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Matter has wave behavior described by de Broglie wavelength.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ABB0B2F8-77AE-44DF-86DD-43C714AC7999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04</a:t>
            </a:r>
          </a:p>
        </p:txBody>
      </p:sp>
      <p:sp>
        <p:nvSpPr>
          <p:cNvPr id="23" name="core-index-5">
            <a:extLst>
              <a:ext uri="{FF2B5EF4-FFF2-40B4-BE49-F238E27FC236}">
                <a16:creationId xmlns:a16="http://schemas.microsoft.com/office/drawing/2014/main" id="{ABB0B2F8-77AE-44DF-86DD-43C714AC7999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05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0FB1B1B2-D7E4-4703-AC1D-D9607ED4C165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Nuclear processes conserve charge, nucleon number and energy.</a:t>
            </a:r>
          </a:p>
        </p:txBody>
      </p:sp>
      <p:sp>
        <p:nvSpPr>
          <p:cNvPr id="24" name="core-point-5">
            <a:extLst>
              <a:ext uri="{FF2B5EF4-FFF2-40B4-BE49-F238E27FC236}">
                <a16:creationId xmlns:a16="http://schemas.microsoft.com/office/drawing/2014/main" id="{0FB1B1B2-D7E4-4703-AC1D-D9607ED4C165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In a decay equation nucleon number and charge each balance; binding energy is the energy needed to pull a nucleus apart.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2323E80D-C395-44B4-A79D-D4E9D3A6FEC8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059D4C5B-18C6-43F9-B4AF-F7547B74DBB1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1C1010EF-909C-4642-9A40-BC59A880A56C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Kmax = hf − φ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E9060669-AB4C-428B-9857-A80F201699A0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J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B05E16C3-C59D-41D3-B85B-167152C83820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λ = h/p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B1D130A3-E9A1-444F-90D1-EE081EA1BFC7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m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F01B7F2E-58A2-4F47-AA0D-B012286A046A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6C5488D3-EDC7-4BD9-AB6B-6E4C5E2D1B86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photon · work function · threshold frequency · matter wave · half-life · binding energy</a:t>
            </a:r>
          </a:p>
        </p:txBody>
      </p:sp>
    </p:spTree>
    <p:extLst>
      <p:ext uri="{BB962C8B-B14F-4D97-AF65-F5344CB8AC3E}">
        <p14:creationId xmlns:p14="http://schemas.microsoft.com/office/powerpoint/2010/main" val="1760071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03E53-3F69-AEA9-517E-9F9B15EE2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454E7428-03DC-BE4F-165C-47657577D28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73558FF-E28B-9DC5-1340-E154A92DB64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7600A06-6153-FE84-4E90-0F6D56528BA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0ADD581-9E76-2CCB-898B-EAAD5C2B0F4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9EFD30A-65F6-09A9-FC1E-427799DF44D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3217DE0F-2B68-0C86-38A6-8594FA71F372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CD61B11C-086A-E65E-A95E-A97088099E68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Modern physics is where the classical picture breaks down: energy arrives in discrete lumps, particles behave like waves, and the nucleus itself changes — all at scales too small for everyday intuition.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9A0DDF1-6DFD-6954-2FFE-6FBA46437A21}"/>
              </a:ext>
            </a:extLst>
          </p:cNvPr>
          <p:cNvSpPr/>
          <p:nvPr/>
        </p:nvSpPr>
        <p:spPr>
          <a:xfrm>
            <a:off x="1524000" y="4182533"/>
            <a:ext cx="1905000" cy="1633126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metal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166F57-DCF9-AD1B-E1DC-7D89CD9B3B9F}"/>
              </a:ext>
            </a:extLst>
          </p:cNvPr>
          <p:cNvSpPr txBox="1"/>
          <p:nvPr/>
        </p:nvSpPr>
        <p:spPr>
          <a:xfrm>
            <a:off x="1498600" y="3832578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φ = energy needed to escape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564F76-63CD-9CA8-33DA-5876251ACEBA}"/>
              </a:ext>
            </a:extLst>
          </p:cNvPr>
          <p:cNvCxnSpPr/>
          <p:nvPr/>
        </p:nvCxnSpPr>
        <p:spPr>
          <a:xfrm flipH="1">
            <a:off x="3530600" y="4240859"/>
            <a:ext cx="1930400" cy="349956"/>
          </a:xfrm>
          <a:prstGeom prst="line">
            <a:avLst/>
          </a:prstGeom>
          <a:ln w="3175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E78FE78-FB54-5885-BFA4-09E1929093E0}"/>
              </a:ext>
            </a:extLst>
          </p:cNvPr>
          <p:cNvSpPr txBox="1"/>
          <p:nvPr/>
        </p:nvSpPr>
        <p:spPr>
          <a:xfrm>
            <a:off x="5562600" y="4065882"/>
            <a:ext cx="266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photon, hf &gt; </a:t>
            </a:r>
            <a:r>
              <a:rPr lang="el-GR" sz="1600">
                <a:solidFill>
                  <a:srgbClr val="EF5C3E"/>
                </a:solidFill>
              </a:rPr>
              <a:t>φ</a:t>
            </a:r>
            <a:endParaRPr lang="en-US" sz="1600">
              <a:solidFill>
                <a:srgbClr val="EF5C3E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65311C9-957F-C42C-6EB8-57F446F8A19A}"/>
              </a:ext>
            </a:extLst>
          </p:cNvPr>
          <p:cNvCxnSpPr/>
          <p:nvPr/>
        </p:nvCxnSpPr>
        <p:spPr>
          <a:xfrm flipH="1">
            <a:off x="3530600" y="5057422"/>
            <a:ext cx="1930400" cy="0"/>
          </a:xfrm>
          <a:prstGeom prst="line">
            <a:avLst/>
          </a:prstGeom>
          <a:ln w="1905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6628E74-BF42-D7F4-1F3C-46DD3602EA43}"/>
              </a:ext>
            </a:extLst>
          </p:cNvPr>
          <p:cNvSpPr txBox="1"/>
          <p:nvPr/>
        </p:nvSpPr>
        <p:spPr>
          <a:xfrm>
            <a:off x="5562600" y="4882445"/>
            <a:ext cx="279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hf &lt; φ: nothing comes out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A4E3AC3-EDA1-4E78-8DF1-CCDE42363F5F}"/>
              </a:ext>
            </a:extLst>
          </p:cNvPr>
          <p:cNvCxnSpPr/>
          <p:nvPr/>
        </p:nvCxnSpPr>
        <p:spPr>
          <a:xfrm>
            <a:off x="3505200" y="5465704"/>
            <a:ext cx="1879600" cy="262467"/>
          </a:xfrm>
          <a:prstGeom prst="line">
            <a:avLst/>
          </a:prstGeom>
          <a:ln w="3175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B4A18D5F-8FB4-8851-0C67-8C5BE34750E1}"/>
              </a:ext>
            </a:extLst>
          </p:cNvPr>
          <p:cNvSpPr/>
          <p:nvPr/>
        </p:nvSpPr>
        <p:spPr>
          <a:xfrm>
            <a:off x="5334000" y="5640682"/>
            <a:ext cx="177800" cy="204140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8F2D385-5E3E-1FBD-BEFD-D09612BE968F}"/>
              </a:ext>
            </a:extLst>
          </p:cNvPr>
          <p:cNvSpPr txBox="1"/>
          <p:nvPr/>
        </p:nvSpPr>
        <p:spPr>
          <a:xfrm>
            <a:off x="5588000" y="5524029"/>
            <a:ext cx="279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electron leaves with K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4676720-6FE6-61D8-2F3F-9FFEE42311E7}"/>
              </a:ext>
            </a:extLst>
          </p:cNvPr>
          <p:cNvSpPr txBox="1"/>
          <p:nvPr/>
        </p:nvSpPr>
        <p:spPr>
          <a:xfrm>
            <a:off x="8509000" y="4240859"/>
            <a:ext cx="292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hf = </a:t>
            </a:r>
            <a:r>
              <a:rPr lang="el-GR" sz="1600" b="1">
                <a:solidFill>
                  <a:srgbClr val="102E29"/>
                </a:solidFill>
              </a:rPr>
              <a:t>φ + </a:t>
            </a:r>
            <a:r>
              <a:rPr lang="en-US" sz="1600" b="1">
                <a:solidFill>
                  <a:srgbClr val="102E29"/>
                </a:solidFill>
              </a:rPr>
              <a:t>K_max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9F7F7A-38C3-B837-187F-44C8F34B7F67}"/>
              </a:ext>
            </a:extLst>
          </p:cNvPr>
          <p:cNvSpPr txBox="1"/>
          <p:nvPr/>
        </p:nvSpPr>
        <p:spPr>
          <a:xfrm>
            <a:off x="8509000" y="4736629"/>
            <a:ext cx="292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One photon, one electron. Brighter light sends more of them, not faster ones.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8B9CF075-4885-76CA-EA05-1E3BD12938D1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Energy arrives one photon at a time; if one lump is too small, no number of them helps.</a:t>
            </a:r>
          </a:p>
        </p:txBody>
      </p:sp>
    </p:spTree>
    <p:extLst>
      <p:ext uri="{BB962C8B-B14F-4D97-AF65-F5344CB8AC3E}">
        <p14:creationId xmlns:p14="http://schemas.microsoft.com/office/powerpoint/2010/main" val="3120916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C8F901E3-6704-4F9A-93EE-3E2327894B4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9BEE07A-E7E7-47C7-82DD-0989DFCE427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9EBE22E-A7CE-4893-A167-4874D154CD8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77D226F-D69A-41F0-9D29-E8A3371ED67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B5AD4AD-A9E6-45D6-8A79-86D81F10B08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Photoelectron energy rises linearly above threshold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1E225214-8731-4767-AA24-3432D12DF963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DB9BC6AF-0373-4135-BF5A-106B9461D54D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81B8C71E-F814-46E2-B3F4-B225541918A7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(5, 0.1), (6, 0.5), …, (8, 1.3), (9, 1.7).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66F8698A-5579-41F9-8A22-3AFE823E5A8E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0.1–1.7 eV. Axes: Light frequency / 10¹⁴ Hz; Maximum kinetic energy / eV.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ECDEE770-79D5-45F2-8DF4-45B47A57555B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98835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16380D96-C356-4889-BFAF-8B97B17D887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763BD78-D7E1-4B3D-ABFE-2A51984AEFE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33544BA-D3BC-40CD-B24E-E98A8372C46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B4C1967-6731-4433-A550-886C19517B6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72D7D94-732D-4B74-B844-5A7E3CBF9C6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18988EB2-F499-49F8-8DC5-F790A0DC6B60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E0265983-A59D-4784-B9E1-892B560F8F21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21CD7CC7-8ACE-482A-9CC3-B1A7B3CB8578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metal has work function 2.2 eV and absorbs 3.5 eV photons. Find maximum electron kinetic energy.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B0971A95-D015-4331-BF1B-83748CE51BA9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6661CC5E-CC89-4C36-8FBE-F6404339C0BE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2B21ABEC-982E-4832-92A2-4142684260F6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Kmax = Ephoton − φ.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00A988F3-8BB0-4185-B434-8CDBA5608BA1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2D7C6165-537B-4C97-9C47-7192E3D89AFA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3739CD9D-DF0F-4E6D-885C-E0783F97F3DE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Subtract 3.5 − 2.2.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AB57A544-FDEB-4D2F-8F7B-A1BBE0B9B47D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1D42050-67AD-4580-B114-6CAFFAD68055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335ED3E5-D4E0-4895-936A-434E21EC90D0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Keep electron-volts unless conversion is requested.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3F6D96E9-4E14-4013-8FA5-E6ED4E9F18EC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14B0D537-80E0-4870-8228-5E19B2DF9C2A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Kmax = 1.3 eV.</a:t>
            </a:r>
          </a:p>
        </p:txBody>
      </p:sp>
    </p:spTree>
    <p:extLst>
      <p:ext uri="{BB962C8B-B14F-4D97-AF65-F5344CB8AC3E}">
        <p14:creationId xmlns:p14="http://schemas.microsoft.com/office/powerpoint/2010/main" val="1450906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61719571-FF0E-4D91-9514-BE9BE8D04AA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F1E95BB-EE75-442C-93ED-1AC9B0E63E9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7DBF829-064D-4C02-AA10-373077EC4A8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51946FC-8FB2-4EF8-9373-4364DD4E7B7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11EE112-D898-40F4-89B3-C978CCD1882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38969C8F-6BD0-49DE-A7DA-6BA5913C4D97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3B904BB2-27FE-4FBE-838C-564885B654F8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14FF9EB1-866C-4599-95C0-029F15E55C3E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sample has half-life 6.0 h and starts with 8000 undecayed nuclei. Find the number after 18 h.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CDAC5C06-1054-49B0-A3A4-1391F74D30FA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FA3B2B2F-B178-4FCD-9A99-A9EFAC12590A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DDE15363-179E-4817-B39B-FCA4AF69C41C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18/6 = 3 half-lives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F4D71470-B55A-4F3D-A1AB-2B31FE722F9D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739D27D2-4079-4A75-A08E-D5C1E2D31DFA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528C3CA1-46D7-4067-8E09-E30F84C27436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N = 8000(½)³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ADDD7ABF-0F65-4168-A5B4-11236F85995B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305B2EEC-4E05-40BA-8756-F2B40BC666A3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DB57D774-6FBA-4A06-A700-3DDDD595C85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10410A76-BCD4-49DB-AF5D-0DAB81C7B1D1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473D0578-E6F4-4897-880F-C16A9DD7A9EB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N = 1000 nuclei.</a:t>
            </a:r>
          </a:p>
        </p:txBody>
      </p:sp>
    </p:spTree>
    <p:extLst>
      <p:ext uri="{BB962C8B-B14F-4D97-AF65-F5344CB8AC3E}">
        <p14:creationId xmlns:p14="http://schemas.microsoft.com/office/powerpoint/2010/main" val="614370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977292EC-E49B-4F41-BBD2-7690A5C7AFE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0214E45-30F4-43BE-85B6-74BE83EAA1D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C36ECB1-483D-4277-82B6-C8F9677B9D8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627A883-3434-4476-90B5-324EA391250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AP2-U15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BF150B9-EA0C-4753-9AB9-E210613F660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FDDE5BDF-FB2A-4E18-A75B-F4D8FA8AB95D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2FE0B7E9-4AA5-4AD4-BBC7-12E696343A17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B3CE02E5-2056-409C-94CD-E994C9B5F5CF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E0EF430A-0138-4D2C-87AD-ACD51E28ACBC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3D339B2D-454C-4B72-BAFE-7C9F6A3670E1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07B15526-4BFD-4A41-921C-6F59BCF8BC64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Sort observations into wave-model, particle-model or both.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C0359B5C-D4C9-4675-A85E-B56E0946BE98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183FC793-9D7B-4D9F-8334-B261DF148AF7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E7E713D1-A9BF-4F7F-8F64-D47CDCF794F9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Choose one observation and write a claim–evidence–reasoning argument.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B7667BF2-DE27-4056-95DB-7BC02C0FFCA8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B793DD6A-B319-448F-8398-F6481329C163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A7B3B88A-2027-4EAE-9BB8-D8A881EB93F9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Challenge whether the evidence actually discriminates between models.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94891566-39D3-40CB-999D-6B7E84A20F97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80925E42-BE4E-46D4-A7A3-9B5E3BCC5650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Success check: The reasoning explains why the observation supports the selected model.</a:t>
            </a:r>
          </a:p>
        </p:txBody>
      </p:sp>
    </p:spTree>
    <p:extLst>
      <p:ext uri="{BB962C8B-B14F-4D97-AF65-F5344CB8AC3E}">
        <p14:creationId xmlns:p14="http://schemas.microsoft.com/office/powerpoint/2010/main" val="669150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4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AFB710FD-1247-4581-8D0F-9C6F098BF3F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AP2 · UNIT 15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78296C4-153C-44D5-BAFD-9A8B556CF5D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30CFDE9-A3F5-4415-9E1A-A066C05AC2A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DCB8364-352A-4419-8109-231227C71F7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AP2-U15 · 12–15%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9A8FE78C-9831-400D-9012-AD6212FCE57C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62B2C556-2929-4FF5-9A99-A8B4AF716517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“Increasing light intensity always increases photoelectron maximum kinetic energy.”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1E106261-4D98-451C-ACAB-0E8E312BBE08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8BC27919-003C-4E8B-93F5-A969B69D8D6A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For fixed frequency, intensity changes photon rate; maximum energy depends on photon frequency.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1D3D94D0-6C2C-407D-9F3B-068FBF23E050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More photons make a bigger crowd, not faster individual exits.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53548555-47E8-4562-8EC4-24C3E9680EC0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What changes when intensity doubles above threshold?</a:t>
            </a:r>
          </a:p>
        </p:txBody>
      </p:sp>
    </p:spTree>
    <p:extLst>
      <p:ext uri="{BB962C8B-B14F-4D97-AF65-F5344CB8AC3E}">
        <p14:creationId xmlns:p14="http://schemas.microsoft.com/office/powerpoint/2010/main" val="1439638700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5622</Words>
  <Application>Microsoft Office PowerPoint</Application>
  <DocSecurity>0</DocSecurity>
  <PresentationFormat>Widescreen</PresentationFormat>
  <Paragraphs>393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2026-08-14T20:14:42Z</dcterms:created>
  <dcterms:modified xsi:type="dcterms:W3CDTF">2026-08-15T16:01:22Z</dcterms:modified>
</cp:coreProperties>
</file>