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Relative intensity at the detector</c:v>
          </c:tx>
          <c:spPr>
            <a:ln w="28575">
              <a:solidFill>
                <a:srgbClr val="8A6200"/>
              </a:solidFill>
              <a:prstDash val="solid"/>
            </a:ln>
          </c:spPr>
          <c:marker>
            <c:symbol val="circle"/>
            <c:size val="7"/>
            <c:spPr>
              <a:solidFill>
                <a:srgbClr val="8A6200"/>
              </a:solidFill>
            </c:spPr>
          </c:marker>
          <c:xVal>
            <c:numLit>
              <c:formatCode>General</c:formatCode>
              <c:ptCount val="5"/>
              <c:pt idx="0">
                <c:v>0</c:v>
              </c:pt>
              <c:pt idx="1">
                <c:v>0.5</c:v>
              </c:pt>
              <c:pt idx="2">
                <c:v>1</c:v>
              </c:pt>
              <c:pt idx="3">
                <c:v>1.5</c:v>
              </c:pt>
              <c:pt idx="4">
                <c:v>2</c:v>
              </c:pt>
            </c:numLit>
          </c:xVal>
          <c:yVal>
            <c:numLit>
              <c:formatCode>General</c:formatCode>
              <c:ptCount val="5"/>
              <c:pt idx="0">
                <c:v>1</c:v>
              </c:pt>
              <c:pt idx="1">
                <c:v>0</c:v>
              </c:pt>
              <c:pt idx="2">
                <c:v>1</c:v>
              </c:pt>
              <c:pt idx="3">
                <c:v>0</c:v>
              </c:pt>
              <c:pt idx="4">
                <c:v>1</c:v>
              </c:pt>
            </c:numLit>
          </c:yVal>
          <c:smooth val="0"/>
          <c:extLst>
            <c:ext xmlns:c16="http://schemas.microsoft.com/office/drawing/2014/chart" uri="{C3380CC4-5D6E-409C-BE32-E72D297353CC}">
              <c16:uniqueId val="{00000000-FDC4-4C20-9D65-D40484626B14}"/>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Relative intensity / ratio</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Path difference / wavelength / ratio</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dark-green opening slide with the exact topic title “Waves, Sound, and Physical Optics”, an accent ring for group AP2, and a single hook question.</a:t>
            </a:r>
          </a:p>
          <a:p>
            <a:r>
              <a:t>[Teacher cue]</a:t>
            </a:r>
          </a:p>
          <a:p>
            <a:r>
              <a:t>Ask the hook question before revealing any explanation. Listen for the representations students choose, then connect their answers to AP unit 14.</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[Quiz answers] 1. v = fλ — It is one of the unit’s governing relationships. 2. 1.B — Practice 1.B is creating quantitative graphs with scales and units. 3. Interference redistributes energy in space; cancellation at one location accompanies reinforcement elsewhere.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179BD-987F-C3FA-8C16-5431340D1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7939ED-97AF-D84A-0B9D-3A3B199029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E12FD1-6288-F4F9-1FF7-792E86B95672}"/>
              </a:ext>
            </a:extLst>
          </p:cNvPr>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S₁, S₂, Δpath = λ → loud, Δpath = λ/2 → quiet. A caption reads: Two speakers, two listening points: the path difference alone decides loud or silent.</a:t>
            </a:r>
          </a:p>
          <a:p>
            <a:r>
              <a:t>[Teacher cue]</a:t>
            </a:r>
          </a:p>
          <a:p>
            <a:r>
              <a:t>Explain one governing idea at a time. Ask students to restate it using one vocabulary word, then reveal the equation only after its variables and mathematical boundary are named.</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p:txBody>
      </p:sp>
      <p:sp>
        <p:nvSpPr>
          <p:cNvPr id="4" name="Slide Number Placeholder 3">
            <a:extLst>
              <a:ext uri="{FF2B5EF4-FFF2-40B4-BE49-F238E27FC236}">
                <a16:creationId xmlns:a16="http://schemas.microsoft.com/office/drawing/2014/main" id="{13B9E799-1F93-33D7-36E4-9F680CDBE9D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35316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An editable scatter chart plots Relative intensity in ratio against Path difference / wavelength in ratio; Path difference / wavelength remains in ratio; Relative intensity remains in ratio.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label constructive and destructive conditions and predict the graph for unequal source amplitudes.</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[Quantitative visual] Values: Editable model data: (0, 1), (0.5, 0), (1, 1), (1.5, 0), (2, 1). Data: illustrative lesson data. Scale: 0 to 1 ratio.</a:t>
            </a:r>
          </a:p>
          <a:p>
            <a:r>
              <a:t>Units: x uses ratio; y uses ratio.</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[Worked problem] Steps: 1) Use v = fλ. 2) Rearrange λ = v/f. 3) Substitute 340/680. Answer: λ = 0.50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[Worked problem] Steps: 1) sinθ = 600×10⁻⁹ / 0.30×10⁻³ = 0.0020 2) θ ≈ 0.0020 rad 3) Check the direction, significant figures and physical meaning of the result. Answer: θ ≈ 0.115°.</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[Safety] Keep sound at a safe volume; lasers remain teacher-controlled for diffraction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2: Algebra-Based Course and Exam Description (Fall 2024 frameworks · current in 2026), https://apcentral.collegeboard.org/media/pdf/ap-physics-2-course-and-exam-description.pdf</a:t>
            </a:r>
          </a:p>
          <a:p>
            <a:r>
              <a:t>College Board course page, https://apcentral.collegeboard.org/courses/ap-physics-2</a:t>
            </a:r>
          </a:p>
          <a:p>
            <a:r>
              <a:t>GioPhysics lesson route, https://giophysics.com/chapter-24</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Wave speed equals frequency times wavelength.; Superposition produces constructive and destructive interference.; Standing waves require boundary conditions.; Diffraction and interference depend on wavelength relative to opening or spacing.</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logarithms where introduced, proportional reasoning and graph slopes/areas; no calculus is required.</a:t>
            </a:r>
          </a:p>
          <a:p>
            <a:r>
              <a:t>[Safety]</a:t>
            </a:r>
          </a:p>
          <a:p>
            <a:r>
              <a:t>Keep sound at a safe volume; lasers remain teacher-controlled for diffraction demonstrations.</a:t>
            </a:r>
          </a:p>
          <a:p>
            <a:r>
              <a:t>[Humor] The energy did not vanish; it changed seats.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A3BE9AF2-1DA9-4022-A009-80DE2EF23F9E}"/>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576D5FEC-F3CE-44E4-A855-D83B10DA071B}"/>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AP PHYSICS 2: ALGEBRA-BASED · UNIT 14 · 12–15% OF MCQ SECTION</a:t>
            </a:r>
          </a:p>
        </p:txBody>
      </p:sp>
      <p:sp>
        <p:nvSpPr>
          <p:cNvPr id="3" name="topic-title">
            <a:extLst>
              <a:ext uri="{FF2B5EF4-FFF2-40B4-BE49-F238E27FC236}">
                <a16:creationId xmlns:a16="http://schemas.microsoft.com/office/drawing/2014/main" id="{0F2B4080-6618-4867-B81A-6E5F28702744}"/>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Waves, Sound, and Physical Optics</a:t>
            </a:r>
          </a:p>
        </p:txBody>
      </p:sp>
      <p:sp>
        <p:nvSpPr>
          <p:cNvPr id="4" name="lesson-title">
            <a:extLst>
              <a:ext uri="{FF2B5EF4-FFF2-40B4-BE49-F238E27FC236}">
                <a16:creationId xmlns:a16="http://schemas.microsoft.com/office/drawing/2014/main" id="{BFE284BE-49D0-4787-B2EB-453EB8445B47}"/>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Two Speakers, One Silence</a:t>
            </a:r>
          </a:p>
        </p:txBody>
      </p:sp>
      <p:sp>
        <p:nvSpPr>
          <p:cNvPr id="5" name="lesson-hook">
            <a:extLst>
              <a:ext uri="{FF2B5EF4-FFF2-40B4-BE49-F238E27FC236}">
                <a16:creationId xmlns:a16="http://schemas.microsoft.com/office/drawing/2014/main" id="{AFA5DA7B-0008-43BF-B633-749AA1072C62}"/>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Two speakers play the same tone. Why can walking sideways make the sound nearly disappear?</a:t>
            </a:r>
          </a:p>
        </p:txBody>
      </p:sp>
      <p:sp>
        <p:nvSpPr>
          <p:cNvPr id="6" name="topic-ring">
            <a:extLst>
              <a:ext uri="{FF2B5EF4-FFF2-40B4-BE49-F238E27FC236}">
                <a16:creationId xmlns:a16="http://schemas.microsoft.com/office/drawing/2014/main" id="{B5F4AE93-E050-4F02-A2C9-C2D036779D42}"/>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776FBB43-988D-446C-BA7F-FB0E9F514E3C}"/>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617F666E-A067-4F41-8A54-BE90A02671A7}"/>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ALGEBRA-BASED · NO CALCULUS REQUIRED</a:t>
            </a:r>
          </a:p>
        </p:txBody>
      </p:sp>
      <p:sp>
        <p:nvSpPr>
          <p:cNvPr id="9" name="group-label">
            <a:extLst>
              <a:ext uri="{FF2B5EF4-FFF2-40B4-BE49-F238E27FC236}">
                <a16:creationId xmlns:a16="http://schemas.microsoft.com/office/drawing/2014/main" id="{534A00A9-552C-42B5-BB16-2BBC76642FD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14 · AP PHYSICS 2: ALGEBRA-BASED</a:t>
            </a:r>
          </a:p>
        </p:txBody>
      </p:sp>
      <p:sp>
        <p:nvSpPr>
          <p:cNvPr id="10" name="page-number">
            <a:extLst>
              <a:ext uri="{FF2B5EF4-FFF2-40B4-BE49-F238E27FC236}">
                <a16:creationId xmlns:a16="http://schemas.microsoft.com/office/drawing/2014/main" id="{93A865A1-5248-47FA-8CA2-91496CC839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3769F7AB-0096-4311-9615-FE588169CEA5}"/>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5598109A-D440-4526-9B81-6C7C3A1518E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AP2-U14 · 12–15%</a:t>
            </a:r>
          </a:p>
        </p:txBody>
      </p:sp>
    </p:spTree>
    <p:extLst>
      <p:ext uri="{BB962C8B-B14F-4D97-AF65-F5344CB8AC3E}">
        <p14:creationId xmlns:p14="http://schemas.microsoft.com/office/powerpoint/2010/main" val="702113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489D3FE-C165-441F-92DF-CFFF4B29BB0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8AD45703-0B90-49A7-A824-07401004380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3E8ABDA7-52C0-46FB-A530-BDE67DF2EF5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667ECA2-E065-49A4-822D-D6768A5F763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523CD20E-6C03-4A25-9933-64DAD68CBEB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CD3FE530-5C81-4EBB-9B7A-0C675A6A78DD}"/>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3 MARKS · DERIVE · CALCULATE · JUSTIFY</a:t>
            </a:r>
          </a:p>
        </p:txBody>
      </p:sp>
      <p:sp>
        <p:nvSpPr>
          <p:cNvPr id="7" name="exam-question-frame">
            <a:extLst>
              <a:ext uri="{FF2B5EF4-FFF2-40B4-BE49-F238E27FC236}">
                <a16:creationId xmlns:a16="http://schemas.microsoft.com/office/drawing/2014/main" id="{953F97FD-01EF-4F9E-A196-D21344A59D37}"/>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40F12A5B-4502-409B-97AD-EF9A287CEBEC}"/>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string fixed at both ends is 1.20 m long. Wave speed is 240 m/s. Find the first three harmonic frequencies.</a:t>
            </a:r>
          </a:p>
        </p:txBody>
      </p:sp>
      <p:sp>
        <p:nvSpPr>
          <p:cNvPr id="9" name="exam-method-frame">
            <a:extLst>
              <a:ext uri="{FF2B5EF4-FFF2-40B4-BE49-F238E27FC236}">
                <a16:creationId xmlns:a16="http://schemas.microsoft.com/office/drawing/2014/main" id="{9E170E04-24E3-4317-9DC8-13E7F19C09AF}"/>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F093942F-15C7-49C3-9D90-D4F5744FF12A}"/>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A4981D6E-D50B-4202-ABB3-D819C51EFDB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410061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A6CB3B3F-486A-433D-B750-8B3C6690681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D1E1486F-47F4-487F-AF68-04C0D8B71AD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9BB095C6-8450-477A-BFDB-F902AD00865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6A5B16B-121E-4CC0-9ED4-30C4E6EC393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6CA6217E-5E9A-4E04-BFDB-F110E40F9B7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8CCED1D-025A-460B-A6EC-9847C455761A}"/>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50A178E0-8997-4856-A940-92F3A0551C54}"/>
              </a:ext>
            </a:extLst>
          </p:cNvPr>
          <p:cNvSpPr>
            <a:spLocks noGrp="1"/>
          </p:cNvSpPr>
          <p:nvPr/>
        </p:nvSpPr>
        <p:spPr>
          <a:xfrm>
            <a:off x="666750" y="2266950"/>
            <a:ext cx="457200" cy="457200"/>
          </a:xfrm>
          <a:prstGeom prst="ellipse">
            <a:avLst/>
          </a:prstGeom>
          <a:solidFill>
            <a:srgbClr val="8A6200"/>
          </a:solidFill>
          <a:ln w="0">
            <a:noFill/>
            <a:prstDash val="solid"/>
          </a:ln>
        </p:spPr>
      </p:sp>
      <p:sp>
        <p:nvSpPr>
          <p:cNvPr id="8" name="mark-number-text-1">
            <a:extLst>
              <a:ext uri="{FF2B5EF4-FFF2-40B4-BE49-F238E27FC236}">
                <a16:creationId xmlns:a16="http://schemas.microsoft.com/office/drawing/2014/main" id="{46BCFDE4-7008-403B-8A62-0D2B1065EE98}"/>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27144FFF-BB24-4F09-8FFE-29CC91371005}"/>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Allowed wavelengths are λn = 2L/n.</a:t>
            </a:r>
          </a:p>
        </p:txBody>
      </p:sp>
      <p:sp>
        <p:nvSpPr>
          <p:cNvPr id="10" name="mark-number-2">
            <a:extLst>
              <a:ext uri="{FF2B5EF4-FFF2-40B4-BE49-F238E27FC236}">
                <a16:creationId xmlns:a16="http://schemas.microsoft.com/office/drawing/2014/main" id="{B6EEFA7D-B43A-4F89-9904-1007DD7EE1FD}"/>
              </a:ext>
            </a:extLst>
          </p:cNvPr>
          <p:cNvSpPr>
            <a:spLocks noGrp="1"/>
          </p:cNvSpPr>
          <p:nvPr/>
        </p:nvSpPr>
        <p:spPr>
          <a:xfrm>
            <a:off x="666750" y="3333750"/>
            <a:ext cx="457200" cy="457200"/>
          </a:xfrm>
          <a:prstGeom prst="ellipse">
            <a:avLst/>
          </a:prstGeom>
          <a:solidFill>
            <a:srgbClr val="8A6200"/>
          </a:solidFill>
          <a:ln w="0">
            <a:noFill/>
            <a:prstDash val="solid"/>
          </a:ln>
        </p:spPr>
      </p:sp>
      <p:sp>
        <p:nvSpPr>
          <p:cNvPr id="11" name="mark-number-text-2">
            <a:extLst>
              <a:ext uri="{FF2B5EF4-FFF2-40B4-BE49-F238E27FC236}">
                <a16:creationId xmlns:a16="http://schemas.microsoft.com/office/drawing/2014/main" id="{1D5D5602-31AC-4AEE-BE70-A583F3BC2298}"/>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82C77D1D-0C76-483C-80A7-88B1DA668F98}"/>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fn = nv/(2L).</a:t>
            </a:r>
          </a:p>
        </p:txBody>
      </p:sp>
      <p:sp>
        <p:nvSpPr>
          <p:cNvPr id="13" name="mark-number-3">
            <a:extLst>
              <a:ext uri="{FF2B5EF4-FFF2-40B4-BE49-F238E27FC236}">
                <a16:creationId xmlns:a16="http://schemas.microsoft.com/office/drawing/2014/main" id="{C30EBC9E-26E5-43DA-B7CB-3619F7254DA0}"/>
              </a:ext>
            </a:extLst>
          </p:cNvPr>
          <p:cNvSpPr>
            <a:spLocks noGrp="1"/>
          </p:cNvSpPr>
          <p:nvPr/>
        </p:nvSpPr>
        <p:spPr>
          <a:xfrm>
            <a:off x="666750" y="4400550"/>
            <a:ext cx="457200" cy="457200"/>
          </a:xfrm>
          <a:prstGeom prst="ellipse">
            <a:avLst/>
          </a:prstGeom>
          <a:solidFill>
            <a:srgbClr val="8A6200"/>
          </a:solidFill>
          <a:ln w="0">
            <a:noFill/>
            <a:prstDash val="solid"/>
          </a:ln>
        </p:spPr>
      </p:sp>
      <p:sp>
        <p:nvSpPr>
          <p:cNvPr id="14" name="mark-number-text-3">
            <a:extLst>
              <a:ext uri="{FF2B5EF4-FFF2-40B4-BE49-F238E27FC236}">
                <a16:creationId xmlns:a16="http://schemas.microsoft.com/office/drawing/2014/main" id="{7A9052F5-AD03-4A40-83BD-523AA5454E2E}"/>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67AE745D-D216-4FE5-A6CC-5CB0D5CA4E8D}"/>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f1 = 100 Hz, f2 = 200 Hz, f3 = 300 Hz.</a:t>
            </a:r>
          </a:p>
        </p:txBody>
      </p:sp>
      <p:sp>
        <p:nvSpPr>
          <p:cNvPr id="16" name="improvement-band">
            <a:extLst>
              <a:ext uri="{FF2B5EF4-FFF2-40B4-BE49-F238E27FC236}">
                <a16:creationId xmlns:a16="http://schemas.microsoft.com/office/drawing/2014/main" id="{3B82F684-68DD-401F-86AD-B5D9FAE1F92E}"/>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4911FF4D-934D-427E-B88C-E1F2F95FFBB3}"/>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896409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50B87AB4-F32A-4028-A1E7-B23569C4737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D0D80017-8CCF-45DF-9A1F-BE1CD162306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BB05EAFD-82D0-436C-832D-1F190D10AA0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81615BB-491D-4087-846E-91DD28D6A0E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83D7E84C-2A61-4F2D-AD69-552D8ECA10B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933D1673-9CB8-4440-B70C-49662654E79B}"/>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B9FA0EF-901A-4DC4-899D-E6DC007E26B6}"/>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Q1</a:t>
            </a:r>
          </a:p>
        </p:txBody>
      </p:sp>
      <p:sp>
        <p:nvSpPr>
          <p:cNvPr id="8" name="quiz-question-1">
            <a:extLst>
              <a:ext uri="{FF2B5EF4-FFF2-40B4-BE49-F238E27FC236}">
                <a16:creationId xmlns:a16="http://schemas.microsoft.com/office/drawing/2014/main" id="{5BB3D386-88FA-449A-A2B0-49FB1CCCFB57}"/>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DC4300DC-9087-4397-9B9B-CBD45B5F4B57}"/>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v = fλ · B speed = distance only · C energy = force/time · D field = charge × time</a:t>
            </a:r>
          </a:p>
        </p:txBody>
      </p:sp>
      <p:sp>
        <p:nvSpPr>
          <p:cNvPr id="10" name="rule-70-425">
            <a:extLst>
              <a:ext uri="{FF2B5EF4-FFF2-40B4-BE49-F238E27FC236}">
                <a16:creationId xmlns:a16="http://schemas.microsoft.com/office/drawing/2014/main" id="{AEA2EA33-0ECE-4961-87A2-18506AD68798}"/>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6100DA9A-DEC3-4B21-94E6-68B69C18E5DC}"/>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Q2</a:t>
            </a:r>
          </a:p>
        </p:txBody>
      </p:sp>
      <p:sp>
        <p:nvSpPr>
          <p:cNvPr id="12" name="quiz-question-2">
            <a:extLst>
              <a:ext uri="{FF2B5EF4-FFF2-40B4-BE49-F238E27FC236}">
                <a16:creationId xmlns:a16="http://schemas.microsoft.com/office/drawing/2014/main" id="{1591B02F-5BF4-4EF6-802B-3EE756EB4F26}"/>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24604DCC-68C2-42E7-A7DB-4DD076E249E0}"/>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3922E6BD-354C-4ADC-B7E1-C83E4C95963D}"/>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B1108B37-F6E0-42A9-B92C-0E205D2691AB}"/>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Q3</a:t>
            </a:r>
          </a:p>
        </p:txBody>
      </p:sp>
      <p:sp>
        <p:nvSpPr>
          <p:cNvPr id="16" name="quiz-question-3">
            <a:extLst>
              <a:ext uri="{FF2B5EF4-FFF2-40B4-BE49-F238E27FC236}">
                <a16:creationId xmlns:a16="http://schemas.microsoft.com/office/drawing/2014/main" id="{36C7C1B3-DDB0-479A-A450-CA0B57381232}"/>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9CBB4EC6-12A9-45E2-B21B-F4E9C4B082D1}"/>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Interference redistributes energy in space; cancellation…accompanies reinforcement elsewhere. · B When waves destructively interfere, their energy is destroyed. · C Signs and units never matter · D A graph is decorative</a:t>
            </a:r>
          </a:p>
        </p:txBody>
      </p:sp>
      <p:sp>
        <p:nvSpPr>
          <p:cNvPr id="18" name="quiz-question-label-4">
            <a:extLst>
              <a:ext uri="{FF2B5EF4-FFF2-40B4-BE49-F238E27FC236}">
                <a16:creationId xmlns:a16="http://schemas.microsoft.com/office/drawing/2014/main" id="{6B6A3118-4D6F-45E9-B3CA-96B371707D01}"/>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Q4</a:t>
            </a:r>
          </a:p>
        </p:txBody>
      </p:sp>
      <p:sp>
        <p:nvSpPr>
          <p:cNvPr id="19" name="quiz-question-4">
            <a:extLst>
              <a:ext uri="{FF2B5EF4-FFF2-40B4-BE49-F238E27FC236}">
                <a16:creationId xmlns:a16="http://schemas.microsoft.com/office/drawing/2014/main" id="{0017DEB7-D953-4D3F-B2C5-BA6DDE938E56}"/>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F670318D-50AA-4EF1-BDC2-228AC988F3A7}"/>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20648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E0764B86-EDFE-4926-905C-167E529F59D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14 · AP PHYSICS 2: ALGEBRA-BASED</a:t>
            </a:r>
          </a:p>
        </p:txBody>
      </p:sp>
      <p:sp>
        <p:nvSpPr>
          <p:cNvPr id="2" name="page-number">
            <a:extLst>
              <a:ext uri="{FF2B5EF4-FFF2-40B4-BE49-F238E27FC236}">
                <a16:creationId xmlns:a16="http://schemas.microsoft.com/office/drawing/2014/main" id="{297E516D-64DF-4FC8-8EED-4ED945ACD0D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E4200E8B-36EE-43BA-9783-4257679FEF3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58B231A-AC46-4E56-A552-DD88868CE5C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AP2-U14 · 12–15%</a:t>
            </a:r>
          </a:p>
        </p:txBody>
      </p:sp>
      <p:sp>
        <p:nvSpPr>
          <p:cNvPr id="5" name="slide-title">
            <a:extLst>
              <a:ext uri="{FF2B5EF4-FFF2-40B4-BE49-F238E27FC236}">
                <a16:creationId xmlns:a16="http://schemas.microsoft.com/office/drawing/2014/main" id="{1225A8F5-C567-47F0-825B-341247D3222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AF51632B-A5C5-4372-A7F1-FEB326332F64}"/>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BAEE0219-5C93-4D12-A53A-E5F81EE97F4C}"/>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E5D2AC4F-FE90-42B3-8104-8CC1DE963303}"/>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v = fλ</a:t>
            </a:r>
          </a:p>
        </p:txBody>
      </p:sp>
      <p:sp>
        <p:nvSpPr>
          <p:cNvPr id="9" name="answer-reason-1">
            <a:extLst>
              <a:ext uri="{FF2B5EF4-FFF2-40B4-BE49-F238E27FC236}">
                <a16:creationId xmlns:a16="http://schemas.microsoft.com/office/drawing/2014/main" id="{65B1974A-5CF6-450C-B696-EBD4D09AFB74}"/>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648CFB46-A7E1-4DAA-93DA-8A5A906094CA}"/>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312161AA-D892-459C-A33C-1CF17666A817}"/>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E930502B-F4E4-4F91-8BD4-AAF427848B5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7E93FF7F-A35E-4E35-8689-6FC5770BC7E5}"/>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1.B</a:t>
            </a:r>
          </a:p>
        </p:txBody>
      </p:sp>
      <p:sp>
        <p:nvSpPr>
          <p:cNvPr id="14" name="answer-reason-2">
            <a:extLst>
              <a:ext uri="{FF2B5EF4-FFF2-40B4-BE49-F238E27FC236}">
                <a16:creationId xmlns:a16="http://schemas.microsoft.com/office/drawing/2014/main" id="{EB62526C-6744-43CA-A4E0-C5CFB353E52D}"/>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F66DF3F7-FB6B-4FA1-A160-831285AFA858}"/>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F8F55A5E-2185-492F-9D2B-E486C84CC28F}"/>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6E653411-DF4E-48A4-9E9C-AE3B61093265}"/>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E33C3A05-3583-4868-9E82-7A05005C1A27}"/>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Interference redistributes energy in space; cancellation at one location accompanies reinforcement elsewhere.</a:t>
            </a:r>
          </a:p>
        </p:txBody>
      </p:sp>
      <p:sp>
        <p:nvSpPr>
          <p:cNvPr id="19" name="answer-reason-3">
            <a:extLst>
              <a:ext uri="{FF2B5EF4-FFF2-40B4-BE49-F238E27FC236}">
                <a16:creationId xmlns:a16="http://schemas.microsoft.com/office/drawing/2014/main" id="{2499019C-1833-4CB4-9598-2319722EBFB8}"/>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36CB6D91-E2B1-41A5-85D2-45BAF4F29395}"/>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287741C2-E441-45EB-921A-587672E633DB}"/>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768A4455-172B-4F54-BF55-78A89696DD6C}"/>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3264DFFA-D9AA-4064-9BF0-A954E9ABD303}"/>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Answer: Units and a physical interpretation</a:t>
            </a:r>
          </a:p>
        </p:txBody>
      </p:sp>
      <p:sp>
        <p:nvSpPr>
          <p:cNvPr id="24" name="answer-reason-4">
            <a:extLst>
              <a:ext uri="{FF2B5EF4-FFF2-40B4-BE49-F238E27FC236}">
                <a16:creationId xmlns:a16="http://schemas.microsoft.com/office/drawing/2014/main" id="{25E44DF7-F315-4088-8E06-57550AA3C7FA}"/>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2874E010-D76C-4E9D-A38A-92925C19AC40}"/>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461645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147D1F08-CD5A-4018-8557-C777F25208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F2B1223E-02F4-4294-AE07-520B0A07630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8DA6B9A8-6B09-40FF-B426-100CF70059E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C459FFF-51E5-4C5C-9DF4-CD9A4E9333C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F4560AE2-A49E-47CB-A30C-50798563DD6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6E8E956-0B48-4C1D-ACC2-74A5A3E9DC75}"/>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C46E763D-E466-4C1D-8615-1FD126AF3FC1}"/>
              </a:ext>
            </a:extLst>
          </p:cNvPr>
          <p:cNvSpPr>
            <a:spLocks noGrp="1"/>
          </p:cNvSpPr>
          <p:nvPr/>
        </p:nvSpPr>
        <p:spPr>
          <a:xfrm>
            <a:off x="723900" y="2209800"/>
            <a:ext cx="495300" cy="495300"/>
          </a:xfrm>
          <a:prstGeom prst="ellipse">
            <a:avLst/>
          </a:prstGeom>
          <a:solidFill>
            <a:srgbClr val="8A6200"/>
          </a:solidFill>
          <a:ln w="0">
            <a:noFill/>
            <a:prstDash val="solid"/>
          </a:ln>
        </p:spPr>
      </p:sp>
      <p:sp>
        <p:nvSpPr>
          <p:cNvPr id="8" name="retrieval-number-text-1">
            <a:extLst>
              <a:ext uri="{FF2B5EF4-FFF2-40B4-BE49-F238E27FC236}">
                <a16:creationId xmlns:a16="http://schemas.microsoft.com/office/drawing/2014/main" id="{BF59954E-823D-470E-AC53-40E20C45F681}"/>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D00CF622-C734-4E13-B96B-3551C42A3A55}"/>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wave has frequency 250 Hz and wavelength 1.36 m. What is its speed?</a:t>
            </a:r>
          </a:p>
        </p:txBody>
      </p:sp>
      <p:sp>
        <p:nvSpPr>
          <p:cNvPr id="10" name="retrieval-number-2">
            <a:extLst>
              <a:ext uri="{FF2B5EF4-FFF2-40B4-BE49-F238E27FC236}">
                <a16:creationId xmlns:a16="http://schemas.microsoft.com/office/drawing/2014/main" id="{349BD09E-9056-4D05-88B1-071E79B375D8}"/>
              </a:ext>
            </a:extLst>
          </p:cNvPr>
          <p:cNvSpPr>
            <a:spLocks noGrp="1"/>
          </p:cNvSpPr>
          <p:nvPr/>
        </p:nvSpPr>
        <p:spPr>
          <a:xfrm>
            <a:off x="723900" y="3276600"/>
            <a:ext cx="495300" cy="495300"/>
          </a:xfrm>
          <a:prstGeom prst="ellipse">
            <a:avLst/>
          </a:prstGeom>
          <a:solidFill>
            <a:srgbClr val="8A6200"/>
          </a:solidFill>
          <a:ln w="0">
            <a:noFill/>
            <a:prstDash val="solid"/>
          </a:ln>
        </p:spPr>
      </p:sp>
      <p:sp>
        <p:nvSpPr>
          <p:cNvPr id="11" name="retrieval-number-text-2">
            <a:extLst>
              <a:ext uri="{FF2B5EF4-FFF2-40B4-BE49-F238E27FC236}">
                <a16:creationId xmlns:a16="http://schemas.microsoft.com/office/drawing/2014/main" id="{5360E512-A66F-484A-858E-B356B5F14E6C}"/>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DC7D9CC2-5BA3-4CD9-A218-0A2DA83B9251}"/>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Two waves arrive exactly half a cycle apart. What path difference is that?</a:t>
            </a:r>
          </a:p>
        </p:txBody>
      </p:sp>
      <p:sp>
        <p:nvSpPr>
          <p:cNvPr id="13" name="retrieval-number-3">
            <a:extLst>
              <a:ext uri="{FF2B5EF4-FFF2-40B4-BE49-F238E27FC236}">
                <a16:creationId xmlns:a16="http://schemas.microsoft.com/office/drawing/2014/main" id="{284E3B69-7828-4CBD-9880-56F4D2979117}"/>
              </a:ext>
            </a:extLst>
          </p:cNvPr>
          <p:cNvSpPr>
            <a:spLocks noGrp="1"/>
          </p:cNvSpPr>
          <p:nvPr/>
        </p:nvSpPr>
        <p:spPr>
          <a:xfrm>
            <a:off x="723900" y="4343400"/>
            <a:ext cx="495300" cy="495300"/>
          </a:xfrm>
          <a:prstGeom prst="ellipse">
            <a:avLst/>
          </a:prstGeom>
          <a:solidFill>
            <a:srgbClr val="8A6200"/>
          </a:solidFill>
          <a:ln w="0">
            <a:noFill/>
            <a:prstDash val="solid"/>
          </a:ln>
        </p:spPr>
      </p:sp>
      <p:sp>
        <p:nvSpPr>
          <p:cNvPr id="14" name="retrieval-number-text-3">
            <a:extLst>
              <a:ext uri="{FF2B5EF4-FFF2-40B4-BE49-F238E27FC236}">
                <a16:creationId xmlns:a16="http://schemas.microsoft.com/office/drawing/2014/main" id="{FD1F1100-1E15-4BF0-AEF6-2E08D4F49708}"/>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E8B1E9C-AB4C-490A-AF3D-9171D2770EC7}"/>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Convert 500 nm and 0.25 mm to metres.</a:t>
            </a:r>
          </a:p>
        </p:txBody>
      </p:sp>
      <p:sp>
        <p:nvSpPr>
          <p:cNvPr id="16" name="retrieval-close">
            <a:extLst>
              <a:ext uri="{FF2B5EF4-FFF2-40B4-BE49-F238E27FC236}">
                <a16:creationId xmlns:a16="http://schemas.microsoft.com/office/drawing/2014/main" id="{99F60D8E-F2D2-4910-B9D5-CB8040336E7F}"/>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Mini-whiteboard challenge: sketch or calculate one idea you expect to use today.</a:t>
            </a:r>
          </a:p>
        </p:txBody>
      </p:sp>
    </p:spTree>
    <p:extLst>
      <p:ext uri="{BB962C8B-B14F-4D97-AF65-F5344CB8AC3E}">
        <p14:creationId xmlns:p14="http://schemas.microsoft.com/office/powerpoint/2010/main" val="1931823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FE8F3CEA-4736-477C-ABEC-FD29AD3DD2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548182DD-9D20-4B67-9A27-E155A67EB55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10AB4D0E-9723-40C7-9382-A2C39255C82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E0219F4-F85C-4BF2-A2F6-04B4FE4D3F3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EF1EA915-FB84-45A1-BD2F-C792C2134A8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42EAAE3B-DE1D-43F7-B5FD-F255B4160BB9}"/>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01</a:t>
            </a:r>
          </a:p>
        </p:txBody>
      </p:sp>
      <p:sp>
        <p:nvSpPr>
          <p:cNvPr id="7" name="core-point-1">
            <a:extLst>
              <a:ext uri="{FF2B5EF4-FFF2-40B4-BE49-F238E27FC236}">
                <a16:creationId xmlns:a16="http://schemas.microsoft.com/office/drawing/2014/main" id="{5038B11F-BF2F-4FEC-BB6C-FDD845724F2A}"/>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Wave speed equals frequency times wavelength.</a:t>
            </a:r>
          </a:p>
        </p:txBody>
      </p:sp>
      <p:sp>
        <p:nvSpPr>
          <p:cNvPr id="8" name="core-index-2">
            <a:extLst>
              <a:ext uri="{FF2B5EF4-FFF2-40B4-BE49-F238E27FC236}">
                <a16:creationId xmlns:a16="http://schemas.microsoft.com/office/drawing/2014/main" id="{C3E9DDEB-E092-4332-A831-F2EB0D4C77B1}"/>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02</a:t>
            </a:r>
          </a:p>
        </p:txBody>
      </p:sp>
      <p:sp>
        <p:nvSpPr>
          <p:cNvPr id="9" name="core-point-2">
            <a:extLst>
              <a:ext uri="{FF2B5EF4-FFF2-40B4-BE49-F238E27FC236}">
                <a16:creationId xmlns:a16="http://schemas.microsoft.com/office/drawing/2014/main" id="{771F5CCF-95D8-4409-8A83-C3BF1C1029AB}"/>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Superposition produces constructive and destructive interference.</a:t>
            </a:r>
          </a:p>
        </p:txBody>
      </p:sp>
      <p:sp>
        <p:nvSpPr>
          <p:cNvPr id="10" name="core-index-3">
            <a:extLst>
              <a:ext uri="{FF2B5EF4-FFF2-40B4-BE49-F238E27FC236}">
                <a16:creationId xmlns:a16="http://schemas.microsoft.com/office/drawing/2014/main" id="{53E6AE71-9F6B-48DF-AB9C-1B065FAF33AA}"/>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03</a:t>
            </a:r>
          </a:p>
        </p:txBody>
      </p:sp>
      <p:sp>
        <p:nvSpPr>
          <p:cNvPr id="11" name="core-point-3">
            <a:extLst>
              <a:ext uri="{FF2B5EF4-FFF2-40B4-BE49-F238E27FC236}">
                <a16:creationId xmlns:a16="http://schemas.microsoft.com/office/drawing/2014/main" id="{3A239DA0-962F-4171-85AD-12CE01998812}"/>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Standing waves require boundary conditions.</a:t>
            </a:r>
          </a:p>
        </p:txBody>
      </p:sp>
      <p:sp>
        <p:nvSpPr>
          <p:cNvPr id="12" name="core-index-4">
            <a:extLst>
              <a:ext uri="{FF2B5EF4-FFF2-40B4-BE49-F238E27FC236}">
                <a16:creationId xmlns:a16="http://schemas.microsoft.com/office/drawing/2014/main" id="{4462FFB7-7FD5-4BFF-A7FC-5953D797A21C}"/>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04</a:t>
            </a:r>
          </a:p>
        </p:txBody>
      </p:sp>
      <p:sp>
        <p:nvSpPr>
          <p:cNvPr id="13" name="core-point-4">
            <a:extLst>
              <a:ext uri="{FF2B5EF4-FFF2-40B4-BE49-F238E27FC236}">
                <a16:creationId xmlns:a16="http://schemas.microsoft.com/office/drawing/2014/main" id="{3E9162A3-FB76-4B06-822C-8848193AA5B5}"/>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Diffraction and interference depend on wavelength relative to opening or spacing.</a:t>
            </a:r>
          </a:p>
        </p:txBody>
      </p:sp>
      <p:sp>
        <p:nvSpPr>
          <p:cNvPr id="14" name="equation-panel">
            <a:extLst>
              <a:ext uri="{FF2B5EF4-FFF2-40B4-BE49-F238E27FC236}">
                <a16:creationId xmlns:a16="http://schemas.microsoft.com/office/drawing/2014/main" id="{0954579A-5ACD-4F00-8BAA-08A161E6EE60}"/>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3877539E-93F8-4F00-85DA-A7FA498405BB}"/>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6" name="equation-expression-1">
            <a:extLst>
              <a:ext uri="{FF2B5EF4-FFF2-40B4-BE49-F238E27FC236}">
                <a16:creationId xmlns:a16="http://schemas.microsoft.com/office/drawing/2014/main" id="{4B3FF861-2C96-49E5-A4B2-C52F5E456697}"/>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v = fλ</a:t>
            </a:r>
          </a:p>
        </p:txBody>
      </p:sp>
      <p:sp>
        <p:nvSpPr>
          <p:cNvPr id="17" name="equation-units-1">
            <a:extLst>
              <a:ext uri="{FF2B5EF4-FFF2-40B4-BE49-F238E27FC236}">
                <a16:creationId xmlns:a16="http://schemas.microsoft.com/office/drawing/2014/main" id="{A4329E36-0E85-4963-BE1C-4C177E3416D1}"/>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a:t>
            </a:r>
          </a:p>
        </p:txBody>
      </p:sp>
      <p:sp>
        <p:nvSpPr>
          <p:cNvPr id="18" name="equation-expression-2">
            <a:extLst>
              <a:ext uri="{FF2B5EF4-FFF2-40B4-BE49-F238E27FC236}">
                <a16:creationId xmlns:a16="http://schemas.microsoft.com/office/drawing/2014/main" id="{69A63D4D-9DBA-4D56-B592-4E39CD36FB9C}"/>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d sin θ = mλ</a:t>
            </a:r>
          </a:p>
        </p:txBody>
      </p:sp>
      <p:sp>
        <p:nvSpPr>
          <p:cNvPr id="19" name="equation-units-2">
            <a:extLst>
              <a:ext uri="{FF2B5EF4-FFF2-40B4-BE49-F238E27FC236}">
                <a16:creationId xmlns:a16="http://schemas.microsoft.com/office/drawing/2014/main" id="{8933ABB9-CCDD-4AD5-B0E5-3788F724A207}"/>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a:t>
            </a:r>
          </a:p>
        </p:txBody>
      </p:sp>
      <p:sp>
        <p:nvSpPr>
          <p:cNvPr id="20" name="vocabulary-label">
            <a:extLst>
              <a:ext uri="{FF2B5EF4-FFF2-40B4-BE49-F238E27FC236}">
                <a16:creationId xmlns:a16="http://schemas.microsoft.com/office/drawing/2014/main" id="{05652EA8-9AEE-40B5-ADD4-DBE3E73EED06}"/>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SAY IT PRECISELY</a:t>
            </a:r>
          </a:p>
        </p:txBody>
      </p:sp>
      <p:sp>
        <p:nvSpPr>
          <p:cNvPr id="21" name="vocabulary">
            <a:extLst>
              <a:ext uri="{FF2B5EF4-FFF2-40B4-BE49-F238E27FC236}">
                <a16:creationId xmlns:a16="http://schemas.microsoft.com/office/drawing/2014/main" id="{1B77840D-7C55-4E19-A0B7-3829E6024B9D}"/>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phase · interference · standing wave · diffraction · path difference · resonance</a:t>
            </a:r>
          </a:p>
        </p:txBody>
      </p:sp>
    </p:spTree>
    <p:extLst>
      <p:ext uri="{BB962C8B-B14F-4D97-AF65-F5344CB8AC3E}">
        <p14:creationId xmlns:p14="http://schemas.microsoft.com/office/powerpoint/2010/main" val="1786453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805AA-E9D8-68E5-2669-49BCC079A3D4}"/>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3689FE87-B914-F17E-081E-FC91D73F5E8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4396F51C-3197-15CC-3DD0-C2EC1860A2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25BACD5C-44CF-72E6-C377-B31F9B0AEF4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4031B44-543A-FC1B-A85A-C01EF11C305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00BDDBFE-F4F2-DD7F-18B1-F7215E89485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D4AA659B-3A0B-4FC6-C1AB-73F7CE31E538}"/>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1C688ECF-AEFA-B7A1-1108-24071FAA20F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wave carries energy and a pattern through a medium or through space without carrying the medium with it, and when two waves overlap their displacements simply add — sometimes to nothing.</a:t>
            </a:r>
          </a:p>
        </p:txBody>
      </p:sp>
      <p:sp>
        <p:nvSpPr>
          <p:cNvPr id="25" name="Oval 24">
            <a:extLst>
              <a:ext uri="{FF2B5EF4-FFF2-40B4-BE49-F238E27FC236}">
                <a16:creationId xmlns:a16="http://schemas.microsoft.com/office/drawing/2014/main" id="{DA725B88-C4F7-B418-3FB7-20DB374F3171}"/>
              </a:ext>
            </a:extLst>
          </p:cNvPr>
          <p:cNvSpPr/>
          <p:nvPr/>
        </p:nvSpPr>
        <p:spPr>
          <a:xfrm>
            <a:off x="1270000" y="4328348"/>
            <a:ext cx="228600" cy="262467"/>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578687C3-8016-9616-46CC-2969691A6C9B}"/>
              </a:ext>
            </a:extLst>
          </p:cNvPr>
          <p:cNvSpPr/>
          <p:nvPr/>
        </p:nvSpPr>
        <p:spPr>
          <a:xfrm>
            <a:off x="1270000" y="5378215"/>
            <a:ext cx="228600" cy="262466"/>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AE775F4-7473-C371-AEB8-052B7977FFA1}"/>
              </a:ext>
            </a:extLst>
          </p:cNvPr>
          <p:cNvSpPr txBox="1"/>
          <p:nvPr/>
        </p:nvSpPr>
        <p:spPr>
          <a:xfrm>
            <a:off x="711200" y="4328348"/>
            <a:ext cx="508000" cy="276999"/>
          </a:xfrm>
          <a:prstGeom prst="rect">
            <a:avLst/>
          </a:prstGeom>
          <a:noFill/>
        </p:spPr>
        <p:txBody>
          <a:bodyPr vert="horz" wrap="square" lIns="0" tIns="0" bIns="0" rtlCol="0">
            <a:noAutofit/>
          </a:bodyPr>
          <a:lstStyle/>
          <a:p>
            <a:pPr algn="r"/>
            <a:r>
              <a:rPr lang="en-US" sz="1600">
                <a:solidFill>
                  <a:srgbClr val="102E29"/>
                </a:solidFill>
              </a:rPr>
              <a:t>S₁</a:t>
            </a:r>
          </a:p>
        </p:txBody>
      </p:sp>
      <p:sp>
        <p:nvSpPr>
          <p:cNvPr id="28" name="TextBox 27">
            <a:extLst>
              <a:ext uri="{FF2B5EF4-FFF2-40B4-BE49-F238E27FC236}">
                <a16:creationId xmlns:a16="http://schemas.microsoft.com/office/drawing/2014/main" id="{D4EA7CC9-8527-4344-2520-90F6FEB54818}"/>
              </a:ext>
            </a:extLst>
          </p:cNvPr>
          <p:cNvSpPr txBox="1"/>
          <p:nvPr/>
        </p:nvSpPr>
        <p:spPr>
          <a:xfrm>
            <a:off x="711200" y="5378215"/>
            <a:ext cx="508000" cy="276999"/>
          </a:xfrm>
          <a:prstGeom prst="rect">
            <a:avLst/>
          </a:prstGeom>
          <a:noFill/>
        </p:spPr>
        <p:txBody>
          <a:bodyPr vert="horz" wrap="square" lIns="0" tIns="0" bIns="0" rtlCol="0">
            <a:noAutofit/>
          </a:bodyPr>
          <a:lstStyle/>
          <a:p>
            <a:pPr algn="r"/>
            <a:r>
              <a:rPr lang="en-US" sz="1600">
                <a:solidFill>
                  <a:srgbClr val="102E29"/>
                </a:solidFill>
              </a:rPr>
              <a:t>S₂</a:t>
            </a:r>
          </a:p>
        </p:txBody>
      </p:sp>
      <p:cxnSp>
        <p:nvCxnSpPr>
          <p:cNvPr id="29" name="Straight Connector 28">
            <a:extLst>
              <a:ext uri="{FF2B5EF4-FFF2-40B4-BE49-F238E27FC236}">
                <a16:creationId xmlns:a16="http://schemas.microsoft.com/office/drawing/2014/main" id="{6E2DB165-413F-B561-ABA0-266D69394F10}"/>
              </a:ext>
            </a:extLst>
          </p:cNvPr>
          <p:cNvCxnSpPr/>
          <p:nvPr/>
        </p:nvCxnSpPr>
        <p:spPr>
          <a:xfrm flipV="1">
            <a:off x="1498600" y="4080463"/>
            <a:ext cx="4089400" cy="379119"/>
          </a:xfrm>
          <a:prstGeom prst="line">
            <a:avLst/>
          </a:prstGeom>
          <a:ln w="1905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CD818B-1959-FD47-2EBE-B6014B6DBEB8}"/>
              </a:ext>
            </a:extLst>
          </p:cNvPr>
          <p:cNvCxnSpPr/>
          <p:nvPr/>
        </p:nvCxnSpPr>
        <p:spPr>
          <a:xfrm flipV="1">
            <a:off x="1498600" y="4080463"/>
            <a:ext cx="4089400" cy="1428985"/>
          </a:xfrm>
          <a:prstGeom prst="line">
            <a:avLst/>
          </a:prstGeom>
          <a:ln w="1905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796A0B43-144A-3A67-2427-90A0781C45D9}"/>
              </a:ext>
            </a:extLst>
          </p:cNvPr>
          <p:cNvSpPr/>
          <p:nvPr/>
        </p:nvSpPr>
        <p:spPr>
          <a:xfrm>
            <a:off x="5537200" y="3978392"/>
            <a:ext cx="177800" cy="204141"/>
          </a:xfrm>
          <a:prstGeom prst="ellipse">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BEB8D19-D298-F953-F53E-44B6FC9DE868}"/>
              </a:ext>
            </a:extLst>
          </p:cNvPr>
          <p:cNvSpPr txBox="1"/>
          <p:nvPr/>
        </p:nvSpPr>
        <p:spPr>
          <a:xfrm>
            <a:off x="5816600" y="3920067"/>
            <a:ext cx="2286000" cy="276999"/>
          </a:xfrm>
          <a:prstGeom prst="rect">
            <a:avLst/>
          </a:prstGeom>
          <a:noFill/>
        </p:spPr>
        <p:txBody>
          <a:bodyPr vert="horz" wrap="square" lIns="0" tIns="0" bIns="0" rtlCol="0">
            <a:noAutofit/>
          </a:bodyPr>
          <a:lstStyle/>
          <a:p>
            <a:r>
              <a:rPr lang="el-GR" sz="1600">
                <a:solidFill>
                  <a:srgbClr val="EF5C3E"/>
                </a:solidFill>
              </a:rPr>
              <a:t>Δ</a:t>
            </a:r>
            <a:r>
              <a:rPr lang="en-US" sz="1600">
                <a:solidFill>
                  <a:srgbClr val="EF5C3E"/>
                </a:solidFill>
              </a:rPr>
              <a:t>path = </a:t>
            </a:r>
            <a:r>
              <a:rPr lang="el-GR" sz="1600">
                <a:solidFill>
                  <a:srgbClr val="EF5C3E"/>
                </a:solidFill>
              </a:rPr>
              <a:t>λ → </a:t>
            </a:r>
            <a:r>
              <a:rPr lang="en-US" sz="1600">
                <a:solidFill>
                  <a:srgbClr val="EF5C3E"/>
                </a:solidFill>
              </a:rPr>
              <a:t>loud</a:t>
            </a:r>
          </a:p>
        </p:txBody>
      </p:sp>
      <p:cxnSp>
        <p:nvCxnSpPr>
          <p:cNvPr id="33" name="Straight Connector 32">
            <a:extLst>
              <a:ext uri="{FF2B5EF4-FFF2-40B4-BE49-F238E27FC236}">
                <a16:creationId xmlns:a16="http://schemas.microsoft.com/office/drawing/2014/main" id="{155519CE-8A64-E179-5427-88B4B80A053D}"/>
              </a:ext>
            </a:extLst>
          </p:cNvPr>
          <p:cNvCxnSpPr/>
          <p:nvPr/>
        </p:nvCxnSpPr>
        <p:spPr>
          <a:xfrm>
            <a:off x="1498600" y="4459582"/>
            <a:ext cx="4089400" cy="1108192"/>
          </a:xfrm>
          <a:prstGeom prst="line">
            <a:avLst/>
          </a:prstGeom>
          <a:ln w="1524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94FC22B-1110-0E62-F90E-DAE9D0FF06BB}"/>
              </a:ext>
            </a:extLst>
          </p:cNvPr>
          <p:cNvCxnSpPr/>
          <p:nvPr/>
        </p:nvCxnSpPr>
        <p:spPr>
          <a:xfrm>
            <a:off x="1498600" y="5509448"/>
            <a:ext cx="4089400" cy="58326"/>
          </a:xfrm>
          <a:prstGeom prst="line">
            <a:avLst/>
          </a:prstGeom>
          <a:ln w="1524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8C846193-346D-E4F2-EFFB-33C31831DC0F}"/>
              </a:ext>
            </a:extLst>
          </p:cNvPr>
          <p:cNvSpPr/>
          <p:nvPr/>
        </p:nvSpPr>
        <p:spPr>
          <a:xfrm>
            <a:off x="5537200" y="5465704"/>
            <a:ext cx="177800" cy="204140"/>
          </a:xfrm>
          <a:prstGeom prst="ellipse">
            <a:avLst/>
          </a:prstGeom>
          <a:noFill/>
          <a:ln w="19050">
            <a:solidFill>
              <a:srgbClr val="102E2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10D60893-138C-F8CC-F123-DF59CFB17D16}"/>
              </a:ext>
            </a:extLst>
          </p:cNvPr>
          <p:cNvSpPr txBox="1"/>
          <p:nvPr/>
        </p:nvSpPr>
        <p:spPr>
          <a:xfrm>
            <a:off x="5816600" y="5436541"/>
            <a:ext cx="2413000" cy="276999"/>
          </a:xfrm>
          <a:prstGeom prst="rect">
            <a:avLst/>
          </a:prstGeom>
          <a:noFill/>
        </p:spPr>
        <p:txBody>
          <a:bodyPr vert="horz" wrap="square" lIns="0" tIns="0" bIns="0" rtlCol="0">
            <a:noAutofit/>
          </a:bodyPr>
          <a:lstStyle/>
          <a:p>
            <a:r>
              <a:rPr lang="el-GR" sz="1600">
                <a:solidFill>
                  <a:srgbClr val="102E29"/>
                </a:solidFill>
              </a:rPr>
              <a:t>Δ</a:t>
            </a:r>
            <a:r>
              <a:rPr lang="en-US" sz="1600">
                <a:solidFill>
                  <a:srgbClr val="102E29"/>
                </a:solidFill>
              </a:rPr>
              <a:t>path = </a:t>
            </a:r>
            <a:r>
              <a:rPr lang="el-GR" sz="1600">
                <a:solidFill>
                  <a:srgbClr val="102E29"/>
                </a:solidFill>
              </a:rPr>
              <a:t>λ/2 → </a:t>
            </a:r>
            <a:r>
              <a:rPr lang="en-US" sz="1600">
                <a:solidFill>
                  <a:srgbClr val="102E29"/>
                </a:solidFill>
              </a:rPr>
              <a:t>quiet</a:t>
            </a:r>
          </a:p>
        </p:txBody>
      </p:sp>
      <p:sp>
        <p:nvSpPr>
          <p:cNvPr id="37" name="TextBox 36">
            <a:extLst>
              <a:ext uri="{FF2B5EF4-FFF2-40B4-BE49-F238E27FC236}">
                <a16:creationId xmlns:a16="http://schemas.microsoft.com/office/drawing/2014/main" id="{FB1C02DE-DC98-EF22-0E5A-E5DFEBB1C139}"/>
              </a:ext>
            </a:extLst>
          </p:cNvPr>
          <p:cNvSpPr txBox="1"/>
          <p:nvPr/>
        </p:nvSpPr>
        <p:spPr>
          <a:xfrm>
            <a:off x="8382000" y="4182533"/>
            <a:ext cx="3048000" cy="276999"/>
          </a:xfrm>
          <a:prstGeom prst="rect">
            <a:avLst/>
          </a:prstGeom>
          <a:noFill/>
        </p:spPr>
        <p:txBody>
          <a:bodyPr vert="horz" wrap="square" lIns="0" tIns="0" bIns="0" rtlCol="0">
            <a:noAutofit/>
          </a:bodyPr>
          <a:lstStyle/>
          <a:p>
            <a:r>
              <a:rPr lang="en-US" sz="1600" b="1">
                <a:solidFill>
                  <a:srgbClr val="102E29"/>
                </a:solidFill>
              </a:rPr>
              <a:t>Add a whole λ: loud. Add half a λ: silent.</a:t>
            </a:r>
          </a:p>
        </p:txBody>
      </p:sp>
      <p:sp>
        <p:nvSpPr>
          <p:cNvPr id="38" name="TextBox 37">
            <a:extLst>
              <a:ext uri="{FF2B5EF4-FFF2-40B4-BE49-F238E27FC236}">
                <a16:creationId xmlns:a16="http://schemas.microsoft.com/office/drawing/2014/main" id="{93149115-089F-FF06-4442-88E29B2C8EDF}"/>
              </a:ext>
            </a:extLst>
          </p:cNvPr>
          <p:cNvSpPr txBox="1"/>
          <p:nvPr/>
        </p:nvSpPr>
        <p:spPr>
          <a:xfrm>
            <a:off x="8382000" y="5028259"/>
            <a:ext cx="3048000" cy="276999"/>
          </a:xfrm>
          <a:prstGeom prst="rect">
            <a:avLst/>
          </a:prstGeom>
          <a:noFill/>
        </p:spPr>
        <p:txBody>
          <a:bodyPr vert="horz" wrap="square" lIns="0" tIns="0" bIns="0" rtlCol="0">
            <a:noAutofit/>
          </a:bodyPr>
          <a:lstStyle/>
          <a:p>
            <a:r>
              <a:rPr lang="en-US" sz="1600">
                <a:solidFill>
                  <a:srgbClr val="102E29"/>
                </a:solidFill>
              </a:rPr>
              <a:t>The two paths are otherwise identical, so only the extra distance one wave travels matters.</a:t>
            </a:r>
          </a:p>
        </p:txBody>
      </p:sp>
      <p:sp>
        <p:nvSpPr>
          <p:cNvPr id="39" name="diagram-caption">
            <a:extLst>
              <a:ext uri="{FF2B5EF4-FFF2-40B4-BE49-F238E27FC236}">
                <a16:creationId xmlns:a16="http://schemas.microsoft.com/office/drawing/2014/main" id="{DC174BE6-6690-526B-9F19-83BF7B9E4788}"/>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Two speakers, two listening points: the path difference alone decides loud or silent.</a:t>
            </a:r>
          </a:p>
        </p:txBody>
      </p:sp>
    </p:spTree>
    <p:extLst>
      <p:ext uri="{BB962C8B-B14F-4D97-AF65-F5344CB8AC3E}">
        <p14:creationId xmlns:p14="http://schemas.microsoft.com/office/powerpoint/2010/main" val="2320556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F644DED2-C8FB-4DA0-9586-E4E9B7ED756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CE85221D-8778-4627-9B06-AE79201B8BF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0E975209-B2F0-40EE-B7C1-356EC02A517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9CA403C-61B2-47E2-AB4A-A3B526069F4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06FAFC18-397D-46C7-A3A7-4948F9C9846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Interference intensity changes with path difference</a:t>
            </a:r>
          </a:p>
        </p:txBody>
      </p:sp>
      <p:sp>
        <p:nvSpPr>
          <p:cNvPr id="6" name="graph-mode">
            <a:extLst>
              <a:ext uri="{FF2B5EF4-FFF2-40B4-BE49-F238E27FC236}">
                <a16:creationId xmlns:a16="http://schemas.microsoft.com/office/drawing/2014/main" id="{638AA53D-5172-4E53-BA35-7E947B2F8953}"/>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INTERACTIVE GRAPH · PREDICT → EDIT → EXPLAIN</a:t>
            </a:r>
          </a:p>
        </p:txBody>
      </p:sp>
      <p:sp>
        <p:nvSpPr>
          <p:cNvPr id="7" name="graph-prompt">
            <a:extLst>
              <a:ext uri="{FF2B5EF4-FFF2-40B4-BE49-F238E27FC236}">
                <a16:creationId xmlns:a16="http://schemas.microsoft.com/office/drawing/2014/main" id="{F0A4EE34-1F54-42A5-97A1-68B68DC4AA34}"/>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D6DA223B-7DCD-488D-8125-47D812CABFAD}"/>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1), (0.5, 0), …, (1.5, 0), (2, 1).</a:t>
            </a:r>
          </a:p>
        </p:txBody>
      </p:sp>
      <p:sp>
        <p:nvSpPr>
          <p:cNvPr id="9" name="graph-scale">
            <a:extLst>
              <a:ext uri="{FF2B5EF4-FFF2-40B4-BE49-F238E27FC236}">
                <a16:creationId xmlns:a16="http://schemas.microsoft.com/office/drawing/2014/main" id="{39AD18F6-B835-4513-9C8D-40404CB9BE6A}"/>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0–1 ratio. Axes: Path difference / wavelength / ratio; Relative intensity / ratio.</a:t>
            </a:r>
          </a:p>
        </p:txBody>
      </p:sp>
      <p:sp>
        <p:nvSpPr>
          <p:cNvPr id="10" name="chart-frame">
            <a:extLst>
              <a:ext uri="{FF2B5EF4-FFF2-40B4-BE49-F238E27FC236}">
                <a16:creationId xmlns:a16="http://schemas.microsoft.com/office/drawing/2014/main" id="{68860BB8-7459-43E1-847A-74C34252CCAE}"/>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46807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9BA4AE4-D084-4A6E-BC1D-254F579B4CA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885EE0C6-26FD-433D-8104-003DED332CF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F8A245A8-2E46-4BD9-A59F-C97FA086521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15EAF60-5A7B-4CC7-99CF-8F6BEB4E5E5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372FFE38-F78C-4DC5-916A-FDB4EEEDB93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57DA4356-888C-48C7-AB21-91995FC6E6D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FULLY WORKED PROBLEM · SHOW THE METHOD</a:t>
            </a:r>
          </a:p>
        </p:txBody>
      </p:sp>
      <p:sp>
        <p:nvSpPr>
          <p:cNvPr id="7" name="problem-frame">
            <a:extLst>
              <a:ext uri="{FF2B5EF4-FFF2-40B4-BE49-F238E27FC236}">
                <a16:creationId xmlns:a16="http://schemas.microsoft.com/office/drawing/2014/main" id="{667EA763-11AB-435B-BBF6-6397267E457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1931ECC-E421-4638-8A5D-114DF6766AF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680 Hz sound travels at 340 m/s. Find its wavelength.</a:t>
            </a:r>
          </a:p>
        </p:txBody>
      </p:sp>
      <p:sp>
        <p:nvSpPr>
          <p:cNvPr id="9" name="step-label-1">
            <a:extLst>
              <a:ext uri="{FF2B5EF4-FFF2-40B4-BE49-F238E27FC236}">
                <a16:creationId xmlns:a16="http://schemas.microsoft.com/office/drawing/2014/main" id="{C187D5E6-81E4-4CE3-8FDB-CE6C878F380B}"/>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1F8041E4-C069-4CD2-BB0C-2053DC648A01}"/>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4364CA62-3755-4B17-BE42-E13B5E909995}"/>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v = fλ.</a:t>
            </a:r>
          </a:p>
        </p:txBody>
      </p:sp>
      <p:sp>
        <p:nvSpPr>
          <p:cNvPr id="12" name="step-label-2">
            <a:extLst>
              <a:ext uri="{FF2B5EF4-FFF2-40B4-BE49-F238E27FC236}">
                <a16:creationId xmlns:a16="http://schemas.microsoft.com/office/drawing/2014/main" id="{72F0A84C-A2C2-40F4-800D-9BCF42E7C176}"/>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608AEE39-12F4-4807-8F63-CCC56DF93DA0}"/>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323A5576-34FD-4846-9725-D449B994791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Rearrange λ = v/f.</a:t>
            </a:r>
          </a:p>
        </p:txBody>
      </p:sp>
      <p:sp>
        <p:nvSpPr>
          <p:cNvPr id="15" name="step-label-3">
            <a:extLst>
              <a:ext uri="{FF2B5EF4-FFF2-40B4-BE49-F238E27FC236}">
                <a16:creationId xmlns:a16="http://schemas.microsoft.com/office/drawing/2014/main" id="{9E7F861D-160F-4D4C-BCFB-0D3A6A7AAC8F}"/>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E9B4E9DF-AC24-4AA8-9FD5-F8F63A6D388A}"/>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BE82F905-989F-4653-8A97-B75F3EB11649}"/>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340/680.</a:t>
            </a:r>
          </a:p>
        </p:txBody>
      </p:sp>
      <p:sp>
        <p:nvSpPr>
          <p:cNvPr id="18" name="answer-frame">
            <a:extLst>
              <a:ext uri="{FF2B5EF4-FFF2-40B4-BE49-F238E27FC236}">
                <a16:creationId xmlns:a16="http://schemas.microsoft.com/office/drawing/2014/main" id="{D70BBAE7-6950-4F83-A47D-7C11A0C3322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68032F5-1762-4E8C-B372-D89E4F010ACB}"/>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λ = 0.50 m.</a:t>
            </a:r>
          </a:p>
        </p:txBody>
      </p:sp>
    </p:spTree>
    <p:extLst>
      <p:ext uri="{BB962C8B-B14F-4D97-AF65-F5344CB8AC3E}">
        <p14:creationId xmlns:p14="http://schemas.microsoft.com/office/powerpoint/2010/main" val="373898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064F609-0A6E-45E8-B469-1396360482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AP2 · UNIT 14 · AP PHYSICS 2: ALGEBRA-BASED</a:t>
            </a:r>
          </a:p>
        </p:txBody>
      </p:sp>
      <p:sp>
        <p:nvSpPr>
          <p:cNvPr id="2" name="page-number">
            <a:extLst>
              <a:ext uri="{FF2B5EF4-FFF2-40B4-BE49-F238E27FC236}">
                <a16:creationId xmlns:a16="http://schemas.microsoft.com/office/drawing/2014/main" id="{63E4E536-570E-4A87-B60C-4FA55559441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6E60B865-4E22-4332-BE92-79706239461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15EFEC6-14F5-4C54-A7B4-3794926EAAF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AP2-U14 · 12–15%</a:t>
            </a:r>
          </a:p>
        </p:txBody>
      </p:sp>
      <p:sp>
        <p:nvSpPr>
          <p:cNvPr id="5" name="slide-title">
            <a:extLst>
              <a:ext uri="{FF2B5EF4-FFF2-40B4-BE49-F238E27FC236}">
                <a16:creationId xmlns:a16="http://schemas.microsoft.com/office/drawing/2014/main" id="{DE9C44C8-1C98-4496-A812-D22E275FA0A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172B534A-847E-4472-9214-6382D1D61A1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ALGEBRA-BASED · GUIDED WORKED PROBLEM · TRY EACH STEP BEFORE READING ON</a:t>
            </a:r>
          </a:p>
        </p:txBody>
      </p:sp>
      <p:sp>
        <p:nvSpPr>
          <p:cNvPr id="7" name="problem-frame">
            <a:extLst>
              <a:ext uri="{FF2B5EF4-FFF2-40B4-BE49-F238E27FC236}">
                <a16:creationId xmlns:a16="http://schemas.microsoft.com/office/drawing/2014/main" id="{417C92FD-20E0-4A21-9E43-9D70017720BB}"/>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F2DB8F3-B557-4934-8BFC-0ADA94C16F3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Light of wavelength 600 nm passes through double slits separated by 0.30 mm. Find the small-angle direction of the first maximum.</a:t>
            </a:r>
          </a:p>
        </p:txBody>
      </p:sp>
      <p:sp>
        <p:nvSpPr>
          <p:cNvPr id="9" name="step-label-1">
            <a:extLst>
              <a:ext uri="{FF2B5EF4-FFF2-40B4-BE49-F238E27FC236}">
                <a16:creationId xmlns:a16="http://schemas.microsoft.com/office/drawing/2014/main" id="{570EFA4F-D323-4DEC-9C67-DB9AE4DFDD2C}"/>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1</a:t>
            </a:r>
          </a:p>
        </p:txBody>
      </p:sp>
      <p:sp>
        <p:nvSpPr>
          <p:cNvPr id="10" name="rule-190-358">
            <a:extLst>
              <a:ext uri="{FF2B5EF4-FFF2-40B4-BE49-F238E27FC236}">
                <a16:creationId xmlns:a16="http://schemas.microsoft.com/office/drawing/2014/main" id="{B539E49E-9703-4084-86A2-7335421E51E4}"/>
              </a:ext>
            </a:extLst>
          </p:cNvPr>
          <p:cNvSpPr>
            <a:spLocks noGrp="1"/>
          </p:cNvSpPr>
          <p:nvPr/>
        </p:nvSpPr>
        <p:spPr>
          <a:xfrm>
            <a:off x="1809750" y="3409950"/>
            <a:ext cx="381000" cy="19050"/>
          </a:xfrm>
          <a:prstGeom prst="rect">
            <a:avLst/>
          </a:prstGeom>
          <a:solidFill>
            <a:srgbClr val="8A6200"/>
          </a:solidFill>
          <a:ln w="0">
            <a:noFill/>
            <a:prstDash val="solid"/>
          </a:ln>
        </p:spPr>
      </p:sp>
      <p:sp>
        <p:nvSpPr>
          <p:cNvPr id="11" name="step-text-1">
            <a:extLst>
              <a:ext uri="{FF2B5EF4-FFF2-40B4-BE49-F238E27FC236}">
                <a16:creationId xmlns:a16="http://schemas.microsoft.com/office/drawing/2014/main" id="{079C511B-16DF-47C2-8A91-DF1FCFEE2049}"/>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sinθ = 600×10⁻⁹ / 0.30×10⁻³ = 0.0020</a:t>
            </a:r>
          </a:p>
        </p:txBody>
      </p:sp>
      <p:sp>
        <p:nvSpPr>
          <p:cNvPr id="12" name="step-label-2">
            <a:extLst>
              <a:ext uri="{FF2B5EF4-FFF2-40B4-BE49-F238E27FC236}">
                <a16:creationId xmlns:a16="http://schemas.microsoft.com/office/drawing/2014/main" id="{2FC1C65D-7963-4FBF-BB71-8E06EA2F338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2</a:t>
            </a:r>
          </a:p>
        </p:txBody>
      </p:sp>
      <p:sp>
        <p:nvSpPr>
          <p:cNvPr id="13" name="rule-190-430">
            <a:extLst>
              <a:ext uri="{FF2B5EF4-FFF2-40B4-BE49-F238E27FC236}">
                <a16:creationId xmlns:a16="http://schemas.microsoft.com/office/drawing/2014/main" id="{3F95028C-E5C4-46F4-B22F-1DA29A22F218}"/>
              </a:ext>
            </a:extLst>
          </p:cNvPr>
          <p:cNvSpPr>
            <a:spLocks noGrp="1"/>
          </p:cNvSpPr>
          <p:nvPr/>
        </p:nvSpPr>
        <p:spPr>
          <a:xfrm>
            <a:off x="1809750" y="4095750"/>
            <a:ext cx="381000" cy="19050"/>
          </a:xfrm>
          <a:prstGeom prst="rect">
            <a:avLst/>
          </a:prstGeom>
          <a:solidFill>
            <a:srgbClr val="8A6200"/>
          </a:solidFill>
          <a:ln w="0">
            <a:noFill/>
            <a:prstDash val="solid"/>
          </a:ln>
        </p:spPr>
      </p:sp>
      <p:sp>
        <p:nvSpPr>
          <p:cNvPr id="14" name="step-text-2">
            <a:extLst>
              <a:ext uri="{FF2B5EF4-FFF2-40B4-BE49-F238E27FC236}">
                <a16:creationId xmlns:a16="http://schemas.microsoft.com/office/drawing/2014/main" id="{73F1A653-4EB6-423C-84E9-2B1676F0137E}"/>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θ ≈ 0.0020 rad</a:t>
            </a:r>
          </a:p>
        </p:txBody>
      </p:sp>
      <p:sp>
        <p:nvSpPr>
          <p:cNvPr id="15" name="step-label-3">
            <a:extLst>
              <a:ext uri="{FF2B5EF4-FFF2-40B4-BE49-F238E27FC236}">
                <a16:creationId xmlns:a16="http://schemas.microsoft.com/office/drawing/2014/main" id="{8B44ABCE-92DC-4035-B990-37688F9D252F}"/>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8A6200"/>
                </a:solidFill>
              </a:defRPr>
            </a:pPr>
            <a:r>
              <a:rPr sz="1800" b="1" i="0">
                <a:solidFill>
                  <a:srgbClr val="8A6200"/>
                </a:solidFill>
              </a:rPr>
              <a:t>Step 3</a:t>
            </a:r>
          </a:p>
        </p:txBody>
      </p:sp>
      <p:sp>
        <p:nvSpPr>
          <p:cNvPr id="16" name="rule-190-502">
            <a:extLst>
              <a:ext uri="{FF2B5EF4-FFF2-40B4-BE49-F238E27FC236}">
                <a16:creationId xmlns:a16="http://schemas.microsoft.com/office/drawing/2014/main" id="{A367EBD7-A53B-40F1-8634-CF95F75BC500}"/>
              </a:ext>
            </a:extLst>
          </p:cNvPr>
          <p:cNvSpPr>
            <a:spLocks noGrp="1"/>
          </p:cNvSpPr>
          <p:nvPr/>
        </p:nvSpPr>
        <p:spPr>
          <a:xfrm>
            <a:off x="1809750" y="4781550"/>
            <a:ext cx="381000" cy="19050"/>
          </a:xfrm>
          <a:prstGeom prst="rect">
            <a:avLst/>
          </a:prstGeom>
          <a:solidFill>
            <a:srgbClr val="8A6200"/>
          </a:solidFill>
          <a:ln w="0">
            <a:noFill/>
            <a:prstDash val="solid"/>
          </a:ln>
        </p:spPr>
      </p:sp>
      <p:sp>
        <p:nvSpPr>
          <p:cNvPr id="17" name="step-text-3">
            <a:extLst>
              <a:ext uri="{FF2B5EF4-FFF2-40B4-BE49-F238E27FC236}">
                <a16:creationId xmlns:a16="http://schemas.microsoft.com/office/drawing/2014/main" id="{04D6D85E-42E6-43AD-AE71-E05909DF8F19}"/>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1E26F2EA-BF2F-48DF-8110-D8DE72AD9E2C}"/>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C7BD3DB8-3AD4-4F51-8778-0E1E9904247D}"/>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θ ≈ 0.115°.</a:t>
            </a:r>
          </a:p>
        </p:txBody>
      </p:sp>
    </p:spTree>
    <p:extLst>
      <p:ext uri="{BB962C8B-B14F-4D97-AF65-F5344CB8AC3E}">
        <p14:creationId xmlns:p14="http://schemas.microsoft.com/office/powerpoint/2010/main" val="1200958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D3010BE3-78BB-46F8-9B9A-6C901EABE19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AP2 · UNIT 14 · AP PHYSICS 2: ALGEBRA-BASED</a:t>
            </a:r>
          </a:p>
        </p:txBody>
      </p:sp>
      <p:sp>
        <p:nvSpPr>
          <p:cNvPr id="2" name="page-number">
            <a:extLst>
              <a:ext uri="{FF2B5EF4-FFF2-40B4-BE49-F238E27FC236}">
                <a16:creationId xmlns:a16="http://schemas.microsoft.com/office/drawing/2014/main" id="{27047D1E-B4C8-4060-AF82-B5456A2E187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7B4290CB-D67F-4639-BA3B-1986FA18B48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D454CCC-A5B5-431F-B19D-66581FE443B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AP2-U14 · 12–15%</a:t>
            </a:r>
          </a:p>
        </p:txBody>
      </p:sp>
      <p:sp>
        <p:nvSpPr>
          <p:cNvPr id="5" name="slide-title">
            <a:extLst>
              <a:ext uri="{FF2B5EF4-FFF2-40B4-BE49-F238E27FC236}">
                <a16:creationId xmlns:a16="http://schemas.microsoft.com/office/drawing/2014/main" id="{B9246050-53C5-4349-9345-F853AD44F011}"/>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CCA1F1B7-830B-4886-BF8F-CF8DADF114B9}"/>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AP SCIENCE-PRACTICE ACTIVITY</a:t>
            </a:r>
          </a:p>
        </p:txBody>
      </p:sp>
      <p:sp>
        <p:nvSpPr>
          <p:cNvPr id="7" name="materials-label">
            <a:extLst>
              <a:ext uri="{FF2B5EF4-FFF2-40B4-BE49-F238E27FC236}">
                <a16:creationId xmlns:a16="http://schemas.microsoft.com/office/drawing/2014/main" id="{31D424D2-D2BD-4E71-A40E-2C6435CD8DCF}"/>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21782C7C-C583-40B9-B722-15AFB1DDA6AA}"/>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FB5E282E-0CE7-496F-9EFF-0810F8D23BEB}"/>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04EBF1A6-909B-40D2-A593-A8AF894B4DCB}"/>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003BB045-B462-437B-BF93-CB603A57159A}"/>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Students hold phase cards at 0, ¼, ½, ¾ and 1 cycle.</a:t>
            </a:r>
          </a:p>
        </p:txBody>
      </p:sp>
      <p:sp>
        <p:nvSpPr>
          <p:cNvPr id="12" name="activity-step-2">
            <a:extLst>
              <a:ext uri="{FF2B5EF4-FFF2-40B4-BE49-F238E27FC236}">
                <a16:creationId xmlns:a16="http://schemas.microsoft.com/office/drawing/2014/main" id="{37C6B186-F341-42CC-8CB9-78FA5EE392A7}"/>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68E99199-B4F8-4C8D-BB0D-9D15F28453DA}"/>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6464ACD9-44E7-4863-83ED-CE7DD64631AD}"/>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Pair cards and predict constructive, destructive or intermediate result.</a:t>
            </a:r>
          </a:p>
        </p:txBody>
      </p:sp>
      <p:sp>
        <p:nvSpPr>
          <p:cNvPr id="15" name="activity-step-3">
            <a:extLst>
              <a:ext uri="{FF2B5EF4-FFF2-40B4-BE49-F238E27FC236}">
                <a16:creationId xmlns:a16="http://schemas.microsoft.com/office/drawing/2014/main" id="{C37BDD60-0509-4BD1-893B-7ED23A5F03C6}"/>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76B43AB0-668F-4D5F-B98F-9A1A9A4274EA}"/>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8B40E046-8F4F-4CD6-B5F3-D9CF97DDD984}"/>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Link each prediction to path difference.</a:t>
            </a:r>
          </a:p>
        </p:txBody>
      </p:sp>
      <p:sp>
        <p:nvSpPr>
          <p:cNvPr id="18" name="rule-70-518">
            <a:extLst>
              <a:ext uri="{FF2B5EF4-FFF2-40B4-BE49-F238E27FC236}">
                <a16:creationId xmlns:a16="http://schemas.microsoft.com/office/drawing/2014/main" id="{5DE20EEB-B37D-4220-BF78-CCE44AC63E94}"/>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93ABB2F1-6D69-45C9-97CC-62F8E3628E71}"/>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Each claim includes phase or path difference, not only ‘loud’ or ‘quiet’.</a:t>
            </a:r>
          </a:p>
        </p:txBody>
      </p:sp>
    </p:spTree>
    <p:extLst>
      <p:ext uri="{BB962C8B-B14F-4D97-AF65-F5344CB8AC3E}">
        <p14:creationId xmlns:p14="http://schemas.microsoft.com/office/powerpoint/2010/main" val="1884903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20193988-9774-48A4-8A30-1E92DB0C2DE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AP2 · UNIT 14 · AP PHYSICS 2: ALGEBRA-BASED</a:t>
            </a:r>
          </a:p>
        </p:txBody>
      </p:sp>
      <p:sp>
        <p:nvSpPr>
          <p:cNvPr id="2" name="page-number">
            <a:extLst>
              <a:ext uri="{FF2B5EF4-FFF2-40B4-BE49-F238E27FC236}">
                <a16:creationId xmlns:a16="http://schemas.microsoft.com/office/drawing/2014/main" id="{07D40C3E-EDFD-4F4C-ABE9-EAC02BFEEE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1C34FAC0-DA25-45C6-A886-3DE41E40FEF1}"/>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7267B7AB-15A2-4019-8441-699DAB35CEE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AP2-U14 · 12–15%</a:t>
            </a:r>
          </a:p>
        </p:txBody>
      </p:sp>
      <p:sp>
        <p:nvSpPr>
          <p:cNvPr id="5" name="misconception-label">
            <a:extLst>
              <a:ext uri="{FF2B5EF4-FFF2-40B4-BE49-F238E27FC236}">
                <a16:creationId xmlns:a16="http://schemas.microsoft.com/office/drawing/2014/main" id="{F72170D8-8CCF-4D0A-9E02-C01DF3D9A6A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088B569B-6EF1-4954-AB45-15BAAF4C51A1}"/>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“When waves destructively interfere, their energy is destroyed.”</a:t>
            </a:r>
          </a:p>
        </p:txBody>
      </p:sp>
      <p:sp>
        <p:nvSpPr>
          <p:cNvPr id="7" name="correction-frame">
            <a:extLst>
              <a:ext uri="{FF2B5EF4-FFF2-40B4-BE49-F238E27FC236}">
                <a16:creationId xmlns:a16="http://schemas.microsoft.com/office/drawing/2014/main" id="{C2665D5A-6F5E-4468-8ED9-FEEFF58BEA21}"/>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CBDD36DA-324A-4435-BC24-628DDC1151F3}"/>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Interference redistributes energy in space; cancellation at one location accompanies reinforcement elsewhere.</a:t>
            </a:r>
          </a:p>
        </p:txBody>
      </p:sp>
      <p:sp>
        <p:nvSpPr>
          <p:cNvPr id="9" name="humor-line">
            <a:extLst>
              <a:ext uri="{FF2B5EF4-FFF2-40B4-BE49-F238E27FC236}">
                <a16:creationId xmlns:a16="http://schemas.microsoft.com/office/drawing/2014/main" id="{5AA01F53-7B92-4AA4-9CF1-4CFE8E6C6645}"/>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energy did not vanish; it changed seats.</a:t>
            </a:r>
          </a:p>
        </p:txBody>
      </p:sp>
      <p:sp>
        <p:nvSpPr>
          <p:cNvPr id="10" name="misconception-check">
            <a:extLst>
              <a:ext uri="{FF2B5EF4-FFF2-40B4-BE49-F238E27FC236}">
                <a16:creationId xmlns:a16="http://schemas.microsoft.com/office/drawing/2014/main" id="{9FD1E963-3DAC-4FE4-B23B-BCDB05AE1560}"/>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Where would you look for greater intensity near a dark fringe?</a:t>
            </a:r>
          </a:p>
        </p:txBody>
      </p:sp>
    </p:spTree>
    <p:extLst>
      <p:ext uri="{BB962C8B-B14F-4D97-AF65-F5344CB8AC3E}">
        <p14:creationId xmlns:p14="http://schemas.microsoft.com/office/powerpoint/2010/main" val="721813305"/>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5538</Words>
  <Application>Microsoft Office PowerPoint</Application>
  <DocSecurity>0</DocSecurity>
  <PresentationFormat>Widescreen</PresentationFormat>
  <Paragraphs>392</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2026-08-14T20:14:41Z</dcterms:created>
  <dcterms:modified xsi:type="dcterms:W3CDTF">2026-08-15T16:01:21Z</dcterms:modified>
</cp:coreProperties>
</file>