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57" r:id="rId3"/>
    <p:sldId id="258" r:id="rId4"/>
    <p:sldId id="268" r:id="rId5"/>
    <p:sldId id="259" r:id="rId6"/>
    <p:sldId id="260" r:id="rId7"/>
    <p:sldId id="261" r:id="rId8"/>
    <p:sldId id="262" r:id="rId9"/>
    <p:sldId id="263" r:id="rId10"/>
    <p:sldId id="264" r:id="rId11"/>
    <p:sldId id="265" r:id="rId12"/>
    <p:sldId id="266"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c:style val="2"/>
  <c:chart>
    <c:autoTitleDeleted val="1"/>
    <c:plotArea>
      <c:layout/>
      <c:scatterChart>
        <c:scatterStyle val="lineMarker"/>
        <c:varyColors val="1"/>
        <c:ser>
          <c:idx val="0"/>
          <c:order val="0"/>
          <c:tx>
            <c:v>Gas pressure</c:v>
          </c:tx>
          <c:spPr>
            <a:ln w="28575">
              <a:solidFill>
                <a:srgbClr val="8A6200"/>
              </a:solidFill>
              <a:prstDash val="solid"/>
            </a:ln>
          </c:spPr>
          <c:marker>
            <c:symbol val="circle"/>
            <c:size val="7"/>
            <c:spPr>
              <a:solidFill>
                <a:srgbClr val="8A6200"/>
              </a:solidFill>
            </c:spPr>
          </c:marker>
          <c:xVal>
            <c:numLit>
              <c:formatCode>General</c:formatCode>
              <c:ptCount val="4"/>
              <c:pt idx="0">
                <c:v>0.01</c:v>
              </c:pt>
              <c:pt idx="1">
                <c:v>1.4999999999999999E-2</c:v>
              </c:pt>
              <c:pt idx="2">
                <c:v>0.02</c:v>
              </c:pt>
              <c:pt idx="3">
                <c:v>2.5000000000000001E-2</c:v>
              </c:pt>
            </c:numLit>
          </c:xVal>
          <c:yVal>
            <c:numLit>
              <c:formatCode>General</c:formatCode>
              <c:ptCount val="4"/>
              <c:pt idx="0">
                <c:v>300</c:v>
              </c:pt>
              <c:pt idx="1">
                <c:v>250</c:v>
              </c:pt>
              <c:pt idx="2">
                <c:v>200</c:v>
              </c:pt>
              <c:pt idx="3">
                <c:v>175</c:v>
              </c:pt>
            </c:numLit>
          </c:yVal>
          <c:smooth val="0"/>
          <c:extLst>
            <c:ext xmlns:c16="http://schemas.microsoft.com/office/drawing/2014/chart" uri="{C3380CC4-5D6E-409C-BE32-E72D297353CC}">
              <c16:uniqueId val="{00000000-BBC1-4448-A0B8-B6C9927669C7}"/>
            </c:ext>
          </c:extLst>
        </c:ser>
        <c:dLbls>
          <c:showLegendKey val="0"/>
          <c:showVal val="0"/>
          <c:showCatName val="0"/>
          <c:showSerName val="0"/>
          <c:showPercent val="0"/>
          <c:showBubbleSize val="0"/>
        </c:dLbls>
        <c:axId val="48650112"/>
        <c:axId val="48672768"/>
      </c:scatterChart>
      <c:valAx>
        <c:axId val="48672768"/>
        <c:scaling>
          <c:orientation val="minMax"/>
        </c:scaling>
        <c:delete val="0"/>
        <c:axPos val="l"/>
        <c:majorGridlines>
          <c:spPr>
            <a:ln w="9525">
              <a:solidFill>
                <a:srgbClr val="D6DED8"/>
              </a:solidFill>
              <a:prstDash val="solid"/>
            </a:ln>
          </c:spPr>
        </c:majorGridlines>
        <c:title>
          <c:tx>
            <c:rich>
              <a:bodyPr/>
              <a:lstStyle/>
              <a:p>
                <a:r>
                  <a:t>Pressure / kPa</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650">
                <a:solidFill>
                  <a:srgbClr val="48635E"/>
                </a:solidFill>
              </a:defRPr>
            </a:pPr>
            <a:endParaRPr lang="en-US"/>
          </a:p>
        </c:txPr>
        <c:crossAx val="48650112"/>
        <c:crosses val="autoZero"/>
        <c:crossBetween val="midCat"/>
        <c:majorUnit val="50"/>
      </c:valAx>
      <c:valAx>
        <c:axId val="48650112"/>
        <c:scaling>
          <c:orientation val="minMax"/>
        </c:scaling>
        <c:delete val="0"/>
        <c:axPos val="b"/>
        <c:title>
          <c:tx>
            <c:rich>
              <a:bodyPr/>
              <a:lstStyle/>
              <a:p>
                <a:r>
                  <a:t>Volume / m³</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650">
                <a:solidFill>
                  <a:srgbClr val="48635E"/>
                </a:solidFill>
              </a:defRPr>
            </a:pPr>
            <a:endParaRPr lang="en-US"/>
          </a:p>
        </c:txPr>
        <c:crossAx val="48672768"/>
        <c:crosses val="autoZero"/>
        <c:crossBetween val="midCat"/>
        <c:majorUnit val="5.0000000000000001E-3"/>
      </c:valAx>
      <c:spPr>
        <a:solidFill>
          <a:srgbClr val="FCFAF1"/>
        </a:solidFill>
        <a:ln w="0">
          <a:noFill/>
          <a:prstDash val="solid"/>
        </a:ln>
      </c:spPr>
    </c:plotArea>
    <c:plotVisOnly val="1"/>
    <c:dispBlanksAs val="zero"/>
    <c:showDLblsOverMax val="1"/>
  </c:chart>
  <c:spPr>
    <a:solidFill>
      <a:srgbClr val="FCFAF1"/>
    </a:solidFill>
    <a:ln w="0">
      <a:noFill/>
      <a:prstDash val="solid"/>
    </a:ln>
  </c:spPr>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https://giophysics.com/chapter-40</a:t>
            </a:r>
          </a:p>
          <a:p>
            <a:r>
              <a:t>This deck uses original GioPhysics worked examples and AP-style questions; it does not reproduce College Board exam questions.</a:t>
            </a:r>
          </a:p>
          <a:p>
            <a:r>
              <a:t>[Visual description]</a:t>
            </a:r>
          </a:p>
          <a:p>
            <a:r>
              <a:t>A dark-green opening slide with the exact topic title “Thermodynamics”, an accent ring for group AP2, and a single hook question.</a:t>
            </a:r>
          </a:p>
          <a:p>
            <a:r>
              <a:t>[Teacher cue]</a:t>
            </a:r>
          </a:p>
          <a:p>
            <a:r>
              <a:t>Ask the hook question before revealing any explanation. Listen for the representations students choose, then connect their answers to AP unit 9.</a:t>
            </a:r>
          </a:p>
          <a:p>
            <a:r>
              <a:t>[Syllabus coverage]</a:t>
            </a:r>
          </a:p>
          <a:p>
            <a:r>
              <a:t>Temperature relates to average molecular kinetic energy.; The ideal-gas model connects pressure, volume, amount and temperature.; The first law tracks energy transfer by heating and work.; A PV path reveals work and distinguishes thermodynamic processes.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Use warm water only; higher-temperature demonstrations remain teacher-handled under a school risk assessment.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https://giophysics.com/chapter-40</a:t>
            </a:r>
          </a:p>
          <a:p>
            <a:r>
              <a:t>This deck uses original GioPhysics worked examples and AP-style questions; it does not reproduce College Board exam questions.</a:t>
            </a:r>
          </a:p>
          <a:p>
            <a:r>
              <a:t>[Visual description]</a:t>
            </a:r>
          </a:p>
          <a:p>
            <a:r>
              <a:t>An original 3-mark exam-style question occupies the main page, with a dark solve–pair–compare–justify sequence beside it.</a:t>
            </a:r>
          </a:p>
          <a:p>
            <a:r>
              <a:t>[Teacher cue]</a:t>
            </a:r>
          </a:p>
          <a:p>
            <a:r>
              <a:t>Give independent thinking time, then ask pairs to compare methods before answers. Listen for each command word: derive, calculate, justify. Do not reveal the mark scheme until slide 11.</a:t>
            </a:r>
          </a:p>
          <a:p>
            <a:r>
              <a:t>[Syllabus coverage]</a:t>
            </a:r>
          </a:p>
          <a:p>
            <a:r>
              <a:t>Temperature relates to average molecular kinetic energy.; The ideal-gas model connects pressure, volume, amount and temperature.; The first law tracks energy transfer by heating and work.; A PV path reveals work and distinguishes thermodynamic processes.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Use warm water only; higher-temperature demonstrations remain teacher-handled under a school risk assessment.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https://giophysics.com/chapter-40</a:t>
            </a:r>
          </a:p>
          <a:p>
            <a:r>
              <a:t>This deck uses original GioPhysics worked examples and AP-style questions; it does not reproduce College Board exam questions.</a:t>
            </a:r>
          </a:p>
          <a:p>
            <a:r>
              <a:t>[Visual description]</a:t>
            </a:r>
          </a:p>
          <a:p>
            <a:r>
              <a:t>Three numbered mark-scheme ideas are listed in a single readable column, followed by a dark pair-improvement challenge.</a:t>
            </a:r>
          </a:p>
          <a:p>
            <a:r>
              <a:t>[Teacher cue]</a:t>
            </a:r>
          </a:p>
          <a:p>
            <a:r>
              <a:t>Reveal one numbered marking point at a time. Ask students to locate matching evidence in their own answer, explain missing reasoning and improve one line before counting marks.</a:t>
            </a:r>
          </a:p>
          <a:p>
            <a:r>
              <a:t>[Syllabus coverage]</a:t>
            </a:r>
          </a:p>
          <a:p>
            <a:r>
              <a:t>Temperature relates to average molecular kinetic energy.; The ideal-gas model connects pressure, volume, amount and temperature.; The first law tracks energy transfer by heating and work.; A PV path reveals work and distinguishes thermodynamic processes.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Use warm water only; higher-temperature demonstrations remain teacher-handled under a school risk assessment.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https://giophysics.com/chapter-40</a:t>
            </a:r>
          </a:p>
          <a:p>
            <a:r>
              <a:t>This deck uses original GioPhysics worked examples and AP-style questions; it does not reproduce College Board exam questions.</a:t>
            </a:r>
          </a:p>
          <a:p>
            <a:r>
              <a:t>[Visual description]</a:t>
            </a:r>
          </a:p>
          <a:p>
            <a:r>
              <a:t>A four-question final quiz is presented in two columns. Each question has four editable answer choices and space for independent reasoning.</a:t>
            </a:r>
          </a:p>
          <a:p>
            <a:r>
              <a:t>[Teacher cue]</a:t>
            </a:r>
          </a:p>
          <a:p>
            <a:r>
              <a:t>Run the quiz independently first. Ask students to commit to all four answers, then compare only the question they found hardest. Do not reveal solutions until slide 13.</a:t>
            </a:r>
          </a:p>
          <a:p>
            <a:r>
              <a:t>[Syllabus coverage]</a:t>
            </a:r>
          </a:p>
          <a:p>
            <a:r>
              <a:t>Temperature relates to average molecular kinetic energy.; The ideal-gas model connects pressure, volume, amount and temperature.; The first law tracks energy transfer by heating and work.; A PV path reveals work and distinguishes thermodynamic processes.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Use warm water only; higher-temperature demonstrations remain teacher-handled under a school risk assessment.</a:t>
            </a:r>
          </a:p>
          <a:p>
            <a:r>
              <a:t>[Final quiz] Four original retrieval and application questions. Require at least one spoken or written justification before the answer reveal.</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https://giophysics.com/chapter-40</a:t>
            </a:r>
          </a:p>
          <a:p>
            <a:r>
              <a:t>This deck uses original GioPhysics worked examples and AP-style questions; it does not reproduce College Board exam questions.</a:t>
            </a:r>
          </a:p>
          <a:p>
            <a:r>
              <a:t>[Visual description]</a:t>
            </a:r>
          </a:p>
          <a:p>
            <a:r>
              <a:t>Four numbered quiz answers appear as horizontal rows on a dark background, each pairing the correct answer with a concise reason and ending with an exit ticket.</a:t>
            </a:r>
          </a:p>
          <a:p>
            <a:r>
              <a:t>[Teacher cue]</a:t>
            </a:r>
          </a:p>
          <a:p>
            <a:r>
              <a:t>Reveal answers one at a time. Ask for the reason before reading it, then invite students to correct in a different colour and complete the one-sentence exit ticket.</a:t>
            </a:r>
          </a:p>
          <a:p>
            <a:r>
              <a:t>[Syllabus coverage]</a:t>
            </a:r>
          </a:p>
          <a:p>
            <a:r>
              <a:t>Temperature relates to average molecular kinetic energy.; The ideal-gas model connects pressure, volume, amount and temperature.; The first law tracks energy transfer by heating and work.; A PV path reveals work and distinguishes thermodynamic processes.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Use warm water only; higher-temperature demonstrations remain teacher-handled under a school risk assessment.</a:t>
            </a:r>
          </a:p>
          <a:p>
            <a:r>
              <a:t>[Quiz answers] 1. PV = nRT — It is one of the unit’s governing relationships. 2. 1.B — Practice 1.B is creating quantitative graphs with scales and units. 3. Heat is energy transferred because of a temperature difference; internal energy is a system property. — The correction states the physically valid boundary or relationship. 4. Units and a physical interpretation — A complete response connects mathematics to the model and reports units.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https://giophysics.com/chapter-40</a:t>
            </a:r>
          </a:p>
          <a:p>
            <a:r>
              <a:t>This deck uses original GioPhysics worked examples and AP-style questions; it does not reproduce College Board exam questions.</a:t>
            </a:r>
          </a:p>
          <a:p>
            <a:r>
              <a:t>[Visual description]</a:t>
            </a:r>
          </a:p>
          <a:p>
            <a:r>
              <a:t>Three large numbered retrieval questions run down the slide, followed by a mini-whiteboard challenge. No answers are visible on this slide.</a:t>
            </a:r>
          </a:p>
          <a:p>
            <a:r>
              <a:t>[Teacher cue]</a:t>
            </a:r>
          </a:p>
          <a:p>
            <a:r>
              <a:t>Allow silent think time first. Ask for answers without confirming immediately; invite a partner to explain or challenge each response before the reveal later in the lesson.</a:t>
            </a:r>
          </a:p>
          <a:p>
            <a:r>
              <a:t>[Syllabus coverage]</a:t>
            </a:r>
          </a:p>
          <a:p>
            <a:r>
              <a:t>Temperature relates to average molecular kinetic energy.; The ideal-gas model connects pressure, volume, amount and temperature.; The first law tracks energy transfer by heating and work.; A PV path reveals work and distinguishes thermodynamic processes.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Use warm water only; higher-temperature demonstrations remain teacher-handled under a school risk assessment.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https://giophysics.com/chapter-40</a:t>
            </a:r>
          </a:p>
          <a:p>
            <a:r>
              <a:t>This deck uses original GioPhysics worked examples and AP-style questions; it does not reproduce College Board exam questions.</a:t>
            </a:r>
          </a:p>
          <a:p>
            <a:r>
              <a:t>[Visual description]</a:t>
            </a:r>
          </a:p>
          <a:p>
            <a:r>
              <a:t>Five concise syllabus ideas form a vertical sequence on the left. An editable dark equation panel and vocabulary rail sit on the right.</a:t>
            </a:r>
          </a:p>
          <a:p>
            <a:r>
              <a:t>[Teacher cue]</a:t>
            </a:r>
          </a:p>
          <a:p>
            <a:r>
              <a:t>Explain one governing idea at a time. Ask students to restate it using one vocabulary word, then reveal the equation only after its variables and mathematical boundary are named.</a:t>
            </a:r>
          </a:p>
          <a:p>
            <a:r>
              <a:t>[Syllabus coverage]</a:t>
            </a:r>
          </a:p>
          <a:p>
            <a:r>
              <a:t>Temperature relates to average molecular kinetic energy.; The ideal-gas model connects pressure, volume, amount and temperature.; The first law tracks energy transfer by heating and work.; A PV path reveals work and distinguishes thermodynamic processes.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Use warm water only; higher-temperature demonstrations remain teacher-handled under a school risk assessment.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AB19DF-FB98-527E-0554-38B6F8CA92B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9E5A1D-C464-19D2-3136-1E566E4F99E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93426B-9131-F741-2D45-BE7C02DB52FD}"/>
              </a:ext>
            </a:extLst>
          </p:cNvPr>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https://giophysics.com/chapter-40</a:t>
            </a:r>
          </a:p>
          <a:p>
            <a:r>
              <a:t>This deck uses original GioPhysics worked examples and AP-style questions; it does not reproduce College Board exam questions.</a:t>
            </a:r>
          </a:p>
          <a:p>
            <a:r>
              <a:t>[Visual description]</a:t>
            </a:r>
          </a:p>
          <a:p>
            <a:r>
              <a:t>The simple definition is stated in one sentence across the top of the slide. Below it a drawn diagram is labelled piston, gas, internal energy U, W by gas, Q in, ΔU = Q + W_on, U is stored. Q and W are transfers.. A caption reads: Q and W are things that happen to the gas; U is the only thing the gas actually owns.</a:t>
            </a:r>
          </a:p>
          <a:p>
            <a:r>
              <a:t>[Teacher cue]</a:t>
            </a:r>
          </a:p>
          <a:p>
            <a:r>
              <a:t>Explain one governing idea at a time. Ask students to restate it using one vocabulary word, then reveal the equation only after its variables and mathematical boundary are named.</a:t>
            </a:r>
          </a:p>
          <a:p>
            <a:r>
              <a:t>[Syllabus coverage]</a:t>
            </a:r>
          </a:p>
          <a:p>
            <a:r>
              <a:t>Temperature relates to average molecular kinetic energy.; The ideal-gas model connects pressure, volume, amount and temperature.; The first law tracks energy transfer by heating and work.; A PV path reveals work and distinguishes thermodynamic processes.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Use warm water only; higher-temperature demonstrations remain teacher-handled under a school risk assessment.</a:t>
            </a:r>
          </a:p>
        </p:txBody>
      </p:sp>
      <p:sp>
        <p:nvSpPr>
          <p:cNvPr id="4" name="Slide Number Placeholder 3">
            <a:extLst>
              <a:ext uri="{FF2B5EF4-FFF2-40B4-BE49-F238E27FC236}">
                <a16:creationId xmlns:a16="http://schemas.microsoft.com/office/drawing/2014/main" id="{6A84C76B-468D-5ED3-9FB6-7CFE7E3963D7}"/>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41546126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https://giophysics.com/chapter-40</a:t>
            </a:r>
          </a:p>
          <a:p>
            <a:r>
              <a:t>This deck uses original GioPhysics worked examples and AP-style questions; it does not reproduce College Board exam questions.</a:t>
            </a:r>
          </a:p>
          <a:p>
            <a:r>
              <a:t>[Visual description]</a:t>
            </a:r>
          </a:p>
          <a:p>
            <a:r>
              <a:t>An editable scatter chart plots Pressure in kPa against Volume in m³; Volume remains in m³; Pressure remains in kPa. The left rail states the original data and scale so the graph remains accessible without colour.</a:t>
            </a:r>
          </a:p>
          <a:p>
            <a:r>
              <a:t>[Teacher cue]</a:t>
            </a:r>
          </a:p>
          <a:p>
            <a:r>
              <a:t>Ask for a silent prediction before showing the plotted relationship. Then select the native chart, edit one data value and ask which physical quantity and conclusion must change. Students approximate area, identify sign conventions, and compare this curved path with an isobaric path between the same volume endpoints.</a:t>
            </a:r>
          </a:p>
          <a:p>
            <a:r>
              <a:t>[Syllabus coverage]</a:t>
            </a:r>
          </a:p>
          <a:p>
            <a:r>
              <a:t>Temperature relates to average molecular kinetic energy.; The ideal-gas model connects pressure, volume, amount and temperature.; The first law tracks energy transfer by heating and work.; A PV path reveals work and distinguishes thermodynamic processes.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Use warm water only; higher-temperature demonstrations remain teacher-handled under a school risk assessment.</a:t>
            </a:r>
          </a:p>
          <a:p>
            <a:r>
              <a:t>[Quantitative visual] Values: Editable model data: (0.01, 300), (0.015, 250), (0.02, 200), (0.025, 175). Data: illustrative lesson data. Scale: 175.00 to 300 kPa.</a:t>
            </a:r>
          </a:p>
          <a:p>
            <a:r>
              <a:t>Units: x uses m³; y uses pascals.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https://giophysics.com/chapter-40</a:t>
            </a:r>
          </a:p>
          <a:p>
            <a:r>
              <a:t>This deck uses original GioPhysics worked examples and AP-style questions; it does not reproduce College Board exam questions.</a:t>
            </a:r>
          </a:p>
          <a:p>
            <a:r>
              <a:t>[Visual description]</a:t>
            </a:r>
          </a:p>
          <a:p>
            <a:r>
              <a:t>A large problem statement is followed by three editable Step 1–3 reasoning lines and a high-contrast answer band.</a:t>
            </a:r>
          </a:p>
          <a:p>
            <a:r>
              <a:t>[Teacher cue]</a:t>
            </a:r>
          </a:p>
          <a:p>
            <a:r>
              <a:t>Model the reasoning aloud, then ask students to explain why each operation is valid. Pause before the answer and listen for unit or substitution errors.</a:t>
            </a:r>
          </a:p>
          <a:p>
            <a:r>
              <a:t>[Syllabus coverage]</a:t>
            </a:r>
          </a:p>
          <a:p>
            <a:r>
              <a:t>Temperature relates to average molecular kinetic energy.; The ideal-gas model connects pressure, volume, amount and temperature.; The first law tracks energy transfer by heating and work.; A PV path reveals work and distinguishes thermodynamic processes.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Use warm water only; higher-temperature demonstrations remain teacher-handled under a school risk assessment.</a:t>
            </a:r>
          </a:p>
          <a:p>
            <a:r>
              <a:t>[Worked problem] Steps: 1) Rearrange P = nRT/V. 2) Substitute 1.00(8.31)(300)/0.0246. 3) Use pascals. Answer: P = 1.01 × 10⁵ Pa.</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https://giophysics.com/chapter-40</a:t>
            </a:r>
          </a:p>
          <a:p>
            <a:r>
              <a:t>This deck uses original GioPhysics worked examples and AP-style questions; it does not reproduce College Board exam questions.</a:t>
            </a:r>
          </a:p>
          <a:p>
            <a:r>
              <a:t>[Visual description]</a:t>
            </a:r>
          </a:p>
          <a:p>
            <a:r>
              <a:t>A large problem statement is followed by three editable Step 1–3 reasoning lines and a high-contrast answer band.</a:t>
            </a:r>
          </a:p>
          <a:p>
            <a:r>
              <a:t>[Teacher cue]</a:t>
            </a:r>
          </a:p>
          <a:p>
            <a:r>
              <a:t>Ask students to solve each line on mini-whiteboards before you explain and reveal the next step. Compare units and methods, not only final numbers.</a:t>
            </a:r>
          </a:p>
          <a:p>
            <a:r>
              <a:t>[Syllabus coverage]</a:t>
            </a:r>
          </a:p>
          <a:p>
            <a:r>
              <a:t>Temperature relates to average molecular kinetic energy.; The ideal-gas model connects pressure, volume, amount and temperature.; The first law tracks energy transfer by heating and work.; A PV path reveals work and distinguishes thermodynamic processes.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Use warm water only; higher-temperature demonstrations remain teacher-handled under a school risk assessment.</a:t>
            </a:r>
          </a:p>
          <a:p>
            <a:r>
              <a:t>[Worked problem] Steps: 1) Q = +500 J 2) W_on = −180 J 3) Check the direction, significant figures and physical meaning of the result. Answer: ΔU = +320 J.</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https://giophysics.com/chapter-40</a:t>
            </a:r>
          </a:p>
          <a:p>
            <a:r>
              <a:t>This deck uses original GioPhysics worked examples and AP-style questions; it does not reproduce College Board exam questions.</a:t>
            </a:r>
          </a:p>
          <a:p>
            <a:r>
              <a:t>[Visual description]</a:t>
            </a:r>
          </a:p>
          <a:p>
            <a:r>
              <a:t>A dark activity slide shows required materials on the left, three large numbered instructions on the right and a success criterion at the bottom.</a:t>
            </a:r>
          </a:p>
          <a:p>
            <a:r>
              <a:t>[Teacher cue]</a:t>
            </a:r>
          </a:p>
          <a:p>
            <a:r>
              <a:t>Explain the success check before starting. Circulate, listen for misconceptions and ask pairs to compare evidence. Stop the activity with enough time for one group to model a strong answer.</a:t>
            </a:r>
          </a:p>
          <a:p>
            <a:r>
              <a:t>[Syllabus coverage]</a:t>
            </a:r>
          </a:p>
          <a:p>
            <a:r>
              <a:t>Temperature relates to average molecular kinetic energy.; The ideal-gas model connects pressure, volume, amount and temperature.; The first law tracks energy transfer by heating and work.; A PV path reveals work and distinguishes thermodynamic processes.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Use warm water only; higher-temperature demonstrations remain teacher-handled under a school risk assessment.</a:t>
            </a:r>
          </a:p>
          <a:p>
            <a:r>
              <a:t>[Safety] Use warm water only; higher-temperature demonstrations remain teacher-handled under a school risk assessment.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https://giophysics.com/chapter-40</a:t>
            </a:r>
          </a:p>
          <a:p>
            <a:r>
              <a:t>This deck uses original GioPhysics worked examples and AP-style questions; it does not reproduce College Board exam questions.</a:t>
            </a:r>
          </a:p>
          <a:p>
            <a:r>
              <a:t>[Visual description]</a:t>
            </a:r>
          </a:p>
          <a:p>
            <a:r>
              <a:t>A full accent-colour slide contrasts one large misconception with a dark correction band, a classroom-safe joke and a mini-whiteboard check.</a:t>
            </a:r>
          </a:p>
          <a:p>
            <a:r>
              <a:t>[Teacher cue]</a:t>
            </a:r>
          </a:p>
          <a:p>
            <a:r>
              <a:t>Ask students to vote true or false before reading the correction. Invite one pair to explain the trap, then use the humorous line as a memory cue rather than as the scientific explanation.</a:t>
            </a:r>
          </a:p>
          <a:p>
            <a:r>
              <a:t>[Syllabus coverage]</a:t>
            </a:r>
          </a:p>
          <a:p>
            <a:r>
              <a:t>Temperature relates to average molecular kinetic energy.; The ideal-gas model connects pressure, volume, amount and temperature.; The first law tracks energy transfer by heating and work.; A PV path reveals work and distinguishes thermodynamic processes.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Use warm water only; higher-temperature demonstrations remain teacher-handled under a school risk assessment.</a:t>
            </a:r>
          </a:p>
          <a:p>
            <a:r>
              <a:t>[Humor] Heat is a transfer, not a backpack the gas carries around.</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ster">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a:lnSpc>
          <a:spcPct val="90000"/>
        </a:lnSpc>
        <a:spcBef>
          <a:spcPts val="0"/>
        </a:spcBef>
        <a:buNone/>
        <a:defRPr sz="4400">
          <a:solidFill>
            <a:schemeClr val="tx1"/>
          </a:solidFill>
          <a:latin typeface="+mj-lt"/>
          <a:ea typeface="+mj-lt"/>
          <a:cs typeface="+mj-lt"/>
        </a:defRPr>
      </a:lvl1pPr>
    </p:titleStyle>
    <p:bodyStyle>
      <a:lvl1pPr marL="228600" indent="-228600" algn="l">
        <a:lnSpc>
          <a:spcPct val="90000"/>
        </a:lnSpc>
        <a:spcBef>
          <a:spcPts val="1000"/>
        </a:spcBef>
        <a:buChar char="•"/>
        <a:defRPr sz="2800">
          <a:solidFill>
            <a:schemeClr val="tx1"/>
          </a:solidFill>
          <a:latin typeface="+mn-lt"/>
          <a:ea typeface="+mn-lt"/>
          <a:cs typeface="+mn-lt"/>
        </a:defRPr>
      </a:lvl1pPr>
      <a:lvl2pPr marL="685800" indent="-228600" algn="l">
        <a:lnSpc>
          <a:spcPct val="90000"/>
        </a:lnSpc>
        <a:spcBef>
          <a:spcPts val="500"/>
        </a:spcBef>
        <a:buChar char="•"/>
        <a:defRPr sz="2400">
          <a:solidFill>
            <a:schemeClr val="tx1"/>
          </a:solidFill>
          <a:latin typeface="+mn-lt"/>
          <a:ea typeface="+mn-lt"/>
          <a:cs typeface="+mn-lt"/>
        </a:defRPr>
      </a:lvl2pPr>
      <a:lvl3pPr marL="1143000" indent="-228600" algn="l">
        <a:lnSpc>
          <a:spcPct val="90000"/>
        </a:lnSpc>
        <a:spcBef>
          <a:spcPts val="500"/>
        </a:spcBef>
        <a:buChar char="•"/>
        <a:defRPr sz="2000">
          <a:solidFill>
            <a:schemeClr val="tx1"/>
          </a:solidFill>
          <a:latin typeface="+mn-lt"/>
          <a:ea typeface="+mn-lt"/>
          <a:cs typeface="+mn-lt"/>
        </a:defRPr>
      </a:lvl3pPr>
      <a:lvl4pPr marL="1600200" indent="-228600" algn="l">
        <a:lnSpc>
          <a:spcPct val="90000"/>
        </a:lnSpc>
        <a:spcBef>
          <a:spcPts val="500"/>
        </a:spcBef>
        <a:buChar char="•"/>
        <a:defRPr sz="1800">
          <a:solidFill>
            <a:schemeClr val="tx1"/>
          </a:solidFill>
          <a:latin typeface="+mn-lt"/>
          <a:ea typeface="+mn-lt"/>
          <a:cs typeface="+mn-lt"/>
        </a:defRPr>
      </a:lvl4pPr>
      <a:lvl5pPr marL="2057400" indent="-228600" algn="l">
        <a:lnSpc>
          <a:spcPct val="90000"/>
        </a:lnSpc>
        <a:spcBef>
          <a:spcPts val="500"/>
        </a:spcBef>
        <a:buChar char="•"/>
        <a:defRPr sz="1800">
          <a:solidFill>
            <a:schemeClr val="tx1"/>
          </a:solidFill>
          <a:latin typeface="+mn-lt"/>
          <a:ea typeface="+mn-lt"/>
          <a:cs typeface="+mn-lt"/>
        </a:defRPr>
      </a:lvl5pPr>
      <a:lvl6pPr marL="2514600" indent="-228600" algn="l">
        <a:lnSpc>
          <a:spcPct val="90000"/>
        </a:lnSpc>
        <a:spcBef>
          <a:spcPts val="500"/>
        </a:spcBef>
        <a:buChar char="•"/>
        <a:defRPr sz="1800">
          <a:solidFill>
            <a:schemeClr val="tx1"/>
          </a:solidFill>
          <a:latin typeface="+mn-lt"/>
          <a:ea typeface="+mn-lt"/>
          <a:cs typeface="+mn-lt"/>
        </a:defRPr>
      </a:lvl6pPr>
      <a:lvl7pPr marL="2971800" indent="-228600" algn="l">
        <a:lnSpc>
          <a:spcPct val="90000"/>
        </a:lnSpc>
        <a:spcBef>
          <a:spcPts val="500"/>
        </a:spcBef>
        <a:buChar char="•"/>
        <a:defRPr sz="1800">
          <a:solidFill>
            <a:schemeClr val="tx1"/>
          </a:solidFill>
          <a:latin typeface="+mn-lt"/>
          <a:ea typeface="+mn-lt"/>
          <a:cs typeface="+mn-lt"/>
        </a:defRPr>
      </a:lvl7pPr>
      <a:lvl8pPr marL="3429000" indent="-228600" algn="l">
        <a:lnSpc>
          <a:spcPct val="90000"/>
        </a:lnSpc>
        <a:spcBef>
          <a:spcPts val="500"/>
        </a:spcBef>
        <a:buChar char="•"/>
        <a:defRPr sz="1800">
          <a:solidFill>
            <a:schemeClr val="tx1"/>
          </a:solidFill>
          <a:latin typeface="+mn-lt"/>
          <a:ea typeface="+mn-lt"/>
          <a:cs typeface="+mn-lt"/>
        </a:defRPr>
      </a:lvl8pPr>
      <a:lvl9pPr marL="3886200" indent="-228600" algn="l">
        <a:lnSpc>
          <a:spcPct val="90000"/>
        </a:lnSpc>
        <a:spcBef>
          <a:spcPts val="500"/>
        </a:spcBef>
        <a:buChar char="•"/>
        <a:defRPr sz="1800">
          <a:solidFill>
            <a:schemeClr val="tx1"/>
          </a:solidFill>
          <a:latin typeface="+mn-lt"/>
          <a:ea typeface="+mn-lt"/>
          <a:cs typeface="+mn-lt"/>
        </a:defRPr>
      </a:lvl9pPr>
    </p:bodyStyle>
    <p:otherStyle>
      <a:lvl1pPr marL="0" algn="l">
        <a:buNone/>
        <a:defRPr sz="1800">
          <a:solidFill>
            <a:schemeClr val="tx1"/>
          </a:solidFill>
          <a:latin typeface="+mn-lt"/>
          <a:ea typeface="+mn-lt"/>
          <a:cs typeface="+mn-lt"/>
        </a:defRPr>
      </a:lvl1pPr>
      <a:lvl2pPr marL="457200" algn="l">
        <a:buNone/>
        <a:defRPr sz="1800">
          <a:solidFill>
            <a:schemeClr val="tx1"/>
          </a:solidFill>
          <a:latin typeface="+mn-lt"/>
          <a:ea typeface="+mn-lt"/>
          <a:cs typeface="+mn-lt"/>
        </a:defRPr>
      </a:lvl2pPr>
      <a:lvl3pPr marL="914400" algn="l">
        <a:buNone/>
        <a:defRPr sz="1800">
          <a:solidFill>
            <a:schemeClr val="tx1"/>
          </a:solidFill>
          <a:latin typeface="+mn-lt"/>
          <a:ea typeface="+mn-lt"/>
          <a:cs typeface="+mn-lt"/>
        </a:defRPr>
      </a:lvl3pPr>
      <a:lvl4pPr marL="1371600" algn="l">
        <a:buNone/>
        <a:defRPr sz="1800">
          <a:solidFill>
            <a:schemeClr val="tx1"/>
          </a:solidFill>
          <a:latin typeface="+mn-lt"/>
          <a:ea typeface="+mn-lt"/>
          <a:cs typeface="+mn-lt"/>
        </a:defRPr>
      </a:lvl4pPr>
      <a:lvl5pPr marL="1828800" algn="l">
        <a:buNone/>
        <a:defRPr sz="1800">
          <a:solidFill>
            <a:schemeClr val="tx1"/>
          </a:solidFill>
          <a:latin typeface="+mn-lt"/>
          <a:ea typeface="+mn-lt"/>
          <a:cs typeface="+mn-lt"/>
        </a:defRPr>
      </a:lvl5pPr>
      <a:lvl6pPr marL="2286000" algn="l">
        <a:buNone/>
        <a:defRPr sz="1800">
          <a:solidFill>
            <a:schemeClr val="tx1"/>
          </a:solidFill>
          <a:latin typeface="+mn-lt"/>
          <a:ea typeface="+mn-lt"/>
          <a:cs typeface="+mn-lt"/>
        </a:defRPr>
      </a:lvl6pPr>
      <a:lvl7pPr marL="2743200" algn="l">
        <a:buNone/>
        <a:defRPr sz="1800">
          <a:solidFill>
            <a:schemeClr val="tx1"/>
          </a:solidFill>
          <a:latin typeface="+mn-lt"/>
          <a:ea typeface="+mn-lt"/>
          <a:cs typeface="+mn-lt"/>
        </a:defRPr>
      </a:lvl7pPr>
      <a:lvl8pPr marL="3200400" algn="l">
        <a:buNone/>
        <a:defRPr sz="1800">
          <a:solidFill>
            <a:schemeClr val="tx1"/>
          </a:solidFill>
          <a:latin typeface="+mn-lt"/>
          <a:ea typeface="+mn-lt"/>
          <a:cs typeface="+mn-lt"/>
        </a:defRPr>
      </a:lvl8pPr>
      <a:lvl9pPr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13" name="accent-rail">
            <a:extLst>
              <a:ext uri="{FF2B5EF4-FFF2-40B4-BE49-F238E27FC236}">
                <a16:creationId xmlns:a16="http://schemas.microsoft.com/office/drawing/2014/main" id="{F81BDB44-3015-4112-96CA-EF9BC448CFB0}"/>
              </a:ext>
            </a:extLst>
          </p:cNvPr>
          <p:cNvSpPr>
            <a:spLocks noGrp="1"/>
          </p:cNvSpPr>
          <p:nvPr/>
        </p:nvSpPr>
        <p:spPr>
          <a:xfrm>
            <a:off x="0" y="0"/>
            <a:ext cx="171450" cy="6858000"/>
          </a:xfrm>
          <a:prstGeom prst="rect">
            <a:avLst/>
          </a:prstGeom>
          <a:solidFill>
            <a:srgbClr val="EFB42B"/>
          </a:solidFill>
          <a:ln w="0">
            <a:noFill/>
            <a:prstDash val="solid"/>
          </a:ln>
        </p:spPr>
      </p:sp>
      <p:sp>
        <p:nvSpPr>
          <p:cNvPr id="2" name="title-eyebrow">
            <a:extLst>
              <a:ext uri="{FF2B5EF4-FFF2-40B4-BE49-F238E27FC236}">
                <a16:creationId xmlns:a16="http://schemas.microsoft.com/office/drawing/2014/main" id="{C865BA21-FD6B-4674-9E75-058273D2F850}"/>
              </a:ext>
            </a:extLst>
          </p:cNvPr>
          <p:cNvSpPr>
            <a:spLocks noGrp="1"/>
          </p:cNvSpPr>
          <p:nvPr/>
        </p:nvSpPr>
        <p:spPr>
          <a:xfrm>
            <a:off x="666750" y="523875"/>
            <a:ext cx="8096250" cy="361950"/>
          </a:xfrm>
          <a:prstGeom prst="rect">
            <a:avLst/>
          </a:prstGeom>
          <a:noFill/>
          <a:ln w="0">
            <a:noFill/>
            <a:prstDash val="solid"/>
          </a:ln>
        </p:spPr>
        <p:txBody>
          <a:bodyPr/>
          <a:lstStyle/>
          <a:p>
            <a:pPr algn="l">
              <a:defRPr sz="1800" b="1" i="0">
                <a:solidFill>
                  <a:srgbClr val="EFB42B"/>
                </a:solidFill>
              </a:defRPr>
            </a:pPr>
            <a:r>
              <a:rPr sz="1800" b="1" i="0">
                <a:solidFill>
                  <a:srgbClr val="EFB42B"/>
                </a:solidFill>
              </a:rPr>
              <a:t>AP PHYSICS 2: ALGEBRA-BASED · UNIT 9 · 15–18% OF MCQ SECTION</a:t>
            </a:r>
          </a:p>
        </p:txBody>
      </p:sp>
      <p:sp>
        <p:nvSpPr>
          <p:cNvPr id="3" name="topic-title">
            <a:extLst>
              <a:ext uri="{FF2B5EF4-FFF2-40B4-BE49-F238E27FC236}">
                <a16:creationId xmlns:a16="http://schemas.microsoft.com/office/drawing/2014/main" id="{3B5D96DE-BDF0-45CA-A5E6-767D388D1608}"/>
              </a:ext>
            </a:extLst>
          </p:cNvPr>
          <p:cNvSpPr>
            <a:spLocks noGrp="1"/>
          </p:cNvSpPr>
          <p:nvPr/>
        </p:nvSpPr>
        <p:spPr>
          <a:xfrm>
            <a:off x="666750" y="1143000"/>
            <a:ext cx="8001000" cy="2190750"/>
          </a:xfrm>
          <a:prstGeom prst="rect">
            <a:avLst/>
          </a:prstGeom>
          <a:noFill/>
          <a:ln w="0">
            <a:noFill/>
            <a:prstDash val="solid"/>
          </a:ln>
        </p:spPr>
        <p:txBody>
          <a:bodyPr/>
          <a:lstStyle/>
          <a:p>
            <a:pPr algn="l">
              <a:defRPr sz="5400" b="1" i="0">
                <a:solidFill>
                  <a:srgbClr val="F4F0E2"/>
                </a:solidFill>
              </a:defRPr>
            </a:pPr>
            <a:r>
              <a:rPr sz="5400" b="1" i="0">
                <a:solidFill>
                  <a:srgbClr val="F4F0E2"/>
                </a:solidFill>
              </a:rPr>
              <a:t>Thermodynamics</a:t>
            </a:r>
          </a:p>
        </p:txBody>
      </p:sp>
      <p:sp>
        <p:nvSpPr>
          <p:cNvPr id="4" name="lesson-title">
            <a:extLst>
              <a:ext uri="{FF2B5EF4-FFF2-40B4-BE49-F238E27FC236}">
                <a16:creationId xmlns:a16="http://schemas.microsoft.com/office/drawing/2014/main" id="{CC7AF7CA-EAB4-4F4C-B0E5-197FA63A9BAF}"/>
              </a:ext>
            </a:extLst>
          </p:cNvPr>
          <p:cNvSpPr>
            <a:spLocks noGrp="1"/>
          </p:cNvSpPr>
          <p:nvPr/>
        </p:nvSpPr>
        <p:spPr>
          <a:xfrm>
            <a:off x="666750" y="3571875"/>
            <a:ext cx="8001000" cy="495300"/>
          </a:xfrm>
          <a:prstGeom prst="rect">
            <a:avLst/>
          </a:prstGeom>
          <a:noFill/>
          <a:ln w="0">
            <a:noFill/>
            <a:prstDash val="solid"/>
          </a:ln>
        </p:spPr>
        <p:txBody>
          <a:bodyPr/>
          <a:lstStyle/>
          <a:p>
            <a:pPr algn="l">
              <a:defRPr sz="2850" b="1" i="0">
                <a:solidFill>
                  <a:srgbClr val="EFB42B"/>
                </a:solidFill>
              </a:defRPr>
            </a:pPr>
            <a:r>
              <a:rPr sz="2850" b="1" i="0">
                <a:solidFill>
                  <a:srgbClr val="EFB42B"/>
                </a:solidFill>
              </a:rPr>
              <a:t>Energy Crossing the Boundary</a:t>
            </a:r>
          </a:p>
        </p:txBody>
      </p:sp>
      <p:sp>
        <p:nvSpPr>
          <p:cNvPr id="5" name="lesson-hook">
            <a:extLst>
              <a:ext uri="{FF2B5EF4-FFF2-40B4-BE49-F238E27FC236}">
                <a16:creationId xmlns:a16="http://schemas.microsoft.com/office/drawing/2014/main" id="{4E62B788-A5CD-40E1-8467-67FBF4E44DB5}"/>
              </a:ext>
            </a:extLst>
          </p:cNvPr>
          <p:cNvSpPr>
            <a:spLocks noGrp="1"/>
          </p:cNvSpPr>
          <p:nvPr/>
        </p:nvSpPr>
        <p:spPr>
          <a:xfrm>
            <a:off x="666750" y="4333875"/>
            <a:ext cx="8096250" cy="1047750"/>
          </a:xfrm>
          <a:prstGeom prst="rect">
            <a:avLst/>
          </a:prstGeom>
          <a:noFill/>
          <a:ln w="0">
            <a:noFill/>
            <a:prstDash val="solid"/>
          </a:ln>
        </p:spPr>
        <p:txBody>
          <a:bodyPr/>
          <a:lstStyle/>
          <a:p>
            <a:pPr algn="l">
              <a:defRPr sz="2100" b="0" i="0">
                <a:solidFill>
                  <a:srgbClr val="F4F0E2"/>
                </a:solidFill>
              </a:defRPr>
            </a:pPr>
            <a:r>
              <a:rPr sz="2100" b="0" i="0">
                <a:solidFill>
                  <a:srgbClr val="F4F0E2"/>
                </a:solidFill>
              </a:rPr>
              <a:t>A gas expands while being heated. Can its temperature stay constant?</a:t>
            </a:r>
          </a:p>
        </p:txBody>
      </p:sp>
      <p:sp>
        <p:nvSpPr>
          <p:cNvPr id="6" name="topic-ring">
            <a:extLst>
              <a:ext uri="{FF2B5EF4-FFF2-40B4-BE49-F238E27FC236}">
                <a16:creationId xmlns:a16="http://schemas.microsoft.com/office/drawing/2014/main" id="{8DB3CC2B-B30F-4BA6-A377-68F533AD198E}"/>
              </a:ext>
            </a:extLst>
          </p:cNvPr>
          <p:cNvSpPr>
            <a:spLocks noGrp="1"/>
          </p:cNvSpPr>
          <p:nvPr/>
        </p:nvSpPr>
        <p:spPr>
          <a:xfrm>
            <a:off x="9477375" y="1190625"/>
            <a:ext cx="1952625" cy="1952625"/>
          </a:xfrm>
          <a:prstGeom prst="ellipse">
            <a:avLst/>
          </a:prstGeom>
          <a:solidFill>
            <a:srgbClr val="EFB42B"/>
          </a:solidFill>
          <a:ln w="0">
            <a:noFill/>
            <a:prstDash val="solid"/>
          </a:ln>
        </p:spPr>
      </p:sp>
      <p:sp>
        <p:nvSpPr>
          <p:cNvPr id="7" name="topic-ring-center">
            <a:extLst>
              <a:ext uri="{FF2B5EF4-FFF2-40B4-BE49-F238E27FC236}">
                <a16:creationId xmlns:a16="http://schemas.microsoft.com/office/drawing/2014/main" id="{F148A952-8B4F-462E-9EC1-43E0F6220876}"/>
              </a:ext>
            </a:extLst>
          </p:cNvPr>
          <p:cNvSpPr>
            <a:spLocks noGrp="1"/>
          </p:cNvSpPr>
          <p:nvPr/>
        </p:nvSpPr>
        <p:spPr>
          <a:xfrm>
            <a:off x="10067925" y="1781175"/>
            <a:ext cx="771525" cy="771525"/>
          </a:xfrm>
          <a:prstGeom prst="ellipse">
            <a:avLst/>
          </a:prstGeom>
          <a:solidFill>
            <a:srgbClr val="0B342E"/>
          </a:solidFill>
          <a:ln w="0">
            <a:noFill/>
            <a:prstDash val="solid"/>
          </a:ln>
        </p:spPr>
      </p:sp>
      <p:sp>
        <p:nvSpPr>
          <p:cNvPr id="8" name="lesson-format">
            <a:extLst>
              <a:ext uri="{FF2B5EF4-FFF2-40B4-BE49-F238E27FC236}">
                <a16:creationId xmlns:a16="http://schemas.microsoft.com/office/drawing/2014/main" id="{A236B8AB-D917-4E77-9AEB-2C5F549E808B}"/>
              </a:ext>
            </a:extLst>
          </p:cNvPr>
          <p:cNvSpPr>
            <a:spLocks noGrp="1"/>
          </p:cNvSpPr>
          <p:nvPr/>
        </p:nvSpPr>
        <p:spPr>
          <a:xfrm>
            <a:off x="666750" y="5810250"/>
            <a:ext cx="885825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EDITABLE · 45-MINUTE CLASSROOM LESSON · ALGEBRA-BASED · NO CALCULUS REQUIRED</a:t>
            </a:r>
          </a:p>
        </p:txBody>
      </p:sp>
      <p:sp>
        <p:nvSpPr>
          <p:cNvPr id="9" name="group-label">
            <a:extLst>
              <a:ext uri="{FF2B5EF4-FFF2-40B4-BE49-F238E27FC236}">
                <a16:creationId xmlns:a16="http://schemas.microsoft.com/office/drawing/2014/main" id="{1BDFF431-FA77-4D05-8F7F-BEFFCCBBF0C7}"/>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AP2 · UNIT 9 · AP PHYSICS 2: ALGEBRA-BASED</a:t>
            </a:r>
          </a:p>
        </p:txBody>
      </p:sp>
      <p:sp>
        <p:nvSpPr>
          <p:cNvPr id="10" name="page-number">
            <a:extLst>
              <a:ext uri="{FF2B5EF4-FFF2-40B4-BE49-F238E27FC236}">
                <a16:creationId xmlns:a16="http://schemas.microsoft.com/office/drawing/2014/main" id="{9872A384-7F8A-4FB4-98CE-D39F15545A7F}"/>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01 / 13</a:t>
            </a:r>
            <a:endParaRPr sz="1650" b="1" i="0">
              <a:solidFill>
                <a:srgbClr val="F4F0E2"/>
              </a:solidFill>
            </a:endParaRPr>
          </a:p>
        </p:txBody>
      </p:sp>
      <p:sp>
        <p:nvSpPr>
          <p:cNvPr id="11" name="rule-70-666">
            <a:extLst>
              <a:ext uri="{FF2B5EF4-FFF2-40B4-BE49-F238E27FC236}">
                <a16:creationId xmlns:a16="http://schemas.microsoft.com/office/drawing/2014/main" id="{0AFA5DF8-A6C6-4014-B8AA-1B2D8132C3F8}"/>
              </a:ext>
            </a:extLst>
          </p:cNvPr>
          <p:cNvSpPr>
            <a:spLocks noGrp="1"/>
          </p:cNvSpPr>
          <p:nvPr/>
        </p:nvSpPr>
        <p:spPr>
          <a:xfrm>
            <a:off x="666750" y="6343650"/>
            <a:ext cx="10858500" cy="9525"/>
          </a:xfrm>
          <a:prstGeom prst="rect">
            <a:avLst/>
          </a:prstGeom>
          <a:solidFill>
            <a:srgbClr val="47716A"/>
          </a:solidFill>
          <a:ln w="0">
            <a:noFill/>
            <a:prstDash val="solid"/>
          </a:ln>
        </p:spPr>
      </p:sp>
      <p:sp>
        <p:nvSpPr>
          <p:cNvPr id="12" name="course-footer">
            <a:extLst>
              <a:ext uri="{FF2B5EF4-FFF2-40B4-BE49-F238E27FC236}">
                <a16:creationId xmlns:a16="http://schemas.microsoft.com/office/drawing/2014/main" id="{1F73AF67-9CE3-4B06-8E86-DF3E0E64F4DE}"/>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AP2-U9 · 15–18%</a:t>
            </a:r>
          </a:p>
        </p:txBody>
      </p:sp>
    </p:spTree>
    <p:extLst>
      <p:ext uri="{BB962C8B-B14F-4D97-AF65-F5344CB8AC3E}">
        <p14:creationId xmlns:p14="http://schemas.microsoft.com/office/powerpoint/2010/main" val="11157049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3A9EB4C7-9A95-42D7-89D0-76B10AAC0C12}"/>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AP2 · UNIT 9 · AP PHYSICS 2: ALGEBRA-BASED</a:t>
            </a:r>
          </a:p>
        </p:txBody>
      </p:sp>
      <p:sp>
        <p:nvSpPr>
          <p:cNvPr id="2" name="page-number">
            <a:extLst>
              <a:ext uri="{FF2B5EF4-FFF2-40B4-BE49-F238E27FC236}">
                <a16:creationId xmlns:a16="http://schemas.microsoft.com/office/drawing/2014/main" id="{16B57239-CF48-4A88-9DB4-788AF7BCD7DA}"/>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10 / 13</a:t>
            </a:r>
            <a:endParaRPr sz="1650" b="1" i="0">
              <a:solidFill>
                <a:srgbClr val="0A332E"/>
              </a:solidFill>
            </a:endParaRPr>
          </a:p>
        </p:txBody>
      </p:sp>
      <p:sp>
        <p:nvSpPr>
          <p:cNvPr id="3" name="rule-70-666">
            <a:extLst>
              <a:ext uri="{FF2B5EF4-FFF2-40B4-BE49-F238E27FC236}">
                <a16:creationId xmlns:a16="http://schemas.microsoft.com/office/drawing/2014/main" id="{BB1A687D-523A-4CED-985B-F4CA22DA087A}"/>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1A9B72C3-8084-41FB-878D-EA08B96DEE67}"/>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AP2-U9 · 15–18%</a:t>
            </a:r>
          </a:p>
        </p:txBody>
      </p:sp>
      <p:sp>
        <p:nvSpPr>
          <p:cNvPr id="5" name="slide-title">
            <a:extLst>
              <a:ext uri="{FF2B5EF4-FFF2-40B4-BE49-F238E27FC236}">
                <a16:creationId xmlns:a16="http://schemas.microsoft.com/office/drawing/2014/main" id="{2F39BB7E-9B7F-4E4E-A091-3E4E7D19E803}"/>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Original AP-style free-response challenge</a:t>
            </a:r>
          </a:p>
        </p:txBody>
      </p:sp>
      <p:sp>
        <p:nvSpPr>
          <p:cNvPr id="6" name="exam-meta">
            <a:extLst>
              <a:ext uri="{FF2B5EF4-FFF2-40B4-BE49-F238E27FC236}">
                <a16:creationId xmlns:a16="http://schemas.microsoft.com/office/drawing/2014/main" id="{AA11BC1B-7C60-43C5-A0A6-A122FFE87B57}"/>
              </a:ext>
            </a:extLst>
          </p:cNvPr>
          <p:cNvSpPr>
            <a:spLocks noGrp="1"/>
          </p:cNvSpPr>
          <p:nvPr/>
        </p:nvSpPr>
        <p:spPr>
          <a:xfrm>
            <a:off x="666750" y="1600200"/>
            <a:ext cx="8572500" cy="3429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Algebra-based · 3 MARKS · DERIVE · CALCULATE · JUSTIFY</a:t>
            </a:r>
          </a:p>
        </p:txBody>
      </p:sp>
      <p:sp>
        <p:nvSpPr>
          <p:cNvPr id="7" name="exam-question-frame">
            <a:extLst>
              <a:ext uri="{FF2B5EF4-FFF2-40B4-BE49-F238E27FC236}">
                <a16:creationId xmlns:a16="http://schemas.microsoft.com/office/drawing/2014/main" id="{86D58CFD-9A49-4EF6-87D0-5E9AA73B8A7F}"/>
              </a:ext>
            </a:extLst>
          </p:cNvPr>
          <p:cNvSpPr>
            <a:spLocks noGrp="1"/>
          </p:cNvSpPr>
          <p:nvPr/>
        </p:nvSpPr>
        <p:spPr>
          <a:xfrm>
            <a:off x="666750" y="2143125"/>
            <a:ext cx="8096250" cy="2952750"/>
          </a:xfrm>
          <a:prstGeom prst="roundRect">
            <a:avLst>
              <a:gd name="adj" fmla="val 3871"/>
            </a:avLst>
          </a:prstGeom>
          <a:solidFill>
            <a:srgbClr val="F4F0E2"/>
          </a:solidFill>
          <a:ln w="9525">
            <a:solidFill>
              <a:srgbClr val="A9BBB4"/>
            </a:solidFill>
            <a:prstDash val="solid"/>
          </a:ln>
        </p:spPr>
      </p:sp>
      <p:sp>
        <p:nvSpPr>
          <p:cNvPr id="8" name="exam-question">
            <a:extLst>
              <a:ext uri="{FF2B5EF4-FFF2-40B4-BE49-F238E27FC236}">
                <a16:creationId xmlns:a16="http://schemas.microsoft.com/office/drawing/2014/main" id="{A1D37A42-3EF8-480F-887F-40657848C57C}"/>
              </a:ext>
            </a:extLst>
          </p:cNvPr>
          <p:cNvSpPr>
            <a:spLocks noGrp="1"/>
          </p:cNvSpPr>
          <p:nvPr/>
        </p:nvSpPr>
        <p:spPr>
          <a:xfrm>
            <a:off x="952500" y="2428875"/>
            <a:ext cx="7524750" cy="2381250"/>
          </a:xfrm>
          <a:prstGeom prst="rect">
            <a:avLst/>
          </a:prstGeom>
          <a:noFill/>
          <a:ln w="0">
            <a:noFill/>
            <a:prstDash val="solid"/>
          </a:ln>
        </p:spPr>
        <p:txBody>
          <a:bodyPr/>
          <a:lstStyle/>
          <a:p>
            <a:pPr algn="l">
              <a:defRPr sz="2025" b="1" i="0">
                <a:solidFill>
                  <a:srgbClr val="0A332E"/>
                </a:solidFill>
              </a:defRPr>
            </a:pPr>
            <a:r>
              <a:rPr sz="2025" b="1" i="0">
                <a:solidFill>
                  <a:srgbClr val="0A332E"/>
                </a:solidFill>
              </a:rPr>
              <a:t>An ideal gas expands at constant pressure 2.0 × 10⁵ Pa from 0.010 to 0.016 m³ while absorbing 1800 J. Find work done by the gas and ΔU.</a:t>
            </a:r>
          </a:p>
        </p:txBody>
      </p:sp>
      <p:sp>
        <p:nvSpPr>
          <p:cNvPr id="9" name="exam-method-frame">
            <a:extLst>
              <a:ext uri="{FF2B5EF4-FFF2-40B4-BE49-F238E27FC236}">
                <a16:creationId xmlns:a16="http://schemas.microsoft.com/office/drawing/2014/main" id="{23E1CCA2-6D77-4523-A76C-EA8F9C64DC50}"/>
              </a:ext>
            </a:extLst>
          </p:cNvPr>
          <p:cNvSpPr>
            <a:spLocks noGrp="1"/>
          </p:cNvSpPr>
          <p:nvPr/>
        </p:nvSpPr>
        <p:spPr>
          <a:xfrm>
            <a:off x="9144000" y="2143125"/>
            <a:ext cx="2381250" cy="2952750"/>
          </a:xfrm>
          <a:prstGeom prst="roundRect">
            <a:avLst>
              <a:gd name="adj" fmla="val 4800"/>
            </a:avLst>
          </a:prstGeom>
          <a:solidFill>
            <a:srgbClr val="0B342E"/>
          </a:solidFill>
          <a:ln w="0">
            <a:noFill/>
            <a:prstDash val="solid"/>
          </a:ln>
        </p:spPr>
      </p:sp>
      <p:sp>
        <p:nvSpPr>
          <p:cNvPr id="10" name="exam-method">
            <a:extLst>
              <a:ext uri="{FF2B5EF4-FFF2-40B4-BE49-F238E27FC236}">
                <a16:creationId xmlns:a16="http://schemas.microsoft.com/office/drawing/2014/main" id="{651EEC0B-7753-4BD6-84C1-0093AB0F2646}"/>
              </a:ext>
            </a:extLst>
          </p:cNvPr>
          <p:cNvSpPr>
            <a:spLocks noGrp="1"/>
          </p:cNvSpPr>
          <p:nvPr/>
        </p:nvSpPr>
        <p:spPr>
          <a:xfrm>
            <a:off x="9429750" y="2524125"/>
            <a:ext cx="1809750" cy="2238375"/>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SOLVE PAIR COMPARE JUSTIFY</a:t>
            </a:r>
          </a:p>
        </p:txBody>
      </p:sp>
      <p:sp>
        <p:nvSpPr>
          <p:cNvPr id="11" name="exam-original-note">
            <a:extLst>
              <a:ext uri="{FF2B5EF4-FFF2-40B4-BE49-F238E27FC236}">
                <a16:creationId xmlns:a16="http://schemas.microsoft.com/office/drawing/2014/main" id="{F093680E-24C3-4D85-BE2F-E84A747F6E8C}"/>
              </a:ext>
            </a:extLst>
          </p:cNvPr>
          <p:cNvSpPr>
            <a:spLocks noGrp="1"/>
          </p:cNvSpPr>
          <p:nvPr/>
        </p:nvSpPr>
        <p:spPr>
          <a:xfrm>
            <a:off x="666750" y="5429250"/>
            <a:ext cx="10382250" cy="4000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Original GioPhysics AP-style question · not a College Board exam question.</a:t>
            </a:r>
          </a:p>
        </p:txBody>
      </p:sp>
    </p:spTree>
    <p:extLst>
      <p:ext uri="{BB962C8B-B14F-4D97-AF65-F5344CB8AC3E}">
        <p14:creationId xmlns:p14="http://schemas.microsoft.com/office/powerpoint/2010/main" val="1142197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8" name="group-label">
            <a:extLst>
              <a:ext uri="{FF2B5EF4-FFF2-40B4-BE49-F238E27FC236}">
                <a16:creationId xmlns:a16="http://schemas.microsoft.com/office/drawing/2014/main" id="{65BE5F8E-2C6C-41AB-B4B0-EFAEF94294EA}"/>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AP2 · UNIT 9 · AP PHYSICS 2: ALGEBRA-BASED</a:t>
            </a:r>
          </a:p>
        </p:txBody>
      </p:sp>
      <p:sp>
        <p:nvSpPr>
          <p:cNvPr id="2" name="page-number">
            <a:extLst>
              <a:ext uri="{FF2B5EF4-FFF2-40B4-BE49-F238E27FC236}">
                <a16:creationId xmlns:a16="http://schemas.microsoft.com/office/drawing/2014/main" id="{1D3CF714-F673-4320-8C89-5EADCC772E01}"/>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11 / 13</a:t>
            </a:r>
            <a:endParaRPr sz="1650" b="1" i="0">
              <a:solidFill>
                <a:srgbClr val="0A332E"/>
              </a:solidFill>
            </a:endParaRPr>
          </a:p>
        </p:txBody>
      </p:sp>
      <p:sp>
        <p:nvSpPr>
          <p:cNvPr id="3" name="rule-70-666">
            <a:extLst>
              <a:ext uri="{FF2B5EF4-FFF2-40B4-BE49-F238E27FC236}">
                <a16:creationId xmlns:a16="http://schemas.microsoft.com/office/drawing/2014/main" id="{A88A8B5E-7AC9-4711-AFA9-6BA58C058B1F}"/>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DD7729AF-644B-4D30-B082-43A412BEFDD9}"/>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AP2-U9 · 15–18%</a:t>
            </a:r>
          </a:p>
        </p:txBody>
      </p:sp>
      <p:sp>
        <p:nvSpPr>
          <p:cNvPr id="5" name="slide-title">
            <a:extLst>
              <a:ext uri="{FF2B5EF4-FFF2-40B4-BE49-F238E27FC236}">
                <a16:creationId xmlns:a16="http://schemas.microsoft.com/office/drawing/2014/main" id="{D1730521-9880-42DB-9618-BC5C9909C544}"/>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Mark it like an examiner</a:t>
            </a:r>
          </a:p>
        </p:txBody>
      </p:sp>
      <p:sp>
        <p:nvSpPr>
          <p:cNvPr id="6" name="marking-instruction">
            <a:extLst>
              <a:ext uri="{FF2B5EF4-FFF2-40B4-BE49-F238E27FC236}">
                <a16:creationId xmlns:a16="http://schemas.microsoft.com/office/drawing/2014/main" id="{2C1623AF-C9C1-4491-9962-63EB4C500D8F}"/>
              </a:ext>
            </a:extLst>
          </p:cNvPr>
          <p:cNvSpPr>
            <a:spLocks noGrp="1"/>
          </p:cNvSpPr>
          <p:nvPr/>
        </p:nvSpPr>
        <p:spPr>
          <a:xfrm>
            <a:off x="666750" y="1581150"/>
            <a:ext cx="9906000" cy="381000"/>
          </a:xfrm>
          <a:prstGeom prst="rect">
            <a:avLst/>
          </a:prstGeom>
          <a:noFill/>
          <a:ln w="0">
            <a:noFill/>
            <a:prstDash val="solid"/>
          </a:ln>
        </p:spPr>
        <p:txBody>
          <a:bodyPr/>
          <a:lstStyle/>
          <a:p>
            <a:pPr algn="l">
              <a:defRPr sz="1875" b="0" i="0">
                <a:solidFill>
                  <a:srgbClr val="48635E"/>
                </a:solidFill>
              </a:defRPr>
            </a:pPr>
            <a:r>
              <a:rPr sz="1875" b="0" i="0">
                <a:solidFill>
                  <a:srgbClr val="48635E"/>
                </a:solidFill>
              </a:rPr>
              <a:t>Compare evidence, award one idea at a time, then improve one line.</a:t>
            </a:r>
          </a:p>
        </p:txBody>
      </p:sp>
      <p:sp>
        <p:nvSpPr>
          <p:cNvPr id="7" name="mark-number-1">
            <a:extLst>
              <a:ext uri="{FF2B5EF4-FFF2-40B4-BE49-F238E27FC236}">
                <a16:creationId xmlns:a16="http://schemas.microsoft.com/office/drawing/2014/main" id="{3CB8746F-5E1A-45B6-B071-262AA9549A49}"/>
              </a:ext>
            </a:extLst>
          </p:cNvPr>
          <p:cNvSpPr>
            <a:spLocks noGrp="1"/>
          </p:cNvSpPr>
          <p:nvPr/>
        </p:nvSpPr>
        <p:spPr>
          <a:xfrm>
            <a:off x="666750" y="2266950"/>
            <a:ext cx="457200" cy="457200"/>
          </a:xfrm>
          <a:prstGeom prst="ellipse">
            <a:avLst/>
          </a:prstGeom>
          <a:solidFill>
            <a:srgbClr val="8A6200"/>
          </a:solidFill>
          <a:ln w="0">
            <a:noFill/>
            <a:prstDash val="solid"/>
          </a:ln>
        </p:spPr>
      </p:sp>
      <p:sp>
        <p:nvSpPr>
          <p:cNvPr id="8" name="mark-number-text-1">
            <a:extLst>
              <a:ext uri="{FF2B5EF4-FFF2-40B4-BE49-F238E27FC236}">
                <a16:creationId xmlns:a16="http://schemas.microsoft.com/office/drawing/2014/main" id="{CB4EA26E-F801-4BA3-817C-12D53F3268EE}"/>
              </a:ext>
            </a:extLst>
          </p:cNvPr>
          <p:cNvSpPr>
            <a:spLocks noGrp="1"/>
          </p:cNvSpPr>
          <p:nvPr/>
        </p:nvSpPr>
        <p:spPr>
          <a:xfrm>
            <a:off x="666750" y="23241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1</a:t>
            </a:r>
          </a:p>
        </p:txBody>
      </p:sp>
      <p:sp>
        <p:nvSpPr>
          <p:cNvPr id="9" name="mark-point-1">
            <a:extLst>
              <a:ext uri="{FF2B5EF4-FFF2-40B4-BE49-F238E27FC236}">
                <a16:creationId xmlns:a16="http://schemas.microsoft.com/office/drawing/2014/main" id="{7E240EE5-C6EE-4FD1-83C8-B649160D3812}"/>
              </a:ext>
            </a:extLst>
          </p:cNvPr>
          <p:cNvSpPr>
            <a:spLocks noGrp="1"/>
          </p:cNvSpPr>
          <p:nvPr/>
        </p:nvSpPr>
        <p:spPr>
          <a:xfrm>
            <a:off x="13335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Wby = PΔV = (2.0 × 10⁵)(0.006) = 1200 J.</a:t>
            </a:r>
          </a:p>
        </p:txBody>
      </p:sp>
      <p:sp>
        <p:nvSpPr>
          <p:cNvPr id="10" name="mark-number-2">
            <a:extLst>
              <a:ext uri="{FF2B5EF4-FFF2-40B4-BE49-F238E27FC236}">
                <a16:creationId xmlns:a16="http://schemas.microsoft.com/office/drawing/2014/main" id="{377A619E-AA9B-4F98-89BE-E69C911D6C1D}"/>
              </a:ext>
            </a:extLst>
          </p:cNvPr>
          <p:cNvSpPr>
            <a:spLocks noGrp="1"/>
          </p:cNvSpPr>
          <p:nvPr/>
        </p:nvSpPr>
        <p:spPr>
          <a:xfrm>
            <a:off x="666750" y="3333750"/>
            <a:ext cx="457200" cy="457200"/>
          </a:xfrm>
          <a:prstGeom prst="ellipse">
            <a:avLst/>
          </a:prstGeom>
          <a:solidFill>
            <a:srgbClr val="8A6200"/>
          </a:solidFill>
          <a:ln w="0">
            <a:noFill/>
            <a:prstDash val="solid"/>
          </a:ln>
        </p:spPr>
      </p:sp>
      <p:sp>
        <p:nvSpPr>
          <p:cNvPr id="11" name="mark-number-text-2">
            <a:extLst>
              <a:ext uri="{FF2B5EF4-FFF2-40B4-BE49-F238E27FC236}">
                <a16:creationId xmlns:a16="http://schemas.microsoft.com/office/drawing/2014/main" id="{A37F7D8D-C3FA-44E7-9B15-5CB50B69E6C5}"/>
              </a:ext>
            </a:extLst>
          </p:cNvPr>
          <p:cNvSpPr>
            <a:spLocks noGrp="1"/>
          </p:cNvSpPr>
          <p:nvPr/>
        </p:nvSpPr>
        <p:spPr>
          <a:xfrm>
            <a:off x="666750" y="33909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2</a:t>
            </a:r>
          </a:p>
        </p:txBody>
      </p:sp>
      <p:sp>
        <p:nvSpPr>
          <p:cNvPr id="12" name="mark-point-2">
            <a:extLst>
              <a:ext uri="{FF2B5EF4-FFF2-40B4-BE49-F238E27FC236}">
                <a16:creationId xmlns:a16="http://schemas.microsoft.com/office/drawing/2014/main" id="{D86579F2-AFE9-423B-ADCE-F99695B402A3}"/>
              </a:ext>
            </a:extLst>
          </p:cNvPr>
          <p:cNvSpPr>
            <a:spLocks noGrp="1"/>
          </p:cNvSpPr>
          <p:nvPr/>
        </p:nvSpPr>
        <p:spPr>
          <a:xfrm>
            <a:off x="13335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W_on = −1200 J.</a:t>
            </a:r>
          </a:p>
        </p:txBody>
      </p:sp>
      <p:sp>
        <p:nvSpPr>
          <p:cNvPr id="13" name="mark-number-3">
            <a:extLst>
              <a:ext uri="{FF2B5EF4-FFF2-40B4-BE49-F238E27FC236}">
                <a16:creationId xmlns:a16="http://schemas.microsoft.com/office/drawing/2014/main" id="{F75AC5D5-9DC0-4AAC-9AF1-922592A40D3C}"/>
              </a:ext>
            </a:extLst>
          </p:cNvPr>
          <p:cNvSpPr>
            <a:spLocks noGrp="1"/>
          </p:cNvSpPr>
          <p:nvPr/>
        </p:nvSpPr>
        <p:spPr>
          <a:xfrm>
            <a:off x="666750" y="4400550"/>
            <a:ext cx="457200" cy="457200"/>
          </a:xfrm>
          <a:prstGeom prst="ellipse">
            <a:avLst/>
          </a:prstGeom>
          <a:solidFill>
            <a:srgbClr val="8A6200"/>
          </a:solidFill>
          <a:ln w="0">
            <a:noFill/>
            <a:prstDash val="solid"/>
          </a:ln>
        </p:spPr>
      </p:sp>
      <p:sp>
        <p:nvSpPr>
          <p:cNvPr id="14" name="mark-number-text-3">
            <a:extLst>
              <a:ext uri="{FF2B5EF4-FFF2-40B4-BE49-F238E27FC236}">
                <a16:creationId xmlns:a16="http://schemas.microsoft.com/office/drawing/2014/main" id="{CA12396C-0DAF-42DD-8BF5-5F27A0D02B06}"/>
              </a:ext>
            </a:extLst>
          </p:cNvPr>
          <p:cNvSpPr>
            <a:spLocks noGrp="1"/>
          </p:cNvSpPr>
          <p:nvPr/>
        </p:nvSpPr>
        <p:spPr>
          <a:xfrm>
            <a:off x="666750" y="44577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3</a:t>
            </a:r>
          </a:p>
        </p:txBody>
      </p:sp>
      <p:sp>
        <p:nvSpPr>
          <p:cNvPr id="15" name="mark-point-3">
            <a:extLst>
              <a:ext uri="{FF2B5EF4-FFF2-40B4-BE49-F238E27FC236}">
                <a16:creationId xmlns:a16="http://schemas.microsoft.com/office/drawing/2014/main" id="{8DA136A1-9E9A-400E-B824-81B92AADA5DB}"/>
              </a:ext>
            </a:extLst>
          </p:cNvPr>
          <p:cNvSpPr>
            <a:spLocks noGrp="1"/>
          </p:cNvSpPr>
          <p:nvPr/>
        </p:nvSpPr>
        <p:spPr>
          <a:xfrm>
            <a:off x="13335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ΔU = Q + W_on = 1800 − 1200 = 600 J.</a:t>
            </a:r>
          </a:p>
        </p:txBody>
      </p:sp>
      <p:sp>
        <p:nvSpPr>
          <p:cNvPr id="16" name="improvement-band">
            <a:extLst>
              <a:ext uri="{FF2B5EF4-FFF2-40B4-BE49-F238E27FC236}">
                <a16:creationId xmlns:a16="http://schemas.microsoft.com/office/drawing/2014/main" id="{08A944C3-99CA-4C27-88E0-718CA3DC1FF8}"/>
              </a:ext>
            </a:extLst>
          </p:cNvPr>
          <p:cNvSpPr>
            <a:spLocks noGrp="1"/>
          </p:cNvSpPr>
          <p:nvPr/>
        </p:nvSpPr>
        <p:spPr>
          <a:xfrm>
            <a:off x="666750" y="5524500"/>
            <a:ext cx="10858500" cy="552450"/>
          </a:xfrm>
          <a:prstGeom prst="roundRect">
            <a:avLst>
              <a:gd name="adj" fmla="val 20690"/>
            </a:avLst>
          </a:prstGeom>
          <a:solidFill>
            <a:srgbClr val="0B342E"/>
          </a:solidFill>
          <a:ln w="0">
            <a:noFill/>
            <a:prstDash val="solid"/>
          </a:ln>
        </p:spPr>
      </p:sp>
      <p:sp>
        <p:nvSpPr>
          <p:cNvPr id="17" name="improvement-prompt">
            <a:extLst>
              <a:ext uri="{FF2B5EF4-FFF2-40B4-BE49-F238E27FC236}">
                <a16:creationId xmlns:a16="http://schemas.microsoft.com/office/drawing/2014/main" id="{2E6C3643-7E49-4FA3-AFD6-41D63E85D8FF}"/>
              </a:ext>
            </a:extLst>
          </p:cNvPr>
          <p:cNvSpPr>
            <a:spLocks noGrp="1"/>
          </p:cNvSpPr>
          <p:nvPr/>
        </p:nvSpPr>
        <p:spPr>
          <a:xfrm>
            <a:off x="904875" y="5657850"/>
            <a:ext cx="10382250" cy="32385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Add one missing representation, one unit and one sentence of physical justification.</a:t>
            </a:r>
          </a:p>
        </p:txBody>
      </p:sp>
    </p:spTree>
    <p:extLst>
      <p:ext uri="{BB962C8B-B14F-4D97-AF65-F5344CB8AC3E}">
        <p14:creationId xmlns:p14="http://schemas.microsoft.com/office/powerpoint/2010/main" val="12562846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1" name="group-label">
            <a:extLst>
              <a:ext uri="{FF2B5EF4-FFF2-40B4-BE49-F238E27FC236}">
                <a16:creationId xmlns:a16="http://schemas.microsoft.com/office/drawing/2014/main" id="{4CEF6660-5BB6-4091-94F9-9BA09D759213}"/>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AP2 · UNIT 9 · AP PHYSICS 2: ALGEBRA-BASED</a:t>
            </a:r>
          </a:p>
        </p:txBody>
      </p:sp>
      <p:sp>
        <p:nvSpPr>
          <p:cNvPr id="2" name="page-number">
            <a:extLst>
              <a:ext uri="{FF2B5EF4-FFF2-40B4-BE49-F238E27FC236}">
                <a16:creationId xmlns:a16="http://schemas.microsoft.com/office/drawing/2014/main" id="{82D07DD4-3DA4-4D7C-92ED-22B982D047E7}"/>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12 / 13</a:t>
            </a:r>
            <a:endParaRPr sz="1650" b="1" i="0">
              <a:solidFill>
                <a:srgbClr val="0A332E"/>
              </a:solidFill>
            </a:endParaRPr>
          </a:p>
        </p:txBody>
      </p:sp>
      <p:sp>
        <p:nvSpPr>
          <p:cNvPr id="3" name="rule-70-666">
            <a:extLst>
              <a:ext uri="{FF2B5EF4-FFF2-40B4-BE49-F238E27FC236}">
                <a16:creationId xmlns:a16="http://schemas.microsoft.com/office/drawing/2014/main" id="{268DD2FF-7DEB-4462-8864-0CBE759A299A}"/>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EAD575BC-43EA-4A34-BD86-A3062E407DF1}"/>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AP2-U9 · 15–18%</a:t>
            </a:r>
          </a:p>
        </p:txBody>
      </p:sp>
      <p:sp>
        <p:nvSpPr>
          <p:cNvPr id="5" name="slide-title">
            <a:extLst>
              <a:ext uri="{FF2B5EF4-FFF2-40B4-BE49-F238E27FC236}">
                <a16:creationId xmlns:a16="http://schemas.microsoft.com/office/drawing/2014/main" id="{985349B6-7FF9-4F46-8839-05AE842C9DB5}"/>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Final quiz: four questions, one calm brain</a:t>
            </a:r>
          </a:p>
        </p:txBody>
      </p:sp>
      <p:sp>
        <p:nvSpPr>
          <p:cNvPr id="6" name="quiz-instruction">
            <a:extLst>
              <a:ext uri="{FF2B5EF4-FFF2-40B4-BE49-F238E27FC236}">
                <a16:creationId xmlns:a16="http://schemas.microsoft.com/office/drawing/2014/main" id="{1D54DA61-8009-4CF5-96DD-92163FBCF037}"/>
              </a:ext>
            </a:extLst>
          </p:cNvPr>
          <p:cNvSpPr>
            <a:spLocks noGrp="1"/>
          </p:cNvSpPr>
          <p:nvPr/>
        </p:nvSpPr>
        <p:spPr>
          <a:xfrm>
            <a:off x="666750" y="1543050"/>
            <a:ext cx="10001250" cy="381000"/>
          </a:xfrm>
          <a:prstGeom prst="rect">
            <a:avLst/>
          </a:prstGeom>
          <a:noFill/>
          <a:ln w="0">
            <a:noFill/>
            <a:prstDash val="solid"/>
          </a:ln>
        </p:spPr>
        <p:txBody>
          <a:bodyPr/>
          <a:lstStyle/>
          <a:p>
            <a:pPr algn="l">
              <a:defRPr sz="1800" b="0" i="0">
                <a:solidFill>
                  <a:srgbClr val="48635E"/>
                </a:solidFill>
              </a:defRPr>
            </a:pPr>
            <a:r>
              <a:rPr sz="1800" b="0" i="0">
                <a:solidFill>
                  <a:srgbClr val="48635E"/>
                </a:solidFill>
              </a:rPr>
              <a:t>Answer all four. Add one reason to the question you found hardest.</a:t>
            </a:r>
          </a:p>
        </p:txBody>
      </p:sp>
      <p:sp>
        <p:nvSpPr>
          <p:cNvPr id="7" name="quiz-question-label-1">
            <a:extLst>
              <a:ext uri="{FF2B5EF4-FFF2-40B4-BE49-F238E27FC236}">
                <a16:creationId xmlns:a16="http://schemas.microsoft.com/office/drawing/2014/main" id="{7580AB9F-1410-4E67-9E44-C7091824A721}"/>
              </a:ext>
            </a:extLst>
          </p:cNvPr>
          <p:cNvSpPr>
            <a:spLocks noGrp="1"/>
          </p:cNvSpPr>
          <p:nvPr/>
        </p:nvSpPr>
        <p:spPr>
          <a:xfrm>
            <a:off x="666750" y="2143125"/>
            <a:ext cx="2095500" cy="2667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Q1</a:t>
            </a:r>
          </a:p>
        </p:txBody>
      </p:sp>
      <p:sp>
        <p:nvSpPr>
          <p:cNvPr id="8" name="quiz-question-1">
            <a:extLst>
              <a:ext uri="{FF2B5EF4-FFF2-40B4-BE49-F238E27FC236}">
                <a16:creationId xmlns:a16="http://schemas.microsoft.com/office/drawing/2014/main" id="{56E345AF-263D-439F-927D-A1BF751601C3}"/>
              </a:ext>
            </a:extLst>
          </p:cNvPr>
          <p:cNvSpPr>
            <a:spLocks noGrp="1"/>
          </p:cNvSpPr>
          <p:nvPr/>
        </p:nvSpPr>
        <p:spPr>
          <a:xfrm>
            <a:off x="6667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relationship belongs at the center of this unit model?</a:t>
            </a:r>
          </a:p>
        </p:txBody>
      </p:sp>
      <p:sp>
        <p:nvSpPr>
          <p:cNvPr id="9" name="quiz-choices-1">
            <a:extLst>
              <a:ext uri="{FF2B5EF4-FFF2-40B4-BE49-F238E27FC236}">
                <a16:creationId xmlns:a16="http://schemas.microsoft.com/office/drawing/2014/main" id="{8CA869BD-4122-4A11-A0D4-75159C652EA2}"/>
              </a:ext>
            </a:extLst>
          </p:cNvPr>
          <p:cNvSpPr>
            <a:spLocks noGrp="1"/>
          </p:cNvSpPr>
          <p:nvPr/>
        </p:nvSpPr>
        <p:spPr>
          <a:xfrm>
            <a:off x="666750" y="3171825"/>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PV = nRT · B speed = distance only · C energy = force/time · D field = charge × time</a:t>
            </a:r>
          </a:p>
        </p:txBody>
      </p:sp>
      <p:sp>
        <p:nvSpPr>
          <p:cNvPr id="10" name="rule-70-425">
            <a:extLst>
              <a:ext uri="{FF2B5EF4-FFF2-40B4-BE49-F238E27FC236}">
                <a16:creationId xmlns:a16="http://schemas.microsoft.com/office/drawing/2014/main" id="{633CCD38-EE1A-4E1F-86C2-51B81A958C42}"/>
              </a:ext>
            </a:extLst>
          </p:cNvPr>
          <p:cNvSpPr>
            <a:spLocks noGrp="1"/>
          </p:cNvSpPr>
          <p:nvPr/>
        </p:nvSpPr>
        <p:spPr>
          <a:xfrm>
            <a:off x="666750" y="4048125"/>
            <a:ext cx="5143500" cy="9525"/>
          </a:xfrm>
          <a:prstGeom prst="rect">
            <a:avLst/>
          </a:prstGeom>
          <a:solidFill>
            <a:srgbClr val="A9BBB4"/>
          </a:solidFill>
          <a:ln w="0">
            <a:noFill/>
            <a:prstDash val="solid"/>
          </a:ln>
        </p:spPr>
      </p:sp>
      <p:sp>
        <p:nvSpPr>
          <p:cNvPr id="11" name="quiz-question-label-2">
            <a:extLst>
              <a:ext uri="{FF2B5EF4-FFF2-40B4-BE49-F238E27FC236}">
                <a16:creationId xmlns:a16="http://schemas.microsoft.com/office/drawing/2014/main" id="{A9324C88-128F-4A70-8389-C17FEBE6EC2D}"/>
              </a:ext>
            </a:extLst>
          </p:cNvPr>
          <p:cNvSpPr>
            <a:spLocks noGrp="1"/>
          </p:cNvSpPr>
          <p:nvPr/>
        </p:nvSpPr>
        <p:spPr>
          <a:xfrm>
            <a:off x="6191250" y="2143125"/>
            <a:ext cx="2095500" cy="2667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Q2</a:t>
            </a:r>
          </a:p>
        </p:txBody>
      </p:sp>
      <p:sp>
        <p:nvSpPr>
          <p:cNvPr id="12" name="quiz-question-2">
            <a:extLst>
              <a:ext uri="{FF2B5EF4-FFF2-40B4-BE49-F238E27FC236}">
                <a16:creationId xmlns:a16="http://schemas.microsoft.com/office/drawing/2014/main" id="{D5138666-776A-4836-BF57-1526FE0B8495}"/>
              </a:ext>
            </a:extLst>
          </p:cNvPr>
          <p:cNvSpPr>
            <a:spLocks noGrp="1"/>
          </p:cNvSpPr>
          <p:nvPr/>
        </p:nvSpPr>
        <p:spPr>
          <a:xfrm>
            <a:off x="61912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AP science practice is used when students plot labelled quantitative data?</a:t>
            </a:r>
          </a:p>
        </p:txBody>
      </p:sp>
      <p:sp>
        <p:nvSpPr>
          <p:cNvPr id="13" name="quiz-choices-2">
            <a:extLst>
              <a:ext uri="{FF2B5EF4-FFF2-40B4-BE49-F238E27FC236}">
                <a16:creationId xmlns:a16="http://schemas.microsoft.com/office/drawing/2014/main" id="{E6E824F9-479C-44DD-86A3-11B113D4FE20}"/>
              </a:ext>
            </a:extLst>
          </p:cNvPr>
          <p:cNvSpPr>
            <a:spLocks noGrp="1"/>
          </p:cNvSpPr>
          <p:nvPr/>
        </p:nvSpPr>
        <p:spPr>
          <a:xfrm>
            <a:off x="6191250" y="3171825"/>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1.B · B 2.D · C 3.A · D none</a:t>
            </a:r>
          </a:p>
        </p:txBody>
      </p:sp>
      <p:sp>
        <p:nvSpPr>
          <p:cNvPr id="14" name="rule-650-425">
            <a:extLst>
              <a:ext uri="{FF2B5EF4-FFF2-40B4-BE49-F238E27FC236}">
                <a16:creationId xmlns:a16="http://schemas.microsoft.com/office/drawing/2014/main" id="{4DE4D707-0C63-4D0F-A9D0-82F138FC9812}"/>
              </a:ext>
            </a:extLst>
          </p:cNvPr>
          <p:cNvSpPr>
            <a:spLocks noGrp="1"/>
          </p:cNvSpPr>
          <p:nvPr/>
        </p:nvSpPr>
        <p:spPr>
          <a:xfrm>
            <a:off x="6191250" y="4048125"/>
            <a:ext cx="5143500" cy="9525"/>
          </a:xfrm>
          <a:prstGeom prst="rect">
            <a:avLst/>
          </a:prstGeom>
          <a:solidFill>
            <a:srgbClr val="A9BBB4"/>
          </a:solidFill>
          <a:ln w="0">
            <a:noFill/>
            <a:prstDash val="solid"/>
          </a:ln>
        </p:spPr>
      </p:sp>
      <p:sp>
        <p:nvSpPr>
          <p:cNvPr id="15" name="quiz-question-label-3">
            <a:extLst>
              <a:ext uri="{FF2B5EF4-FFF2-40B4-BE49-F238E27FC236}">
                <a16:creationId xmlns:a16="http://schemas.microsoft.com/office/drawing/2014/main" id="{2099410D-1C60-416E-8529-770383DF54E0}"/>
              </a:ext>
            </a:extLst>
          </p:cNvPr>
          <p:cNvSpPr>
            <a:spLocks noGrp="1"/>
          </p:cNvSpPr>
          <p:nvPr/>
        </p:nvSpPr>
        <p:spPr>
          <a:xfrm>
            <a:off x="666750" y="4095750"/>
            <a:ext cx="2095500" cy="2667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Q3</a:t>
            </a:r>
          </a:p>
        </p:txBody>
      </p:sp>
      <p:sp>
        <p:nvSpPr>
          <p:cNvPr id="16" name="quiz-question-3">
            <a:extLst>
              <a:ext uri="{FF2B5EF4-FFF2-40B4-BE49-F238E27FC236}">
                <a16:creationId xmlns:a16="http://schemas.microsoft.com/office/drawing/2014/main" id="{FA88C23E-B8CB-4E9E-B977-413EFF99DB5D}"/>
              </a:ext>
            </a:extLst>
          </p:cNvPr>
          <p:cNvSpPr>
            <a:spLocks noGrp="1"/>
          </p:cNvSpPr>
          <p:nvPr/>
        </p:nvSpPr>
        <p:spPr>
          <a:xfrm>
            <a:off x="666750" y="4419600"/>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statement correctly repairs today’s physics trap?</a:t>
            </a:r>
          </a:p>
        </p:txBody>
      </p:sp>
      <p:sp>
        <p:nvSpPr>
          <p:cNvPr id="17" name="quiz-choices-3">
            <a:extLst>
              <a:ext uri="{FF2B5EF4-FFF2-40B4-BE49-F238E27FC236}">
                <a16:creationId xmlns:a16="http://schemas.microsoft.com/office/drawing/2014/main" id="{693A23EE-08D7-44C5-8C21-29236C8000AB}"/>
              </a:ext>
            </a:extLst>
          </p:cNvPr>
          <p:cNvSpPr>
            <a:spLocks noGrp="1"/>
          </p:cNvSpPr>
          <p:nvPr/>
        </p:nvSpPr>
        <p:spPr>
          <a:xfrm>
            <a:off x="666750" y="5124450"/>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Heat is energy transferred because of…a system property. · B Heat is a substance stored inside an object. · C Signs and units never matter · D A graph is decorative</a:t>
            </a:r>
          </a:p>
        </p:txBody>
      </p:sp>
      <p:sp>
        <p:nvSpPr>
          <p:cNvPr id="18" name="quiz-question-label-4">
            <a:extLst>
              <a:ext uri="{FF2B5EF4-FFF2-40B4-BE49-F238E27FC236}">
                <a16:creationId xmlns:a16="http://schemas.microsoft.com/office/drawing/2014/main" id="{8995DF7E-7156-42CB-9993-802BF6BA3E1D}"/>
              </a:ext>
            </a:extLst>
          </p:cNvPr>
          <p:cNvSpPr>
            <a:spLocks noGrp="1"/>
          </p:cNvSpPr>
          <p:nvPr/>
        </p:nvSpPr>
        <p:spPr>
          <a:xfrm>
            <a:off x="6191250" y="4095750"/>
            <a:ext cx="2095500" cy="2667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Q4</a:t>
            </a:r>
          </a:p>
        </p:txBody>
      </p:sp>
      <p:sp>
        <p:nvSpPr>
          <p:cNvPr id="19" name="quiz-question-4">
            <a:extLst>
              <a:ext uri="{FF2B5EF4-FFF2-40B4-BE49-F238E27FC236}">
                <a16:creationId xmlns:a16="http://schemas.microsoft.com/office/drawing/2014/main" id="{612BDBC7-53AA-4396-BD85-B65630B607B5}"/>
              </a:ext>
            </a:extLst>
          </p:cNvPr>
          <p:cNvSpPr>
            <a:spLocks noGrp="1"/>
          </p:cNvSpPr>
          <p:nvPr/>
        </p:nvSpPr>
        <p:spPr>
          <a:xfrm>
            <a:off x="6191250" y="4419600"/>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What should follow a numerical AP Physics result?</a:t>
            </a:r>
          </a:p>
        </p:txBody>
      </p:sp>
      <p:sp>
        <p:nvSpPr>
          <p:cNvPr id="20" name="quiz-choices-4">
            <a:extLst>
              <a:ext uri="{FF2B5EF4-FFF2-40B4-BE49-F238E27FC236}">
                <a16:creationId xmlns:a16="http://schemas.microsoft.com/office/drawing/2014/main" id="{01D0B7CE-CC09-419A-A9D5-C336898F934B}"/>
              </a:ext>
            </a:extLst>
          </p:cNvPr>
          <p:cNvSpPr>
            <a:spLocks noGrp="1"/>
          </p:cNvSpPr>
          <p:nvPr/>
        </p:nvSpPr>
        <p:spPr>
          <a:xfrm>
            <a:off x="6191250" y="5124450"/>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Units and a physical interpretation · B Only more decimals · C A copied formula · D No sign convention</a:t>
            </a:r>
          </a:p>
        </p:txBody>
      </p:sp>
    </p:spTree>
    <p:extLst>
      <p:ext uri="{BB962C8B-B14F-4D97-AF65-F5344CB8AC3E}">
        <p14:creationId xmlns:p14="http://schemas.microsoft.com/office/powerpoint/2010/main" val="16324862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6" name="group-label">
            <a:extLst>
              <a:ext uri="{FF2B5EF4-FFF2-40B4-BE49-F238E27FC236}">
                <a16:creationId xmlns:a16="http://schemas.microsoft.com/office/drawing/2014/main" id="{E6892993-725A-492B-B8E0-317562DCBB0D}"/>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AP2 · UNIT 9 · AP PHYSICS 2: ALGEBRA-BASED</a:t>
            </a:r>
          </a:p>
        </p:txBody>
      </p:sp>
      <p:sp>
        <p:nvSpPr>
          <p:cNvPr id="2" name="page-number">
            <a:extLst>
              <a:ext uri="{FF2B5EF4-FFF2-40B4-BE49-F238E27FC236}">
                <a16:creationId xmlns:a16="http://schemas.microsoft.com/office/drawing/2014/main" id="{8339C511-48F6-4F61-AE57-52501050D4F7}"/>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13 / 13</a:t>
            </a:r>
            <a:endParaRPr sz="1650" b="1" i="0">
              <a:solidFill>
                <a:srgbClr val="F4F0E2"/>
              </a:solidFill>
            </a:endParaRPr>
          </a:p>
        </p:txBody>
      </p:sp>
      <p:sp>
        <p:nvSpPr>
          <p:cNvPr id="3" name="rule-70-666">
            <a:extLst>
              <a:ext uri="{FF2B5EF4-FFF2-40B4-BE49-F238E27FC236}">
                <a16:creationId xmlns:a16="http://schemas.microsoft.com/office/drawing/2014/main" id="{C00A24F0-F144-4E3A-B412-4504B191A7E1}"/>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2BC0CE9C-51CB-43F5-AFB4-F8F74A39DD98}"/>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AP2-U9 · 15–18%</a:t>
            </a:r>
          </a:p>
        </p:txBody>
      </p:sp>
      <p:sp>
        <p:nvSpPr>
          <p:cNvPr id="5" name="slide-title">
            <a:extLst>
              <a:ext uri="{FF2B5EF4-FFF2-40B4-BE49-F238E27FC236}">
                <a16:creationId xmlns:a16="http://schemas.microsoft.com/office/drawing/2014/main" id="{C67D8ACB-5FB5-4694-A0F6-A03758F4DCD5}"/>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Quiz answers: correct, explain, improve</a:t>
            </a:r>
          </a:p>
        </p:txBody>
      </p:sp>
      <p:sp>
        <p:nvSpPr>
          <p:cNvPr id="6" name="answer-number-1">
            <a:extLst>
              <a:ext uri="{FF2B5EF4-FFF2-40B4-BE49-F238E27FC236}">
                <a16:creationId xmlns:a16="http://schemas.microsoft.com/office/drawing/2014/main" id="{AA3026E7-45EC-465C-A86C-876387A227B5}"/>
              </a:ext>
            </a:extLst>
          </p:cNvPr>
          <p:cNvSpPr>
            <a:spLocks noGrp="1"/>
          </p:cNvSpPr>
          <p:nvPr/>
        </p:nvSpPr>
        <p:spPr>
          <a:xfrm>
            <a:off x="714375" y="1714500"/>
            <a:ext cx="476250" cy="476250"/>
          </a:xfrm>
          <a:prstGeom prst="ellipse">
            <a:avLst/>
          </a:prstGeom>
          <a:solidFill>
            <a:srgbClr val="EFB42B"/>
          </a:solidFill>
          <a:ln w="0">
            <a:noFill/>
            <a:prstDash val="solid"/>
          </a:ln>
        </p:spPr>
      </p:sp>
      <p:sp>
        <p:nvSpPr>
          <p:cNvPr id="7" name="answer-number-text-1">
            <a:extLst>
              <a:ext uri="{FF2B5EF4-FFF2-40B4-BE49-F238E27FC236}">
                <a16:creationId xmlns:a16="http://schemas.microsoft.com/office/drawing/2014/main" id="{34FEACAD-5B98-45AA-BDF5-9BF1F78A06B3}"/>
              </a:ext>
            </a:extLst>
          </p:cNvPr>
          <p:cNvSpPr>
            <a:spLocks noGrp="1"/>
          </p:cNvSpPr>
          <p:nvPr/>
        </p:nvSpPr>
        <p:spPr>
          <a:xfrm>
            <a:off x="714375" y="178117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8" name="answer-value-1">
            <a:extLst>
              <a:ext uri="{FF2B5EF4-FFF2-40B4-BE49-F238E27FC236}">
                <a16:creationId xmlns:a16="http://schemas.microsoft.com/office/drawing/2014/main" id="{D4D80EDA-D9ED-408B-8B7A-A4C9B9774F2B}"/>
              </a:ext>
            </a:extLst>
          </p:cNvPr>
          <p:cNvSpPr>
            <a:spLocks noGrp="1"/>
          </p:cNvSpPr>
          <p:nvPr/>
        </p:nvSpPr>
        <p:spPr>
          <a:xfrm>
            <a:off x="1476375" y="1647825"/>
            <a:ext cx="4762500" cy="8001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Answer: PV = nRT</a:t>
            </a:r>
          </a:p>
        </p:txBody>
      </p:sp>
      <p:sp>
        <p:nvSpPr>
          <p:cNvPr id="9" name="answer-reason-1">
            <a:extLst>
              <a:ext uri="{FF2B5EF4-FFF2-40B4-BE49-F238E27FC236}">
                <a16:creationId xmlns:a16="http://schemas.microsoft.com/office/drawing/2014/main" id="{03C085C3-2CFC-430E-8B69-217ADAE51762}"/>
              </a:ext>
            </a:extLst>
          </p:cNvPr>
          <p:cNvSpPr>
            <a:spLocks noGrp="1"/>
          </p:cNvSpPr>
          <p:nvPr/>
        </p:nvSpPr>
        <p:spPr>
          <a:xfrm>
            <a:off x="6477000" y="1695450"/>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It is one of the unit’s governing relationships.</a:t>
            </a:r>
          </a:p>
        </p:txBody>
      </p:sp>
      <p:sp>
        <p:nvSpPr>
          <p:cNvPr id="10" name="rule-155-262">
            <a:extLst>
              <a:ext uri="{FF2B5EF4-FFF2-40B4-BE49-F238E27FC236}">
                <a16:creationId xmlns:a16="http://schemas.microsoft.com/office/drawing/2014/main" id="{C5B01364-B7F4-4490-89CE-08D0A3548523}"/>
              </a:ext>
            </a:extLst>
          </p:cNvPr>
          <p:cNvSpPr>
            <a:spLocks noGrp="1"/>
          </p:cNvSpPr>
          <p:nvPr/>
        </p:nvSpPr>
        <p:spPr>
          <a:xfrm>
            <a:off x="1476375" y="2495550"/>
            <a:ext cx="9667875" cy="9525"/>
          </a:xfrm>
          <a:prstGeom prst="rect">
            <a:avLst/>
          </a:prstGeom>
          <a:solidFill>
            <a:srgbClr val="47716A"/>
          </a:solidFill>
          <a:ln w="0">
            <a:noFill/>
            <a:prstDash val="solid"/>
          </a:ln>
        </p:spPr>
      </p:sp>
      <p:sp>
        <p:nvSpPr>
          <p:cNvPr id="11" name="answer-number-2">
            <a:extLst>
              <a:ext uri="{FF2B5EF4-FFF2-40B4-BE49-F238E27FC236}">
                <a16:creationId xmlns:a16="http://schemas.microsoft.com/office/drawing/2014/main" id="{C81F6D4D-390A-44FD-A3D1-0F7A0B16EF24}"/>
              </a:ext>
            </a:extLst>
          </p:cNvPr>
          <p:cNvSpPr>
            <a:spLocks noGrp="1"/>
          </p:cNvSpPr>
          <p:nvPr/>
        </p:nvSpPr>
        <p:spPr>
          <a:xfrm>
            <a:off x="714375" y="2695575"/>
            <a:ext cx="476250" cy="476250"/>
          </a:xfrm>
          <a:prstGeom prst="ellipse">
            <a:avLst/>
          </a:prstGeom>
          <a:solidFill>
            <a:srgbClr val="EFB42B"/>
          </a:solidFill>
          <a:ln w="0">
            <a:noFill/>
            <a:prstDash val="solid"/>
          </a:ln>
        </p:spPr>
      </p:sp>
      <p:sp>
        <p:nvSpPr>
          <p:cNvPr id="12" name="answer-number-text-2">
            <a:extLst>
              <a:ext uri="{FF2B5EF4-FFF2-40B4-BE49-F238E27FC236}">
                <a16:creationId xmlns:a16="http://schemas.microsoft.com/office/drawing/2014/main" id="{D39B4D2C-156E-484E-BC06-FF16A4BAD1DF}"/>
              </a:ext>
            </a:extLst>
          </p:cNvPr>
          <p:cNvSpPr>
            <a:spLocks noGrp="1"/>
          </p:cNvSpPr>
          <p:nvPr/>
        </p:nvSpPr>
        <p:spPr>
          <a:xfrm>
            <a:off x="714375" y="276225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3" name="answer-value-2">
            <a:extLst>
              <a:ext uri="{FF2B5EF4-FFF2-40B4-BE49-F238E27FC236}">
                <a16:creationId xmlns:a16="http://schemas.microsoft.com/office/drawing/2014/main" id="{B8E14127-7678-490F-930E-15A88FA37B37}"/>
              </a:ext>
            </a:extLst>
          </p:cNvPr>
          <p:cNvSpPr>
            <a:spLocks noGrp="1"/>
          </p:cNvSpPr>
          <p:nvPr/>
        </p:nvSpPr>
        <p:spPr>
          <a:xfrm>
            <a:off x="1476375" y="2628900"/>
            <a:ext cx="4762500" cy="8001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Answer: 1.B</a:t>
            </a:r>
          </a:p>
        </p:txBody>
      </p:sp>
      <p:sp>
        <p:nvSpPr>
          <p:cNvPr id="14" name="answer-reason-2">
            <a:extLst>
              <a:ext uri="{FF2B5EF4-FFF2-40B4-BE49-F238E27FC236}">
                <a16:creationId xmlns:a16="http://schemas.microsoft.com/office/drawing/2014/main" id="{C8DA00AC-0C3E-4786-ABBC-AA0457249EB3}"/>
              </a:ext>
            </a:extLst>
          </p:cNvPr>
          <p:cNvSpPr>
            <a:spLocks noGrp="1"/>
          </p:cNvSpPr>
          <p:nvPr/>
        </p:nvSpPr>
        <p:spPr>
          <a:xfrm>
            <a:off x="6477000" y="2676525"/>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Practice 1.B is creating quantitative graphs with scales and units.</a:t>
            </a:r>
          </a:p>
        </p:txBody>
      </p:sp>
      <p:sp>
        <p:nvSpPr>
          <p:cNvPr id="15" name="rule-155-365">
            <a:extLst>
              <a:ext uri="{FF2B5EF4-FFF2-40B4-BE49-F238E27FC236}">
                <a16:creationId xmlns:a16="http://schemas.microsoft.com/office/drawing/2014/main" id="{9B4748F6-928B-4BD4-8504-2E03E91169EE}"/>
              </a:ext>
            </a:extLst>
          </p:cNvPr>
          <p:cNvSpPr>
            <a:spLocks noGrp="1"/>
          </p:cNvSpPr>
          <p:nvPr/>
        </p:nvSpPr>
        <p:spPr>
          <a:xfrm>
            <a:off x="1476375" y="3476625"/>
            <a:ext cx="9667875" cy="9525"/>
          </a:xfrm>
          <a:prstGeom prst="rect">
            <a:avLst/>
          </a:prstGeom>
          <a:solidFill>
            <a:srgbClr val="47716A"/>
          </a:solidFill>
          <a:ln w="0">
            <a:noFill/>
            <a:prstDash val="solid"/>
          </a:ln>
        </p:spPr>
      </p:sp>
      <p:sp>
        <p:nvSpPr>
          <p:cNvPr id="16" name="answer-number-3">
            <a:extLst>
              <a:ext uri="{FF2B5EF4-FFF2-40B4-BE49-F238E27FC236}">
                <a16:creationId xmlns:a16="http://schemas.microsoft.com/office/drawing/2014/main" id="{1FE4C63C-C1EA-4B78-8031-AA616A88D3F1}"/>
              </a:ext>
            </a:extLst>
          </p:cNvPr>
          <p:cNvSpPr>
            <a:spLocks noGrp="1"/>
          </p:cNvSpPr>
          <p:nvPr/>
        </p:nvSpPr>
        <p:spPr>
          <a:xfrm>
            <a:off x="714375" y="3676650"/>
            <a:ext cx="476250" cy="476250"/>
          </a:xfrm>
          <a:prstGeom prst="ellipse">
            <a:avLst/>
          </a:prstGeom>
          <a:solidFill>
            <a:srgbClr val="EFB42B"/>
          </a:solidFill>
          <a:ln w="0">
            <a:noFill/>
            <a:prstDash val="solid"/>
          </a:ln>
        </p:spPr>
      </p:sp>
      <p:sp>
        <p:nvSpPr>
          <p:cNvPr id="17" name="answer-number-text-3">
            <a:extLst>
              <a:ext uri="{FF2B5EF4-FFF2-40B4-BE49-F238E27FC236}">
                <a16:creationId xmlns:a16="http://schemas.microsoft.com/office/drawing/2014/main" id="{DA8CB22E-5B87-49DC-A97A-BFAA25539019}"/>
              </a:ext>
            </a:extLst>
          </p:cNvPr>
          <p:cNvSpPr>
            <a:spLocks noGrp="1"/>
          </p:cNvSpPr>
          <p:nvPr/>
        </p:nvSpPr>
        <p:spPr>
          <a:xfrm>
            <a:off x="714375" y="374332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8" name="answer-value-3">
            <a:extLst>
              <a:ext uri="{FF2B5EF4-FFF2-40B4-BE49-F238E27FC236}">
                <a16:creationId xmlns:a16="http://schemas.microsoft.com/office/drawing/2014/main" id="{33794964-5835-4F37-9CA3-4641B34CB4AC}"/>
              </a:ext>
            </a:extLst>
          </p:cNvPr>
          <p:cNvSpPr>
            <a:spLocks noGrp="1"/>
          </p:cNvSpPr>
          <p:nvPr/>
        </p:nvSpPr>
        <p:spPr>
          <a:xfrm>
            <a:off x="1476375" y="3609975"/>
            <a:ext cx="4762500" cy="8001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Answer: Heat is energy transferred because of a temperature difference; internal energy is a system property.</a:t>
            </a:r>
          </a:p>
        </p:txBody>
      </p:sp>
      <p:sp>
        <p:nvSpPr>
          <p:cNvPr id="19" name="answer-reason-3">
            <a:extLst>
              <a:ext uri="{FF2B5EF4-FFF2-40B4-BE49-F238E27FC236}">
                <a16:creationId xmlns:a16="http://schemas.microsoft.com/office/drawing/2014/main" id="{FECC90D0-EFF2-47E0-8D55-C0A2CB6133BF}"/>
              </a:ext>
            </a:extLst>
          </p:cNvPr>
          <p:cNvSpPr>
            <a:spLocks noGrp="1"/>
          </p:cNvSpPr>
          <p:nvPr/>
        </p:nvSpPr>
        <p:spPr>
          <a:xfrm>
            <a:off x="6477000" y="3657600"/>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The correction states the physically valid boundary or relationship.</a:t>
            </a:r>
          </a:p>
        </p:txBody>
      </p:sp>
      <p:sp>
        <p:nvSpPr>
          <p:cNvPr id="20" name="rule-155-468">
            <a:extLst>
              <a:ext uri="{FF2B5EF4-FFF2-40B4-BE49-F238E27FC236}">
                <a16:creationId xmlns:a16="http://schemas.microsoft.com/office/drawing/2014/main" id="{CD2AD6E8-6B00-4918-ABA6-0E0618523B49}"/>
              </a:ext>
            </a:extLst>
          </p:cNvPr>
          <p:cNvSpPr>
            <a:spLocks noGrp="1"/>
          </p:cNvSpPr>
          <p:nvPr/>
        </p:nvSpPr>
        <p:spPr>
          <a:xfrm>
            <a:off x="1476375" y="4457700"/>
            <a:ext cx="9667875" cy="9525"/>
          </a:xfrm>
          <a:prstGeom prst="rect">
            <a:avLst/>
          </a:prstGeom>
          <a:solidFill>
            <a:srgbClr val="47716A"/>
          </a:solidFill>
          <a:ln w="0">
            <a:noFill/>
            <a:prstDash val="solid"/>
          </a:ln>
        </p:spPr>
      </p:sp>
      <p:sp>
        <p:nvSpPr>
          <p:cNvPr id="21" name="answer-number-4">
            <a:extLst>
              <a:ext uri="{FF2B5EF4-FFF2-40B4-BE49-F238E27FC236}">
                <a16:creationId xmlns:a16="http://schemas.microsoft.com/office/drawing/2014/main" id="{40988FC7-A9B0-46A8-AA63-D867F7BBCBC3}"/>
              </a:ext>
            </a:extLst>
          </p:cNvPr>
          <p:cNvSpPr>
            <a:spLocks noGrp="1"/>
          </p:cNvSpPr>
          <p:nvPr/>
        </p:nvSpPr>
        <p:spPr>
          <a:xfrm>
            <a:off x="714375" y="4657725"/>
            <a:ext cx="476250" cy="476250"/>
          </a:xfrm>
          <a:prstGeom prst="ellipse">
            <a:avLst/>
          </a:prstGeom>
          <a:solidFill>
            <a:srgbClr val="EFB42B"/>
          </a:solidFill>
          <a:ln w="0">
            <a:noFill/>
            <a:prstDash val="solid"/>
          </a:ln>
        </p:spPr>
      </p:sp>
      <p:sp>
        <p:nvSpPr>
          <p:cNvPr id="22" name="answer-number-text-4">
            <a:extLst>
              <a:ext uri="{FF2B5EF4-FFF2-40B4-BE49-F238E27FC236}">
                <a16:creationId xmlns:a16="http://schemas.microsoft.com/office/drawing/2014/main" id="{C4EB2ECA-0FB9-4ED1-BAFE-64561E2A1DA8}"/>
              </a:ext>
            </a:extLst>
          </p:cNvPr>
          <p:cNvSpPr>
            <a:spLocks noGrp="1"/>
          </p:cNvSpPr>
          <p:nvPr/>
        </p:nvSpPr>
        <p:spPr>
          <a:xfrm>
            <a:off x="714375" y="472440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23" name="answer-value-4">
            <a:extLst>
              <a:ext uri="{FF2B5EF4-FFF2-40B4-BE49-F238E27FC236}">
                <a16:creationId xmlns:a16="http://schemas.microsoft.com/office/drawing/2014/main" id="{5D4BB390-97AA-403B-AFB2-A96970583C96}"/>
              </a:ext>
            </a:extLst>
          </p:cNvPr>
          <p:cNvSpPr>
            <a:spLocks noGrp="1"/>
          </p:cNvSpPr>
          <p:nvPr/>
        </p:nvSpPr>
        <p:spPr>
          <a:xfrm>
            <a:off x="1476375" y="4591050"/>
            <a:ext cx="4762500" cy="8001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Answer: Units and a physical interpretation</a:t>
            </a:r>
          </a:p>
        </p:txBody>
      </p:sp>
      <p:sp>
        <p:nvSpPr>
          <p:cNvPr id="24" name="answer-reason-4">
            <a:extLst>
              <a:ext uri="{FF2B5EF4-FFF2-40B4-BE49-F238E27FC236}">
                <a16:creationId xmlns:a16="http://schemas.microsoft.com/office/drawing/2014/main" id="{7F8F1AAC-5BED-49A9-B12F-10B9187E5CAA}"/>
              </a:ext>
            </a:extLst>
          </p:cNvPr>
          <p:cNvSpPr>
            <a:spLocks noGrp="1"/>
          </p:cNvSpPr>
          <p:nvPr/>
        </p:nvSpPr>
        <p:spPr>
          <a:xfrm>
            <a:off x="6477000" y="4638675"/>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A complete response connects mathematics to the model and reports units.</a:t>
            </a:r>
          </a:p>
        </p:txBody>
      </p:sp>
      <p:sp>
        <p:nvSpPr>
          <p:cNvPr id="25" name="exit-ticket">
            <a:extLst>
              <a:ext uri="{FF2B5EF4-FFF2-40B4-BE49-F238E27FC236}">
                <a16:creationId xmlns:a16="http://schemas.microsoft.com/office/drawing/2014/main" id="{67BAB123-2CF0-472B-AC61-CD0552E72EAF}"/>
              </a:ext>
            </a:extLst>
          </p:cNvPr>
          <p:cNvSpPr>
            <a:spLocks noGrp="1"/>
          </p:cNvSpPr>
          <p:nvPr/>
        </p:nvSpPr>
        <p:spPr>
          <a:xfrm>
            <a:off x="1047750" y="5743575"/>
            <a:ext cx="10096500" cy="400050"/>
          </a:xfrm>
          <a:prstGeom prst="rect">
            <a:avLst/>
          </a:prstGeom>
          <a:noFill/>
          <a:ln w="0">
            <a:noFill/>
            <a:prstDash val="solid"/>
          </a:ln>
        </p:spPr>
        <p:txBody>
          <a:bodyPr/>
          <a:lstStyle/>
          <a:p>
            <a:pPr algn="ctr">
              <a:defRPr sz="1875" b="1" i="0">
                <a:solidFill>
                  <a:srgbClr val="EFB42B"/>
                </a:solidFill>
              </a:defRPr>
            </a:pPr>
            <a:r>
              <a:rPr sz="1875" b="1" i="0">
                <a:solidFill>
                  <a:srgbClr val="EFB42B"/>
                </a:solidFill>
              </a:rPr>
              <a:t>Next move: Correct one response, name the AP science practice you used, and write one new question about this unit.</a:t>
            </a:r>
          </a:p>
        </p:txBody>
      </p:sp>
    </p:spTree>
    <p:extLst>
      <p:ext uri="{BB962C8B-B14F-4D97-AF65-F5344CB8AC3E}">
        <p14:creationId xmlns:p14="http://schemas.microsoft.com/office/powerpoint/2010/main" val="16956386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7" name="group-label">
            <a:extLst>
              <a:ext uri="{FF2B5EF4-FFF2-40B4-BE49-F238E27FC236}">
                <a16:creationId xmlns:a16="http://schemas.microsoft.com/office/drawing/2014/main" id="{36E1B42E-7F93-4A7F-814E-D6E0629F2BFF}"/>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AP2 · UNIT 9 · AP PHYSICS 2: ALGEBRA-BASED</a:t>
            </a:r>
          </a:p>
        </p:txBody>
      </p:sp>
      <p:sp>
        <p:nvSpPr>
          <p:cNvPr id="2" name="page-number">
            <a:extLst>
              <a:ext uri="{FF2B5EF4-FFF2-40B4-BE49-F238E27FC236}">
                <a16:creationId xmlns:a16="http://schemas.microsoft.com/office/drawing/2014/main" id="{971EF240-AD7D-4A1B-937A-7C01649376D5}"/>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02 / 13</a:t>
            </a:r>
            <a:endParaRPr sz="1650" b="1" i="0">
              <a:solidFill>
                <a:srgbClr val="0A332E"/>
              </a:solidFill>
            </a:endParaRPr>
          </a:p>
        </p:txBody>
      </p:sp>
      <p:sp>
        <p:nvSpPr>
          <p:cNvPr id="3" name="rule-70-666">
            <a:extLst>
              <a:ext uri="{FF2B5EF4-FFF2-40B4-BE49-F238E27FC236}">
                <a16:creationId xmlns:a16="http://schemas.microsoft.com/office/drawing/2014/main" id="{B8C1C6FE-3701-4A58-883C-330E43DF7C81}"/>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52ADF0F7-2D47-4B21-92AF-4E006B536A13}"/>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AP2-U9 · 15–18%</a:t>
            </a:r>
          </a:p>
        </p:txBody>
      </p:sp>
      <p:sp>
        <p:nvSpPr>
          <p:cNvPr id="5" name="slide-title">
            <a:extLst>
              <a:ext uri="{FF2B5EF4-FFF2-40B4-BE49-F238E27FC236}">
                <a16:creationId xmlns:a16="http://schemas.microsoft.com/office/drawing/2014/main" id="{139F28A4-FBC3-4E83-A113-C69F6B9C5A27}"/>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Three ideas to wake up</a:t>
            </a:r>
          </a:p>
        </p:txBody>
      </p:sp>
      <p:sp>
        <p:nvSpPr>
          <p:cNvPr id="6" name="retrieval-instruction">
            <a:extLst>
              <a:ext uri="{FF2B5EF4-FFF2-40B4-BE49-F238E27FC236}">
                <a16:creationId xmlns:a16="http://schemas.microsoft.com/office/drawing/2014/main" id="{19D2B11E-BE29-4B6A-9300-BB9C1B347DF4}"/>
              </a:ext>
            </a:extLst>
          </p:cNvPr>
          <p:cNvSpPr>
            <a:spLocks noGrp="1"/>
          </p:cNvSpPr>
          <p:nvPr/>
        </p:nvSpPr>
        <p:spPr>
          <a:xfrm>
            <a:off x="666750" y="1524000"/>
            <a:ext cx="9906000" cy="419100"/>
          </a:xfrm>
          <a:prstGeom prst="rect">
            <a:avLst/>
          </a:prstGeom>
          <a:noFill/>
          <a:ln w="0">
            <a:noFill/>
            <a:prstDash val="solid"/>
          </a:ln>
        </p:spPr>
        <p:txBody>
          <a:bodyPr/>
          <a:lstStyle/>
          <a:p>
            <a:pPr algn="l">
              <a:defRPr sz="1950" b="0" i="0">
                <a:solidFill>
                  <a:srgbClr val="48635E"/>
                </a:solidFill>
              </a:defRPr>
            </a:pPr>
            <a:r>
              <a:rPr sz="1950" b="0" i="0">
                <a:solidFill>
                  <a:srgbClr val="48635E"/>
                </a:solidFill>
              </a:rPr>
              <a:t>Think alone → compare with a partner → vote with one reason.</a:t>
            </a:r>
          </a:p>
        </p:txBody>
      </p:sp>
      <p:sp>
        <p:nvSpPr>
          <p:cNvPr id="7" name="retrieval-number-1">
            <a:extLst>
              <a:ext uri="{FF2B5EF4-FFF2-40B4-BE49-F238E27FC236}">
                <a16:creationId xmlns:a16="http://schemas.microsoft.com/office/drawing/2014/main" id="{2A940632-3B00-4B62-A9A1-F5556A253C9E}"/>
              </a:ext>
            </a:extLst>
          </p:cNvPr>
          <p:cNvSpPr>
            <a:spLocks noGrp="1"/>
          </p:cNvSpPr>
          <p:nvPr/>
        </p:nvSpPr>
        <p:spPr>
          <a:xfrm>
            <a:off x="723900" y="2209800"/>
            <a:ext cx="495300" cy="495300"/>
          </a:xfrm>
          <a:prstGeom prst="ellipse">
            <a:avLst/>
          </a:prstGeom>
          <a:solidFill>
            <a:srgbClr val="8A6200"/>
          </a:solidFill>
          <a:ln w="0">
            <a:noFill/>
            <a:prstDash val="solid"/>
          </a:ln>
        </p:spPr>
      </p:sp>
      <p:sp>
        <p:nvSpPr>
          <p:cNvPr id="8" name="retrieval-number-text-1">
            <a:extLst>
              <a:ext uri="{FF2B5EF4-FFF2-40B4-BE49-F238E27FC236}">
                <a16:creationId xmlns:a16="http://schemas.microsoft.com/office/drawing/2014/main" id="{12464C3B-DFAA-4CDE-B52A-141A1B2CD5DE}"/>
              </a:ext>
            </a:extLst>
          </p:cNvPr>
          <p:cNvSpPr>
            <a:spLocks noGrp="1"/>
          </p:cNvSpPr>
          <p:nvPr/>
        </p:nvSpPr>
        <p:spPr>
          <a:xfrm>
            <a:off x="723900" y="22764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1</a:t>
            </a:r>
          </a:p>
        </p:txBody>
      </p:sp>
      <p:sp>
        <p:nvSpPr>
          <p:cNvPr id="9" name="retrieval-question-1">
            <a:extLst>
              <a:ext uri="{FF2B5EF4-FFF2-40B4-BE49-F238E27FC236}">
                <a16:creationId xmlns:a16="http://schemas.microsoft.com/office/drawing/2014/main" id="{68171E80-915B-4AFC-900A-44F76C6C54C4}"/>
              </a:ext>
            </a:extLst>
          </p:cNvPr>
          <p:cNvSpPr>
            <a:spLocks noGrp="1"/>
          </p:cNvSpPr>
          <p:nvPr/>
        </p:nvSpPr>
        <p:spPr>
          <a:xfrm>
            <a:off x="1524000" y="21717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How much work does a constant 500 N force do while pushing a piston 0.20 m in its own direction?</a:t>
            </a:r>
          </a:p>
        </p:txBody>
      </p:sp>
      <p:sp>
        <p:nvSpPr>
          <p:cNvPr id="10" name="retrieval-number-2">
            <a:extLst>
              <a:ext uri="{FF2B5EF4-FFF2-40B4-BE49-F238E27FC236}">
                <a16:creationId xmlns:a16="http://schemas.microsoft.com/office/drawing/2014/main" id="{14347C43-D94B-40C3-B342-5F29A14BB101}"/>
              </a:ext>
            </a:extLst>
          </p:cNvPr>
          <p:cNvSpPr>
            <a:spLocks noGrp="1"/>
          </p:cNvSpPr>
          <p:nvPr/>
        </p:nvSpPr>
        <p:spPr>
          <a:xfrm>
            <a:off x="723900" y="3276600"/>
            <a:ext cx="495300" cy="495300"/>
          </a:xfrm>
          <a:prstGeom prst="ellipse">
            <a:avLst/>
          </a:prstGeom>
          <a:solidFill>
            <a:srgbClr val="8A6200"/>
          </a:solidFill>
          <a:ln w="0">
            <a:noFill/>
            <a:prstDash val="solid"/>
          </a:ln>
        </p:spPr>
      </p:sp>
      <p:sp>
        <p:nvSpPr>
          <p:cNvPr id="11" name="retrieval-number-text-2">
            <a:extLst>
              <a:ext uri="{FF2B5EF4-FFF2-40B4-BE49-F238E27FC236}">
                <a16:creationId xmlns:a16="http://schemas.microsoft.com/office/drawing/2014/main" id="{A9865077-329F-432E-B2E8-6719E7927920}"/>
              </a:ext>
            </a:extLst>
          </p:cNvPr>
          <p:cNvSpPr>
            <a:spLocks noGrp="1"/>
          </p:cNvSpPr>
          <p:nvPr/>
        </p:nvSpPr>
        <p:spPr>
          <a:xfrm>
            <a:off x="723900" y="33432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2</a:t>
            </a:r>
          </a:p>
        </p:txBody>
      </p:sp>
      <p:sp>
        <p:nvSpPr>
          <p:cNvPr id="12" name="retrieval-question-2">
            <a:extLst>
              <a:ext uri="{FF2B5EF4-FFF2-40B4-BE49-F238E27FC236}">
                <a16:creationId xmlns:a16="http://schemas.microsoft.com/office/drawing/2014/main" id="{E6F21CF5-0EA5-4452-A97E-890739A04CD4}"/>
              </a:ext>
            </a:extLst>
          </p:cNvPr>
          <p:cNvSpPr>
            <a:spLocks noGrp="1"/>
          </p:cNvSpPr>
          <p:nvPr/>
        </p:nvSpPr>
        <p:spPr>
          <a:xfrm>
            <a:off x="1524000" y="32385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Convert 27 °C to kelvin, and say why gas relationships demand kelvin.</a:t>
            </a:r>
          </a:p>
        </p:txBody>
      </p:sp>
      <p:sp>
        <p:nvSpPr>
          <p:cNvPr id="13" name="retrieval-number-3">
            <a:extLst>
              <a:ext uri="{FF2B5EF4-FFF2-40B4-BE49-F238E27FC236}">
                <a16:creationId xmlns:a16="http://schemas.microsoft.com/office/drawing/2014/main" id="{6F6B696E-EAC3-4172-A937-6993BCCA4A67}"/>
              </a:ext>
            </a:extLst>
          </p:cNvPr>
          <p:cNvSpPr>
            <a:spLocks noGrp="1"/>
          </p:cNvSpPr>
          <p:nvPr/>
        </p:nvSpPr>
        <p:spPr>
          <a:xfrm>
            <a:off x="723900" y="4343400"/>
            <a:ext cx="495300" cy="495300"/>
          </a:xfrm>
          <a:prstGeom prst="ellipse">
            <a:avLst/>
          </a:prstGeom>
          <a:solidFill>
            <a:srgbClr val="8A6200"/>
          </a:solidFill>
          <a:ln w="0">
            <a:noFill/>
            <a:prstDash val="solid"/>
          </a:ln>
        </p:spPr>
      </p:sp>
      <p:sp>
        <p:nvSpPr>
          <p:cNvPr id="14" name="retrieval-number-text-3">
            <a:extLst>
              <a:ext uri="{FF2B5EF4-FFF2-40B4-BE49-F238E27FC236}">
                <a16:creationId xmlns:a16="http://schemas.microsoft.com/office/drawing/2014/main" id="{5E179511-3C34-4941-B8F9-475C2EADED02}"/>
              </a:ext>
            </a:extLst>
          </p:cNvPr>
          <p:cNvSpPr>
            <a:spLocks noGrp="1"/>
          </p:cNvSpPr>
          <p:nvPr/>
        </p:nvSpPr>
        <p:spPr>
          <a:xfrm>
            <a:off x="723900" y="44100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3</a:t>
            </a:r>
          </a:p>
        </p:txBody>
      </p:sp>
      <p:sp>
        <p:nvSpPr>
          <p:cNvPr id="15" name="retrieval-question-3">
            <a:extLst>
              <a:ext uri="{FF2B5EF4-FFF2-40B4-BE49-F238E27FC236}">
                <a16:creationId xmlns:a16="http://schemas.microsoft.com/office/drawing/2014/main" id="{06C7F983-D929-4895-9710-FEE3302B4CE0}"/>
              </a:ext>
            </a:extLst>
          </p:cNvPr>
          <p:cNvSpPr>
            <a:spLocks noGrp="1"/>
          </p:cNvSpPr>
          <p:nvPr/>
        </p:nvSpPr>
        <p:spPr>
          <a:xfrm>
            <a:off x="1524000" y="43053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A gas at 1.0 × 10⁵ Pa acts on a piston of area 0.0050 m². What force does it exert?</a:t>
            </a:r>
          </a:p>
        </p:txBody>
      </p:sp>
      <p:sp>
        <p:nvSpPr>
          <p:cNvPr id="16" name="retrieval-close">
            <a:extLst>
              <a:ext uri="{FF2B5EF4-FFF2-40B4-BE49-F238E27FC236}">
                <a16:creationId xmlns:a16="http://schemas.microsoft.com/office/drawing/2014/main" id="{37D60AC5-BD5C-4C7B-85D5-5F70A277327E}"/>
              </a:ext>
            </a:extLst>
          </p:cNvPr>
          <p:cNvSpPr>
            <a:spLocks noGrp="1"/>
          </p:cNvSpPr>
          <p:nvPr/>
        </p:nvSpPr>
        <p:spPr>
          <a:xfrm>
            <a:off x="666750" y="5600700"/>
            <a:ext cx="10668000" cy="457200"/>
          </a:xfrm>
          <a:prstGeom prst="rect">
            <a:avLst/>
          </a:prstGeom>
          <a:noFill/>
          <a:ln w="0">
            <a:noFill/>
            <a:prstDash val="solid"/>
          </a:ln>
        </p:spPr>
        <p:txBody>
          <a:bodyPr/>
          <a:lstStyle/>
          <a:p>
            <a:pPr algn="l">
              <a:defRPr sz="1800" b="1" i="0">
                <a:solidFill>
                  <a:srgbClr val="8A6200"/>
                </a:solidFill>
              </a:defRPr>
            </a:pPr>
            <a:r>
              <a:rPr sz="1800" b="1" i="0">
                <a:solidFill>
                  <a:srgbClr val="8A6200"/>
                </a:solidFill>
              </a:rPr>
              <a:t>Mini-whiteboard challenge: sketch or calculate one idea you expect to use today.</a:t>
            </a:r>
          </a:p>
        </p:txBody>
      </p:sp>
    </p:spTree>
    <p:extLst>
      <p:ext uri="{BB962C8B-B14F-4D97-AF65-F5344CB8AC3E}">
        <p14:creationId xmlns:p14="http://schemas.microsoft.com/office/powerpoint/2010/main" val="21464513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2" name="group-label">
            <a:extLst>
              <a:ext uri="{FF2B5EF4-FFF2-40B4-BE49-F238E27FC236}">
                <a16:creationId xmlns:a16="http://schemas.microsoft.com/office/drawing/2014/main" id="{A29B4A17-E767-4901-BCEE-1FBC8ED5A867}"/>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AP2 · UNIT 9 · AP PHYSICS 2: ALGEBRA-BASED</a:t>
            </a:r>
          </a:p>
        </p:txBody>
      </p:sp>
      <p:sp>
        <p:nvSpPr>
          <p:cNvPr id="2" name="page-number">
            <a:extLst>
              <a:ext uri="{FF2B5EF4-FFF2-40B4-BE49-F238E27FC236}">
                <a16:creationId xmlns:a16="http://schemas.microsoft.com/office/drawing/2014/main" id="{4808A6E3-E456-48D6-B3E7-39902D9BA097}"/>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03 / 13</a:t>
            </a:r>
            <a:endParaRPr sz="1650" b="1" i="0">
              <a:solidFill>
                <a:srgbClr val="0A332E"/>
              </a:solidFill>
            </a:endParaRPr>
          </a:p>
        </p:txBody>
      </p:sp>
      <p:sp>
        <p:nvSpPr>
          <p:cNvPr id="3" name="rule-70-666">
            <a:extLst>
              <a:ext uri="{FF2B5EF4-FFF2-40B4-BE49-F238E27FC236}">
                <a16:creationId xmlns:a16="http://schemas.microsoft.com/office/drawing/2014/main" id="{8DBF04D2-3888-432B-9BA2-6A99EA89A95C}"/>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C8B78515-9C90-4DBC-8331-9CA945979D4F}"/>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AP2-U9 · 15–18%</a:t>
            </a:r>
          </a:p>
        </p:txBody>
      </p:sp>
      <p:sp>
        <p:nvSpPr>
          <p:cNvPr id="5" name="slide-title">
            <a:extLst>
              <a:ext uri="{FF2B5EF4-FFF2-40B4-BE49-F238E27FC236}">
                <a16:creationId xmlns:a16="http://schemas.microsoft.com/office/drawing/2014/main" id="{2E2327B4-9343-4D64-963E-1D7FEC422184}"/>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Build the model before reaching for numbers</a:t>
            </a:r>
          </a:p>
        </p:txBody>
      </p:sp>
      <p:sp>
        <p:nvSpPr>
          <p:cNvPr id="6" name="core-index-1">
            <a:extLst>
              <a:ext uri="{FF2B5EF4-FFF2-40B4-BE49-F238E27FC236}">
                <a16:creationId xmlns:a16="http://schemas.microsoft.com/office/drawing/2014/main" id="{F3D0957B-0F0B-474A-B2F8-BF548D4A296F}"/>
              </a:ext>
            </a:extLst>
          </p:cNvPr>
          <p:cNvSpPr>
            <a:spLocks noGrp="1"/>
          </p:cNvSpPr>
          <p:nvPr/>
        </p:nvSpPr>
        <p:spPr>
          <a:xfrm>
            <a:off x="685800" y="1809750"/>
            <a:ext cx="457200" cy="3048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01</a:t>
            </a:r>
          </a:p>
        </p:txBody>
      </p:sp>
      <p:sp>
        <p:nvSpPr>
          <p:cNvPr id="7" name="core-point-1">
            <a:extLst>
              <a:ext uri="{FF2B5EF4-FFF2-40B4-BE49-F238E27FC236}">
                <a16:creationId xmlns:a16="http://schemas.microsoft.com/office/drawing/2014/main" id="{3914A7F3-BB66-4CB0-A7F2-7988F541B0B0}"/>
              </a:ext>
            </a:extLst>
          </p:cNvPr>
          <p:cNvSpPr>
            <a:spLocks noGrp="1"/>
          </p:cNvSpPr>
          <p:nvPr/>
        </p:nvSpPr>
        <p:spPr>
          <a:xfrm>
            <a:off x="1257300" y="17811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Temperature relates to average molecular kinetic energy.</a:t>
            </a:r>
          </a:p>
        </p:txBody>
      </p:sp>
      <p:sp>
        <p:nvSpPr>
          <p:cNvPr id="8" name="core-index-2">
            <a:extLst>
              <a:ext uri="{FF2B5EF4-FFF2-40B4-BE49-F238E27FC236}">
                <a16:creationId xmlns:a16="http://schemas.microsoft.com/office/drawing/2014/main" id="{1128D4FF-0DB0-47B7-B4F9-BEA8EDE4135B}"/>
              </a:ext>
            </a:extLst>
          </p:cNvPr>
          <p:cNvSpPr>
            <a:spLocks noGrp="1"/>
          </p:cNvSpPr>
          <p:nvPr/>
        </p:nvSpPr>
        <p:spPr>
          <a:xfrm>
            <a:off x="685800" y="2590800"/>
            <a:ext cx="457200" cy="3048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02</a:t>
            </a:r>
          </a:p>
        </p:txBody>
      </p:sp>
      <p:sp>
        <p:nvSpPr>
          <p:cNvPr id="9" name="core-point-2">
            <a:extLst>
              <a:ext uri="{FF2B5EF4-FFF2-40B4-BE49-F238E27FC236}">
                <a16:creationId xmlns:a16="http://schemas.microsoft.com/office/drawing/2014/main" id="{1D099253-FD92-4081-ABF7-F1F16DC414B7}"/>
              </a:ext>
            </a:extLst>
          </p:cNvPr>
          <p:cNvSpPr>
            <a:spLocks noGrp="1"/>
          </p:cNvSpPr>
          <p:nvPr/>
        </p:nvSpPr>
        <p:spPr>
          <a:xfrm>
            <a:off x="1257300" y="25622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The ideal-gas model connects pressure, volume, amount and temperature.</a:t>
            </a:r>
          </a:p>
        </p:txBody>
      </p:sp>
      <p:sp>
        <p:nvSpPr>
          <p:cNvPr id="10" name="core-index-3">
            <a:extLst>
              <a:ext uri="{FF2B5EF4-FFF2-40B4-BE49-F238E27FC236}">
                <a16:creationId xmlns:a16="http://schemas.microsoft.com/office/drawing/2014/main" id="{2319C9B4-6EEB-400E-BA4C-75EA6EE59D7F}"/>
              </a:ext>
            </a:extLst>
          </p:cNvPr>
          <p:cNvSpPr>
            <a:spLocks noGrp="1"/>
          </p:cNvSpPr>
          <p:nvPr/>
        </p:nvSpPr>
        <p:spPr>
          <a:xfrm>
            <a:off x="685800" y="3371850"/>
            <a:ext cx="457200" cy="3048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03</a:t>
            </a:r>
          </a:p>
        </p:txBody>
      </p:sp>
      <p:sp>
        <p:nvSpPr>
          <p:cNvPr id="11" name="core-point-3">
            <a:extLst>
              <a:ext uri="{FF2B5EF4-FFF2-40B4-BE49-F238E27FC236}">
                <a16:creationId xmlns:a16="http://schemas.microsoft.com/office/drawing/2014/main" id="{1EDFFA61-7569-44EA-89C0-454E1ED5AA31}"/>
              </a:ext>
            </a:extLst>
          </p:cNvPr>
          <p:cNvSpPr>
            <a:spLocks noGrp="1"/>
          </p:cNvSpPr>
          <p:nvPr/>
        </p:nvSpPr>
        <p:spPr>
          <a:xfrm>
            <a:off x="1257300" y="33432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The first law tracks energy transfer by heating and work.</a:t>
            </a:r>
          </a:p>
        </p:txBody>
      </p:sp>
      <p:sp>
        <p:nvSpPr>
          <p:cNvPr id="12" name="core-index-4">
            <a:extLst>
              <a:ext uri="{FF2B5EF4-FFF2-40B4-BE49-F238E27FC236}">
                <a16:creationId xmlns:a16="http://schemas.microsoft.com/office/drawing/2014/main" id="{FF310C9D-C20F-4D2B-9A01-7BF3446B96AC}"/>
              </a:ext>
            </a:extLst>
          </p:cNvPr>
          <p:cNvSpPr>
            <a:spLocks noGrp="1"/>
          </p:cNvSpPr>
          <p:nvPr/>
        </p:nvSpPr>
        <p:spPr>
          <a:xfrm>
            <a:off x="685800" y="4152900"/>
            <a:ext cx="457200" cy="3048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04</a:t>
            </a:r>
          </a:p>
        </p:txBody>
      </p:sp>
      <p:sp>
        <p:nvSpPr>
          <p:cNvPr id="23" name="core-index-5">
            <a:extLst>
              <a:ext uri="{FF2B5EF4-FFF2-40B4-BE49-F238E27FC236}">
                <a16:creationId xmlns:a16="http://schemas.microsoft.com/office/drawing/2014/main" id="{FF310C9D-C20F-4D2B-9A01-7BF3446B96AC}"/>
              </a:ext>
            </a:extLst>
          </p:cNvPr>
          <p:cNvSpPr>
            <a:spLocks noGrp="1"/>
          </p:cNvSpPr>
          <p:nvPr/>
        </p:nvSpPr>
        <p:spPr>
          <a:xfrm>
            <a:off x="685800" y="4933950"/>
            <a:ext cx="457200" cy="3048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05</a:t>
            </a:r>
          </a:p>
        </p:txBody>
      </p:sp>
      <p:sp>
        <p:nvSpPr>
          <p:cNvPr id="13" name="core-point-4">
            <a:extLst>
              <a:ext uri="{FF2B5EF4-FFF2-40B4-BE49-F238E27FC236}">
                <a16:creationId xmlns:a16="http://schemas.microsoft.com/office/drawing/2014/main" id="{485856C4-F390-43AB-B0DD-49336E2F69E6}"/>
              </a:ext>
            </a:extLst>
          </p:cNvPr>
          <p:cNvSpPr>
            <a:spLocks noGrp="1"/>
          </p:cNvSpPr>
          <p:nvPr/>
        </p:nvSpPr>
        <p:spPr>
          <a:xfrm>
            <a:off x="1257300" y="41243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A PV path reveals work and distinguishes thermodynamic processes.</a:t>
            </a:r>
          </a:p>
        </p:txBody>
      </p:sp>
      <p:sp>
        <p:nvSpPr>
          <p:cNvPr id="24" name="core-point-5">
            <a:extLst>
              <a:ext uri="{FF2B5EF4-FFF2-40B4-BE49-F238E27FC236}">
                <a16:creationId xmlns:a16="http://schemas.microsoft.com/office/drawing/2014/main" id="{485856C4-F390-43AB-B0DD-49336E2F69E6}"/>
              </a:ext>
            </a:extLst>
          </p:cNvPr>
          <p:cNvSpPr>
            <a:spLocks noGrp="1"/>
          </p:cNvSpPr>
          <p:nvPr/>
        </p:nvSpPr>
        <p:spPr>
          <a:xfrm>
            <a:off x="1257300" y="49053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Isochoric means ΔV = 0 so ΔU = Q; isobaric gives W_on = −PΔV; isothermal keeps ΔU = 0; adiabatic has Q = 0 so ΔU = W_on.</a:t>
            </a:r>
          </a:p>
        </p:txBody>
      </p:sp>
      <p:sp>
        <p:nvSpPr>
          <p:cNvPr id="14" name="equation-panel">
            <a:extLst>
              <a:ext uri="{FF2B5EF4-FFF2-40B4-BE49-F238E27FC236}">
                <a16:creationId xmlns:a16="http://schemas.microsoft.com/office/drawing/2014/main" id="{DE3DA05D-588D-435C-87DC-BA94A24212CA}"/>
              </a:ext>
            </a:extLst>
          </p:cNvPr>
          <p:cNvSpPr>
            <a:spLocks noGrp="1"/>
          </p:cNvSpPr>
          <p:nvPr/>
        </p:nvSpPr>
        <p:spPr>
          <a:xfrm>
            <a:off x="7858125" y="1809750"/>
            <a:ext cx="3667125" cy="2952750"/>
          </a:xfrm>
          <a:prstGeom prst="roundRect">
            <a:avLst>
              <a:gd name="adj" fmla="val 3871"/>
            </a:avLst>
          </a:prstGeom>
          <a:solidFill>
            <a:srgbClr val="0B342E"/>
          </a:solidFill>
          <a:ln w="0">
            <a:noFill/>
            <a:prstDash val="solid"/>
          </a:ln>
        </p:spPr>
      </p:sp>
      <p:sp>
        <p:nvSpPr>
          <p:cNvPr id="15" name="equation-label">
            <a:extLst>
              <a:ext uri="{FF2B5EF4-FFF2-40B4-BE49-F238E27FC236}">
                <a16:creationId xmlns:a16="http://schemas.microsoft.com/office/drawing/2014/main" id="{AB0344DE-4BDC-458E-A0D1-F306956E0050}"/>
              </a:ext>
            </a:extLst>
          </p:cNvPr>
          <p:cNvSpPr>
            <a:spLocks noGrp="1"/>
          </p:cNvSpPr>
          <p:nvPr/>
        </p:nvSpPr>
        <p:spPr>
          <a:xfrm>
            <a:off x="8143875" y="2095500"/>
            <a:ext cx="3095625" cy="3238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EQUATIONS TO OWN</a:t>
            </a:r>
          </a:p>
        </p:txBody>
      </p:sp>
      <p:sp>
        <p:nvSpPr>
          <p:cNvPr id="16" name="equation-expression-1">
            <a:extLst>
              <a:ext uri="{FF2B5EF4-FFF2-40B4-BE49-F238E27FC236}">
                <a16:creationId xmlns:a16="http://schemas.microsoft.com/office/drawing/2014/main" id="{04566CEC-1135-4D15-AF95-4186D19913D6}"/>
              </a:ext>
            </a:extLst>
          </p:cNvPr>
          <p:cNvSpPr>
            <a:spLocks noGrp="1"/>
          </p:cNvSpPr>
          <p:nvPr/>
        </p:nvSpPr>
        <p:spPr>
          <a:xfrm>
            <a:off x="8143875" y="2552700"/>
            <a:ext cx="3095625" cy="6858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ALGEBRA-BASED · PV = nRT</a:t>
            </a:r>
          </a:p>
        </p:txBody>
      </p:sp>
      <p:sp>
        <p:nvSpPr>
          <p:cNvPr id="17" name="equation-units-1">
            <a:extLst>
              <a:ext uri="{FF2B5EF4-FFF2-40B4-BE49-F238E27FC236}">
                <a16:creationId xmlns:a16="http://schemas.microsoft.com/office/drawing/2014/main" id="{63649489-3DAC-435B-A861-86953E871158}"/>
              </a:ext>
            </a:extLst>
          </p:cNvPr>
          <p:cNvSpPr>
            <a:spLocks noGrp="1"/>
          </p:cNvSpPr>
          <p:nvPr/>
        </p:nvSpPr>
        <p:spPr>
          <a:xfrm>
            <a:off x="8143875" y="32766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Pa·m³</a:t>
            </a:r>
          </a:p>
        </p:txBody>
      </p:sp>
      <p:sp>
        <p:nvSpPr>
          <p:cNvPr id="18" name="equation-expression-2">
            <a:extLst>
              <a:ext uri="{FF2B5EF4-FFF2-40B4-BE49-F238E27FC236}">
                <a16:creationId xmlns:a16="http://schemas.microsoft.com/office/drawing/2014/main" id="{20035E87-4D75-42BD-B116-19112DAAA3D9}"/>
              </a:ext>
            </a:extLst>
          </p:cNvPr>
          <p:cNvSpPr>
            <a:spLocks noGrp="1"/>
          </p:cNvSpPr>
          <p:nvPr/>
        </p:nvSpPr>
        <p:spPr>
          <a:xfrm>
            <a:off x="8143875" y="3714750"/>
            <a:ext cx="3095625" cy="51435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ALGEBRA-BASED · ΔU = Q + W_on</a:t>
            </a:r>
          </a:p>
        </p:txBody>
      </p:sp>
      <p:sp>
        <p:nvSpPr>
          <p:cNvPr id="19" name="equation-units-2">
            <a:extLst>
              <a:ext uri="{FF2B5EF4-FFF2-40B4-BE49-F238E27FC236}">
                <a16:creationId xmlns:a16="http://schemas.microsoft.com/office/drawing/2014/main" id="{6D10BE53-C717-416C-B0CE-773782B45368}"/>
              </a:ext>
            </a:extLst>
          </p:cNvPr>
          <p:cNvSpPr>
            <a:spLocks noGrp="1"/>
          </p:cNvSpPr>
          <p:nvPr/>
        </p:nvSpPr>
        <p:spPr>
          <a:xfrm>
            <a:off x="8143875" y="42672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J</a:t>
            </a:r>
          </a:p>
        </p:txBody>
      </p:sp>
      <p:sp>
        <p:nvSpPr>
          <p:cNvPr id="20" name="vocabulary-label">
            <a:extLst>
              <a:ext uri="{FF2B5EF4-FFF2-40B4-BE49-F238E27FC236}">
                <a16:creationId xmlns:a16="http://schemas.microsoft.com/office/drawing/2014/main" id="{30152202-C1D6-4DDA-9D15-57867968C44B}"/>
              </a:ext>
            </a:extLst>
          </p:cNvPr>
          <p:cNvSpPr>
            <a:spLocks noGrp="1"/>
          </p:cNvSpPr>
          <p:nvPr/>
        </p:nvSpPr>
        <p:spPr>
          <a:xfrm>
            <a:off x="7858125" y="4895850"/>
            <a:ext cx="3667125" cy="28575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SAY IT PRECISELY</a:t>
            </a:r>
          </a:p>
        </p:txBody>
      </p:sp>
      <p:sp>
        <p:nvSpPr>
          <p:cNvPr id="21" name="vocabulary">
            <a:extLst>
              <a:ext uri="{FF2B5EF4-FFF2-40B4-BE49-F238E27FC236}">
                <a16:creationId xmlns:a16="http://schemas.microsoft.com/office/drawing/2014/main" id="{B2F4507A-9800-4D6E-82BA-0805E9E8758A}"/>
              </a:ext>
            </a:extLst>
          </p:cNvPr>
          <p:cNvSpPr>
            <a:spLocks noGrp="1"/>
          </p:cNvSpPr>
          <p:nvPr/>
        </p:nvSpPr>
        <p:spPr>
          <a:xfrm>
            <a:off x="7858125" y="5257800"/>
            <a:ext cx="3667125" cy="904875"/>
          </a:xfrm>
          <a:prstGeom prst="rect">
            <a:avLst/>
          </a:prstGeom>
          <a:noFill/>
          <a:ln w="0">
            <a:noFill/>
            <a:prstDash val="solid"/>
          </a:ln>
        </p:spPr>
        <p:txBody>
          <a:bodyPr/>
          <a:lstStyle/>
          <a:p>
            <a:pPr algn="l">
              <a:defRPr sz="1800" b="1" i="0">
                <a:solidFill>
                  <a:srgbClr val="0A332E"/>
                </a:solidFill>
              </a:defRPr>
            </a:pPr>
            <a:r>
              <a:rPr sz="1800" b="1" i="0">
                <a:solidFill>
                  <a:srgbClr val="0A332E"/>
                </a:solidFill>
              </a:rPr>
              <a:t>internal energy · ideal gas · heat · work · isothermal · adiabatic</a:t>
            </a:r>
          </a:p>
        </p:txBody>
      </p:sp>
    </p:spTree>
    <p:extLst>
      <p:ext uri="{BB962C8B-B14F-4D97-AF65-F5344CB8AC3E}">
        <p14:creationId xmlns:p14="http://schemas.microsoft.com/office/powerpoint/2010/main" val="16697865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73C2E4-C7E6-8680-1246-8D35D7814684}"/>
            </a:ext>
          </a:extLst>
        </p:cNvPr>
        <p:cNvGrpSpPr/>
        <p:nvPr/>
      </p:nvGrpSpPr>
      <p:grpSpPr>
        <a:xfrm>
          <a:off x="0" y="0"/>
          <a:ext cx="0" cy="0"/>
          <a:chOff x="0" y="0"/>
          <a:chExt cx="0" cy="0"/>
        </a:xfrm>
      </p:grpSpPr>
      <p:sp>
        <p:nvSpPr>
          <p:cNvPr id="22" name="group-label">
            <a:extLst>
              <a:ext uri="{FF2B5EF4-FFF2-40B4-BE49-F238E27FC236}">
                <a16:creationId xmlns:a16="http://schemas.microsoft.com/office/drawing/2014/main" id="{AC2E370C-719F-B0A0-0CA2-9C82ADC35BB7}"/>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AP2 · UNIT 9 · AP PHYSICS 2: ALGEBRA-BASED</a:t>
            </a:r>
          </a:p>
        </p:txBody>
      </p:sp>
      <p:sp>
        <p:nvSpPr>
          <p:cNvPr id="2" name="page-number">
            <a:extLst>
              <a:ext uri="{FF2B5EF4-FFF2-40B4-BE49-F238E27FC236}">
                <a16:creationId xmlns:a16="http://schemas.microsoft.com/office/drawing/2014/main" id="{1061D5BD-0B91-5065-7AA6-F748DBECEA1D}"/>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04 / 13</a:t>
            </a:r>
            <a:endParaRPr sz="1650" b="1" i="0">
              <a:solidFill>
                <a:srgbClr val="0A332E"/>
              </a:solidFill>
            </a:endParaRPr>
          </a:p>
        </p:txBody>
      </p:sp>
      <p:sp>
        <p:nvSpPr>
          <p:cNvPr id="3" name="rule-70-666">
            <a:extLst>
              <a:ext uri="{FF2B5EF4-FFF2-40B4-BE49-F238E27FC236}">
                <a16:creationId xmlns:a16="http://schemas.microsoft.com/office/drawing/2014/main" id="{9197F2FB-C5F6-7649-3716-3E4A4E09B70E}"/>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641E3D78-B519-7098-902A-B151A712D68A}"/>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AP2-U9 · 15–18%</a:t>
            </a:r>
          </a:p>
        </p:txBody>
      </p:sp>
      <p:sp>
        <p:nvSpPr>
          <p:cNvPr id="5" name="slide-title">
            <a:extLst>
              <a:ext uri="{FF2B5EF4-FFF2-40B4-BE49-F238E27FC236}">
                <a16:creationId xmlns:a16="http://schemas.microsoft.com/office/drawing/2014/main" id="{3FF54D19-7FA2-20BA-4182-93F189392849}"/>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lang="en-US" sz="3600" b="1" i="0">
                <a:solidFill>
                  <a:srgbClr val="0A332E"/>
                </a:solidFill>
              </a:rPr>
              <a:t>In one sentence</a:t>
            </a:r>
            <a:endParaRPr sz="3600" b="1" i="0">
              <a:solidFill>
                <a:srgbClr val="0A332E"/>
              </a:solidFill>
            </a:endParaRPr>
          </a:p>
        </p:txBody>
      </p:sp>
      <p:sp>
        <p:nvSpPr>
          <p:cNvPr id="23" name="simple-definition-label">
            <a:extLst>
              <a:ext uri="{FF2B5EF4-FFF2-40B4-BE49-F238E27FC236}">
                <a16:creationId xmlns:a16="http://schemas.microsoft.com/office/drawing/2014/main" id="{3B8B7B7E-BCC5-5798-0A71-888D1EBED770}"/>
              </a:ext>
            </a:extLst>
          </p:cNvPr>
          <p:cNvSpPr txBox="1"/>
          <p:nvPr/>
        </p:nvSpPr>
        <p:spPr>
          <a:xfrm>
            <a:off x="660400" y="1524000"/>
            <a:ext cx="10858500" cy="276999"/>
          </a:xfrm>
          <a:prstGeom prst="rect">
            <a:avLst/>
          </a:prstGeom>
          <a:noFill/>
        </p:spPr>
        <p:txBody>
          <a:bodyPr vert="horz" lIns="0" tIns="0" bIns="0" rtlCol="0">
            <a:noAutofit/>
          </a:bodyPr>
          <a:lstStyle/>
          <a:p>
            <a:r>
              <a:rPr lang="en-US" sz="1600" b="1">
                <a:solidFill>
                  <a:srgbClr val="EF5C3E"/>
                </a:solidFill>
              </a:rPr>
              <a:t>SIMPLE DEFINITION</a:t>
            </a:r>
          </a:p>
        </p:txBody>
      </p:sp>
      <p:sp>
        <p:nvSpPr>
          <p:cNvPr id="24" name="simple-definition">
            <a:extLst>
              <a:ext uri="{FF2B5EF4-FFF2-40B4-BE49-F238E27FC236}">
                <a16:creationId xmlns:a16="http://schemas.microsoft.com/office/drawing/2014/main" id="{9F25EBEF-8C7E-CF9B-FBD0-0F9D565CBAC0}"/>
              </a:ext>
            </a:extLst>
          </p:cNvPr>
          <p:cNvSpPr txBox="1"/>
          <p:nvPr/>
        </p:nvSpPr>
        <p:spPr>
          <a:xfrm>
            <a:off x="660400" y="1879600"/>
            <a:ext cx="10858500" cy="323165"/>
          </a:xfrm>
          <a:prstGeom prst="rect">
            <a:avLst/>
          </a:prstGeom>
          <a:noFill/>
        </p:spPr>
        <p:txBody>
          <a:bodyPr vert="horz" wrap="square" lIns="0" tIns="0" rtlCol="0">
            <a:noAutofit/>
          </a:bodyPr>
          <a:lstStyle/>
          <a:p>
            <a:r>
              <a:rPr lang="en-US" sz="2600">
                <a:solidFill>
                  <a:srgbClr val="102E29"/>
                </a:solidFill>
              </a:rPr>
              <a:t>Thermodynamics is the physics of energy in systems made of countless molecules — temperature as a measure of their average kinetic energy, and heating and working as the two ways the stored internal energy can change.</a:t>
            </a:r>
          </a:p>
        </p:txBody>
      </p:sp>
      <p:sp>
        <p:nvSpPr>
          <p:cNvPr id="25" name="Rectangle 24">
            <a:extLst>
              <a:ext uri="{FF2B5EF4-FFF2-40B4-BE49-F238E27FC236}">
                <a16:creationId xmlns:a16="http://schemas.microsoft.com/office/drawing/2014/main" id="{172C557B-2FB4-FAD8-4A41-0AE5176A38AE}"/>
              </a:ext>
            </a:extLst>
          </p:cNvPr>
          <p:cNvSpPr/>
          <p:nvPr/>
        </p:nvSpPr>
        <p:spPr>
          <a:xfrm>
            <a:off x="1524000" y="4124208"/>
            <a:ext cx="3048000" cy="1691451"/>
          </a:xfrm>
          <a:prstGeom prst="rect">
            <a:avLst/>
          </a:prstGeom>
          <a:noFill/>
          <a:ln w="19050">
            <a:solidFill>
              <a:srgbClr val="102E29"/>
            </a:solidFill>
            <a:prstDash val="solid"/>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Connector 25">
            <a:extLst>
              <a:ext uri="{FF2B5EF4-FFF2-40B4-BE49-F238E27FC236}">
                <a16:creationId xmlns:a16="http://schemas.microsoft.com/office/drawing/2014/main" id="{9FC22BC5-CF01-9058-B60C-E0CD606E2E74}"/>
              </a:ext>
            </a:extLst>
          </p:cNvPr>
          <p:cNvCxnSpPr/>
          <p:nvPr/>
        </p:nvCxnSpPr>
        <p:spPr>
          <a:xfrm>
            <a:off x="1549400" y="4794955"/>
            <a:ext cx="2997200" cy="0"/>
          </a:xfrm>
          <a:prstGeom prst="line">
            <a:avLst/>
          </a:prstGeom>
          <a:ln w="50800">
            <a:solidFill>
              <a:srgbClr val="102E29"/>
            </a:solidFill>
            <a:tailEnd type="non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CEB0084B-5A23-A13C-7921-75CCE2D33668}"/>
              </a:ext>
            </a:extLst>
          </p:cNvPr>
          <p:cNvSpPr txBox="1"/>
          <p:nvPr/>
        </p:nvSpPr>
        <p:spPr>
          <a:xfrm>
            <a:off x="1600200" y="4182533"/>
            <a:ext cx="1524000" cy="276999"/>
          </a:xfrm>
          <a:prstGeom prst="rect">
            <a:avLst/>
          </a:prstGeom>
          <a:noFill/>
        </p:spPr>
        <p:txBody>
          <a:bodyPr vert="horz" wrap="square" lIns="0" tIns="0" bIns="0" rtlCol="0">
            <a:noAutofit/>
          </a:bodyPr>
          <a:lstStyle/>
          <a:p>
            <a:r>
              <a:rPr lang="en-US" sz="1600">
                <a:solidFill>
                  <a:srgbClr val="6B7F79"/>
                </a:solidFill>
              </a:rPr>
              <a:t>piston</a:t>
            </a:r>
          </a:p>
        </p:txBody>
      </p:sp>
      <p:sp>
        <p:nvSpPr>
          <p:cNvPr id="28" name="Rectangle 27">
            <a:extLst>
              <a:ext uri="{FF2B5EF4-FFF2-40B4-BE49-F238E27FC236}">
                <a16:creationId xmlns:a16="http://schemas.microsoft.com/office/drawing/2014/main" id="{93802B96-BB93-F403-81D5-1351B3CDDE24}"/>
              </a:ext>
            </a:extLst>
          </p:cNvPr>
          <p:cNvSpPr/>
          <p:nvPr/>
        </p:nvSpPr>
        <p:spPr>
          <a:xfrm>
            <a:off x="1549400" y="4824118"/>
            <a:ext cx="2997200" cy="962378"/>
          </a:xfrm>
          <a:prstGeom prst="rect">
            <a:avLst/>
          </a:prstGeom>
          <a:solidFill>
            <a:srgbClr val="F3EFDF"/>
          </a:solidFill>
          <a:ln w="19050">
            <a:solidFill>
              <a:srgbClr val="6B7F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102E29"/>
                </a:solidFill>
              </a:rPr>
              <a:t>gas, internal energy U</a:t>
            </a:r>
          </a:p>
        </p:txBody>
      </p:sp>
      <p:cxnSp>
        <p:nvCxnSpPr>
          <p:cNvPr id="29" name="Straight Connector 28">
            <a:extLst>
              <a:ext uri="{FF2B5EF4-FFF2-40B4-BE49-F238E27FC236}">
                <a16:creationId xmlns:a16="http://schemas.microsoft.com/office/drawing/2014/main" id="{5CFD9595-E667-C17E-28CF-6882BD758927}"/>
              </a:ext>
            </a:extLst>
          </p:cNvPr>
          <p:cNvCxnSpPr/>
          <p:nvPr/>
        </p:nvCxnSpPr>
        <p:spPr>
          <a:xfrm flipV="1">
            <a:off x="3048000" y="4211696"/>
            <a:ext cx="0" cy="524933"/>
          </a:xfrm>
          <a:prstGeom prst="line">
            <a:avLst/>
          </a:prstGeom>
          <a:ln w="31750">
            <a:solidFill>
              <a:srgbClr val="EF5C3E"/>
            </a:solidFill>
            <a:tailEnd type="arrow"/>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D5BFFF96-5120-F527-00F2-15D1DC6F7B2A}"/>
              </a:ext>
            </a:extLst>
          </p:cNvPr>
          <p:cNvSpPr txBox="1"/>
          <p:nvPr/>
        </p:nvSpPr>
        <p:spPr>
          <a:xfrm>
            <a:off x="3225800" y="4415837"/>
            <a:ext cx="1270000" cy="276999"/>
          </a:xfrm>
          <a:prstGeom prst="rect">
            <a:avLst/>
          </a:prstGeom>
          <a:noFill/>
        </p:spPr>
        <p:txBody>
          <a:bodyPr vert="horz" wrap="square" lIns="0" tIns="0" bIns="0" rtlCol="0">
            <a:noAutofit/>
          </a:bodyPr>
          <a:lstStyle/>
          <a:p>
            <a:r>
              <a:rPr lang="en-US" sz="1600">
                <a:solidFill>
                  <a:srgbClr val="EF5C3E"/>
                </a:solidFill>
              </a:rPr>
              <a:t>W by gas</a:t>
            </a:r>
          </a:p>
        </p:txBody>
      </p:sp>
      <p:cxnSp>
        <p:nvCxnSpPr>
          <p:cNvPr id="31" name="Straight Connector 30">
            <a:extLst>
              <a:ext uri="{FF2B5EF4-FFF2-40B4-BE49-F238E27FC236}">
                <a16:creationId xmlns:a16="http://schemas.microsoft.com/office/drawing/2014/main" id="{544FD017-2C80-E175-764D-CD0737113281}"/>
              </a:ext>
            </a:extLst>
          </p:cNvPr>
          <p:cNvCxnSpPr/>
          <p:nvPr/>
        </p:nvCxnSpPr>
        <p:spPr>
          <a:xfrm>
            <a:off x="711200" y="5290726"/>
            <a:ext cx="787400" cy="0"/>
          </a:xfrm>
          <a:prstGeom prst="line">
            <a:avLst/>
          </a:prstGeom>
          <a:ln w="31750">
            <a:solidFill>
              <a:srgbClr val="102E29"/>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543F6839-44FF-0BF9-54C0-2FBAD3CD17F9}"/>
              </a:ext>
            </a:extLst>
          </p:cNvPr>
          <p:cNvSpPr txBox="1"/>
          <p:nvPr/>
        </p:nvSpPr>
        <p:spPr>
          <a:xfrm>
            <a:off x="685800" y="4940771"/>
            <a:ext cx="762000" cy="276999"/>
          </a:xfrm>
          <a:prstGeom prst="rect">
            <a:avLst/>
          </a:prstGeom>
          <a:noFill/>
        </p:spPr>
        <p:txBody>
          <a:bodyPr vert="horz" wrap="square" lIns="0" tIns="0" bIns="0" rtlCol="0">
            <a:noAutofit/>
          </a:bodyPr>
          <a:lstStyle/>
          <a:p>
            <a:r>
              <a:rPr lang="en-US" sz="1600">
                <a:solidFill>
                  <a:srgbClr val="102E29"/>
                </a:solidFill>
              </a:rPr>
              <a:t>Q in</a:t>
            </a:r>
          </a:p>
        </p:txBody>
      </p:sp>
      <p:sp>
        <p:nvSpPr>
          <p:cNvPr id="33" name="TextBox 32">
            <a:extLst>
              <a:ext uri="{FF2B5EF4-FFF2-40B4-BE49-F238E27FC236}">
                <a16:creationId xmlns:a16="http://schemas.microsoft.com/office/drawing/2014/main" id="{6E19C6C5-6BB5-3F90-37FB-CF4A43CBB0EC}"/>
              </a:ext>
            </a:extLst>
          </p:cNvPr>
          <p:cNvSpPr txBox="1"/>
          <p:nvPr/>
        </p:nvSpPr>
        <p:spPr>
          <a:xfrm>
            <a:off x="6350000" y="4182533"/>
            <a:ext cx="4953000" cy="276999"/>
          </a:xfrm>
          <a:prstGeom prst="rect">
            <a:avLst/>
          </a:prstGeom>
          <a:noFill/>
        </p:spPr>
        <p:txBody>
          <a:bodyPr vert="horz" wrap="square" lIns="0" tIns="0" bIns="0" rtlCol="0">
            <a:noAutofit/>
          </a:bodyPr>
          <a:lstStyle/>
          <a:p>
            <a:r>
              <a:rPr lang="el-GR" sz="1600" b="1">
                <a:solidFill>
                  <a:srgbClr val="102E29"/>
                </a:solidFill>
              </a:rPr>
              <a:t>Δ</a:t>
            </a:r>
            <a:r>
              <a:rPr lang="en-US" sz="1600" b="1">
                <a:solidFill>
                  <a:srgbClr val="102E29"/>
                </a:solidFill>
              </a:rPr>
              <a:t>U = Q + W_on</a:t>
            </a:r>
          </a:p>
        </p:txBody>
      </p:sp>
      <p:sp>
        <p:nvSpPr>
          <p:cNvPr id="34" name="TextBox 33">
            <a:extLst>
              <a:ext uri="{FF2B5EF4-FFF2-40B4-BE49-F238E27FC236}">
                <a16:creationId xmlns:a16="http://schemas.microsoft.com/office/drawing/2014/main" id="{4EFEFFBF-A20E-39CA-8449-2BA905770160}"/>
              </a:ext>
            </a:extLst>
          </p:cNvPr>
          <p:cNvSpPr txBox="1"/>
          <p:nvPr/>
        </p:nvSpPr>
        <p:spPr>
          <a:xfrm>
            <a:off x="6350000" y="4678304"/>
            <a:ext cx="4953000" cy="276999"/>
          </a:xfrm>
          <a:prstGeom prst="rect">
            <a:avLst/>
          </a:prstGeom>
          <a:noFill/>
        </p:spPr>
        <p:txBody>
          <a:bodyPr vert="horz" wrap="square" lIns="0" tIns="0" bIns="0" rtlCol="0">
            <a:noAutofit/>
          </a:bodyPr>
          <a:lstStyle/>
          <a:p>
            <a:r>
              <a:rPr lang="en-US" sz="1600">
                <a:solidFill>
                  <a:srgbClr val="102E29"/>
                </a:solidFill>
              </a:rPr>
              <a:t>Heating raises the gas's internal energy; work done by the gas lowers it.</a:t>
            </a:r>
          </a:p>
        </p:txBody>
      </p:sp>
      <p:sp>
        <p:nvSpPr>
          <p:cNvPr id="35" name="TextBox 34">
            <a:extLst>
              <a:ext uri="{FF2B5EF4-FFF2-40B4-BE49-F238E27FC236}">
                <a16:creationId xmlns:a16="http://schemas.microsoft.com/office/drawing/2014/main" id="{657E0D5F-8570-1D7F-15D8-6D657709D03D}"/>
              </a:ext>
            </a:extLst>
          </p:cNvPr>
          <p:cNvSpPr txBox="1"/>
          <p:nvPr/>
        </p:nvSpPr>
        <p:spPr>
          <a:xfrm>
            <a:off x="6350000" y="5436541"/>
            <a:ext cx="4953000" cy="276999"/>
          </a:xfrm>
          <a:prstGeom prst="rect">
            <a:avLst/>
          </a:prstGeom>
          <a:noFill/>
        </p:spPr>
        <p:txBody>
          <a:bodyPr vert="horz" wrap="square" lIns="0" tIns="0" bIns="0" rtlCol="0">
            <a:noAutofit/>
          </a:bodyPr>
          <a:lstStyle/>
          <a:p>
            <a:r>
              <a:rPr lang="en-US" sz="1600">
                <a:solidFill>
                  <a:srgbClr val="EF5C3E"/>
                </a:solidFill>
              </a:rPr>
              <a:t>U is stored. Q and W are transfers.</a:t>
            </a:r>
          </a:p>
        </p:txBody>
      </p:sp>
      <p:sp>
        <p:nvSpPr>
          <p:cNvPr id="36" name="diagram-caption">
            <a:extLst>
              <a:ext uri="{FF2B5EF4-FFF2-40B4-BE49-F238E27FC236}">
                <a16:creationId xmlns:a16="http://schemas.microsoft.com/office/drawing/2014/main" id="{CAD5AE5A-C1D7-D2DB-9F3A-3B8352611F6A}"/>
              </a:ext>
            </a:extLst>
          </p:cNvPr>
          <p:cNvSpPr txBox="1"/>
          <p:nvPr/>
        </p:nvSpPr>
        <p:spPr>
          <a:xfrm>
            <a:off x="660400" y="6070600"/>
            <a:ext cx="10858500" cy="323165"/>
          </a:xfrm>
          <a:prstGeom prst="rect">
            <a:avLst/>
          </a:prstGeom>
          <a:noFill/>
        </p:spPr>
        <p:txBody>
          <a:bodyPr vert="horz" lIns="0" tIns="0" rtlCol="0">
            <a:noAutofit/>
          </a:bodyPr>
          <a:lstStyle/>
          <a:p>
            <a:r>
              <a:rPr lang="en-US" sz="1600" i="1">
                <a:solidFill>
                  <a:srgbClr val="6B7F79"/>
                </a:solidFill>
              </a:rPr>
              <a:t>Q and W are things that happen to the gas; U is the only thing the gas actually owns.</a:t>
            </a:r>
          </a:p>
        </p:txBody>
      </p:sp>
    </p:spTree>
    <p:extLst>
      <p:ext uri="{BB962C8B-B14F-4D97-AF65-F5344CB8AC3E}">
        <p14:creationId xmlns:p14="http://schemas.microsoft.com/office/powerpoint/2010/main" val="17531079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7F334CCA-A63E-4668-B346-34D8198CADA5}"/>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AP2 · UNIT 9 · AP PHYSICS 2: ALGEBRA-BASED</a:t>
            </a:r>
          </a:p>
        </p:txBody>
      </p:sp>
      <p:sp>
        <p:nvSpPr>
          <p:cNvPr id="2" name="page-number">
            <a:extLst>
              <a:ext uri="{FF2B5EF4-FFF2-40B4-BE49-F238E27FC236}">
                <a16:creationId xmlns:a16="http://schemas.microsoft.com/office/drawing/2014/main" id="{9081AE1D-401D-4FAF-A84A-72DBD7536712}"/>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05 / 13</a:t>
            </a:r>
            <a:endParaRPr sz="1650" b="1" i="0">
              <a:solidFill>
                <a:srgbClr val="0A332E"/>
              </a:solidFill>
            </a:endParaRPr>
          </a:p>
        </p:txBody>
      </p:sp>
      <p:sp>
        <p:nvSpPr>
          <p:cNvPr id="3" name="rule-70-666">
            <a:extLst>
              <a:ext uri="{FF2B5EF4-FFF2-40B4-BE49-F238E27FC236}">
                <a16:creationId xmlns:a16="http://schemas.microsoft.com/office/drawing/2014/main" id="{125C9075-A266-4124-B5E7-16691DCE67B2}"/>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7CF3D7D3-0F70-4842-8C53-5D51B73ABDF8}"/>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AP2-U9 · 15–18%</a:t>
            </a:r>
          </a:p>
        </p:txBody>
      </p:sp>
      <p:sp>
        <p:nvSpPr>
          <p:cNvPr id="5" name="slide-title">
            <a:extLst>
              <a:ext uri="{FF2B5EF4-FFF2-40B4-BE49-F238E27FC236}">
                <a16:creationId xmlns:a16="http://schemas.microsoft.com/office/drawing/2014/main" id="{200DC0D6-BF6E-4A60-AD30-031632FFD3F9}"/>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Area under a PV path is work by the gas</a:t>
            </a:r>
          </a:p>
        </p:txBody>
      </p:sp>
      <p:sp>
        <p:nvSpPr>
          <p:cNvPr id="6" name="graph-mode">
            <a:extLst>
              <a:ext uri="{FF2B5EF4-FFF2-40B4-BE49-F238E27FC236}">
                <a16:creationId xmlns:a16="http://schemas.microsoft.com/office/drawing/2014/main" id="{C168B21C-089E-490E-B1BE-7DDCBACF96D7}"/>
              </a:ext>
            </a:extLst>
          </p:cNvPr>
          <p:cNvSpPr>
            <a:spLocks noGrp="1"/>
          </p:cNvSpPr>
          <p:nvPr/>
        </p:nvSpPr>
        <p:spPr>
          <a:xfrm>
            <a:off x="666750" y="1657350"/>
            <a:ext cx="3429000" cy="5334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INTERACTIVE GRAPH · PREDICT → EDIT → EXPLAIN</a:t>
            </a:r>
          </a:p>
        </p:txBody>
      </p:sp>
      <p:sp>
        <p:nvSpPr>
          <p:cNvPr id="7" name="graph-prompt">
            <a:extLst>
              <a:ext uri="{FF2B5EF4-FFF2-40B4-BE49-F238E27FC236}">
                <a16:creationId xmlns:a16="http://schemas.microsoft.com/office/drawing/2014/main" id="{57079DE5-9652-4904-AB85-938BC6A0EAB1}"/>
              </a:ext>
            </a:extLst>
          </p:cNvPr>
          <p:cNvSpPr>
            <a:spLocks noGrp="1"/>
          </p:cNvSpPr>
          <p:nvPr/>
        </p:nvSpPr>
        <p:spPr>
          <a:xfrm>
            <a:off x="666750" y="2362200"/>
            <a:ext cx="3143250" cy="1314450"/>
          </a:xfrm>
          <a:prstGeom prst="rect">
            <a:avLst/>
          </a:prstGeom>
          <a:noFill/>
          <a:ln w="0">
            <a:noFill/>
            <a:prstDash val="solid"/>
          </a:ln>
        </p:spPr>
        <p:txBody>
          <a:bodyPr/>
          <a:lstStyle/>
          <a:p>
            <a:pPr algn="l">
              <a:defRPr sz="1950" b="1" i="0">
                <a:solidFill>
                  <a:srgbClr val="0A332E"/>
                </a:solidFill>
              </a:defRPr>
            </a:pPr>
            <a:r>
              <a:rPr sz="1950" b="1" i="0">
                <a:solidFill>
                  <a:srgbClr val="0A332E"/>
                </a:solidFill>
              </a:rPr>
              <a:t>Predict the shape first. Then click the native chart in PowerPoint, change one value and explain what physics changed.</a:t>
            </a:r>
          </a:p>
        </p:txBody>
      </p:sp>
      <p:sp>
        <p:nvSpPr>
          <p:cNvPr id="8" name="graph-data">
            <a:extLst>
              <a:ext uri="{FF2B5EF4-FFF2-40B4-BE49-F238E27FC236}">
                <a16:creationId xmlns:a16="http://schemas.microsoft.com/office/drawing/2014/main" id="{B1EB989C-C611-4636-ADCC-2F56706067C2}"/>
              </a:ext>
            </a:extLst>
          </p:cNvPr>
          <p:cNvSpPr>
            <a:spLocks noGrp="1"/>
          </p:cNvSpPr>
          <p:nvPr/>
        </p:nvSpPr>
        <p:spPr>
          <a:xfrm>
            <a:off x="666750" y="4000500"/>
            <a:ext cx="3143250" cy="8763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Data: Editable model data: (0.01, 300), (0.015, 250), (0.02, 200), (0.025, 175).</a:t>
            </a:r>
          </a:p>
        </p:txBody>
      </p:sp>
      <p:sp>
        <p:nvSpPr>
          <p:cNvPr id="9" name="graph-scale">
            <a:extLst>
              <a:ext uri="{FF2B5EF4-FFF2-40B4-BE49-F238E27FC236}">
                <a16:creationId xmlns:a16="http://schemas.microsoft.com/office/drawing/2014/main" id="{6EEA3F8A-CF13-44B9-A99F-901645FF8989}"/>
              </a:ext>
            </a:extLst>
          </p:cNvPr>
          <p:cNvSpPr>
            <a:spLocks noGrp="1"/>
          </p:cNvSpPr>
          <p:nvPr/>
        </p:nvSpPr>
        <p:spPr>
          <a:xfrm>
            <a:off x="666750" y="4953000"/>
            <a:ext cx="3143250" cy="10287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Scale: 175–300 kPa. Axes: Volume / m³; Pressure / kPa.</a:t>
            </a:r>
          </a:p>
        </p:txBody>
      </p:sp>
      <p:sp>
        <p:nvSpPr>
          <p:cNvPr id="10" name="chart-frame">
            <a:extLst>
              <a:ext uri="{FF2B5EF4-FFF2-40B4-BE49-F238E27FC236}">
                <a16:creationId xmlns:a16="http://schemas.microsoft.com/office/drawing/2014/main" id="{6897266A-F3FA-421E-A63E-7255B3F45DEF}"/>
              </a:ext>
            </a:extLst>
          </p:cNvPr>
          <p:cNvSpPr>
            <a:spLocks noGrp="1"/>
          </p:cNvSpPr>
          <p:nvPr/>
        </p:nvSpPr>
        <p:spPr>
          <a:xfrm>
            <a:off x="4143375" y="1790700"/>
            <a:ext cx="7381875" cy="4191000"/>
          </a:xfrm>
          <a:prstGeom prst="roundRect">
            <a:avLst>
              <a:gd name="adj" fmla="val 2727"/>
            </a:avLst>
          </a:prstGeom>
          <a:solidFill>
            <a:srgbClr val="FCFAF1"/>
          </a:solidFill>
          <a:ln w="9525">
            <a:solidFill>
              <a:srgbClr val="A9BBB4"/>
            </a:solidFill>
            <a:prstDash val="solid"/>
          </a:ln>
        </p:spPr>
      </p:sp>
      <p:graphicFrame>
        <p:nvGraphicFramePr>
          <p:cNvPr id="22" name="Chart"/>
          <p:cNvGraphicFramePr/>
          <p:nvPr/>
        </p:nvGraphicFramePr>
        <p:xfrm>
          <a:off x="4429125" y="2076450"/>
          <a:ext cx="6810375" cy="36195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774939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437A3F33-91EF-4E73-9F68-B8D13D4A3C0D}"/>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AP2 · UNIT 9 · AP PHYSICS 2: ALGEBRA-BASED</a:t>
            </a:r>
          </a:p>
        </p:txBody>
      </p:sp>
      <p:sp>
        <p:nvSpPr>
          <p:cNvPr id="2" name="page-number">
            <a:extLst>
              <a:ext uri="{FF2B5EF4-FFF2-40B4-BE49-F238E27FC236}">
                <a16:creationId xmlns:a16="http://schemas.microsoft.com/office/drawing/2014/main" id="{C088EE03-F386-4759-A5AA-EBEF4E0845E0}"/>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06 / 13</a:t>
            </a:r>
            <a:endParaRPr sz="1650" b="1" i="0">
              <a:solidFill>
                <a:srgbClr val="0A332E"/>
              </a:solidFill>
            </a:endParaRPr>
          </a:p>
        </p:txBody>
      </p:sp>
      <p:sp>
        <p:nvSpPr>
          <p:cNvPr id="3" name="rule-70-666">
            <a:extLst>
              <a:ext uri="{FF2B5EF4-FFF2-40B4-BE49-F238E27FC236}">
                <a16:creationId xmlns:a16="http://schemas.microsoft.com/office/drawing/2014/main" id="{95499CE2-F0D3-4DCF-A332-5BE665954F77}"/>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DFA4519A-51E4-48C9-B765-A8CCDC6648D8}"/>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AP2-U9 · 15–18%</a:t>
            </a:r>
          </a:p>
        </p:txBody>
      </p:sp>
      <p:sp>
        <p:nvSpPr>
          <p:cNvPr id="5" name="slide-title">
            <a:extLst>
              <a:ext uri="{FF2B5EF4-FFF2-40B4-BE49-F238E27FC236}">
                <a16:creationId xmlns:a16="http://schemas.microsoft.com/office/drawing/2014/main" id="{ECBAE1D1-382A-4CCE-9FCA-DFADC6476FE6}"/>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Worked problem: model → equation → answer</a:t>
            </a:r>
          </a:p>
        </p:txBody>
      </p:sp>
      <p:sp>
        <p:nvSpPr>
          <p:cNvPr id="6" name="worked-label">
            <a:extLst>
              <a:ext uri="{FF2B5EF4-FFF2-40B4-BE49-F238E27FC236}">
                <a16:creationId xmlns:a16="http://schemas.microsoft.com/office/drawing/2014/main" id="{7C2E184B-6049-4F57-96F7-9CAF06403400}"/>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ALGEBRA-BASED · FULLY WORKED PROBLEM · SHOW THE METHOD</a:t>
            </a:r>
          </a:p>
        </p:txBody>
      </p:sp>
      <p:sp>
        <p:nvSpPr>
          <p:cNvPr id="7" name="problem-frame">
            <a:extLst>
              <a:ext uri="{FF2B5EF4-FFF2-40B4-BE49-F238E27FC236}">
                <a16:creationId xmlns:a16="http://schemas.microsoft.com/office/drawing/2014/main" id="{D9430E8D-C953-48E3-AC55-116F9F27C53B}"/>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85A48A6A-4BCC-40FF-BEDF-E52B7E9C5804}"/>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One mole of ideal gas is at 300 K in 0.0246 m³. Find its pressure. Use R = 8.31 J/(mol·K).</a:t>
            </a:r>
          </a:p>
        </p:txBody>
      </p:sp>
      <p:sp>
        <p:nvSpPr>
          <p:cNvPr id="9" name="step-label-1">
            <a:extLst>
              <a:ext uri="{FF2B5EF4-FFF2-40B4-BE49-F238E27FC236}">
                <a16:creationId xmlns:a16="http://schemas.microsoft.com/office/drawing/2014/main" id="{A7AB99B2-123B-4FD1-9212-8C0600309D02}"/>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8A6200"/>
                </a:solidFill>
              </a:defRPr>
            </a:pPr>
            <a:r>
              <a:rPr sz="1800" b="1" i="0">
                <a:solidFill>
                  <a:srgbClr val="8A6200"/>
                </a:solidFill>
              </a:rPr>
              <a:t>Step 1</a:t>
            </a:r>
          </a:p>
        </p:txBody>
      </p:sp>
      <p:sp>
        <p:nvSpPr>
          <p:cNvPr id="10" name="rule-190-358">
            <a:extLst>
              <a:ext uri="{FF2B5EF4-FFF2-40B4-BE49-F238E27FC236}">
                <a16:creationId xmlns:a16="http://schemas.microsoft.com/office/drawing/2014/main" id="{0F174402-D2E1-49B9-ADF3-A2223C5B1A63}"/>
              </a:ext>
            </a:extLst>
          </p:cNvPr>
          <p:cNvSpPr>
            <a:spLocks noGrp="1"/>
          </p:cNvSpPr>
          <p:nvPr/>
        </p:nvSpPr>
        <p:spPr>
          <a:xfrm>
            <a:off x="1809750" y="3409950"/>
            <a:ext cx="381000" cy="19050"/>
          </a:xfrm>
          <a:prstGeom prst="rect">
            <a:avLst/>
          </a:prstGeom>
          <a:solidFill>
            <a:srgbClr val="8A6200"/>
          </a:solidFill>
          <a:ln w="0">
            <a:noFill/>
            <a:prstDash val="solid"/>
          </a:ln>
        </p:spPr>
      </p:sp>
      <p:sp>
        <p:nvSpPr>
          <p:cNvPr id="11" name="step-text-1">
            <a:extLst>
              <a:ext uri="{FF2B5EF4-FFF2-40B4-BE49-F238E27FC236}">
                <a16:creationId xmlns:a16="http://schemas.microsoft.com/office/drawing/2014/main" id="{99FAA4AE-C3CD-46F9-AD5A-76521D9D900B}"/>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Rearrange P = nRT/V.</a:t>
            </a:r>
          </a:p>
        </p:txBody>
      </p:sp>
      <p:sp>
        <p:nvSpPr>
          <p:cNvPr id="12" name="step-label-2">
            <a:extLst>
              <a:ext uri="{FF2B5EF4-FFF2-40B4-BE49-F238E27FC236}">
                <a16:creationId xmlns:a16="http://schemas.microsoft.com/office/drawing/2014/main" id="{7A61C88A-00B4-4DA9-8D91-B7CC6BF19271}"/>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8A6200"/>
                </a:solidFill>
              </a:defRPr>
            </a:pPr>
            <a:r>
              <a:rPr sz="1800" b="1" i="0">
                <a:solidFill>
                  <a:srgbClr val="8A6200"/>
                </a:solidFill>
              </a:rPr>
              <a:t>Step 2</a:t>
            </a:r>
          </a:p>
        </p:txBody>
      </p:sp>
      <p:sp>
        <p:nvSpPr>
          <p:cNvPr id="13" name="rule-190-430">
            <a:extLst>
              <a:ext uri="{FF2B5EF4-FFF2-40B4-BE49-F238E27FC236}">
                <a16:creationId xmlns:a16="http://schemas.microsoft.com/office/drawing/2014/main" id="{72C2FA52-CB28-405D-A257-BE050EFD0E21}"/>
              </a:ext>
            </a:extLst>
          </p:cNvPr>
          <p:cNvSpPr>
            <a:spLocks noGrp="1"/>
          </p:cNvSpPr>
          <p:nvPr/>
        </p:nvSpPr>
        <p:spPr>
          <a:xfrm>
            <a:off x="1809750" y="4095750"/>
            <a:ext cx="381000" cy="19050"/>
          </a:xfrm>
          <a:prstGeom prst="rect">
            <a:avLst/>
          </a:prstGeom>
          <a:solidFill>
            <a:srgbClr val="8A6200"/>
          </a:solidFill>
          <a:ln w="0">
            <a:noFill/>
            <a:prstDash val="solid"/>
          </a:ln>
        </p:spPr>
      </p:sp>
      <p:sp>
        <p:nvSpPr>
          <p:cNvPr id="14" name="step-text-2">
            <a:extLst>
              <a:ext uri="{FF2B5EF4-FFF2-40B4-BE49-F238E27FC236}">
                <a16:creationId xmlns:a16="http://schemas.microsoft.com/office/drawing/2014/main" id="{A6CCA0F0-EBF4-4367-B5AF-1833D170324C}"/>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Substitute 1.00(8.31)(300)/0.0246.</a:t>
            </a:r>
          </a:p>
        </p:txBody>
      </p:sp>
      <p:sp>
        <p:nvSpPr>
          <p:cNvPr id="15" name="step-label-3">
            <a:extLst>
              <a:ext uri="{FF2B5EF4-FFF2-40B4-BE49-F238E27FC236}">
                <a16:creationId xmlns:a16="http://schemas.microsoft.com/office/drawing/2014/main" id="{FA0D268A-3141-4A06-BE9B-E170674C4C5C}"/>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8A6200"/>
                </a:solidFill>
              </a:defRPr>
            </a:pPr>
            <a:r>
              <a:rPr sz="1800" b="1" i="0">
                <a:solidFill>
                  <a:srgbClr val="8A6200"/>
                </a:solidFill>
              </a:rPr>
              <a:t>Step 3</a:t>
            </a:r>
          </a:p>
        </p:txBody>
      </p:sp>
      <p:sp>
        <p:nvSpPr>
          <p:cNvPr id="16" name="rule-190-502">
            <a:extLst>
              <a:ext uri="{FF2B5EF4-FFF2-40B4-BE49-F238E27FC236}">
                <a16:creationId xmlns:a16="http://schemas.microsoft.com/office/drawing/2014/main" id="{01C65050-098E-41D9-A92B-7705087916D6}"/>
              </a:ext>
            </a:extLst>
          </p:cNvPr>
          <p:cNvSpPr>
            <a:spLocks noGrp="1"/>
          </p:cNvSpPr>
          <p:nvPr/>
        </p:nvSpPr>
        <p:spPr>
          <a:xfrm>
            <a:off x="1809750" y="4781550"/>
            <a:ext cx="381000" cy="19050"/>
          </a:xfrm>
          <a:prstGeom prst="rect">
            <a:avLst/>
          </a:prstGeom>
          <a:solidFill>
            <a:srgbClr val="8A6200"/>
          </a:solidFill>
          <a:ln w="0">
            <a:noFill/>
            <a:prstDash val="solid"/>
          </a:ln>
        </p:spPr>
      </p:sp>
      <p:sp>
        <p:nvSpPr>
          <p:cNvPr id="17" name="step-text-3">
            <a:extLst>
              <a:ext uri="{FF2B5EF4-FFF2-40B4-BE49-F238E27FC236}">
                <a16:creationId xmlns:a16="http://schemas.microsoft.com/office/drawing/2014/main" id="{A22A2256-A1CC-45B8-AE5D-C639A153C884}"/>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Use pascals.</a:t>
            </a:r>
          </a:p>
        </p:txBody>
      </p:sp>
      <p:sp>
        <p:nvSpPr>
          <p:cNvPr id="18" name="answer-frame">
            <a:extLst>
              <a:ext uri="{FF2B5EF4-FFF2-40B4-BE49-F238E27FC236}">
                <a16:creationId xmlns:a16="http://schemas.microsoft.com/office/drawing/2014/main" id="{6AB74922-CAB3-485E-9FDB-F055D2ABBC0D}"/>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2C915A33-9357-4998-BD46-CC0BE850BF7F}"/>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P = 1.01 × 10⁵ Pa.</a:t>
            </a:r>
          </a:p>
        </p:txBody>
      </p:sp>
    </p:spTree>
    <p:extLst>
      <p:ext uri="{BB962C8B-B14F-4D97-AF65-F5344CB8AC3E}">
        <p14:creationId xmlns:p14="http://schemas.microsoft.com/office/powerpoint/2010/main" val="16536882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5CE1C9D1-A523-4E28-9F9C-D8FE82EC515F}"/>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AP2 · UNIT 9 · AP PHYSICS 2: ALGEBRA-BASED</a:t>
            </a:r>
          </a:p>
        </p:txBody>
      </p:sp>
      <p:sp>
        <p:nvSpPr>
          <p:cNvPr id="2" name="page-number">
            <a:extLst>
              <a:ext uri="{FF2B5EF4-FFF2-40B4-BE49-F238E27FC236}">
                <a16:creationId xmlns:a16="http://schemas.microsoft.com/office/drawing/2014/main" id="{828A2910-D888-4B43-8B01-9F186A8C9B09}"/>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07 / 13</a:t>
            </a:r>
            <a:endParaRPr sz="1650" b="1" i="0">
              <a:solidFill>
                <a:srgbClr val="0A332E"/>
              </a:solidFill>
            </a:endParaRPr>
          </a:p>
        </p:txBody>
      </p:sp>
      <p:sp>
        <p:nvSpPr>
          <p:cNvPr id="3" name="rule-70-666">
            <a:extLst>
              <a:ext uri="{FF2B5EF4-FFF2-40B4-BE49-F238E27FC236}">
                <a16:creationId xmlns:a16="http://schemas.microsoft.com/office/drawing/2014/main" id="{3304B3FC-A440-43E7-AE0C-FC8A146B5C62}"/>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D5617F9D-900B-4275-85BE-7B2DA6296A8E}"/>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AP2-U9 · 15–18%</a:t>
            </a:r>
          </a:p>
        </p:txBody>
      </p:sp>
      <p:sp>
        <p:nvSpPr>
          <p:cNvPr id="5" name="slide-title">
            <a:extLst>
              <a:ext uri="{FF2B5EF4-FFF2-40B4-BE49-F238E27FC236}">
                <a16:creationId xmlns:a16="http://schemas.microsoft.com/office/drawing/2014/main" id="{B8604B30-06CE-4E1B-BE63-930342487B99}"/>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Guided problem: finish the reasoning</a:t>
            </a:r>
          </a:p>
        </p:txBody>
      </p:sp>
      <p:sp>
        <p:nvSpPr>
          <p:cNvPr id="6" name="worked-label">
            <a:extLst>
              <a:ext uri="{FF2B5EF4-FFF2-40B4-BE49-F238E27FC236}">
                <a16:creationId xmlns:a16="http://schemas.microsoft.com/office/drawing/2014/main" id="{1963ADDE-08D1-431A-B7EB-1E3F1CA16300}"/>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ALGEBRA-BASED · GUIDED WORKED PROBLEM · TRY EACH STEP BEFORE READING ON</a:t>
            </a:r>
          </a:p>
        </p:txBody>
      </p:sp>
      <p:sp>
        <p:nvSpPr>
          <p:cNvPr id="7" name="problem-frame">
            <a:extLst>
              <a:ext uri="{FF2B5EF4-FFF2-40B4-BE49-F238E27FC236}">
                <a16:creationId xmlns:a16="http://schemas.microsoft.com/office/drawing/2014/main" id="{D412F790-EA50-4C30-BB54-9A1FD86B81E6}"/>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06035F6E-253F-48AC-A836-B66516E38D26}"/>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gas absorbs 500 J of heat and does 180 J of work on its surroundings. Find ΔU using ΔU = Q + W_on.</a:t>
            </a:r>
          </a:p>
        </p:txBody>
      </p:sp>
      <p:sp>
        <p:nvSpPr>
          <p:cNvPr id="9" name="step-label-1">
            <a:extLst>
              <a:ext uri="{FF2B5EF4-FFF2-40B4-BE49-F238E27FC236}">
                <a16:creationId xmlns:a16="http://schemas.microsoft.com/office/drawing/2014/main" id="{046869EE-6B4D-4E9E-831C-DEA29C49FB93}"/>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8A6200"/>
                </a:solidFill>
              </a:defRPr>
            </a:pPr>
            <a:r>
              <a:rPr sz="1800" b="1" i="0">
                <a:solidFill>
                  <a:srgbClr val="8A6200"/>
                </a:solidFill>
              </a:rPr>
              <a:t>Step 1</a:t>
            </a:r>
          </a:p>
        </p:txBody>
      </p:sp>
      <p:sp>
        <p:nvSpPr>
          <p:cNvPr id="10" name="rule-190-358">
            <a:extLst>
              <a:ext uri="{FF2B5EF4-FFF2-40B4-BE49-F238E27FC236}">
                <a16:creationId xmlns:a16="http://schemas.microsoft.com/office/drawing/2014/main" id="{33B70D0B-6536-4F27-8560-09100DA027A1}"/>
              </a:ext>
            </a:extLst>
          </p:cNvPr>
          <p:cNvSpPr>
            <a:spLocks noGrp="1"/>
          </p:cNvSpPr>
          <p:nvPr/>
        </p:nvSpPr>
        <p:spPr>
          <a:xfrm>
            <a:off x="1809750" y="3409950"/>
            <a:ext cx="381000" cy="19050"/>
          </a:xfrm>
          <a:prstGeom prst="rect">
            <a:avLst/>
          </a:prstGeom>
          <a:solidFill>
            <a:srgbClr val="8A6200"/>
          </a:solidFill>
          <a:ln w="0">
            <a:noFill/>
            <a:prstDash val="solid"/>
          </a:ln>
        </p:spPr>
      </p:sp>
      <p:sp>
        <p:nvSpPr>
          <p:cNvPr id="11" name="step-text-1">
            <a:extLst>
              <a:ext uri="{FF2B5EF4-FFF2-40B4-BE49-F238E27FC236}">
                <a16:creationId xmlns:a16="http://schemas.microsoft.com/office/drawing/2014/main" id="{27B75D20-3B5F-4E5A-9EF4-824D18558D6D}"/>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Q = +500 J</a:t>
            </a:r>
          </a:p>
        </p:txBody>
      </p:sp>
      <p:sp>
        <p:nvSpPr>
          <p:cNvPr id="12" name="step-label-2">
            <a:extLst>
              <a:ext uri="{FF2B5EF4-FFF2-40B4-BE49-F238E27FC236}">
                <a16:creationId xmlns:a16="http://schemas.microsoft.com/office/drawing/2014/main" id="{305B97EA-5C3B-46D5-8BF7-DB24C164CA78}"/>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8A6200"/>
                </a:solidFill>
              </a:defRPr>
            </a:pPr>
            <a:r>
              <a:rPr sz="1800" b="1" i="0">
                <a:solidFill>
                  <a:srgbClr val="8A6200"/>
                </a:solidFill>
              </a:rPr>
              <a:t>Step 2</a:t>
            </a:r>
          </a:p>
        </p:txBody>
      </p:sp>
      <p:sp>
        <p:nvSpPr>
          <p:cNvPr id="13" name="rule-190-430">
            <a:extLst>
              <a:ext uri="{FF2B5EF4-FFF2-40B4-BE49-F238E27FC236}">
                <a16:creationId xmlns:a16="http://schemas.microsoft.com/office/drawing/2014/main" id="{3B87F748-C8D8-4CC2-B1C8-06A2AE174BEF}"/>
              </a:ext>
            </a:extLst>
          </p:cNvPr>
          <p:cNvSpPr>
            <a:spLocks noGrp="1"/>
          </p:cNvSpPr>
          <p:nvPr/>
        </p:nvSpPr>
        <p:spPr>
          <a:xfrm>
            <a:off x="1809750" y="4095750"/>
            <a:ext cx="381000" cy="19050"/>
          </a:xfrm>
          <a:prstGeom prst="rect">
            <a:avLst/>
          </a:prstGeom>
          <a:solidFill>
            <a:srgbClr val="8A6200"/>
          </a:solidFill>
          <a:ln w="0">
            <a:noFill/>
            <a:prstDash val="solid"/>
          </a:ln>
        </p:spPr>
      </p:sp>
      <p:sp>
        <p:nvSpPr>
          <p:cNvPr id="14" name="step-text-2">
            <a:extLst>
              <a:ext uri="{FF2B5EF4-FFF2-40B4-BE49-F238E27FC236}">
                <a16:creationId xmlns:a16="http://schemas.microsoft.com/office/drawing/2014/main" id="{9CCD93EC-AC55-463A-9294-AE9AD855E201}"/>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W_on = −180 J</a:t>
            </a:r>
          </a:p>
        </p:txBody>
      </p:sp>
      <p:sp>
        <p:nvSpPr>
          <p:cNvPr id="15" name="step-label-3">
            <a:extLst>
              <a:ext uri="{FF2B5EF4-FFF2-40B4-BE49-F238E27FC236}">
                <a16:creationId xmlns:a16="http://schemas.microsoft.com/office/drawing/2014/main" id="{F33E963A-A2B4-4345-B52E-EF3C3ADB7602}"/>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8A6200"/>
                </a:solidFill>
              </a:defRPr>
            </a:pPr>
            <a:r>
              <a:rPr sz="1800" b="1" i="0">
                <a:solidFill>
                  <a:srgbClr val="8A6200"/>
                </a:solidFill>
              </a:rPr>
              <a:t>Step 3</a:t>
            </a:r>
          </a:p>
        </p:txBody>
      </p:sp>
      <p:sp>
        <p:nvSpPr>
          <p:cNvPr id="16" name="rule-190-502">
            <a:extLst>
              <a:ext uri="{FF2B5EF4-FFF2-40B4-BE49-F238E27FC236}">
                <a16:creationId xmlns:a16="http://schemas.microsoft.com/office/drawing/2014/main" id="{0968F908-FE27-425D-BEB6-1B7A0D7663AE}"/>
              </a:ext>
            </a:extLst>
          </p:cNvPr>
          <p:cNvSpPr>
            <a:spLocks noGrp="1"/>
          </p:cNvSpPr>
          <p:nvPr/>
        </p:nvSpPr>
        <p:spPr>
          <a:xfrm>
            <a:off x="1809750" y="4781550"/>
            <a:ext cx="381000" cy="19050"/>
          </a:xfrm>
          <a:prstGeom prst="rect">
            <a:avLst/>
          </a:prstGeom>
          <a:solidFill>
            <a:srgbClr val="8A6200"/>
          </a:solidFill>
          <a:ln w="0">
            <a:noFill/>
            <a:prstDash val="solid"/>
          </a:ln>
        </p:spPr>
      </p:sp>
      <p:sp>
        <p:nvSpPr>
          <p:cNvPr id="17" name="step-text-3">
            <a:extLst>
              <a:ext uri="{FF2B5EF4-FFF2-40B4-BE49-F238E27FC236}">
                <a16:creationId xmlns:a16="http://schemas.microsoft.com/office/drawing/2014/main" id="{881E605D-F971-43A5-9896-55D21BBB51CD}"/>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Check the direction, significant figures and physical meaning of the result.</a:t>
            </a:r>
          </a:p>
        </p:txBody>
      </p:sp>
      <p:sp>
        <p:nvSpPr>
          <p:cNvPr id="18" name="answer-frame">
            <a:extLst>
              <a:ext uri="{FF2B5EF4-FFF2-40B4-BE49-F238E27FC236}">
                <a16:creationId xmlns:a16="http://schemas.microsoft.com/office/drawing/2014/main" id="{87E5A9A7-9B43-4398-B947-702F8F4F63FF}"/>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2DD6C955-CA86-4075-84C9-F7DE2E257673}"/>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ΔU = +320 J.</a:t>
            </a:r>
          </a:p>
        </p:txBody>
      </p:sp>
    </p:spTree>
    <p:extLst>
      <p:ext uri="{BB962C8B-B14F-4D97-AF65-F5344CB8AC3E}">
        <p14:creationId xmlns:p14="http://schemas.microsoft.com/office/powerpoint/2010/main" val="12441575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8A6DB9A2-3859-4BC2-98A8-091CEE48BE7F}"/>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AP2 · UNIT 9 · AP PHYSICS 2: ALGEBRA-BASED</a:t>
            </a:r>
          </a:p>
        </p:txBody>
      </p:sp>
      <p:sp>
        <p:nvSpPr>
          <p:cNvPr id="2" name="page-number">
            <a:extLst>
              <a:ext uri="{FF2B5EF4-FFF2-40B4-BE49-F238E27FC236}">
                <a16:creationId xmlns:a16="http://schemas.microsoft.com/office/drawing/2014/main" id="{46EB2DF0-A749-4E1A-8FEC-B30D51572322}"/>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08 / 13</a:t>
            </a:r>
            <a:endParaRPr sz="1650" b="1" i="0">
              <a:solidFill>
                <a:srgbClr val="F4F0E2"/>
              </a:solidFill>
            </a:endParaRPr>
          </a:p>
        </p:txBody>
      </p:sp>
      <p:sp>
        <p:nvSpPr>
          <p:cNvPr id="3" name="rule-70-666">
            <a:extLst>
              <a:ext uri="{FF2B5EF4-FFF2-40B4-BE49-F238E27FC236}">
                <a16:creationId xmlns:a16="http://schemas.microsoft.com/office/drawing/2014/main" id="{554C1A55-5916-4A54-AFE0-9831742C0A4D}"/>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556F9840-520C-424A-93C1-C16DD82EC741}"/>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AP2-U9 · 15–18%</a:t>
            </a:r>
          </a:p>
        </p:txBody>
      </p:sp>
      <p:sp>
        <p:nvSpPr>
          <p:cNvPr id="5" name="slide-title">
            <a:extLst>
              <a:ext uri="{FF2B5EF4-FFF2-40B4-BE49-F238E27FC236}">
                <a16:creationId xmlns:a16="http://schemas.microsoft.com/office/drawing/2014/main" id="{FB73D10E-6CFA-4655-9415-2EBFAC411CEC}"/>
              </a:ext>
            </a:extLst>
          </p:cNvPr>
          <p:cNvSpPr>
            <a:spLocks noGrp="1"/>
          </p:cNvSpPr>
          <p:nvPr/>
        </p:nvSpPr>
        <p:spPr>
          <a:xfrm>
            <a:off x="666750" y="685800"/>
            <a:ext cx="10858500" cy="952500"/>
          </a:xfrm>
          <a:prstGeom prst="rect">
            <a:avLst/>
          </a:prstGeom>
          <a:noFill/>
          <a:ln w="0">
            <a:noFill/>
            <a:prstDash val="solid"/>
          </a:ln>
        </p:spPr>
        <p:txBody>
          <a:bodyPr/>
          <a:lstStyle/>
          <a:p>
            <a:endParaRPr/>
          </a:p>
        </p:txBody>
      </p:sp>
      <p:sp>
        <p:nvSpPr>
          <p:cNvPr id="6" name="activity-format">
            <a:extLst>
              <a:ext uri="{FF2B5EF4-FFF2-40B4-BE49-F238E27FC236}">
                <a16:creationId xmlns:a16="http://schemas.microsoft.com/office/drawing/2014/main" id="{C6ECF4AF-8F5E-4FBE-97E1-05B5D22657FB}"/>
              </a:ext>
            </a:extLst>
          </p:cNvPr>
          <p:cNvSpPr>
            <a:spLocks noGrp="1"/>
          </p:cNvSpPr>
          <p:nvPr/>
        </p:nvSpPr>
        <p:spPr>
          <a:xfrm>
            <a:off x="666750" y="1600200"/>
            <a:ext cx="6667500" cy="3238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CLASS ACTIVITY · AP SCIENCE-PRACTICE ACTIVITY</a:t>
            </a:r>
          </a:p>
        </p:txBody>
      </p:sp>
      <p:sp>
        <p:nvSpPr>
          <p:cNvPr id="7" name="materials-label">
            <a:extLst>
              <a:ext uri="{FF2B5EF4-FFF2-40B4-BE49-F238E27FC236}">
                <a16:creationId xmlns:a16="http://schemas.microsoft.com/office/drawing/2014/main" id="{FCF97443-62D4-48F7-B4D4-91343C2147F0}"/>
              </a:ext>
            </a:extLst>
          </p:cNvPr>
          <p:cNvSpPr>
            <a:spLocks noGrp="1"/>
          </p:cNvSpPr>
          <p:nvPr/>
        </p:nvSpPr>
        <p:spPr>
          <a:xfrm>
            <a:off x="666750" y="2190750"/>
            <a:ext cx="2571750" cy="3238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YOU NEED</a:t>
            </a:r>
          </a:p>
        </p:txBody>
      </p:sp>
      <p:sp>
        <p:nvSpPr>
          <p:cNvPr id="8" name="materials">
            <a:extLst>
              <a:ext uri="{FF2B5EF4-FFF2-40B4-BE49-F238E27FC236}">
                <a16:creationId xmlns:a16="http://schemas.microsoft.com/office/drawing/2014/main" id="{2CD8A0AB-D9DF-4B42-86D1-4742A30D9CA6}"/>
              </a:ext>
            </a:extLst>
          </p:cNvPr>
          <p:cNvSpPr>
            <a:spLocks noGrp="1"/>
          </p:cNvSpPr>
          <p:nvPr/>
        </p:nvSpPr>
        <p:spPr>
          <a:xfrm>
            <a:off x="666750" y="2667000"/>
            <a:ext cx="3429000" cy="1809750"/>
          </a:xfrm>
          <a:prstGeom prst="rect">
            <a:avLst/>
          </a:prstGeom>
          <a:noFill/>
          <a:ln w="0">
            <a:noFill/>
            <a:prstDash val="solid"/>
          </a:ln>
        </p:spPr>
        <p:txBody>
          <a:bodyPr/>
          <a:lstStyle/>
          <a:p>
            <a:pPr algn="l">
              <a:defRPr sz="1875" b="0" i="0">
                <a:solidFill>
                  <a:srgbClr val="F4F0E2"/>
                </a:solidFill>
              </a:defRPr>
            </a:pPr>
            <a:r>
              <a:rPr sz="1875" b="0" i="0">
                <a:solidFill>
                  <a:srgbClr val="F4F0E2"/>
                </a:solidFill>
              </a:rPr>
              <a:t>• editable slide • mini-whiteboards • calculator when useful</a:t>
            </a:r>
          </a:p>
        </p:txBody>
      </p:sp>
      <p:sp>
        <p:nvSpPr>
          <p:cNvPr id="9" name="activity-step-1">
            <a:extLst>
              <a:ext uri="{FF2B5EF4-FFF2-40B4-BE49-F238E27FC236}">
                <a16:creationId xmlns:a16="http://schemas.microsoft.com/office/drawing/2014/main" id="{6AA7755D-FA04-4873-8929-187617D64FD8}"/>
              </a:ext>
            </a:extLst>
          </p:cNvPr>
          <p:cNvSpPr>
            <a:spLocks noGrp="1"/>
          </p:cNvSpPr>
          <p:nvPr/>
        </p:nvSpPr>
        <p:spPr>
          <a:xfrm>
            <a:off x="4905375" y="2143125"/>
            <a:ext cx="514350" cy="514350"/>
          </a:xfrm>
          <a:prstGeom prst="ellipse">
            <a:avLst/>
          </a:prstGeom>
          <a:solidFill>
            <a:srgbClr val="EFB42B"/>
          </a:solidFill>
          <a:ln w="0">
            <a:noFill/>
            <a:prstDash val="solid"/>
          </a:ln>
        </p:spPr>
      </p:sp>
      <p:sp>
        <p:nvSpPr>
          <p:cNvPr id="10" name="activity-step-number-1">
            <a:extLst>
              <a:ext uri="{FF2B5EF4-FFF2-40B4-BE49-F238E27FC236}">
                <a16:creationId xmlns:a16="http://schemas.microsoft.com/office/drawing/2014/main" id="{2DA6B2DB-460F-4DF1-9FC6-E62953B31779}"/>
              </a:ext>
            </a:extLst>
          </p:cNvPr>
          <p:cNvSpPr>
            <a:spLocks noGrp="1"/>
          </p:cNvSpPr>
          <p:nvPr/>
        </p:nvSpPr>
        <p:spPr>
          <a:xfrm>
            <a:off x="4905375" y="22098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11" name="activity-step-text-1">
            <a:extLst>
              <a:ext uri="{FF2B5EF4-FFF2-40B4-BE49-F238E27FC236}">
                <a16:creationId xmlns:a16="http://schemas.microsoft.com/office/drawing/2014/main" id="{8583D4D4-A24D-4F7A-8746-79D8699F620E}"/>
              </a:ext>
            </a:extLst>
          </p:cNvPr>
          <p:cNvSpPr>
            <a:spLocks noGrp="1"/>
          </p:cNvSpPr>
          <p:nvPr/>
        </p:nvSpPr>
        <p:spPr>
          <a:xfrm>
            <a:off x="5715000" y="20955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Teams sketch isochoric, isobaric, isothermal and adiabatic paths.</a:t>
            </a:r>
          </a:p>
        </p:txBody>
      </p:sp>
      <p:sp>
        <p:nvSpPr>
          <p:cNvPr id="12" name="activity-step-2">
            <a:extLst>
              <a:ext uri="{FF2B5EF4-FFF2-40B4-BE49-F238E27FC236}">
                <a16:creationId xmlns:a16="http://schemas.microsoft.com/office/drawing/2014/main" id="{35BCB003-1B3B-4C1D-8789-D1A378F5DE3D}"/>
              </a:ext>
            </a:extLst>
          </p:cNvPr>
          <p:cNvSpPr>
            <a:spLocks noGrp="1"/>
          </p:cNvSpPr>
          <p:nvPr/>
        </p:nvSpPr>
        <p:spPr>
          <a:xfrm>
            <a:off x="4905375" y="3209925"/>
            <a:ext cx="514350" cy="514350"/>
          </a:xfrm>
          <a:prstGeom prst="ellipse">
            <a:avLst/>
          </a:prstGeom>
          <a:solidFill>
            <a:srgbClr val="EFB42B"/>
          </a:solidFill>
          <a:ln w="0">
            <a:noFill/>
            <a:prstDash val="solid"/>
          </a:ln>
        </p:spPr>
      </p:sp>
      <p:sp>
        <p:nvSpPr>
          <p:cNvPr id="13" name="activity-step-number-2">
            <a:extLst>
              <a:ext uri="{FF2B5EF4-FFF2-40B4-BE49-F238E27FC236}">
                <a16:creationId xmlns:a16="http://schemas.microsoft.com/office/drawing/2014/main" id="{8E737D8B-EFD8-4AE4-8519-0BADE5C30315}"/>
              </a:ext>
            </a:extLst>
          </p:cNvPr>
          <p:cNvSpPr>
            <a:spLocks noGrp="1"/>
          </p:cNvSpPr>
          <p:nvPr/>
        </p:nvSpPr>
        <p:spPr>
          <a:xfrm>
            <a:off x="4905375" y="32766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4" name="activity-step-text-2">
            <a:extLst>
              <a:ext uri="{FF2B5EF4-FFF2-40B4-BE49-F238E27FC236}">
                <a16:creationId xmlns:a16="http://schemas.microsoft.com/office/drawing/2014/main" id="{6E2BA0C5-8388-4369-AD34-6E0C188D3B23}"/>
              </a:ext>
            </a:extLst>
          </p:cNvPr>
          <p:cNvSpPr>
            <a:spLocks noGrp="1"/>
          </p:cNvSpPr>
          <p:nvPr/>
        </p:nvSpPr>
        <p:spPr>
          <a:xfrm>
            <a:off x="5715000" y="31623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Annotate work sign and qualitative heat transfer.</a:t>
            </a:r>
          </a:p>
        </p:txBody>
      </p:sp>
      <p:sp>
        <p:nvSpPr>
          <p:cNvPr id="15" name="activity-step-3">
            <a:extLst>
              <a:ext uri="{FF2B5EF4-FFF2-40B4-BE49-F238E27FC236}">
                <a16:creationId xmlns:a16="http://schemas.microsoft.com/office/drawing/2014/main" id="{FB9876BD-C0B5-49EC-8367-EACB27CD042F}"/>
              </a:ext>
            </a:extLst>
          </p:cNvPr>
          <p:cNvSpPr>
            <a:spLocks noGrp="1"/>
          </p:cNvSpPr>
          <p:nvPr/>
        </p:nvSpPr>
        <p:spPr>
          <a:xfrm>
            <a:off x="4905375" y="4276725"/>
            <a:ext cx="514350" cy="514350"/>
          </a:xfrm>
          <a:prstGeom prst="ellipse">
            <a:avLst/>
          </a:prstGeom>
          <a:solidFill>
            <a:srgbClr val="EFB42B"/>
          </a:solidFill>
          <a:ln w="0">
            <a:noFill/>
            <a:prstDash val="solid"/>
          </a:ln>
        </p:spPr>
      </p:sp>
      <p:sp>
        <p:nvSpPr>
          <p:cNvPr id="16" name="activity-step-number-3">
            <a:extLst>
              <a:ext uri="{FF2B5EF4-FFF2-40B4-BE49-F238E27FC236}">
                <a16:creationId xmlns:a16="http://schemas.microsoft.com/office/drawing/2014/main" id="{9FD67F7F-DFEA-4182-BEE2-68A5F14E41D5}"/>
              </a:ext>
            </a:extLst>
          </p:cNvPr>
          <p:cNvSpPr>
            <a:spLocks noGrp="1"/>
          </p:cNvSpPr>
          <p:nvPr/>
        </p:nvSpPr>
        <p:spPr>
          <a:xfrm>
            <a:off x="4905375" y="43434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7" name="activity-step-text-3">
            <a:extLst>
              <a:ext uri="{FF2B5EF4-FFF2-40B4-BE49-F238E27FC236}">
                <a16:creationId xmlns:a16="http://schemas.microsoft.com/office/drawing/2014/main" id="{E84ED45A-DB09-4D28-8709-B2087586C4B9}"/>
              </a:ext>
            </a:extLst>
          </p:cNvPr>
          <p:cNvSpPr>
            <a:spLocks noGrp="1"/>
          </p:cNvSpPr>
          <p:nvPr/>
        </p:nvSpPr>
        <p:spPr>
          <a:xfrm>
            <a:off x="5715000" y="42291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Gallery-walk and challenge one annotation.</a:t>
            </a:r>
          </a:p>
        </p:txBody>
      </p:sp>
      <p:sp>
        <p:nvSpPr>
          <p:cNvPr id="18" name="rule-70-518">
            <a:extLst>
              <a:ext uri="{FF2B5EF4-FFF2-40B4-BE49-F238E27FC236}">
                <a16:creationId xmlns:a16="http://schemas.microsoft.com/office/drawing/2014/main" id="{902A081D-4D64-4251-A57A-51EDE0FB4051}"/>
              </a:ext>
            </a:extLst>
          </p:cNvPr>
          <p:cNvSpPr>
            <a:spLocks noGrp="1"/>
          </p:cNvSpPr>
          <p:nvPr/>
        </p:nvSpPr>
        <p:spPr>
          <a:xfrm>
            <a:off x="666750" y="4933950"/>
            <a:ext cx="10477500" cy="9525"/>
          </a:xfrm>
          <a:prstGeom prst="rect">
            <a:avLst/>
          </a:prstGeom>
          <a:solidFill>
            <a:srgbClr val="47716A"/>
          </a:solidFill>
          <a:ln w="0">
            <a:noFill/>
            <a:prstDash val="solid"/>
          </a:ln>
        </p:spPr>
      </p:sp>
      <p:sp>
        <p:nvSpPr>
          <p:cNvPr id="19" name="success-check">
            <a:extLst>
              <a:ext uri="{FF2B5EF4-FFF2-40B4-BE49-F238E27FC236}">
                <a16:creationId xmlns:a16="http://schemas.microsoft.com/office/drawing/2014/main" id="{79A3E195-A4A1-4584-B97C-EA07614683C9}"/>
              </a:ext>
            </a:extLst>
          </p:cNvPr>
          <p:cNvSpPr>
            <a:spLocks noGrp="1"/>
          </p:cNvSpPr>
          <p:nvPr/>
        </p:nvSpPr>
        <p:spPr>
          <a:xfrm>
            <a:off x="666750" y="5219700"/>
            <a:ext cx="10572750" cy="647700"/>
          </a:xfrm>
          <a:prstGeom prst="rect">
            <a:avLst/>
          </a:prstGeom>
          <a:noFill/>
          <a:ln w="0">
            <a:noFill/>
            <a:prstDash val="solid"/>
          </a:ln>
        </p:spPr>
        <p:txBody>
          <a:bodyPr/>
          <a:lstStyle/>
          <a:p>
            <a:pPr algn="l">
              <a:defRPr sz="1875" b="1" i="0">
                <a:solidFill>
                  <a:srgbClr val="EFB42B"/>
                </a:solidFill>
              </a:defRPr>
            </a:pPr>
            <a:r>
              <a:rPr sz="1875" b="1" i="0">
                <a:solidFill>
                  <a:srgbClr val="EFB42B"/>
                </a:solidFill>
              </a:rPr>
              <a:t>Success check: Every path has labelled axes, direction arrow and energy statement.</a:t>
            </a:r>
          </a:p>
        </p:txBody>
      </p:sp>
    </p:spTree>
    <p:extLst>
      <p:ext uri="{BB962C8B-B14F-4D97-AF65-F5344CB8AC3E}">
        <p14:creationId xmlns:p14="http://schemas.microsoft.com/office/powerpoint/2010/main" val="9671856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FB42B"/>
        </a:solidFill>
        <a:effectLst/>
      </p:bgPr>
    </p:bg>
    <p:spTree>
      <p:nvGrpSpPr>
        <p:cNvPr id="1" name=""/>
        <p:cNvGrpSpPr/>
        <p:nvPr/>
      </p:nvGrpSpPr>
      <p:grpSpPr>
        <a:xfrm>
          <a:off x="0" y="0"/>
          <a:ext cx="0" cy="0"/>
          <a:chOff x="0" y="0"/>
          <a:chExt cx="0" cy="0"/>
        </a:xfrm>
      </p:grpSpPr>
      <p:sp>
        <p:nvSpPr>
          <p:cNvPr id="11" name="group-label">
            <a:extLst>
              <a:ext uri="{FF2B5EF4-FFF2-40B4-BE49-F238E27FC236}">
                <a16:creationId xmlns:a16="http://schemas.microsoft.com/office/drawing/2014/main" id="{19079B3A-6246-4ABA-876E-A25A8F3DEB69}"/>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AP2 · UNIT 9 · AP PHYSICS 2: ALGEBRA-BASED</a:t>
            </a:r>
          </a:p>
        </p:txBody>
      </p:sp>
      <p:sp>
        <p:nvSpPr>
          <p:cNvPr id="2" name="page-number">
            <a:extLst>
              <a:ext uri="{FF2B5EF4-FFF2-40B4-BE49-F238E27FC236}">
                <a16:creationId xmlns:a16="http://schemas.microsoft.com/office/drawing/2014/main" id="{28444319-661B-4956-8D7B-869CBA04378E}"/>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B342E"/>
                </a:solidFill>
              </a:defRPr>
            </a:pPr>
            <a:r>
              <a:rPr lang="en-US" sz="1650" b="1" i="0">
                <a:solidFill>
                  <a:srgbClr val="0B342E"/>
                </a:solidFill>
              </a:rPr>
              <a:t>09 / 13</a:t>
            </a:r>
            <a:endParaRPr sz="1650" b="1" i="0">
              <a:solidFill>
                <a:srgbClr val="0B342E"/>
              </a:solidFill>
            </a:endParaRPr>
          </a:p>
        </p:txBody>
      </p:sp>
      <p:sp>
        <p:nvSpPr>
          <p:cNvPr id="3" name="rule-70-666">
            <a:extLst>
              <a:ext uri="{FF2B5EF4-FFF2-40B4-BE49-F238E27FC236}">
                <a16:creationId xmlns:a16="http://schemas.microsoft.com/office/drawing/2014/main" id="{54FE6AB3-43F9-43CC-AD19-5F74ED923B5F}"/>
              </a:ext>
            </a:extLst>
          </p:cNvPr>
          <p:cNvSpPr>
            <a:spLocks noGrp="1"/>
          </p:cNvSpPr>
          <p:nvPr/>
        </p:nvSpPr>
        <p:spPr>
          <a:xfrm>
            <a:off x="666750" y="6343650"/>
            <a:ext cx="10858500" cy="9525"/>
          </a:xfrm>
          <a:prstGeom prst="rect">
            <a:avLst/>
          </a:prstGeom>
          <a:solidFill>
            <a:srgbClr val="0B342E"/>
          </a:solidFill>
          <a:ln w="0">
            <a:noFill/>
            <a:prstDash val="solid"/>
          </a:ln>
        </p:spPr>
      </p:sp>
      <p:sp>
        <p:nvSpPr>
          <p:cNvPr id="4" name="course-footer">
            <a:extLst>
              <a:ext uri="{FF2B5EF4-FFF2-40B4-BE49-F238E27FC236}">
                <a16:creationId xmlns:a16="http://schemas.microsoft.com/office/drawing/2014/main" id="{9D9C766F-1AF2-43A9-9F12-6CE3DF35384D}"/>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GIOPHYSICS · COLLEGE BOARD AP PHYSICS · AP2-U9 · 15–18%</a:t>
            </a:r>
          </a:p>
        </p:txBody>
      </p:sp>
      <p:sp>
        <p:nvSpPr>
          <p:cNvPr id="5" name="misconception-label">
            <a:extLst>
              <a:ext uri="{FF2B5EF4-FFF2-40B4-BE49-F238E27FC236}">
                <a16:creationId xmlns:a16="http://schemas.microsoft.com/office/drawing/2014/main" id="{3850A3FC-2A81-4908-9C9C-AB5D08E3BA8D}"/>
              </a:ext>
            </a:extLst>
          </p:cNvPr>
          <p:cNvSpPr>
            <a:spLocks noGrp="1"/>
          </p:cNvSpPr>
          <p:nvPr/>
        </p:nvSpPr>
        <p:spPr>
          <a:xfrm>
            <a:off x="666750" y="666750"/>
            <a:ext cx="8096250" cy="3429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MISCONCEPTION SHOWDOWN · SPOT THE MISTAKE</a:t>
            </a:r>
          </a:p>
        </p:txBody>
      </p:sp>
      <p:sp>
        <p:nvSpPr>
          <p:cNvPr id="6" name="misconception-claim">
            <a:extLst>
              <a:ext uri="{FF2B5EF4-FFF2-40B4-BE49-F238E27FC236}">
                <a16:creationId xmlns:a16="http://schemas.microsoft.com/office/drawing/2014/main" id="{1D4BE58E-74E6-4E8A-B682-C0297A0F4C64}"/>
              </a:ext>
            </a:extLst>
          </p:cNvPr>
          <p:cNvSpPr>
            <a:spLocks noGrp="1"/>
          </p:cNvSpPr>
          <p:nvPr/>
        </p:nvSpPr>
        <p:spPr>
          <a:xfrm>
            <a:off x="666750" y="1285875"/>
            <a:ext cx="10668000" cy="1381125"/>
          </a:xfrm>
          <a:prstGeom prst="rect">
            <a:avLst/>
          </a:prstGeom>
          <a:noFill/>
          <a:ln w="0">
            <a:noFill/>
            <a:prstDash val="solid"/>
          </a:ln>
        </p:spPr>
        <p:txBody>
          <a:bodyPr/>
          <a:lstStyle/>
          <a:p>
            <a:pPr algn="l">
              <a:defRPr sz="3600" b="1" i="0">
                <a:solidFill>
                  <a:srgbClr val="0B342E"/>
                </a:solidFill>
              </a:defRPr>
            </a:pPr>
            <a:r>
              <a:rPr sz="3600" b="1" i="0">
                <a:solidFill>
                  <a:srgbClr val="0B342E"/>
                </a:solidFill>
              </a:rPr>
              <a:t>“Heat is a substance stored inside an object.”</a:t>
            </a:r>
          </a:p>
        </p:txBody>
      </p:sp>
      <p:sp>
        <p:nvSpPr>
          <p:cNvPr id="7" name="correction-frame">
            <a:extLst>
              <a:ext uri="{FF2B5EF4-FFF2-40B4-BE49-F238E27FC236}">
                <a16:creationId xmlns:a16="http://schemas.microsoft.com/office/drawing/2014/main" id="{1BED40A9-46CE-412D-AC41-0FE771D2F3D7}"/>
              </a:ext>
            </a:extLst>
          </p:cNvPr>
          <p:cNvSpPr>
            <a:spLocks noGrp="1"/>
          </p:cNvSpPr>
          <p:nvPr/>
        </p:nvSpPr>
        <p:spPr>
          <a:xfrm>
            <a:off x="666750" y="3048000"/>
            <a:ext cx="10858500" cy="857250"/>
          </a:xfrm>
          <a:prstGeom prst="roundRect">
            <a:avLst>
              <a:gd name="adj" fmla="val 13333"/>
            </a:avLst>
          </a:prstGeom>
          <a:solidFill>
            <a:srgbClr val="0B342E"/>
          </a:solidFill>
          <a:ln w="0">
            <a:noFill/>
            <a:prstDash val="solid"/>
          </a:ln>
        </p:spPr>
      </p:sp>
      <p:sp>
        <p:nvSpPr>
          <p:cNvPr id="8" name="correction">
            <a:extLst>
              <a:ext uri="{FF2B5EF4-FFF2-40B4-BE49-F238E27FC236}">
                <a16:creationId xmlns:a16="http://schemas.microsoft.com/office/drawing/2014/main" id="{0A3D04DE-2790-49EE-A3F8-ED647C497CE5}"/>
              </a:ext>
            </a:extLst>
          </p:cNvPr>
          <p:cNvSpPr>
            <a:spLocks noGrp="1"/>
          </p:cNvSpPr>
          <p:nvPr/>
        </p:nvSpPr>
        <p:spPr>
          <a:xfrm>
            <a:off x="952500" y="3238500"/>
            <a:ext cx="10287000" cy="552450"/>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Heat is energy transferred because of a temperature difference; internal energy is a system property.</a:t>
            </a:r>
          </a:p>
        </p:txBody>
      </p:sp>
      <p:sp>
        <p:nvSpPr>
          <p:cNvPr id="9" name="humor-line">
            <a:extLst>
              <a:ext uri="{FF2B5EF4-FFF2-40B4-BE49-F238E27FC236}">
                <a16:creationId xmlns:a16="http://schemas.microsoft.com/office/drawing/2014/main" id="{D3E29C4F-4D72-44E7-BE7D-FA69FC8B47B9}"/>
              </a:ext>
            </a:extLst>
          </p:cNvPr>
          <p:cNvSpPr>
            <a:spLocks noGrp="1"/>
          </p:cNvSpPr>
          <p:nvPr/>
        </p:nvSpPr>
        <p:spPr>
          <a:xfrm>
            <a:off x="1238250" y="4324350"/>
            <a:ext cx="9715500" cy="723900"/>
          </a:xfrm>
          <a:prstGeom prst="rect">
            <a:avLst/>
          </a:prstGeom>
          <a:noFill/>
          <a:ln w="0">
            <a:noFill/>
            <a:prstDash val="solid"/>
          </a:ln>
        </p:spPr>
        <p:txBody>
          <a:bodyPr/>
          <a:lstStyle/>
          <a:p>
            <a:pPr algn="ctr">
              <a:defRPr sz="1950" b="0" i="1">
                <a:solidFill>
                  <a:srgbClr val="0B342E"/>
                </a:solidFill>
              </a:defRPr>
            </a:pPr>
            <a:r>
              <a:rPr sz="1950" b="0" i="1">
                <a:solidFill>
                  <a:srgbClr val="0B342E"/>
                </a:solidFill>
              </a:rPr>
              <a:t>Heat is a transfer, not a backpack the gas carries around.</a:t>
            </a:r>
          </a:p>
        </p:txBody>
      </p:sp>
      <p:sp>
        <p:nvSpPr>
          <p:cNvPr id="10" name="misconception-check">
            <a:extLst>
              <a:ext uri="{FF2B5EF4-FFF2-40B4-BE49-F238E27FC236}">
                <a16:creationId xmlns:a16="http://schemas.microsoft.com/office/drawing/2014/main" id="{82FCEF70-827A-4704-B523-6DFA0D85107A}"/>
              </a:ext>
            </a:extLst>
          </p:cNvPr>
          <p:cNvSpPr>
            <a:spLocks noGrp="1"/>
          </p:cNvSpPr>
          <p:nvPr/>
        </p:nvSpPr>
        <p:spPr>
          <a:xfrm>
            <a:off x="952500" y="5286375"/>
            <a:ext cx="10287000" cy="609600"/>
          </a:xfrm>
          <a:prstGeom prst="rect">
            <a:avLst/>
          </a:prstGeom>
          <a:noFill/>
          <a:ln w="0">
            <a:noFill/>
            <a:prstDash val="solid"/>
          </a:ln>
        </p:spPr>
        <p:txBody>
          <a:bodyPr/>
          <a:lstStyle/>
          <a:p>
            <a:pPr algn="ctr">
              <a:defRPr sz="1875" b="1" i="0">
                <a:solidFill>
                  <a:srgbClr val="0B342E"/>
                </a:solidFill>
              </a:defRPr>
            </a:pPr>
            <a:r>
              <a:rPr sz="1875" b="1" i="0">
                <a:solidFill>
                  <a:srgbClr val="0B342E"/>
                </a:solidFill>
              </a:rPr>
              <a:t>Mini-whiteboard: Which symbol describes stored microscopic energy: Q or U?</a:t>
            </a:r>
          </a:p>
        </p:txBody>
      </p:sp>
    </p:spTree>
    <p:extLst>
      <p:ext uri="{BB962C8B-B14F-4D97-AF65-F5344CB8AC3E}">
        <p14:creationId xmlns:p14="http://schemas.microsoft.com/office/powerpoint/2010/main" val="1037643420"/>
      </p:ext>
    </p:extLst>
  </p:cSld>
  <p:clrMapOvr>
    <a:masterClrMapping/>
  </p:clrMapOvr>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5716</Words>
  <Application>Microsoft Office PowerPoint</Application>
  <DocSecurity>0</DocSecurity>
  <PresentationFormat>Widescreen</PresentationFormat>
  <Paragraphs>393</Paragraphs>
  <Slides>13</Slides>
  <Notes>13</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13</vt:i4>
      </vt:variant>
    </vt:vector>
  </HeadingPairs>
  <TitlesOfParts>
    <vt:vector size="15" baseType="lpstr">
      <vt:lpstr>Calibri</vt:lpstr>
      <vt:lpstr>ChatGPT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Giovanni Alexander Rojas</cp:lastModifiedBy>
  <cp:revision>3</cp:revision>
  <dcterms:created xsi:type="dcterms:W3CDTF">2026-08-14T20:14:38Z</dcterms:created>
  <dcterms:modified xsi:type="dcterms:W3CDTF">2026-08-15T16:01:18Z</dcterms:modified>
</cp:coreProperties>
</file>