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Flux through the coil</c:v>
          </c:tx>
          <c:spPr>
            <a:ln w="28575">
              <a:solidFill>
                <a:srgbClr val="8A62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A6200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</c:numLit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4</c:v>
              </c:pt>
              <c:pt idx="4">
                <c:v>1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6A80-44FA-9355-0E3F982BFE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Magnetic flux / mWb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1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Time / 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dark-green opening slide with the exact topic title “Magnetism and Electromagnetism”, an accent ring for group AP2,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representations students choose, then connect their answers to AP unit 12.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original 3-mark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derive, calculate, justify. Do not reveal the mark scheme until slide 11.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numbered mark-scheme ideas are listed in a single readable column,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[Quiz answers] 1. FB = qvB sin θ — It is one of the unit’s governing relationships. 2. 1.B — Practice 1.B is creating quantitative graphs with scales and units. 3. Magnetic force is perpendicular to velocity, so it changes direction but not kinetic energy. — The correction states the physically valid boundary or relationship. 4. Units and a physical interpretation — A complete response connects mathematics to the model and reports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Five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5AB08A-E3B2-01D7-2BFB-332061343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E1AA23-E412-46C7-DD75-E041846A72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E4BB96-27F3-86EE-3587-27B9690712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B into the page, × × × ×, v, F toward centre, F = qvB sin θ, always ⊥ v. A caption reads: A sideways force curves the path but does no work, so the speed never changes.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2449F2-6398-1EB4-5691-749EBAAF4626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7044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editable scatter chart plots Magnetic flux in mWb against Time in s; Time remains in s; Magnetic flux remains in mWb.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Students find induced-emf sign and magnitude over each interval from the slope of the editable flux–time graph.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[Quantitative visual] Values: Editable model data: (0, 0), (1, 2), (2, 4), (3, 4), (4, 1). Data: illustrative lesson data. Scale: 0 to 4 mWb.</a:t>
            </a:r>
          </a:p>
          <a:p>
            <a:r>
              <a:t>Units: x uses s; y uses mWb.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[Worked problem] Steps: 1) Use FB = qvB because sin 90° = 1. 2) Substitute charge, speed and field. 3) Use the right-hand rule separately for direction. Answer: FB = 9.6 × 10⁻¹⁴ 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[Worked problem] Steps: 1) |ΔΦ| = 4.0 × 10⁻³ Wb 2) |ε| = 0.0040/0.020 3) Check the direction, significant figures and physical meaning of the result. Answer: |ε| = 0.20 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[Safety] Keep magnets away from pacemakers and electronics; use current-limited low-voltage supplies.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2: Algebra-Based Course and Exam Description (Fall 2024 frameworks · current in 2026), https://apcentral.collegeboard.org/media/pdf/ap-physics-2-course-and-exam-description.pdf</a:t>
            </a:r>
          </a:p>
          <a:p>
            <a:r>
              <a:t>College Board course page, https://apcentral.collegeboard.org/courses/ap-physics-2</a:t>
            </a:r>
          </a:p>
          <a:p>
            <a:r>
              <a:t>GioPhysics lesson route, https://giophysics.com/chapter-27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Magnetic force is perpendicular to charge velocity and magnetic field.; A current-carrying wire experiences force in a magnetic field.; Changing magnetic flux induces emf.; Lenz’s law sets a direction that opposes the flux change.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logarithms where introduced, proportional reasoning and graph slopes/areas; no calculus is required.</a:t>
            </a:r>
          </a:p>
          <a:p>
            <a:r>
              <a:t>[Safety]</a:t>
            </a:r>
          </a:p>
          <a:p>
            <a:r>
              <a:t>Keep magnets away from pacemakers and electronics; use current-limited low-voltage supplies.</a:t>
            </a:r>
          </a:p>
          <a:p>
            <a:r>
              <a:t>[Humor] The field is a steering wheel, not a gas pedal.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7FCE4C94-4FFB-4D24-99A3-FA5ACD027676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9EA89E94-FED6-4502-999C-2E9589FE624D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AP PHYSICS 2: ALGEBRA-BASED · UNIT 12 · 12–15% OF MCQ SECTION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7E903CB9-AFB0-415A-B81C-B304B8568955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Magnetism and Electromagnetism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8E456D33-67C7-4842-BE8B-41BCA97452FA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EFB42B"/>
                </a:solidFill>
              </a:defRPr>
            </a:pPr>
            <a:r>
              <a:rPr sz="2850" b="1" i="0">
                <a:solidFill>
                  <a:srgbClr val="EFB42B"/>
                </a:solidFill>
              </a:rPr>
              <a:t>Steering Without Speeding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B00DF9BE-73B5-41AF-B627-74AC9F1E19D6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A charged particle enters a uniform magnetic field and curves. Why does its speed stay constant?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FD9C3540-3478-45E7-93F7-0E7824218144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F5445841-1A85-47BE-A44F-6A2BF5B31DA0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2267B2E0-D98D-41F4-AC77-522EC09643E0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EDITABLE · 45-MINUTE CLASSROOM LESSON · ALGEBRA-BASED · NO CALCULUS REQUIRED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36D25BF3-D67B-48E8-8580-B4EFCBD8F30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AP2 · UNIT 12 · AP PHYSICS 2: ALGEBRA-BASED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71873A5D-369B-4B60-86B6-A67D2CF21D8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0A9D3727-F385-4FCE-BA59-62C253C4B08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1ADDECFB-A356-4758-80F0-FD0876B28A7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AP2-U12 · 12–15%</a:t>
            </a:r>
          </a:p>
        </p:txBody>
      </p:sp>
    </p:spTree>
    <p:extLst>
      <p:ext uri="{BB962C8B-B14F-4D97-AF65-F5344CB8AC3E}">
        <p14:creationId xmlns:p14="http://schemas.microsoft.com/office/powerpoint/2010/main" val="2108951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D3547FCB-9AD5-4D2C-B63B-63DE29A61FE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04B3CA4-33C5-4A52-994F-6F5FCC85E4A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3102947-4E22-4DAE-800F-09E377A6F80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BA3D8B73-DDF8-4A05-AA5A-1843A89DB68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AP2-U12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5F27645-CD5A-4FB5-BC40-DD98B3A82D3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AP-style free-response challenge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4DDCB98F-F191-4931-B812-0AED0F817BC5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Algebra-based · 3 MARKS · DERIVE · CALCULATE · JUSTIFY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85C4403C-3EC6-4B9D-94E6-56D3206D29B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737D5871-61A3-4842-8F56-4C7CA47C390F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An electron moves at 2.0 × 10⁷ m/s perpendicular to a 0.050 T field. Find circular radius. Use me = 9.11 × 10⁻³¹ kg and |q| = 1.60 × 10⁻¹⁹ C.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B8824229-7750-4C4E-BE41-374F484BCD80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7BF9E291-765F-4C15-B474-66895FB5C774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A5B9E8AC-B896-47A8-92BF-E12F7C3FEEAE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AP-style question · not a College Board exam question.</a:t>
            </a:r>
          </a:p>
        </p:txBody>
      </p:sp>
    </p:spTree>
    <p:extLst>
      <p:ext uri="{BB962C8B-B14F-4D97-AF65-F5344CB8AC3E}">
        <p14:creationId xmlns:p14="http://schemas.microsoft.com/office/powerpoint/2010/main" val="162659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AD761020-D4D0-49F6-8133-EF624AF0E45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0AE90CC-F9C2-438E-8D5E-5A20E7297E4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D328AF0-A496-4FB9-9480-91F3F3C7A2E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7D6B50C-17CA-4CF8-882D-1851C49B43A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AP2-U12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C728C02-EE8F-4986-A6F7-97937408F9C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E833B109-9D48-4B51-8DC7-E7CFEB8187B1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B4A8CBCE-D204-4F52-9FFB-932F1B8BAD98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EBBFFD89-380F-406C-8655-756ACAECE3BA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220A9A2B-B0B1-485A-BE91-F132ECC67C85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Set magnetic force equal to centripetal force.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818C6898-E4AE-48CF-ABA3-C57879B3E488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39D57EEC-B8A5-405A-983A-7545418AE0AB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924454B2-A83A-4D77-B125-D9A0DE04F000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r = mv/(|q|B).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10BE7CA9-7F64-4298-ADF6-A12B8B15AFAB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D705A27D-7112-466E-98D7-D28813D5E587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B0B4F03D-A466-4423-9B53-0E6A8CD156C6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r = 2.28 × 10⁻³ m.</a:t>
            </a:r>
          </a:p>
        </p:txBody>
      </p:sp>
      <p:sp>
        <p:nvSpPr>
          <p:cNvPr id="16" name="improvement-band">
            <a:extLst>
              <a:ext uri="{FF2B5EF4-FFF2-40B4-BE49-F238E27FC236}">
                <a16:creationId xmlns:a16="http://schemas.microsoft.com/office/drawing/2014/main" id="{5226E8F0-69B7-45A4-979D-79CCE83C698F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improvement-prompt">
            <a:extLst>
              <a:ext uri="{FF2B5EF4-FFF2-40B4-BE49-F238E27FC236}">
                <a16:creationId xmlns:a16="http://schemas.microsoft.com/office/drawing/2014/main" id="{09AFAD03-2CC2-4A1D-8EB5-98890536FD1D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representation, one unit and one sentence of physical justification.</a:t>
            </a:r>
          </a:p>
        </p:txBody>
      </p:sp>
    </p:spTree>
    <p:extLst>
      <p:ext uri="{BB962C8B-B14F-4D97-AF65-F5344CB8AC3E}">
        <p14:creationId xmlns:p14="http://schemas.microsoft.com/office/powerpoint/2010/main" val="1796730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FF2B5EF4-FFF2-40B4-BE49-F238E27FC236}">
                <a16:creationId xmlns:a16="http://schemas.microsoft.com/office/drawing/2014/main" id="{E0B9DE79-0046-439C-8387-FC6E03A65F2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813D68C-7BE7-4673-B53E-B710F29EA3C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E3324D6-9603-4C5A-AA62-CBC03466B56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950DE8C-7408-45DB-9A50-49A5FD85B96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AP2-U12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DD1AF8A-0081-4DC1-A1DB-8559556C90C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078EB0E2-AB08-4737-B99A-2784549C5095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61BDC896-E85A-4D8F-BF41-EB4C6E87901D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84BE51C7-D28A-4215-AB83-B4A6D04E01F9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relationship belongs at the center of this unit model?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7730500B-742D-460C-8887-4962915A5D0F}"/>
              </a:ext>
            </a:extLst>
          </p:cNvPr>
          <p:cNvSpPr>
            <a:spLocks noGrp="1"/>
          </p:cNvSpPr>
          <p:nvPr/>
        </p:nvSpPr>
        <p:spPr>
          <a:xfrm>
            <a:off x="6667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FB = qvB sin θ · B speed = distance only · C energy = force/time · D field = charge × time</a:t>
            </a:r>
          </a:p>
        </p:txBody>
      </p:sp>
      <p:sp>
        <p:nvSpPr>
          <p:cNvPr id="10" name="rule-70-425">
            <a:extLst>
              <a:ext uri="{FF2B5EF4-FFF2-40B4-BE49-F238E27FC236}">
                <a16:creationId xmlns:a16="http://schemas.microsoft.com/office/drawing/2014/main" id="{6E22C15C-064F-4017-9AAC-1253B1B210B5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386E07E7-5455-4645-BCE6-2427E0877076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3D1597D7-DF1D-4009-8216-B66741272D5F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AP science practice is used when students plot labelled quantitative data?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FBD52E89-5919-4736-84CC-BBC00BCF5CE8}"/>
              </a:ext>
            </a:extLst>
          </p:cNvPr>
          <p:cNvSpPr>
            <a:spLocks noGrp="1"/>
          </p:cNvSpPr>
          <p:nvPr/>
        </p:nvSpPr>
        <p:spPr>
          <a:xfrm>
            <a:off x="61912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1.B · B 2.D · C 3.A · D none</a:t>
            </a:r>
          </a:p>
        </p:txBody>
      </p:sp>
      <p:sp>
        <p:nvSpPr>
          <p:cNvPr id="14" name="rule-650-425">
            <a:extLst>
              <a:ext uri="{FF2B5EF4-FFF2-40B4-BE49-F238E27FC236}">
                <a16:creationId xmlns:a16="http://schemas.microsoft.com/office/drawing/2014/main" id="{1D287C22-F82B-464C-806D-B342218B6BB6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9C933DBE-D422-4622-B815-8F76876FBCD3}"/>
              </a:ext>
            </a:extLst>
          </p:cNvPr>
          <p:cNvSpPr>
            <a:spLocks noGrp="1"/>
          </p:cNvSpPr>
          <p:nvPr/>
        </p:nvSpPr>
        <p:spPr>
          <a:xfrm>
            <a:off x="6667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24E0314B-172C-4135-9245-F10F954ECB15}"/>
              </a:ext>
            </a:extLst>
          </p:cNvPr>
          <p:cNvSpPr>
            <a:spLocks noGrp="1"/>
          </p:cNvSpPr>
          <p:nvPr/>
        </p:nvSpPr>
        <p:spPr>
          <a:xfrm>
            <a:off x="6667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statement correctly repairs today’s physics trap?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1990AD32-359E-473E-AF9D-311CF8339348}"/>
              </a:ext>
            </a:extLst>
          </p:cNvPr>
          <p:cNvSpPr>
            <a:spLocks noGrp="1"/>
          </p:cNvSpPr>
          <p:nvPr/>
        </p:nvSpPr>
        <p:spPr>
          <a:xfrm>
            <a:off x="6667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Magnetic force is perpendicular to velocity,…not kinetic energy. · B A magnetic field does work on…changes the motion. · C Signs and units never matter · D A graph is decorative</a:t>
            </a:r>
          </a:p>
        </p:txBody>
      </p:sp>
      <p:sp>
        <p:nvSpPr>
          <p:cNvPr id="18" name="quiz-question-label-4">
            <a:extLst>
              <a:ext uri="{FF2B5EF4-FFF2-40B4-BE49-F238E27FC236}">
                <a16:creationId xmlns:a16="http://schemas.microsoft.com/office/drawing/2014/main" id="{8967595C-C624-4D56-AB2E-C43E2D122371}"/>
              </a:ext>
            </a:extLst>
          </p:cNvPr>
          <p:cNvSpPr>
            <a:spLocks noGrp="1"/>
          </p:cNvSpPr>
          <p:nvPr/>
        </p:nvSpPr>
        <p:spPr>
          <a:xfrm>
            <a:off x="61912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Q4</a:t>
            </a:r>
          </a:p>
        </p:txBody>
      </p:sp>
      <p:sp>
        <p:nvSpPr>
          <p:cNvPr id="19" name="quiz-question-4">
            <a:extLst>
              <a:ext uri="{FF2B5EF4-FFF2-40B4-BE49-F238E27FC236}">
                <a16:creationId xmlns:a16="http://schemas.microsoft.com/office/drawing/2014/main" id="{B1330A55-7DD7-4D12-A395-8F003A1D2472}"/>
              </a:ext>
            </a:extLst>
          </p:cNvPr>
          <p:cNvSpPr>
            <a:spLocks noGrp="1"/>
          </p:cNvSpPr>
          <p:nvPr/>
        </p:nvSpPr>
        <p:spPr>
          <a:xfrm>
            <a:off x="61912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What should follow a numerical AP Physics result?</a:t>
            </a:r>
          </a:p>
        </p:txBody>
      </p:sp>
      <p:sp>
        <p:nvSpPr>
          <p:cNvPr id="20" name="quiz-choices-4">
            <a:extLst>
              <a:ext uri="{FF2B5EF4-FFF2-40B4-BE49-F238E27FC236}">
                <a16:creationId xmlns:a16="http://schemas.microsoft.com/office/drawing/2014/main" id="{4C6EA395-BFB4-47DD-9374-4F585587CBA8}"/>
              </a:ext>
            </a:extLst>
          </p:cNvPr>
          <p:cNvSpPr>
            <a:spLocks noGrp="1"/>
          </p:cNvSpPr>
          <p:nvPr/>
        </p:nvSpPr>
        <p:spPr>
          <a:xfrm>
            <a:off x="61912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Units and a physical interpretation · B Only more decimals · C A copied formula · D No sign convention</a:t>
            </a:r>
          </a:p>
        </p:txBody>
      </p:sp>
    </p:spTree>
    <p:extLst>
      <p:ext uri="{BB962C8B-B14F-4D97-AF65-F5344CB8AC3E}">
        <p14:creationId xmlns:p14="http://schemas.microsoft.com/office/powerpoint/2010/main" val="144457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D3D6F1DE-2C8F-49E6-B9B7-A6BEBB48A74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618A079-E20E-4194-A545-2DC486FBF61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4DE68F6-D0A0-4975-A1C9-D678DB02183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0507488-589F-40CC-954F-477541B8623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AP2-U12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B71C5DD-DF10-4AC5-B4FA-5B467352590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B18E0A97-8ECB-49F8-A7D7-6FD538F9A400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85CE8186-2400-4184-B63E-4BFAB69BBD28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F6B82284-8F06-44DC-B187-D1FF5FF7D06E}"/>
              </a:ext>
            </a:extLst>
          </p:cNvPr>
          <p:cNvSpPr>
            <a:spLocks noGrp="1"/>
          </p:cNvSpPr>
          <p:nvPr/>
        </p:nvSpPr>
        <p:spPr>
          <a:xfrm>
            <a:off x="1476375" y="164782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FB = qvB sin θ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10B5FB71-0CA1-4CAB-9934-46338729A585}"/>
              </a:ext>
            </a:extLst>
          </p:cNvPr>
          <p:cNvSpPr>
            <a:spLocks noGrp="1"/>
          </p:cNvSpPr>
          <p:nvPr/>
        </p:nvSpPr>
        <p:spPr>
          <a:xfrm>
            <a:off x="6477000" y="169545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It is one of the unit’s governing relationships.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22A43DA4-6420-48C1-9B58-6A99F18A84CE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A658860F-F858-4EEC-8B71-E4E30FFE0729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D674B52D-CEE0-4327-8070-714BE6D21753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8967A377-7496-48D0-AF25-A57F84E1EDAC}"/>
              </a:ext>
            </a:extLst>
          </p:cNvPr>
          <p:cNvSpPr>
            <a:spLocks noGrp="1"/>
          </p:cNvSpPr>
          <p:nvPr/>
        </p:nvSpPr>
        <p:spPr>
          <a:xfrm>
            <a:off x="1476375" y="262890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1.B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6D96483C-4190-460E-83CD-C3DE7CAF7F16}"/>
              </a:ext>
            </a:extLst>
          </p:cNvPr>
          <p:cNvSpPr>
            <a:spLocks noGrp="1"/>
          </p:cNvSpPr>
          <p:nvPr/>
        </p:nvSpPr>
        <p:spPr>
          <a:xfrm>
            <a:off x="6477000" y="267652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Practice 1.B is creating quantitative graphs with scales and units.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A4526BBB-B20E-4E91-825C-4CDF6E31B45C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3D7A97DD-CD1B-4EC1-AE2D-3E99AAE78A13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4AD01805-B18E-48B8-838F-3F514092DF9F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D005AAE9-2089-4976-93E8-C93059274556}"/>
              </a:ext>
            </a:extLst>
          </p:cNvPr>
          <p:cNvSpPr>
            <a:spLocks noGrp="1"/>
          </p:cNvSpPr>
          <p:nvPr/>
        </p:nvSpPr>
        <p:spPr>
          <a:xfrm>
            <a:off x="1476375" y="360997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Magnetic force is perpendicular to velocity, so it changes direction but not kinetic energy.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B89575FD-EC39-4641-BEA8-5739A69C4178}"/>
              </a:ext>
            </a:extLst>
          </p:cNvPr>
          <p:cNvSpPr>
            <a:spLocks noGrp="1"/>
          </p:cNvSpPr>
          <p:nvPr/>
        </p:nvSpPr>
        <p:spPr>
          <a:xfrm>
            <a:off x="6477000" y="365760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The correction states the physically valid boundary or relationship.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935F62BA-D2F1-4399-9FE1-6FD5ABD20149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9A45C36C-5BF1-4BFF-8CE8-C7E6572964C7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2832973C-7285-4B47-B2B9-47E282610A16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210BE6AA-50F6-496E-8693-5B0AD75F2E3C}"/>
              </a:ext>
            </a:extLst>
          </p:cNvPr>
          <p:cNvSpPr>
            <a:spLocks noGrp="1"/>
          </p:cNvSpPr>
          <p:nvPr/>
        </p:nvSpPr>
        <p:spPr>
          <a:xfrm>
            <a:off x="1476375" y="459105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Answer: Units and a physical interpretation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CB8E49A9-AE79-46FA-8085-359069F9093F}"/>
              </a:ext>
            </a:extLst>
          </p:cNvPr>
          <p:cNvSpPr>
            <a:spLocks noGrp="1"/>
          </p:cNvSpPr>
          <p:nvPr/>
        </p:nvSpPr>
        <p:spPr>
          <a:xfrm>
            <a:off x="6477000" y="463867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A complete response connects mathematics to the model and reports units.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BE292668-CC84-446E-BF02-39A9D4774BB6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EFB42B"/>
                </a:solidFill>
              </a:defRPr>
            </a:pPr>
            <a:r>
              <a:rPr sz="1875" b="1" i="0">
                <a:solidFill>
                  <a:srgbClr val="EFB42B"/>
                </a:solidFill>
              </a:rPr>
              <a:t>Next move: Correct one response, name the AP science practice you used, and write one new question about this unit.</a:t>
            </a:r>
          </a:p>
        </p:txBody>
      </p:sp>
    </p:spTree>
    <p:extLst>
      <p:ext uri="{BB962C8B-B14F-4D97-AF65-F5344CB8AC3E}">
        <p14:creationId xmlns:p14="http://schemas.microsoft.com/office/powerpoint/2010/main" val="298786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CE059BAF-A8AC-4FA0-99E2-C191D36A99E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0FA4014-537A-4D60-B377-ED63C8C0F0F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C5C8C99-8866-49D0-8790-721B9A2A23E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F2CAF11-C6D2-4C85-912F-A71C4FDF938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AP2-U12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A437718-C7D6-4B26-8685-00C3E56F288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49608B2C-C44C-473B-952B-1C8626446655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C8AF4612-59BA-4134-801E-42F5D5C7496E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32B8C208-DF43-4A78-98CC-19530ADF34BB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0D8B34AA-A610-412B-A643-9AACCEE580E9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A 3.0 N force acts at right angles to a 4.0 m displacement. How much work does it do?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CEDD7789-B3D1-49DE-8AE1-566F812D8427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CD935F79-6882-40EC-89C0-C718ADC2E2B9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BBD27A4A-74B9-4DE4-B24D-2713E5F3A23A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keeps an object moving in a circle at constant speed, and where does it point?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4BCFE18F-91FF-45CA-80A9-5A7A2CCB6222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F4D496C8-19B5-45D9-9961-B04B4A94528E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512A93DC-BF86-43AA-B6D3-EC0E60232BE1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Give the SI unit of magnetic flux and the SI unit of magnetic field.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89DD89F2-3007-4185-98EC-2BABCCEC6BDA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129714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294516F2-D964-4473-B474-66F67374D2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3F6067E-C8BC-4CBA-BE88-4BC2A93918C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225F9CC-9342-41A3-BBB1-01A4FB998C0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99744B6-B542-4179-867E-BE5F0F4D7D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AP2-U12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AF88DDB-E57A-4625-BFD6-3C61DE41291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Build the model before reaching for numbers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DFA59EC6-201B-4E4A-963B-25423E18228A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187FF3D8-95B3-4AF2-83CD-44D96743E1C2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Magnetic force is perpendicular to charge velocity and magnetic field.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AABA4241-5FB6-4730-AEAE-75CB328EFA10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73D61B19-1636-45E4-A514-F6DF2BAD00FB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A current-carrying wire experiences force in a magnetic field.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DB70B216-3DC2-4288-801F-B3E6B17C6D7B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004CEA7B-0AC7-403B-9B48-DE43BFA7DECA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Changing magnetic flux induces emf.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240CD5D4-262E-4886-BB89-3CB04D957649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04</a:t>
            </a:r>
          </a:p>
        </p:txBody>
      </p:sp>
      <p:sp>
        <p:nvSpPr>
          <p:cNvPr id="23" name="core-index-5">
            <a:extLst>
              <a:ext uri="{FF2B5EF4-FFF2-40B4-BE49-F238E27FC236}">
                <a16:creationId xmlns:a16="http://schemas.microsoft.com/office/drawing/2014/main" id="{240CD5D4-262E-4886-BB89-3CB04D957649}"/>
              </a:ext>
            </a:extLst>
          </p:cNvPr>
          <p:cNvSpPr>
            <a:spLocks noGrp="1"/>
          </p:cNvSpPr>
          <p:nvPr/>
        </p:nvSpPr>
        <p:spPr>
          <a:xfrm>
            <a:off x="685800" y="49339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05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324EB364-9CA6-45F8-B7C0-3A7369FAAC18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Lenz’s law sets a direction that opposes the flux change.</a:t>
            </a:r>
          </a:p>
        </p:txBody>
      </p:sp>
      <p:sp>
        <p:nvSpPr>
          <p:cNvPr id="24" name="core-point-5">
            <a:extLst>
              <a:ext uri="{FF2B5EF4-FFF2-40B4-BE49-F238E27FC236}">
                <a16:creationId xmlns:a16="http://schemas.microsoft.com/office/drawing/2014/main" id="{324EB364-9CA6-45F8-B7C0-3A7369FAAC18}"/>
              </a:ext>
            </a:extLst>
          </p:cNvPr>
          <p:cNvSpPr>
            <a:spLocks noGrp="1"/>
          </p:cNvSpPr>
          <p:nvPr/>
        </p:nvSpPr>
        <p:spPr>
          <a:xfrm>
            <a:off x="1257300" y="49053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Flux into the page and increasing induces a counterclockwise current, whose own field opposes the increase (Lenz's law).</a:t>
            </a:r>
          </a:p>
        </p:txBody>
      </p:sp>
      <p:sp>
        <p:nvSpPr>
          <p:cNvPr id="14" name="equation-panel">
            <a:extLst>
              <a:ext uri="{FF2B5EF4-FFF2-40B4-BE49-F238E27FC236}">
                <a16:creationId xmlns:a16="http://schemas.microsoft.com/office/drawing/2014/main" id="{21590BEF-AE7C-43F6-9349-31DE487CA7EC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5" name="equation-label">
            <a:extLst>
              <a:ext uri="{FF2B5EF4-FFF2-40B4-BE49-F238E27FC236}">
                <a16:creationId xmlns:a16="http://schemas.microsoft.com/office/drawing/2014/main" id="{03AD57B1-2D6B-4BB1-B1CD-E0808D039E11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EQUATIONS TO OWN</a:t>
            </a:r>
          </a:p>
        </p:txBody>
      </p:sp>
      <p:sp>
        <p:nvSpPr>
          <p:cNvPr id="16" name="equation-expression-1">
            <a:extLst>
              <a:ext uri="{FF2B5EF4-FFF2-40B4-BE49-F238E27FC236}">
                <a16:creationId xmlns:a16="http://schemas.microsoft.com/office/drawing/2014/main" id="{E3DB3E86-EB70-419D-8BB6-48CE8AAB7313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ALGEBRA-BASED · FB = qvB sin θ</a:t>
            </a:r>
          </a:p>
        </p:txBody>
      </p:sp>
      <p:sp>
        <p:nvSpPr>
          <p:cNvPr id="17" name="equation-units-1">
            <a:extLst>
              <a:ext uri="{FF2B5EF4-FFF2-40B4-BE49-F238E27FC236}">
                <a16:creationId xmlns:a16="http://schemas.microsoft.com/office/drawing/2014/main" id="{60BF1A62-5919-42FD-BF8F-ABBA708B86ED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N</a:t>
            </a:r>
          </a:p>
        </p:txBody>
      </p:sp>
      <p:sp>
        <p:nvSpPr>
          <p:cNvPr id="18" name="equation-expression-2">
            <a:extLst>
              <a:ext uri="{FF2B5EF4-FFF2-40B4-BE49-F238E27FC236}">
                <a16:creationId xmlns:a16="http://schemas.microsoft.com/office/drawing/2014/main" id="{780E7190-DE78-4DE7-B3F3-8F96690FF3ED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ALGEBRA-BASED · |ε| = |ΔΦB/Δt|</a:t>
            </a:r>
          </a:p>
        </p:txBody>
      </p:sp>
      <p:sp>
        <p:nvSpPr>
          <p:cNvPr id="19" name="equation-units-2">
            <a:extLst>
              <a:ext uri="{FF2B5EF4-FFF2-40B4-BE49-F238E27FC236}">
                <a16:creationId xmlns:a16="http://schemas.microsoft.com/office/drawing/2014/main" id="{FFF1C62E-C15B-4F9E-A2F6-927E86242245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V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7537D30D-D526-4025-8A09-19CE3C5A2B5B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5E0D069C-F2F4-421C-87ED-6E137B95B6DD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magnetic field · Lorentz force · flux · induction · Lenz’s law · solenoid</a:t>
            </a:r>
          </a:p>
        </p:txBody>
      </p:sp>
    </p:spTree>
    <p:extLst>
      <p:ext uri="{BB962C8B-B14F-4D97-AF65-F5344CB8AC3E}">
        <p14:creationId xmlns:p14="http://schemas.microsoft.com/office/powerpoint/2010/main" val="1845692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9465C-A19F-36B9-5CF1-FE01C7B87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FE37B23F-3539-9431-F3AB-C4F271BF07F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2A1131E-FBE3-79E3-8138-233BAF65E36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5D66FEF-1D29-7F9A-6F0E-E1AB36BCA2D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EA5035D-D8FF-1753-08EB-54F211D69EB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AP2-U12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6939CD4-E523-F1F3-131A-3A135D7590D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94134BD0-C729-D25B-C1DB-F21662FF7B47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B9751F96-917E-3A2C-C039-B27F4A0BF4C6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Magnetism is what moving charge does to other moving charge — a field that pushes sideways rather than along, and that, when its flux through a loop changes, drives a current in that loop.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EEED39-CA02-D284-8A2A-6FEAA22BFE6D}"/>
              </a:ext>
            </a:extLst>
          </p:cNvPr>
          <p:cNvSpPr txBox="1"/>
          <p:nvPr/>
        </p:nvSpPr>
        <p:spPr>
          <a:xfrm>
            <a:off x="1778000" y="3745089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B into the page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A18E2EC-1C5F-AC06-9FE4-178E64B42541}"/>
              </a:ext>
            </a:extLst>
          </p:cNvPr>
          <p:cNvSpPr/>
          <p:nvPr/>
        </p:nvSpPr>
        <p:spPr>
          <a:xfrm>
            <a:off x="2159000" y="4095045"/>
            <a:ext cx="3048000" cy="1749777"/>
          </a:xfrm>
          <a:prstGeom prst="ellipse">
            <a:avLst/>
          </a:prstGeom>
          <a:noFill/>
          <a:ln w="19050">
            <a:solidFill>
              <a:srgbClr val="6B7F7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3717F3D-9449-4EE5-ED5B-CED97447F9F0}"/>
              </a:ext>
            </a:extLst>
          </p:cNvPr>
          <p:cNvSpPr txBox="1"/>
          <p:nvPr/>
        </p:nvSpPr>
        <p:spPr>
          <a:xfrm>
            <a:off x="2540000" y="5144911"/>
            <a:ext cx="241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×    ×    ×    ×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6A0E68C-AA53-DD57-F18C-C8CA97F3AC9E}"/>
              </a:ext>
            </a:extLst>
          </p:cNvPr>
          <p:cNvSpPr/>
          <p:nvPr/>
        </p:nvSpPr>
        <p:spPr>
          <a:xfrm>
            <a:off x="5105400" y="4853282"/>
            <a:ext cx="203200" cy="233303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F6F810-DAF2-5728-1FFE-134448E55556}"/>
              </a:ext>
            </a:extLst>
          </p:cNvPr>
          <p:cNvCxnSpPr/>
          <p:nvPr/>
        </p:nvCxnSpPr>
        <p:spPr>
          <a:xfrm flipV="1">
            <a:off x="5207000" y="4095045"/>
            <a:ext cx="0" cy="729073"/>
          </a:xfrm>
          <a:prstGeom prst="line">
            <a:avLst/>
          </a:prstGeom>
          <a:ln w="3175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AA5989F6-62DF-240D-FFA9-B82FAA218E1A}"/>
              </a:ext>
            </a:extLst>
          </p:cNvPr>
          <p:cNvSpPr txBox="1"/>
          <p:nvPr/>
        </p:nvSpPr>
        <p:spPr>
          <a:xfrm>
            <a:off x="5283200" y="4153371"/>
            <a:ext cx="114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v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85092DD-3D03-ADF1-736A-A08F3EA0ADB5}"/>
              </a:ext>
            </a:extLst>
          </p:cNvPr>
          <p:cNvCxnSpPr/>
          <p:nvPr/>
        </p:nvCxnSpPr>
        <p:spPr>
          <a:xfrm flipH="1">
            <a:off x="4064000" y="4969933"/>
            <a:ext cx="990600" cy="0"/>
          </a:xfrm>
          <a:prstGeom prst="line">
            <a:avLst/>
          </a:prstGeom>
          <a:ln w="3175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2FB9318-F886-0B26-D266-EAB9CC829BA4}"/>
              </a:ext>
            </a:extLst>
          </p:cNvPr>
          <p:cNvSpPr txBox="1"/>
          <p:nvPr/>
        </p:nvSpPr>
        <p:spPr>
          <a:xfrm>
            <a:off x="3759200" y="4561652"/>
            <a:ext cx="139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F toward centre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673E8A-A097-7978-3605-837E4B6E89CB}"/>
              </a:ext>
            </a:extLst>
          </p:cNvPr>
          <p:cNvSpPr txBox="1"/>
          <p:nvPr/>
        </p:nvSpPr>
        <p:spPr>
          <a:xfrm>
            <a:off x="7112000" y="4124208"/>
            <a:ext cx="431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F = qvB sin θ, always ⊥ v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335EA1F-0A16-BDD6-71FB-73A607F56997}"/>
              </a:ext>
            </a:extLst>
          </p:cNvPr>
          <p:cNvSpPr txBox="1"/>
          <p:nvPr/>
        </p:nvSpPr>
        <p:spPr>
          <a:xfrm>
            <a:off x="7112000" y="4590815"/>
            <a:ext cx="431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So the field steers the charge but never speeds it up: speed constant, direction not.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3C1C6A6-E922-3542-2B02-67A330C6CE3D}"/>
              </a:ext>
            </a:extLst>
          </p:cNvPr>
          <p:cNvSpPr txBox="1"/>
          <p:nvPr/>
        </p:nvSpPr>
        <p:spPr>
          <a:xfrm>
            <a:off x="7112000" y="5319889"/>
            <a:ext cx="431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Change the flux through a loop instead and you drive an emf.</a:t>
            </a:r>
          </a:p>
        </p:txBody>
      </p:sp>
      <p:sp>
        <p:nvSpPr>
          <p:cNvPr id="36" name="diagram-caption">
            <a:extLst>
              <a:ext uri="{FF2B5EF4-FFF2-40B4-BE49-F238E27FC236}">
                <a16:creationId xmlns:a16="http://schemas.microsoft.com/office/drawing/2014/main" id="{F8DF2481-388F-A312-19F3-9E4F4358F76C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A sideways force curves the path but does no work, so the speed never changes.</a:t>
            </a:r>
          </a:p>
        </p:txBody>
      </p:sp>
    </p:spTree>
    <p:extLst>
      <p:ext uri="{BB962C8B-B14F-4D97-AF65-F5344CB8AC3E}">
        <p14:creationId xmlns:p14="http://schemas.microsoft.com/office/powerpoint/2010/main" val="4001188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4893070F-3845-4FB0-85AC-F52F69463FE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A6298E8-A0F1-4E8B-988A-CA0AC2A24D8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372F0EF-41D5-4EEC-BAE9-002E1A72A85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431DD10-B5F7-480C-9747-B1B63D30D0F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AP2-U12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A4AABEB-552C-4FD4-8B6D-B140DA6C038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Changing flux produces induced emf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A31684DB-23F4-4B3C-98AF-19D053326434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EEEB186E-E9BF-4B69-A7AE-3A18EB5D45A7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629F852C-098E-459F-8F02-C231FE96D45C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Editable model data: (0, 0), (1, 2), …, (3, 4), (4, 1).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2DABCED2-59D1-497E-850F-E48C0B628910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0–4 mWb. Axes: Time / s; Magnetic flux / mWb.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07C61A09-CEDA-44AF-9BF7-77B83708AB53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816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5900352B-61CF-423E-BE34-53A75A86A8D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90A7C10-7F4D-4DF2-BAF3-2C039B44B4E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087D225-A5B2-4402-BB46-E8A1EBBAF7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3C0621F-4ABE-4EC4-A84C-527A73891C8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AP2-U12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DEBC358-614D-44A9-BD46-1222482B006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problem: model → equation → answer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AE5DA00A-3B8B-4A82-9987-5B2EA53C0A83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ALGEBRA-BASED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0CF84598-AD4E-4C39-B433-650E5FCDF83B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BDAE4FFA-A270-4903-B5A5-60D8C610A8E7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proton moves at 3.0 × 10⁶ m/s perpendicular to a 0.20 T field. Find magnetic force magnitude. Use q = 1.60 × 10⁻¹⁹ C.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83525A8D-C59F-4D10-BC23-B0D592759DA5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6577E7EF-01A1-467F-B429-1B3C08F158FC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2D56706A-3023-4AE9-8751-0532C51E41F7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Use FB = qvB because sin 90° = 1.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539DAE14-52FF-4ADC-8C34-6E63FCAC9E92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D2F1D35B-6295-4BCC-B20D-C9BB6FD3F1C6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2D9D0711-108D-4CE9-85F8-8B9268C4FA91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Substitute charge, speed and field.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C61155A9-8238-4FE8-8999-55642E750AA6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A69D3189-C9B0-40D6-B902-A7AD55E74125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F81D09EE-5FA5-4248-B1E7-4A0728BF6C24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Use the right-hand rule separately for direction.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8E1B36D7-55DC-490D-8419-9753F722D04E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1037B654-717E-4937-BA1B-F0933C3A1DE7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FB = 9.6 × 10⁻¹⁴ N.</a:t>
            </a:r>
          </a:p>
        </p:txBody>
      </p:sp>
    </p:spTree>
    <p:extLst>
      <p:ext uri="{BB962C8B-B14F-4D97-AF65-F5344CB8AC3E}">
        <p14:creationId xmlns:p14="http://schemas.microsoft.com/office/powerpoint/2010/main" val="336359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58E84CF9-B3F0-427B-8BBF-49DE4B276A8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AD84B3D-ACC6-43BB-9A39-83B71990BE6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6CC8DE4-0E6B-4FF4-AF2D-F7E5C707619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9508CFF-473A-4702-934C-4AAE937FBEA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AP2-U12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99E1DA2-493A-488B-9829-150F70486C2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Guided problem: finish the reasoning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FC16433D-795F-4D13-983C-F1E90A0AC18C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ALGEBRA-BASED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9B5C6863-0958-40B5-BEC7-A56960242AE3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911C3A1F-EC51-4345-9253-633607D734EC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Flux through one loop decreases from 6.0 mWb to 2.0 mWb in 0.020 s. Find average induced emf magnitude.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2498CEAB-67B6-4F37-BD93-5BA28046F560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40D78113-612A-4419-BBA0-A5E1544FD7B6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4194EB54-E20B-4426-850F-98C3B8A3FAC4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|ΔΦ| = 4.0 × 10⁻³ Wb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3A193B5D-7166-40A0-AE38-417409871190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BD90C16D-28E6-4DC8-BC7F-3EF3B1C0EB8C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F392F8A4-9BDA-46C3-8F7D-BEE75F57CAE1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|ε| = 0.0040/0.020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749E8E2D-91B9-4BCA-BD61-288A46EDE6BB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8A6200"/>
                </a:solidFill>
              </a:defRPr>
            </a:pPr>
            <a:r>
              <a:rPr sz="180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1DC54C62-66D6-4D9D-8ED2-EDB73DD90046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34A0BE33-CE9A-4FA8-8216-66D8B1C12FE0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E800C93C-3F4A-4E46-99A4-2AA7970752CF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A5B10F91-5B37-4AB1-87E5-16CFD0FF6ABF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|ε| = 0.20 V.</a:t>
            </a:r>
          </a:p>
        </p:txBody>
      </p:sp>
    </p:spTree>
    <p:extLst>
      <p:ext uri="{BB962C8B-B14F-4D97-AF65-F5344CB8AC3E}">
        <p14:creationId xmlns:p14="http://schemas.microsoft.com/office/powerpoint/2010/main" val="1466873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FFCD2E41-A340-4B5D-87F4-0C0F6F1CA9E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E266DBB-B253-4555-B22C-D4CC7126DAD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3D75174-A1DA-4B39-907B-757FD13CC70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8A87390-6082-4046-AAFD-B47E147A723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AP2-U12 · 12–15%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84C8287-36CF-4437-A1BF-7E07B4A818F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E1BEE619-AADE-4920-B439-CF29248392EF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CLASS ACTIVITY · AP SCIENCE-PRACTICE ACTIVITY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1C219CA4-4859-4EED-8780-9881F619AA7F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50013DC1-CBD5-45A6-988A-7A1E02ED451D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editable slide • mini-whiteboards • calculator when useful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1D704141-B91F-43C6-A76D-9E5DE8BC223E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7EE84AC3-3C14-4FB5-9FE9-DEA6325A1770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B6DE03E9-D071-4A4B-B922-195195DA16B4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Use a consistent three-axis hand convention.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681CEF76-AE4F-4AE3-B81B-1DD1C44015F9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009C7DE6-C448-4637-B8F0-2268E36A91C4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ECE4C0CA-97AB-4B24-BFCE-74020C7CB240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Teams predict force direction for positive charge, negative charge and current.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63038831-9E5C-4B10-9D26-2AF99FE3F7BD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62500467-840B-42AC-ABAA-8E93B8E2C78C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F6B72565-3ED6-464E-9D40-F60EEB0BD502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Explain each reversal rather than copying a gesture.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50AE2919-34F7-49E1-8682-FC2C4B5CF8B9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FAA05321-27E0-4FE5-AF63-1C5AC893B12B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EFB42B"/>
                </a:solidFill>
              </a:defRPr>
            </a:pPr>
            <a:r>
              <a:rPr sz="1875" b="1" i="0">
                <a:solidFill>
                  <a:srgbClr val="EFB42B"/>
                </a:solidFill>
              </a:rPr>
              <a:t>Success check: Every answer names velocity/current, field and force directions.</a:t>
            </a:r>
          </a:p>
        </p:txBody>
      </p:sp>
    </p:spTree>
    <p:extLst>
      <p:ext uri="{BB962C8B-B14F-4D97-AF65-F5344CB8AC3E}">
        <p14:creationId xmlns:p14="http://schemas.microsoft.com/office/powerpoint/2010/main" val="2059814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B4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DFEBAAF6-C3DA-46E5-9C53-33C09A74D75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AP2 · UNIT 12 · AP PHYSICS 2: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752FAFA-E965-430E-B43E-0E267710B6B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6A08640-26FD-431B-90A1-9067A9453D0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1BBA43D-6958-49D4-A2EE-BC670D1C77F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COLLEGE BOARD AP PHYSICS · AP2-U12 · 12–15%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5D9AEB64-1527-44C5-B110-EBBED754049E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AEF64779-D698-4636-845A-DEF44B3E754A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“A magnetic field does work on a moving point charge because it changes the motion.”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3F374E30-1764-4DB4-9227-05978987A14F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907E5959-D13C-430D-82DB-EE2CC6001B78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Magnetic force is perpendicular to velocity, so it changes direction but not kinetic energy.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288A1634-7EF9-462E-B0AB-57FFEFE344EF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The field is a steering wheel, not a gas pedal.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513EDBC6-EE9A-44DA-8FBF-05FCA6DEDBDF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What happens to speed in a uniform perpendicular magnetic field?</a:t>
            </a:r>
          </a:p>
        </p:txBody>
      </p:sp>
    </p:spTree>
    <p:extLst>
      <p:ext uri="{BB962C8B-B14F-4D97-AF65-F5344CB8AC3E}">
        <p14:creationId xmlns:p14="http://schemas.microsoft.com/office/powerpoint/2010/main" val="2066453164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5701</Words>
  <Application>Microsoft Office PowerPoint</Application>
  <DocSecurity>0</DocSecurity>
  <PresentationFormat>Widescreen</PresentationFormat>
  <Paragraphs>393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2026-08-14T20:14:40Z</dcterms:created>
  <dcterms:modified xsi:type="dcterms:W3CDTF">2026-08-15T16:01:20Z</dcterms:modified>
</cp:coreProperties>
</file>