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Converging lens, f = 0.20 m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formatCode>General</c:formatCode>
              <c:ptCount val="4"/>
              <c:pt idx="0">
                <c:v>4</c:v>
              </c:pt>
              <c:pt idx="1">
                <c:v>3</c:v>
              </c:pt>
              <c:pt idx="2">
                <c:v>2</c:v>
              </c:pt>
              <c:pt idx="3">
                <c:v>1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38C0-4477-B74F-CBE6E295D7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1 / image distance / 1/m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1 / object distance / 1/m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“Geometric Optics”, an accent ring for group AP2,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13.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[Quiz answers] 1. n₁ sin θ₁ = n₂ sin θ₂ — It is one of the unit’s governing relationships. 2. 1.B — Practice 1.B is creating quantitative graphs with scales and units. 3. The lens changes directions; image location is where refracted rays meet or appear to originate.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A753D-7619-B7B6-6228-8A723B7FC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BD53C1-E9FD-2D98-D182-5CA3562084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E288E6-5742-03F4-A094-06E97D3CCD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normal, incident, refracted, bent to normal, reflected, air, n₁ = 1.00, water, n₂ = 1.33, n₁ sin θ₁ = n₂ sin θ₂. A caption reads: Every angle is measured from the normal, never from the surface itself.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74BE15-CD36-C26B-80A5-29B4B5831D25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9868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1 / image distance in 1/m against 1 / object distance in 1/m; 1 / object distance remains in 1/m; 1 / image distance remains in 1/m.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fit the line y = −x + 1/f and use the intercept to identify focal length.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[Quantitative visual] Values: Editable model data: (1, 4), (2, 3), (3, 2), (4, 1). Data: illustrative lesson data. Scale: 1 to 4 1/m.</a:t>
            </a:r>
          </a:p>
          <a:p>
            <a:r>
              <a:t>Units: x uses 1/m; y uses 1/m.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[Worked problem] Steps: 1) Use 1.00 sin30° = 1.50 sinθ₂. 2) sinθ₂ = 0.333. 3) Take inverse sine. Answer: θ₂ = 19.5°.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[Worked problem] Steps: 1) 1/di = 1/0.20 − 1/0.60 = 3.333 m⁻¹ 2) di = 0.30 m 3) Check the direction, significant figures and physical meaning of the result. Answer: di = 0.30 m; magnification = −0.50.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[Safety] Use a ray box or simulation; lasers remain teacher-controlled and nobody looks into a beam.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Reflection preserves angle relative to the normal.; Refraction follows Snell’s law as wave speed changes.; Ray diagrams predict real and virtual images.; Thin-lens and mirror equations relate object, image and focal distances.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Use a ray box or simulation; lasers remain teacher-controlled and nobody looks into a beam.</a:t>
            </a:r>
          </a:p>
          <a:p>
            <a:r>
              <a:t>[Humor] The lens center is not a ray conference room.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24493247-4091-47FA-B672-04BC0B119A87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C2907211-B240-45E8-AFC2-F87068689C32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AP PHYSICS 2: ALGEBRA-BASED · UNIT 13 · 12–15%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1EF5126A-DD2D-426D-9834-AA31E45FC186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Geometric Optics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964FDC4E-813B-472B-9E01-B053FB9340E8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EFB42B"/>
                </a:solidFill>
              </a:defRPr>
            </a:pPr>
            <a:r>
              <a:rPr sz="2850" b="1" i="0">
                <a:solidFill>
                  <a:srgbClr val="EFB42B"/>
                </a:solidFill>
              </a:rPr>
              <a:t>Where the Rays Agree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616FC727-7741-415B-8B30-86F68AB8A2B2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does a pool look shallower than it is?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AB91A1E8-9B94-445C-AE07-1801D168D1EB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559CE353-8858-4FCE-84B8-E2C5129AFDCE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16E4B6ED-CBD7-445E-B5F3-7D6600240086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EDITABLE · 45-MINUTE CLASSROOM LESSON · ALGEBRA-BASED · NO CALCULUS REQUIRED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7B9DE925-547D-41B3-A128-A24C98E55D7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13 · AP PHYSICS 2: ALGEBRA-BASED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35A02C05-F537-4A3C-BC22-7A350CC3C1D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549DDDE8-B58E-4A9B-96EA-CDEF790BFA1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CDF174D4-FBB4-46E9-BA68-DACD393962A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AP2-U13 · 12–15%</a:t>
            </a:r>
          </a:p>
        </p:txBody>
      </p:sp>
    </p:spTree>
    <p:extLst>
      <p:ext uri="{BB962C8B-B14F-4D97-AF65-F5344CB8AC3E}">
        <p14:creationId xmlns:p14="http://schemas.microsoft.com/office/powerpoint/2010/main" val="2013075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E9ACA000-C59C-47F8-AEA4-24CCB778610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F1A38C9-2730-4B5C-8C16-AF68EC638E9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5DD54B5-B367-48EE-921B-254416B7BFF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95BE1A9-6418-44CA-A275-09F11775F49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DF044EF-924D-4018-911B-B79EE3BC5FD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5AD145C5-800E-4B47-9D8D-B839E9221E7F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279E3846-A588-4D0F-A283-DC7E65B2EF5E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255D22C4-E26B-450B-A02A-A2E1473D79E6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diverging lens has f = −0.15 m and an object is 0.30 m away. Find di and describe the image.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531ED28C-A639-4782-BD2A-410C4A709AE0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BAED38A9-B62E-45BA-B7F9-9481E89E3A78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94CDEDA2-5330-45EC-A724-D0D4C08049D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888806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11AE583A-D13A-4C27-A743-C24195A72DC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8C799B6-5599-4B50-A468-02D5DF1D02A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8782CE5-7ADB-4FA0-8579-F75C1126D00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8FF0330-ED49-41BA-BACE-45F7E1B2F61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30876E9-1062-43C8-88DE-21386BA5A46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C5D576AC-9462-4EDC-BB8C-B564C9C5825B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7A255AB4-4FC3-46E6-872E-56D1B237E1AA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74CE8829-B630-493A-871D-9614BE3E7F45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F6A60962-7ACD-47AE-85E6-24C8CE907294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1/di = 1/f − 1/do = −6.67 − 3.33 = −10.0 m⁻¹.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93F05292-7755-4FB2-A5F4-EDCFF0F547B1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BABA3D98-702C-4A54-8F94-AED5940E77DF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6C5B603D-B9D7-457E-A79F-523C1D92B82A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di = −0.10 m.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F20EBCB6-5DCC-4C4D-A8B7-4B1DE72295B8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A2E0A251-6653-460C-A9FD-C38429F8E82A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8607FAD3-9FC1-44CA-9D48-D5D48E132A6B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Negative di means virtual; m = −di/do = +0.333, upright and reduced.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E54E1B89-52A0-47D3-B146-822E4ABA9999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7E99A05E-454E-40A3-8EF4-31941878F264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849600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E7A29F04-311D-488B-95D2-CDB2092CD06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E1D6C49-9052-41A2-AE81-4F2FCB7EEB4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FE825E1-EA19-4602-AB84-EF87F09041D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5E771A1-AE7B-4DAD-843F-DD5C8D01581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2C8C4DE-4B84-47E1-828B-50BBDF8546C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F43AE857-2B18-4A22-9F66-C67E7A76EAAA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88CE39A0-F439-4F5C-AB14-57EA70814AFA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F919CAF7-1F79-4A86-A4B1-CBB7150488A6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5E8E02B9-3996-41CC-B6DB-04A5BC12EDEF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n₁ sin θ₁ = n₂ sin θ₂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67BEF602-D047-486F-84F1-112201C70E8B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F3EE57EE-B531-4086-BB5C-38776A49AA51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A602D03C-327D-47E6-8499-3E2ED2CAF9F3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0DC6A8D3-AB8C-4E53-9A19-50403283862D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8F5D38BE-3349-472F-A2F3-AFC4DFBEC25A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BF60ABE1-1435-4BE1-81EC-1172EC67CC03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9B708E89-A4FC-44E6-A510-F921FF25EB7C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DC7072B3-0BC3-44D4-9F01-2F30541C7D33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The lens changes directions; image location…appear to originate. · B A lens forms an image because…the lens center.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27119EC2-26DF-4DFD-ADCA-F9EF0AE73C56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D6D3E9C4-DA1A-4C65-8B44-1A56D8C8C350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E4522860-ECBB-48C4-8D0D-BDE131CEDF4F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87680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B379741A-B4B2-448D-A3A8-732F196F4FF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068E221-81B6-4874-94B0-785032ECF50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3CCB58B-8BC4-4C8D-8E21-AA8FFA7099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E4B259B-AA2B-4E50-BF65-6F3124A61BE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094106F-EC0B-4631-943D-1C2AD47C5EC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07E70A42-5EDA-4558-8E2D-1AD9F34119FF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7E7795FD-742F-425D-8A5A-E6A31BC32725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76142E40-E6EE-4ADF-89C5-0BFDB228AAA5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n₁ sin θ₁ = n₂ sin θ₂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2EB3D92C-B584-4239-81F1-01F18538D366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CBE0FEDF-4587-495A-BB09-3703823393EC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08F7D3EA-16A3-4A10-AE04-76763DAB09C4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5988DAF7-88A1-4296-B46D-B96688A4B616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C60B202D-D796-4DC8-9330-DF4529AA628A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83EA99ED-7198-439D-A3FE-EB5994D6B0AA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A8CD73C6-7EA9-499B-97BC-4C0B5B1BD375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80E1FDA4-1633-4E91-B42A-2B02BCA9E984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0BAD8565-DE81-4BC2-A9C1-769AA8AD5F7A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E1546F75-42FD-4F7B-A231-CAF24E8567E1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The lens changes directions; image location is where refracted rays meet or appear to originate.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620410A1-9D09-4671-9019-913673A8567E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5051FC1B-E00A-48B4-B024-295808C1FB49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DAAAEF5F-9050-4AC4-8E5E-9860D9D758D5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89554795-4BD8-44ED-AB6B-F1CC6C9C0C5A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C2FE28A7-5E6C-4D83-B126-B0104D412821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313A185D-0FD8-44FC-8435-DAD78D7FE0E6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0CF055D1-3F90-4E9D-A7AE-953D3492200D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725842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5D9E6A35-1D95-4EFE-B6C8-822586D2B7A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853F4D1-1EF9-4C79-8EBA-2D67204CF1E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091A429-1142-4378-B53E-68B5C42C4FF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0DCDC87-5EC6-40C8-816C-A36ADAD873F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EA67F0A-B64B-4679-8EEB-A56BA3A9B50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803985E0-19C5-41F4-B0CB-BA4A4FA714AA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2F78E3CC-6887-467B-BA08-600B7FA8B885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70AC2384-CEC3-4CCF-9402-EA96155B2DC2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0F84967C-4351-451E-9EF3-1FDBE86D3955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Light travels at 3.00 × 10⁸ m/s in vacuum. How fast does it travel in glass of index 1.50?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20930411-B272-4A3D-84DB-2DCB2F1E422D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620E63F7-7293-4C41-BCE5-AFA75922760B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B2DAC82B-0923-4B48-AB40-D27DC364D450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A ray strikes a plane mirror at 25° to the surface. What is the angle of reflection?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8EC1A591-F8B6-474C-B2FD-88BCD1045700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A37DE802-A647-4C17-A4A1-1E30E7A16841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73E4F9CE-38B0-4C8B-9FD9-9F975B742F51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does it mean to call an image virtual?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AC4821CE-58D5-4BDC-B564-5D9ADBB79AC1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424843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EF43DDB8-26F2-49E1-ABEE-AF3A268C82B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A5BCAA1-24CB-4C6C-A8E3-51A43CAA6DA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DD26A33-5551-45D7-B731-795DAE7E8E5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C3D4A79-B152-4415-9B69-4D8AEC1ECA9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FEB03D2-20CB-4835-845C-BB74EE7CDDD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E0A0C011-C53C-4104-AABA-3FF2D620923A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32392F2E-A2BA-44AD-8FDC-F0B75F07C945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Reflection preserves angle relative to the normal.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F47F19A6-A0B5-4294-A477-7D8523C304F3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B4BC0604-4A89-4712-9B04-21B1862FFEDA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Refraction follows Snell’s law as wave speed changes.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AB01FBF9-4FCB-4C0B-81EE-DE46F8CD2C1B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76D7E071-01C4-400D-8AED-576BE2D07F3A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Ray diagrams predict real and virtual images.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FCD60F23-CFC9-40C7-9CC9-430B3106E52E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607D6157-2819-4E37-BE96-6BB63A0E27B9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Thin-lens and mirror equations relate object, image and focal distances.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3281F68C-C34D-4190-9464-9C8E406ADD58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5D5752B0-A86A-46E2-99CC-92DCFEB94CEC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47791F76-A526-4083-80B1-0BA05A1B6C5F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n₁ sin θ₁ = n₂ sin θ₂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172F7E8D-4159-449E-A68F-085B30D25349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dimensionless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8D1B9571-2640-43FF-B4BB-F87FB150991E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1/f = 1/do + 1/di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B81FF4C1-19CE-4029-BDC0-8BA68BDEDB0C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m⁻¹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6B4C05EA-5F64-4E3C-8C1C-BD96D2F8BCB4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E1430D0A-4360-4A88-AA1A-8BC7502B0DFA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normal · refraction · index · focal length · real image · virtual image</a:t>
            </a:r>
          </a:p>
        </p:txBody>
      </p:sp>
    </p:spTree>
    <p:extLst>
      <p:ext uri="{BB962C8B-B14F-4D97-AF65-F5344CB8AC3E}">
        <p14:creationId xmlns:p14="http://schemas.microsoft.com/office/powerpoint/2010/main" val="2058661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66D60-7B3D-BA82-3B79-FE32F3B42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7B743E42-191A-904E-4FC8-C5FDBE719E6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08F1209-FB4E-D4E5-0203-6102C556F8A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7DA3109-8AFA-9004-617D-C3933EB23B6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FBDBC65-FA8E-789A-8817-DF9EAD051D0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5F29E53-2EBA-00AC-A2D4-76142772B90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77695DB0-5462-32AE-7930-AEB16839B189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13CF76D9-113B-A875-50E0-1B7D397FF547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Geometric optics treats light as straight rays and asks only where they go — how a surface turns them by reflection or refraction, and where the turned rays meet, or seem to meet, as an image.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18BF327-B2D2-9BB5-36FB-E7E3EE9A3670}"/>
              </a:ext>
            </a:extLst>
          </p:cNvPr>
          <p:cNvCxnSpPr/>
          <p:nvPr/>
        </p:nvCxnSpPr>
        <p:spPr>
          <a:xfrm>
            <a:off x="1778000" y="4824118"/>
            <a:ext cx="6096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538C448-4776-D4F9-8DCA-B21D7E89D781}"/>
              </a:ext>
            </a:extLst>
          </p:cNvPr>
          <p:cNvCxnSpPr/>
          <p:nvPr/>
        </p:nvCxnSpPr>
        <p:spPr>
          <a:xfrm>
            <a:off x="4826000" y="3890904"/>
            <a:ext cx="0" cy="1983081"/>
          </a:xfrm>
          <a:prstGeom prst="line">
            <a:avLst/>
          </a:prstGeom>
          <a:ln w="127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22D7542-E1A9-56F9-468E-9E626CE821D1}"/>
              </a:ext>
            </a:extLst>
          </p:cNvPr>
          <p:cNvSpPr txBox="1"/>
          <p:nvPr/>
        </p:nvSpPr>
        <p:spPr>
          <a:xfrm>
            <a:off x="4902200" y="3890904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normal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21FDFE-E9F0-4AC3-B424-AC7CD3598FC9}"/>
              </a:ext>
            </a:extLst>
          </p:cNvPr>
          <p:cNvCxnSpPr/>
          <p:nvPr/>
        </p:nvCxnSpPr>
        <p:spPr>
          <a:xfrm>
            <a:off x="3175000" y="3978392"/>
            <a:ext cx="1651000" cy="845726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FC19AE7-F281-FA1C-9DB2-2F50CAE49FF5}"/>
              </a:ext>
            </a:extLst>
          </p:cNvPr>
          <p:cNvSpPr txBox="1"/>
          <p:nvPr/>
        </p:nvSpPr>
        <p:spPr>
          <a:xfrm>
            <a:off x="2489200" y="4095045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incident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B705C08-546E-17A6-F296-5150056FDEE9}"/>
              </a:ext>
            </a:extLst>
          </p:cNvPr>
          <p:cNvCxnSpPr/>
          <p:nvPr/>
        </p:nvCxnSpPr>
        <p:spPr>
          <a:xfrm>
            <a:off x="4826000" y="4824118"/>
            <a:ext cx="762000" cy="991541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A98172B-21EF-B68A-719A-12F1468B3345}"/>
              </a:ext>
            </a:extLst>
          </p:cNvPr>
          <p:cNvSpPr txBox="1"/>
          <p:nvPr/>
        </p:nvSpPr>
        <p:spPr>
          <a:xfrm>
            <a:off x="5638800" y="5465704"/>
            <a:ext cx="228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refracted, bent to normal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7021DEB-9FE2-1684-7BC5-A88033DD4449}"/>
              </a:ext>
            </a:extLst>
          </p:cNvPr>
          <p:cNvCxnSpPr/>
          <p:nvPr/>
        </p:nvCxnSpPr>
        <p:spPr>
          <a:xfrm flipV="1">
            <a:off x="4826000" y="3978392"/>
            <a:ext cx="1651000" cy="845726"/>
          </a:xfrm>
          <a:prstGeom prst="line">
            <a:avLst/>
          </a:prstGeom>
          <a:ln w="1905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CAB062C-CE83-1A19-B7AB-8E14EEF20463}"/>
              </a:ext>
            </a:extLst>
          </p:cNvPr>
          <p:cNvSpPr txBox="1"/>
          <p:nvPr/>
        </p:nvSpPr>
        <p:spPr>
          <a:xfrm>
            <a:off x="6553200" y="3890904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reflected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703F80E-3531-3D4D-3397-A488F26C6081}"/>
              </a:ext>
            </a:extLst>
          </p:cNvPr>
          <p:cNvSpPr txBox="1"/>
          <p:nvPr/>
        </p:nvSpPr>
        <p:spPr>
          <a:xfrm>
            <a:off x="1854200" y="4503326"/>
            <a:ext cx="165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air, n₁ = 1.00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3B7696-7BF6-58D0-C3BC-238ECF0CDA93}"/>
              </a:ext>
            </a:extLst>
          </p:cNvPr>
          <p:cNvSpPr txBox="1"/>
          <p:nvPr/>
        </p:nvSpPr>
        <p:spPr>
          <a:xfrm>
            <a:off x="1854200" y="4911608"/>
            <a:ext cx="177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water, n₂ = 1.33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47A078-9F5A-012E-F029-7356012E16DA}"/>
              </a:ext>
            </a:extLst>
          </p:cNvPr>
          <p:cNvSpPr txBox="1"/>
          <p:nvPr/>
        </p:nvSpPr>
        <p:spPr>
          <a:xfrm>
            <a:off x="8382000" y="4299185"/>
            <a:ext cx="304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n₁ sin </a:t>
            </a:r>
            <a:r>
              <a:rPr lang="el-GR" sz="1600" b="1">
                <a:solidFill>
                  <a:srgbClr val="102E29"/>
                </a:solidFill>
              </a:rPr>
              <a:t>θ₁ = </a:t>
            </a:r>
            <a:r>
              <a:rPr lang="en-US" sz="1600" b="1">
                <a:solidFill>
                  <a:srgbClr val="102E29"/>
                </a:solidFill>
              </a:rPr>
              <a:t>n₂ sin </a:t>
            </a:r>
            <a:r>
              <a:rPr lang="el-GR" sz="1600" b="1">
                <a:solidFill>
                  <a:srgbClr val="102E29"/>
                </a:solidFill>
              </a:rPr>
              <a:t>θ₂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82F2F8D-8813-8215-BF9E-9C9136933710}"/>
              </a:ext>
            </a:extLst>
          </p:cNvPr>
          <p:cNvSpPr txBox="1"/>
          <p:nvPr/>
        </p:nvSpPr>
        <p:spPr>
          <a:xfrm>
            <a:off x="8382000" y="4794955"/>
            <a:ext cx="304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Slower medium, steeper ray. That is why a pool floor looks raised.</a:t>
            </a:r>
          </a:p>
        </p:txBody>
      </p:sp>
      <p:sp>
        <p:nvSpPr>
          <p:cNvPr id="38" name="diagram-caption">
            <a:extLst>
              <a:ext uri="{FF2B5EF4-FFF2-40B4-BE49-F238E27FC236}">
                <a16:creationId xmlns:a16="http://schemas.microsoft.com/office/drawing/2014/main" id="{1A184880-0116-54E3-60BA-230AA9DA55E0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Every angle is measured from the normal, never from the surface itself.</a:t>
            </a:r>
          </a:p>
        </p:txBody>
      </p:sp>
    </p:spTree>
    <p:extLst>
      <p:ext uri="{BB962C8B-B14F-4D97-AF65-F5344CB8AC3E}">
        <p14:creationId xmlns:p14="http://schemas.microsoft.com/office/powerpoint/2010/main" val="365170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C76CA5A3-B95E-4C39-8280-9BFACE7465B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BE51EFA-E3EC-49ED-A7AA-4D974FF6DA0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614A217-8F80-4CED-8A54-20CBE084750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B6D1FB1-079D-4E09-A623-3F1DA29C0B7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33FF31D-FC58-4B5E-96A3-58548C3F08F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Linearized lens data reveal focal length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30F15967-9BF7-4DD3-811D-4A0531D7ED2F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68FC473A-4197-46DF-A233-2A37FD6CABA9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1CC7EA3F-FE62-41D6-815D-A88597BA1225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(1, 4), (2, 3), (3, 2), (4, 1).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EE3D5F90-AD2C-47B8-99F7-CB11FFD20CC8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1–4 1/m. Axes: 1 / object distance / 1/m; 1 / image distance / 1/m.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9E6C2C41-A80F-450D-98E8-6BE7784BC658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6409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642E84B-925A-4FF5-A539-7F04CDE4111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719B1C0-0C9D-4897-AF06-275891FA182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78DB6C5-31BD-4253-9009-EFDC804185F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5351089-FA2C-4345-A835-591A20E977C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6087B08-804F-4401-AC16-CDB86A67CFF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D07E4CE9-8ACA-459E-8ED0-D42822AC0BA4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118A48FE-EA76-447E-A3FE-DA5C7ADF008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499C6555-A128-42B4-ABA2-154A07D17541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Light travels from air into glass with n = 1.50 at 30°. Find the refracted angle.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F3473D43-D89A-4049-AB80-A34FADBF5C73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5021B342-7591-4F13-BCF5-90441BBBE7BE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B3DE8C80-68CD-4458-B21F-5ADE7B5903E1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1.00 sin30° = 1.50 sinθ₂.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78A18BCB-C410-4DF4-B111-8BCEE53FE410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19E3C587-DC30-4693-8CCF-A3E8862A7A44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59708F42-ACD4-414C-A89F-8C127E09904A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sinθ₂ = 0.333.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1D34BA94-29DC-444C-A68E-DA479D7FD342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A958BCC7-AC66-4A04-8BAC-76FEE77C1B81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4103020F-A7E2-4AE9-A8D4-E9A4B78E2513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Take inverse sine.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BE1F1A15-BBDA-4F80-B1FC-11F49EE78024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0F593C6D-B5F3-4E9A-866F-157ABD22B3D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θ₂ = 19.5°.</a:t>
            </a:r>
          </a:p>
        </p:txBody>
      </p:sp>
    </p:spTree>
    <p:extLst>
      <p:ext uri="{BB962C8B-B14F-4D97-AF65-F5344CB8AC3E}">
        <p14:creationId xmlns:p14="http://schemas.microsoft.com/office/powerpoint/2010/main" val="1612286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FE73F32-A749-45A6-B01D-4DA52A02359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73D123E-1657-4E5C-88C1-73BD47AE05E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454FFDF-C7B6-490F-B115-D22B12DD433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DCD768F-1628-429F-A00D-7B010195BCC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38896F3-0216-4CFE-8E19-FBCE50B5F78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55FA2950-3327-4F6E-ABA1-7AAAE567B735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966CB55B-D83A-4A96-B187-893B25AB7433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68D6B818-BC4E-459F-9EF8-D65B505941E0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converging lens has f = 0.20 m and an object is 0.60 m away. Find image distance and magnification.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B36F2677-90BA-44E6-9E3B-56987FD33A87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C5F578C5-7C05-464C-B153-A9147C5A0FD3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4416F986-6438-4D1B-BAD5-B04F4B7F5897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1/di = 1/0.20 − 1/0.60 = 3.333 m⁻¹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DAC57794-5BCF-4464-BCC7-AD5DF2694527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5B25866E-2203-499F-985F-93AF419B86BB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2783DFEB-C1B4-4377-9C0A-8ACD7E274C8D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di = 0.30 m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1351ED20-6E35-4075-BF50-10355AABF6B4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EAE57A82-7FA7-4295-92AD-5064D97D2E30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8EC46A12-737A-4F12-AAA3-4806556EC2BB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18B98D97-3AD4-4FA1-B5C6-F72C23E08F1B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F5DC1F4C-88C2-48CA-A743-DC4FD6CAA71C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di = 0.30 m; magnification = −0.50.</a:t>
            </a:r>
          </a:p>
        </p:txBody>
      </p:sp>
    </p:spTree>
    <p:extLst>
      <p:ext uri="{BB962C8B-B14F-4D97-AF65-F5344CB8AC3E}">
        <p14:creationId xmlns:p14="http://schemas.microsoft.com/office/powerpoint/2010/main" val="40648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B18DFB0-57B7-43D8-ADBB-BE746D63B99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277B33A-1B6C-4D6E-B65C-177FBD39E56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569AC3C-C629-47D7-8560-24D48D6EC16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8629523-6BEA-4583-A5EE-74147D493BD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AP2-U13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97E5B21-2936-47B4-ADAD-19F9D65B1CE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81851A5C-0C0F-4B3A-B1C5-7731ACBF8672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27548E0C-6F8C-4277-AAEA-3D3755BDD779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8DB55AAB-C900-4EAE-8F96-61F63DEF7FF8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EC94A578-5BAB-48B7-9126-B7F23D466814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78E625DB-6D89-4CB3-A406-5833948CB82B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2111515F-0A3B-493E-B532-B38878541EE5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Teams receive a lens diagram with two deliberate errors.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A76947B5-083B-4876-9E07-69620B0A29AC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051D6418-4962-47C4-9517-0A3CF2FD8D09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5653D24-3223-4914-88AA-6A14EF9CB25A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Correct one principal ray at a time.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E341CF85-02E1-48BC-ADA0-671D7725727C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F93199D7-B5DE-42CC-A18F-E74AA4CDC82E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1AA6872E-AD0C-4162-8892-A2A387844EB3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State whether the final image is real/virtual and upright/inverted.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A4FE6B5E-15FD-41C6-AEA1-756B8E636957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6EF916F6-C55F-4744-BAB7-B43B5386C935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Success check: Every ray obeys a named principal-ray rule.</a:t>
            </a:r>
          </a:p>
        </p:txBody>
      </p:sp>
    </p:spTree>
    <p:extLst>
      <p:ext uri="{BB962C8B-B14F-4D97-AF65-F5344CB8AC3E}">
        <p14:creationId xmlns:p14="http://schemas.microsoft.com/office/powerpoint/2010/main" val="656993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4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D06F3BEC-03B0-49DC-9B7E-3A8E269EE75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AP2 · UNIT 13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6F95F0D-4712-4624-99B6-A17DBD3CF47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D4BDECA-51F7-48D2-9829-8319B4F2671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8E11B15-94ED-43A2-89A9-CD2CDB97F33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AP2-U13 · 12–15%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73194337-ABE9-43F5-A544-1F170726A019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133B275D-646A-44CF-9EEC-115D5BFFACBF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 lens forms an image because rays physically meet at the lens center.”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B52AEF4C-7E3B-4A1D-BC6F-CC631E6DD6AD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E7FC4442-5345-4E6E-A58A-7D7506329BFF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The lens changes directions; image location is where refracted rays meet or appear to originate.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BD386DF7-C69A-48DB-9D50-C1F00F93CB79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lens center is not a ray conference room.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42F29608-D1FF-4DB1-8C94-95A53C942FB1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How do dashed extensions show a virtual image?</a:t>
            </a:r>
          </a:p>
        </p:txBody>
      </p:sp>
    </p:spTree>
    <p:extLst>
      <p:ext uri="{BB962C8B-B14F-4D97-AF65-F5344CB8AC3E}">
        <p14:creationId xmlns:p14="http://schemas.microsoft.com/office/powerpoint/2010/main" val="143068641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5760</Words>
  <Application>Microsoft Office PowerPoint</Application>
  <DocSecurity>0</DocSecurity>
  <PresentationFormat>Widescreen</PresentationFormat>
  <Paragraphs>394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2026-08-14T20:14:41Z</dcterms:created>
  <dcterms:modified xsi:type="dcterms:W3CDTF">2026-08-15T16:01:21Z</dcterms:modified>
</cp:coreProperties>
</file>