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Field outside the charged sphere</c:v>
          </c:tx>
          <c:spPr>
            <a:ln w="28575">
              <a:solidFill>
                <a:srgbClr val="0D71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D7180"/>
              </a:solidFill>
            </c:spPr>
          </c:marker>
          <c:xVal>
            <c:numLit>
              <c:formatCode>General</c:formatCode>
              <c:ptCount val="5"/>
              <c:pt idx="0">
                <c:v>10</c:v>
              </c:pt>
              <c:pt idx="1">
                <c:v>20</c:v>
              </c:pt>
              <c:pt idx="2">
                <c:v>30</c:v>
              </c:pt>
              <c:pt idx="3">
                <c:v>40</c:v>
              </c:pt>
              <c:pt idx="4">
                <c:v>50</c:v>
              </c:pt>
            </c:numLit>
          </c:xVal>
          <c:yVal>
            <c:numLit>
              <c:formatCode>General</c:formatCode>
              <c:ptCount val="5"/>
              <c:pt idx="0">
                <c:v>90</c:v>
              </c:pt>
              <c:pt idx="1">
                <c:v>22.5</c:v>
              </c:pt>
              <c:pt idx="2">
                <c:v>10</c:v>
              </c:pt>
              <c:pt idx="3">
                <c:v>5.63</c:v>
              </c:pt>
              <c:pt idx="4">
                <c:v>3.6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1024-4980-94B6-857B600EAA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Electric field / kN/C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50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Radius / cm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0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dark-green opening slide with the exact topic title “Electric Charges, Fields, and Gauss's Law”, an accent ring for group APC-EM,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representations students choose, then connect their answers to AP unit 8.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original 3-mark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derive, calculate, justify. Do not reveal the mark scheme until slide 11.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numbered mark-scheme ideas are listed in a single readable column,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[Quiz answers] 1. E = ∫ k dq r̂/r² — It is one of the unit’s governing relationships. 2. 1.B — Practice 1.B is creating quantitative graphs with scales and units. 3. Gauss’s law then gives zero net flux; nonzero fields can enter and leave with cancelling flux. — The correction states the physically valid boundary or relationship. 4. Units and a physical interpretation — A complete response connects mathematics to the model and reports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C1A63-A1DD-9511-3247-E7CD74637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F567FA-D6D7-53C3-B90E-C5DEAF78A4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B81A83-B952-C491-FBD4-ED30A466A4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Gaussian surface, +Q, E·dA, ∮ E·dA = Q_enc / ε₀. A caption reads: Flux through the whole surface depends on the enclosed charge alone, not on where it sits.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D028D9-B427-6B6F-91D8-717AC7933654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8508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editable scatter chart plots Electric field in kN/C against Radius in m; Radius is converted from metres to centimetres; Electric field remains in kN/C.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Students test inverse-square scaling, then sketch the interior field for a conductor and for uniform volume charge.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[Quantitative visual] Values: Editable model data: (0.1, 90), (0.2, 22.5), (0.3, 10), (0.4, 5.63), (0.5, 3.6). Data: illustrative lesson data. Scale: 3.6 to 90 kN/C.</a:t>
            </a:r>
          </a:p>
          <a:p>
            <a:r>
              <a:t>Units: x uses metres; y uses kN/C.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[Worked problem] Steps: 1) Use E(4πr²) = Qenc/ε₀. 2) Solve E = Q/(4πε₀r²). 3) Substitute ε₀ = 8.85 × 10⁻¹². Answer: E = 6.74 × 10⁵ N/C outward.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[Worked problem] Steps: 1) 2EA = σA/ε₀ 2) Cancel A 3) Check the direction, significant figures and physical meaning of the result. Answer: E = σ/(2ε₀) on each side.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[Safety] 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https://giophysics.com/chapter-19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Electric field is force per positive test charge.; Continuous charge distributions require vector integration.; Electric flux measures field through an oriented surface.; Gauss’s law becomes computationally powerful when symmetry makes E constant on a surface.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[Humor] Zero net traffic does not mean the road is empty.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FDD5EA73-BFB0-401C-814C-5E987E4A1F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23114609-3A21-48C8-8A32-B286FDEF4BBF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AP PHYSICS C: ELECTRICITY AND MAGNETISM · UNIT 8 · 15–25% OF MCQ SECTION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D4D88233-F451-4A9E-B5EB-78E183BBC6F1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Electric Charges, Fields, and Gauss's Law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C7C241D4-7A66-4385-BBCA-59F08520A143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52C3D3"/>
                </a:solidFill>
              </a:defRPr>
            </a:pPr>
            <a:r>
              <a:rPr sz="2850" b="1" i="0">
                <a:solidFill>
                  <a:srgbClr val="52C3D3"/>
                </a:solidFill>
              </a:rPr>
              <a:t>Symmetry Does the Integral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AE3868E0-2A4A-4338-91DC-8CCD73DF327E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Why does Gauss’s law always hold but only sometimes make field calculation easy?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71319735-B042-4040-99F0-1DD6838B9ABD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8EA8B8C3-83B6-4D1C-A403-B469B00F5A8D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E1DB5F57-ACEE-4DFD-BC0F-9439A268AB11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EDITABLE · 45-MINUTE CLASSROOM LESSON · CALCULUS-BASED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6B7C300E-F1B3-4712-B9F4-C65A48F50A4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APC-EM · UNIT 8 · AP PHYSICS C: ELECTRICITY &amp; MAGNETISM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63B30D61-B7B2-4CD1-8FDF-64ED92963FC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B50B580A-96AE-435C-9E3F-E1D4EEF9E82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769C0A06-1639-4F1A-AF1E-42ABE519607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APC-EM-U8 · 15–25%</a:t>
            </a:r>
          </a:p>
        </p:txBody>
      </p:sp>
    </p:spTree>
    <p:extLst>
      <p:ext uri="{BB962C8B-B14F-4D97-AF65-F5344CB8AC3E}">
        <p14:creationId xmlns:p14="http://schemas.microsoft.com/office/powerpoint/2010/main" val="589993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ADE52E04-024E-469F-B1DA-CCC4D7E0CE9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EA705E7-7F9B-4506-A2F0-34726CA7BC0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2FC5136-827C-46E2-9136-566200F52A5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8B5F9BC-8EBA-4EF5-9552-5D57A6C7414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CF9079E-C5BC-4F85-80BF-5F9E68AACF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AP-style free-response challenge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B3D5E12D-0F63-4FB3-A62F-4E20CDDBE97B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Calculus-based · 3 MARKS · DERIVE · CALCULATE · JUSTIFY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DF46D553-5665-4E14-9496-F1E1148B2449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0AE6B6B4-CAA8-4E31-8048-1BE46AAC3034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solid sphere of radius R has uniform volume charge density ρ. Derive E(r) for r &lt; R and r &gt; R.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92F3DDBF-E225-43BF-A22C-99D09DF4A3D0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344F9268-A773-434B-8FFB-A6A1EB85BBEA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1AA7D64A-1C8E-4720-A5C9-ADF86F9B5AD6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AP-style question · not a College Board exam question.</a:t>
            </a:r>
          </a:p>
        </p:txBody>
      </p:sp>
    </p:spTree>
    <p:extLst>
      <p:ext uri="{BB962C8B-B14F-4D97-AF65-F5344CB8AC3E}">
        <p14:creationId xmlns:p14="http://schemas.microsoft.com/office/powerpoint/2010/main" val="215665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F53CBCEB-D77E-443D-8504-D5E85FC92FF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692CF9F-6E38-4E03-AEBD-99D8061706B1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D9FA685-8C39-4E88-8424-AD1D59F81C7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C12A99E-1353-47B4-8F83-C64DBB5697A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B08FBEA-F40B-44AD-939B-4EDE52BFABD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A9769CAC-9C94-462F-9346-0D7B7244CD7D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5786BD53-53A3-4336-B2A7-AE8B3001DE8B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033AED52-F578-4074-A7DB-E2824CEAB703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2E8B73A0-5F5E-4CF4-ABD3-45A2AE9C2D63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Inside: Qenc = ρ(4πr³/3), so E4πr² = Qenc/ε₀ and E = ρr/(3ε₀).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0172AC35-29F8-4FEF-9035-65115820BC23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1F7E71DA-96CD-47E2-8366-6EE53A501648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B983E5AA-80EC-48F3-9C62-AAA58CEB7829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Outside: total Q = ρ(4πR³/3).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787BC416-5A10-4FAA-B550-4A8200ACA843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519CAE6F-4F8C-4F1F-9C55-93F483985033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026A0927-5B35-404D-BB69-D69EFE964DF4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 = ρR³/(3ε₀r²), radial outward for positive ρ.</a:t>
            </a:r>
          </a:p>
        </p:txBody>
      </p:sp>
      <p:sp>
        <p:nvSpPr>
          <p:cNvPr id="16" name="improvement-band">
            <a:extLst>
              <a:ext uri="{FF2B5EF4-FFF2-40B4-BE49-F238E27FC236}">
                <a16:creationId xmlns:a16="http://schemas.microsoft.com/office/drawing/2014/main" id="{45D46734-3923-4888-ACD9-61A3AFB2C92C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improvement-prompt">
            <a:extLst>
              <a:ext uri="{FF2B5EF4-FFF2-40B4-BE49-F238E27FC236}">
                <a16:creationId xmlns:a16="http://schemas.microsoft.com/office/drawing/2014/main" id="{8AA64A8A-DBD5-4FD9-95E5-FB57D08F78AC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representation, one unit and one sentence of physical justification.</a:t>
            </a:r>
          </a:p>
        </p:txBody>
      </p:sp>
    </p:spTree>
    <p:extLst>
      <p:ext uri="{BB962C8B-B14F-4D97-AF65-F5344CB8AC3E}">
        <p14:creationId xmlns:p14="http://schemas.microsoft.com/office/powerpoint/2010/main" val="790616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FF2B5EF4-FFF2-40B4-BE49-F238E27FC236}">
                <a16:creationId xmlns:a16="http://schemas.microsoft.com/office/drawing/2014/main" id="{5D5BE9AA-F1E3-4A4C-ABCE-B2F22A25C9B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6A7227D-D27E-4BD5-AEFF-D3DDBD945CD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F39D811-5626-4CF1-95A9-2FBBB8C2410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F4A3E2D-03D7-4E3E-82E2-A94B28EC32D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72EF24F-A988-4D83-A43F-55D6B5754AD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CCB14310-2BF0-41D0-B7AF-D3D1EFD08028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B3519880-03F1-4330-B821-5C7D35D516A7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5B880283-7F2A-4C76-B5A8-7AD9730603CD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relationship belongs at the center of this unit model?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D064BA91-4709-4A40-8FDC-E900CB377478}"/>
              </a:ext>
            </a:extLst>
          </p:cNvPr>
          <p:cNvSpPr>
            <a:spLocks noGrp="1"/>
          </p:cNvSpPr>
          <p:nvPr/>
        </p:nvSpPr>
        <p:spPr>
          <a:xfrm>
            <a:off x="6667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E = ∫ k dq r̂/r² · B speed = distance only · C energy = force/time · D field = charge × time</a:t>
            </a:r>
          </a:p>
        </p:txBody>
      </p:sp>
      <p:sp>
        <p:nvSpPr>
          <p:cNvPr id="10" name="rule-70-425">
            <a:extLst>
              <a:ext uri="{FF2B5EF4-FFF2-40B4-BE49-F238E27FC236}">
                <a16:creationId xmlns:a16="http://schemas.microsoft.com/office/drawing/2014/main" id="{4E93FEEB-32D8-4FCF-B773-39E8148991A4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64E72A0A-4887-40F0-A52A-D9D35FE3FE24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1154BE71-C29D-4758-8370-22B828CA15EC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AP science practice is used when students plot labelled quantitative data?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8112E951-2229-42FE-B72C-EE56C587F018}"/>
              </a:ext>
            </a:extLst>
          </p:cNvPr>
          <p:cNvSpPr>
            <a:spLocks noGrp="1"/>
          </p:cNvSpPr>
          <p:nvPr/>
        </p:nvSpPr>
        <p:spPr>
          <a:xfrm>
            <a:off x="61912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1.B · B 2.D · C 3.A · D none</a:t>
            </a:r>
          </a:p>
        </p:txBody>
      </p:sp>
      <p:sp>
        <p:nvSpPr>
          <p:cNvPr id="14" name="rule-650-425">
            <a:extLst>
              <a:ext uri="{FF2B5EF4-FFF2-40B4-BE49-F238E27FC236}">
                <a16:creationId xmlns:a16="http://schemas.microsoft.com/office/drawing/2014/main" id="{CD84AFF4-9B00-4AAC-AB8A-038BD41916EC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EF5495FD-B94C-48FF-BABA-325C8CD7698F}"/>
              </a:ext>
            </a:extLst>
          </p:cNvPr>
          <p:cNvSpPr>
            <a:spLocks noGrp="1"/>
          </p:cNvSpPr>
          <p:nvPr/>
        </p:nvSpPr>
        <p:spPr>
          <a:xfrm>
            <a:off x="6667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83943547-3B4F-4395-AE01-EDA12FBF2DA2}"/>
              </a:ext>
            </a:extLst>
          </p:cNvPr>
          <p:cNvSpPr>
            <a:spLocks noGrp="1"/>
          </p:cNvSpPr>
          <p:nvPr/>
        </p:nvSpPr>
        <p:spPr>
          <a:xfrm>
            <a:off x="6667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statement correctly repairs today’s physics trap?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900CFB12-AB13-495C-8481-5DDA51A729B3}"/>
              </a:ext>
            </a:extLst>
          </p:cNvPr>
          <p:cNvSpPr>
            <a:spLocks noGrp="1"/>
          </p:cNvSpPr>
          <p:nvPr/>
        </p:nvSpPr>
        <p:spPr>
          <a:xfrm>
            <a:off x="6667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Gauss’s law then gives zero net…with cancelling flux. · B Zero enclosed charge guarantees zero electric…on the surface. · C Signs and units never matter · D A graph is decorative</a:t>
            </a:r>
          </a:p>
        </p:txBody>
      </p:sp>
      <p:sp>
        <p:nvSpPr>
          <p:cNvPr id="18" name="quiz-question-label-4">
            <a:extLst>
              <a:ext uri="{FF2B5EF4-FFF2-40B4-BE49-F238E27FC236}">
                <a16:creationId xmlns:a16="http://schemas.microsoft.com/office/drawing/2014/main" id="{826ADFA8-AE7A-4641-9B8E-0FF88E73F130}"/>
              </a:ext>
            </a:extLst>
          </p:cNvPr>
          <p:cNvSpPr>
            <a:spLocks noGrp="1"/>
          </p:cNvSpPr>
          <p:nvPr/>
        </p:nvSpPr>
        <p:spPr>
          <a:xfrm>
            <a:off x="61912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Q4</a:t>
            </a:r>
          </a:p>
        </p:txBody>
      </p:sp>
      <p:sp>
        <p:nvSpPr>
          <p:cNvPr id="19" name="quiz-question-4">
            <a:extLst>
              <a:ext uri="{FF2B5EF4-FFF2-40B4-BE49-F238E27FC236}">
                <a16:creationId xmlns:a16="http://schemas.microsoft.com/office/drawing/2014/main" id="{B192A985-E9B7-4A46-AF30-A18E6EF8390E}"/>
              </a:ext>
            </a:extLst>
          </p:cNvPr>
          <p:cNvSpPr>
            <a:spLocks noGrp="1"/>
          </p:cNvSpPr>
          <p:nvPr/>
        </p:nvSpPr>
        <p:spPr>
          <a:xfrm>
            <a:off x="61912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What should follow a numerical AP Physics result?</a:t>
            </a:r>
          </a:p>
        </p:txBody>
      </p:sp>
      <p:sp>
        <p:nvSpPr>
          <p:cNvPr id="20" name="quiz-choices-4">
            <a:extLst>
              <a:ext uri="{FF2B5EF4-FFF2-40B4-BE49-F238E27FC236}">
                <a16:creationId xmlns:a16="http://schemas.microsoft.com/office/drawing/2014/main" id="{5115878B-8BDB-47F9-AB22-3F42C11B3930}"/>
              </a:ext>
            </a:extLst>
          </p:cNvPr>
          <p:cNvSpPr>
            <a:spLocks noGrp="1"/>
          </p:cNvSpPr>
          <p:nvPr/>
        </p:nvSpPr>
        <p:spPr>
          <a:xfrm>
            <a:off x="61912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Units and a physical interpretation · B Only more decimals · C A copied formula · D No sign convention</a:t>
            </a:r>
          </a:p>
        </p:txBody>
      </p:sp>
    </p:spTree>
    <p:extLst>
      <p:ext uri="{BB962C8B-B14F-4D97-AF65-F5344CB8AC3E}">
        <p14:creationId xmlns:p14="http://schemas.microsoft.com/office/powerpoint/2010/main" val="484820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4824EF0E-3C31-41A0-85FC-D327942D1BE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98993D6-47CD-4C5C-AD5D-F0DC125E220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BABFD60-5FFF-4538-8358-5AAD0C3AE27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8F6944D-6A5F-4C12-8C39-46006BDC1BE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FCD88F2-14E2-4622-807D-B859BF6A100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E1EBEFC8-7B20-4505-9C2D-C28B8DC14948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DDDA1043-6642-43D4-9656-65FCEFAAC6CB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B226EF34-8D69-4D3B-BFCC-8BEF2C677773}"/>
              </a:ext>
            </a:extLst>
          </p:cNvPr>
          <p:cNvSpPr>
            <a:spLocks noGrp="1"/>
          </p:cNvSpPr>
          <p:nvPr/>
        </p:nvSpPr>
        <p:spPr>
          <a:xfrm>
            <a:off x="1476375" y="164782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E = ∫ k dq r̂/r²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3004A5F0-D692-46DD-8AD4-C2FD6891510F}"/>
              </a:ext>
            </a:extLst>
          </p:cNvPr>
          <p:cNvSpPr>
            <a:spLocks noGrp="1"/>
          </p:cNvSpPr>
          <p:nvPr/>
        </p:nvSpPr>
        <p:spPr>
          <a:xfrm>
            <a:off x="6477000" y="169545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It is one of the unit’s governing relationships.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CC312B00-220C-423F-8A30-A756778778E8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096A3DDE-7DD5-4C3B-836A-2ABBFE77C7D0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4D5BC91A-756D-4684-B9E2-7C3D3B87B6D0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A88EC423-3EC7-4DFD-BA69-CC301071A55C}"/>
              </a:ext>
            </a:extLst>
          </p:cNvPr>
          <p:cNvSpPr>
            <a:spLocks noGrp="1"/>
          </p:cNvSpPr>
          <p:nvPr/>
        </p:nvSpPr>
        <p:spPr>
          <a:xfrm>
            <a:off x="1476375" y="262890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1.B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CD3AD6E0-84FF-400D-B7C5-86ADAB04FA7D}"/>
              </a:ext>
            </a:extLst>
          </p:cNvPr>
          <p:cNvSpPr>
            <a:spLocks noGrp="1"/>
          </p:cNvSpPr>
          <p:nvPr/>
        </p:nvSpPr>
        <p:spPr>
          <a:xfrm>
            <a:off x="6477000" y="267652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Practice 1.B is creating quantitative graphs with scales and units.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B00F9F40-5885-458F-A54D-52E5564B647C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CBCBB4F4-58DB-4CCD-BD86-15324D5BF60C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B1C555A4-E4D7-4850-BB94-95B11F6AFA76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BB6D2FF3-5CD1-4D17-81F1-1E4482F14EA9}"/>
              </a:ext>
            </a:extLst>
          </p:cNvPr>
          <p:cNvSpPr>
            <a:spLocks noGrp="1"/>
          </p:cNvSpPr>
          <p:nvPr/>
        </p:nvSpPr>
        <p:spPr>
          <a:xfrm>
            <a:off x="1476375" y="360997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Gauss’s law then gives zero net flux; nonzero fields can enter and leave with cancelling flux.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180F108E-FAB7-4C5C-9EF2-7E50B8AC3AD0}"/>
              </a:ext>
            </a:extLst>
          </p:cNvPr>
          <p:cNvSpPr>
            <a:spLocks noGrp="1"/>
          </p:cNvSpPr>
          <p:nvPr/>
        </p:nvSpPr>
        <p:spPr>
          <a:xfrm>
            <a:off x="6477000" y="365760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The correction states the physically valid boundary or relationship.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7C1522D1-726F-4923-AF76-DBA5ECCE33DF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5EEA6986-37B1-431D-A144-6977A64E1E48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C7F5C1AE-89CF-452D-9709-CC618614EA30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AFAC09BA-9448-4C82-BDE0-24E21F5ACF78}"/>
              </a:ext>
            </a:extLst>
          </p:cNvPr>
          <p:cNvSpPr>
            <a:spLocks noGrp="1"/>
          </p:cNvSpPr>
          <p:nvPr/>
        </p:nvSpPr>
        <p:spPr>
          <a:xfrm>
            <a:off x="1476375" y="459105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Units and a physical interpretation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E1C0FCE3-08CB-4C3A-BF21-5748BCDBAC7A}"/>
              </a:ext>
            </a:extLst>
          </p:cNvPr>
          <p:cNvSpPr>
            <a:spLocks noGrp="1"/>
          </p:cNvSpPr>
          <p:nvPr/>
        </p:nvSpPr>
        <p:spPr>
          <a:xfrm>
            <a:off x="6477000" y="463867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A complete response connects mathematics to the model and reports units.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0FA0C5C6-70B8-4C03-9AE5-34DC6013B726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52C3D3"/>
                </a:solidFill>
              </a:defRPr>
            </a:pPr>
            <a:r>
              <a:rPr sz="1875" b="1" i="0">
                <a:solidFill>
                  <a:srgbClr val="52C3D3"/>
                </a:solidFill>
              </a:rPr>
              <a:t>Next move: Correct one response, name the AP science practice you used, and write one new question about this unit.</a:t>
            </a:r>
          </a:p>
        </p:txBody>
      </p:sp>
    </p:spTree>
    <p:extLst>
      <p:ext uri="{BB962C8B-B14F-4D97-AF65-F5344CB8AC3E}">
        <p14:creationId xmlns:p14="http://schemas.microsoft.com/office/powerpoint/2010/main" val="108070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75F1D838-CFF2-4D9E-8AF9-E6C2032102C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1DC02AA-E643-469F-90FE-83D2607AF23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192F0CB-3322-482B-9F18-31F23A26545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02B3544-9EF7-4327-9C95-8B7AB3217FF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B231C08-0A80-492B-9893-B3AF2D039DC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4C7B4439-F76A-4AD1-BB9B-22233ED1059B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9F948876-7F02-49C5-954C-A2655153F698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2349991F-A704-4BBD-9D9B-901C02E8EA19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B2AF987C-157A-4B6C-A4F1-ED349BCC408B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Two point charges of +3.0 nC and −3.0 nC are 0.10 m apart. Find the force magnitude on each. Use k = 8.99 × 10⁹ N·m²/C².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6E7D4B6E-877C-4409-BC4C-F050B1448B73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AD1B77D8-11A2-45B8-A161-80763A71BB43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57690A57-D324-41D3-B9C3-330A482268D5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Give the surface area of a sphere of radius r, and the curved area of a cylinder of radius r and length L.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4340985B-A59C-4F52-B499-1480F33730D6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60B831A2-DEC0-4B56-A5D9-B805CCDE640D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0F7884E8-ABA5-441C-9239-FCBB0AD40235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does E · A become when E is parallel to A, and when it is perpendicular to A?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028855FD-AD7E-49D9-BE8B-1D5E9C521942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535233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7F8CF372-65C6-4E6F-A3F3-DDDE3182D60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4622076-40A9-453A-8336-98DE53223D8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78FE662-58C1-4AC8-AAF5-D36BAEBF68D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A0924B9-0F46-4239-9215-092DD298F9B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CB28F9E-02FD-4A88-82B4-8D1CA8408F7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Build the model before reaching for numbers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6652EA1E-938B-420D-8FBD-11EC3F9FD65C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C8FBD730-04C6-4CFB-A1B1-379CB2DFE225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Electric field is force per positive test charge.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BC8D9C88-4CF6-4CB8-B4A7-63BE0AC9B8CA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74634D6F-45B8-48BC-AD33-F52E5C2E55C9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Continuous charge distributions require vector integration.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7D5FD1A8-1C59-4DC5-931B-8907D582B6E5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81F0A1DE-FB70-4AEE-B252-CA68B36282E1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Electric flux measures field through an oriented surface.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6BDDD22C-54CF-4693-8ADE-0DFE4D848790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C7B673C1-D204-4161-B560-8427BF77B864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Gauss’s law becomes computationally powerful when symmetry makes E constant on a surface.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9BBA3A43-E6BF-4ED3-9B9C-D2AB6B0BD3B2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E03D078D-B7A4-4599-A5AF-B610E936254D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CEED6BB7-DACB-47E2-91D1-718F9E40A0EF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CALCULUS-BASED · E = ∫ k dq r̂/r²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6B5D3C05-CBFF-49E4-B88F-2CD3E6C79691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N/C</a:t>
            </a:r>
          </a:p>
        </p:txBody>
      </p:sp>
      <p:sp>
        <p:nvSpPr>
          <p:cNvPr id="18" name="equation-expression-2">
            <a:extLst>
              <a:ext uri="{FF2B5EF4-FFF2-40B4-BE49-F238E27FC236}">
                <a16:creationId xmlns:a16="http://schemas.microsoft.com/office/drawing/2014/main" id="{74A782C7-0094-4F67-B277-26D8115C3EAA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CALCULUS-BASED · ∮E·dA = Qenc/ε₀</a:t>
            </a:r>
          </a:p>
        </p:txBody>
      </p:sp>
      <p:sp>
        <p:nvSpPr>
          <p:cNvPr id="19" name="equation-units-2">
            <a:extLst>
              <a:ext uri="{FF2B5EF4-FFF2-40B4-BE49-F238E27FC236}">
                <a16:creationId xmlns:a16="http://schemas.microsoft.com/office/drawing/2014/main" id="{9E5E620A-BBA5-40DF-8F58-A5213A234FCB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N·m²/C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C4F619A6-37BA-48B0-8629-2AF629765C9B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D25A7199-C0BD-428A-A6ED-CDF1262A02A6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charge density · flux · Gaussian surface · symmetry · superposition · enclosed charge</a:t>
            </a:r>
          </a:p>
        </p:txBody>
      </p:sp>
    </p:spTree>
    <p:extLst>
      <p:ext uri="{BB962C8B-B14F-4D97-AF65-F5344CB8AC3E}">
        <p14:creationId xmlns:p14="http://schemas.microsoft.com/office/powerpoint/2010/main" val="33451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D2B2C-B0AB-7BF0-148C-E8A691593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47AEED1D-E868-F0DB-C25F-308D820B4BF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19E316D-A404-4978-5095-9C3BD893EA3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24152E5-A8EA-B54A-8C6C-DA9CA193E58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CB59E8F-20BF-FC9E-4916-A911E8030C3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72C86A8-2C2B-FDF5-D47B-40351C2E732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C9BF5D40-F9A6-7B65-6AD5-2D2D1A09C0E6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7D74DFE5-7F08-A59A-D700-DCD86AF9B5B6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Electrostatics starts from charge and the field it fills space with; Gauss's law then says the total field flux out of any closed surface is fixed by the charge inside it, and by nothing else.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BC01736-9551-1C99-022D-CCFCA97BECC3}"/>
              </a:ext>
            </a:extLst>
          </p:cNvPr>
          <p:cNvSpPr/>
          <p:nvPr/>
        </p:nvSpPr>
        <p:spPr>
          <a:xfrm>
            <a:off x="2540000" y="4007555"/>
            <a:ext cx="1778000" cy="1808104"/>
          </a:xfrm>
          <a:prstGeom prst="ellipse">
            <a:avLst/>
          </a:prstGeom>
          <a:noFill/>
          <a:ln w="25400">
            <a:solidFill>
              <a:srgbClr val="6B7F7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01ADC3-7BF7-F261-B700-B9643B97C222}"/>
              </a:ext>
            </a:extLst>
          </p:cNvPr>
          <p:cNvSpPr txBox="1"/>
          <p:nvPr/>
        </p:nvSpPr>
        <p:spPr>
          <a:xfrm>
            <a:off x="4394200" y="3920067"/>
            <a:ext cx="215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Gaussian surface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0A6C125-A1A8-D402-0928-9ACC8EC7E7C4}"/>
              </a:ext>
            </a:extLst>
          </p:cNvPr>
          <p:cNvSpPr/>
          <p:nvPr/>
        </p:nvSpPr>
        <p:spPr>
          <a:xfrm>
            <a:off x="3213100" y="4663722"/>
            <a:ext cx="431800" cy="495771"/>
          </a:xfrm>
          <a:prstGeom prst="ellipse">
            <a:avLst/>
          </a:prstGeom>
          <a:solidFill>
            <a:srgbClr val="EF5C3E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+Q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5964CA3-0159-6B58-7421-0E451490B716}"/>
              </a:ext>
            </a:extLst>
          </p:cNvPr>
          <p:cNvCxnSpPr/>
          <p:nvPr/>
        </p:nvCxnSpPr>
        <p:spPr>
          <a:xfrm>
            <a:off x="3683000" y="4911608"/>
            <a:ext cx="10414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83C8C5F-7BC1-3CCE-7F91-DA4A245725E5}"/>
              </a:ext>
            </a:extLst>
          </p:cNvPr>
          <p:cNvCxnSpPr/>
          <p:nvPr/>
        </p:nvCxnSpPr>
        <p:spPr>
          <a:xfrm flipH="1">
            <a:off x="2133600" y="4911608"/>
            <a:ext cx="10414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8318943-3FE4-6CDF-5170-E759560A1EFA}"/>
              </a:ext>
            </a:extLst>
          </p:cNvPr>
          <p:cNvCxnSpPr/>
          <p:nvPr/>
        </p:nvCxnSpPr>
        <p:spPr>
          <a:xfrm flipV="1">
            <a:off x="3429000" y="3745089"/>
            <a:ext cx="0" cy="874889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F3E5E5-5432-71D4-47B1-399E83A4D17D}"/>
              </a:ext>
            </a:extLst>
          </p:cNvPr>
          <p:cNvCxnSpPr/>
          <p:nvPr/>
        </p:nvCxnSpPr>
        <p:spPr>
          <a:xfrm>
            <a:off x="3429000" y="5203237"/>
            <a:ext cx="0" cy="758237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138A1D7-1CFA-E389-B362-97FAA6E5E03F}"/>
              </a:ext>
            </a:extLst>
          </p:cNvPr>
          <p:cNvSpPr txBox="1"/>
          <p:nvPr/>
        </p:nvSpPr>
        <p:spPr>
          <a:xfrm>
            <a:off x="4800600" y="4794955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E·dA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FB5F9B-1734-A969-05B9-953765E8C53C}"/>
              </a:ext>
            </a:extLst>
          </p:cNvPr>
          <p:cNvSpPr txBox="1"/>
          <p:nvPr/>
        </p:nvSpPr>
        <p:spPr>
          <a:xfrm>
            <a:off x="7112000" y="4182533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pt-BR" sz="1600" b="1">
                <a:solidFill>
                  <a:srgbClr val="102E29"/>
                </a:solidFill>
              </a:rPr>
              <a:t>∮ E·dA = Q_enc / ε₀</a:t>
            </a:r>
            <a:endParaRPr lang="en-US" sz="1600" b="1">
              <a:solidFill>
                <a:srgbClr val="102E29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D839547-1907-AE59-2FF5-C0C14A4BB483}"/>
              </a:ext>
            </a:extLst>
          </p:cNvPr>
          <p:cNvSpPr txBox="1"/>
          <p:nvPr/>
        </p:nvSpPr>
        <p:spPr>
          <a:xfrm>
            <a:off x="7112000" y="4649141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Total flux counts only the charge inside. The surface's shape is your choice.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64C5463-469E-FC9E-5BC7-3B3E56718241}"/>
              </a:ext>
            </a:extLst>
          </p:cNvPr>
          <p:cNvSpPr txBox="1"/>
          <p:nvPr/>
        </p:nvSpPr>
        <p:spPr>
          <a:xfrm>
            <a:off x="7112000" y="5378215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Symmetry is what makes that choice useful.</a:t>
            </a: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1F7C2E13-0ADE-DCDB-1242-6C66510B05DA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Flux through the whole surface depends on the enclosed charge alone, not on where it sits.</a:t>
            </a:r>
          </a:p>
        </p:txBody>
      </p:sp>
    </p:spTree>
    <p:extLst>
      <p:ext uri="{BB962C8B-B14F-4D97-AF65-F5344CB8AC3E}">
        <p14:creationId xmlns:p14="http://schemas.microsoft.com/office/powerpoint/2010/main" val="296829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81A326EA-9B82-4F90-8F52-DFE0E2C1BB6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922BC32-E5DF-4333-BAD2-ADAD18A751F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D362F71-8EB8-4BB5-8B40-6E3EB55B463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EF367AF-ADB2-4D9A-91A9-06F6F716ACB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15DBD0E-1B6E-410E-8B7A-B12977867B8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Outside a spherical charge, field falls as 1/r²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810141CB-B476-4194-AB93-7F6AF6142856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A24B906F-00BF-4621-80BC-23011BECEB21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8ADADED5-113C-4B5C-9D96-79224C0F88A3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Editable model data: (0.1, 90), (0.2, 22.5), …, (0.4, 5.63), (0.5, 3.6).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6B18BC38-0E1C-4FA1-9D43-A91457E9CF34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source 3.6–90 kN/C; chart 3.6–90 kN/C. Axes: source Radius / m; Electric field / kN/C. Chart: Radius / cm; Electric field / kN/C.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229C9F28-BEA9-4BA6-BE7B-6125C1FB2E43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75004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7F4AF8B1-27F5-4758-BFA1-CE217F4AF2E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73E0EE2-D1C8-4A4C-9CBC-3516362FC95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B31D7B0-1B51-4EAB-8F90-F19D6D8BE7B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00167D8-C532-4894-BC70-326F97F210D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63C6D21-566B-42CC-9397-8CCB23FE0FE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problem: model → equation → answer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740C1735-6F3C-4361-AE9A-8AA17B137819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CALCULUS-BASED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ECCA1A3F-77D9-439F-B767-B54EDCD5818E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EF27E839-67AF-44E9-8827-183CA60D8F43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spherical Gaussian surface encloses +3.0 μC. The field is uniform and radial on radius 0.20 m. Find E.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F8EAF4C5-0E8D-4C27-B372-ADE5D91E0605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2621C3F1-F39E-49F7-8F46-01D3A243AC32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5C25E3CF-56E5-472B-A31D-9782EEA8B8CE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Use E(4πr²) = Qenc/ε₀.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3486E39E-AF7C-46B5-BAE9-F82CC6C00FD6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8FBD632C-15F7-47EB-81BA-47FCEBA59658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74FF81DB-B482-41E9-92F2-36FA1737D8CD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Solve E = Q/(4πε₀r²).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2A5F6CB0-E66B-46BB-9C6B-14ACA5837A33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6D223E2F-C99B-41F9-9576-A53A9724EBE4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56974C31-34CC-4890-9B73-AF5C30DCFC5A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Substitute ε₀ = 8.85 × 10⁻¹².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3DCFCF71-4D79-4B74-9ECC-7FF34173C4EA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1E9C1651-4A2D-41BE-9DCD-054EC5664BF0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E = 6.74 × 10⁵ N/C outward.</a:t>
            </a:r>
          </a:p>
        </p:txBody>
      </p:sp>
    </p:spTree>
    <p:extLst>
      <p:ext uri="{BB962C8B-B14F-4D97-AF65-F5344CB8AC3E}">
        <p14:creationId xmlns:p14="http://schemas.microsoft.com/office/powerpoint/2010/main" val="859749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030C026F-2AF0-4206-9B11-4ECD06B7641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0D13393-5078-4CBC-AE87-369D19E188F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EE93FE0-9005-4445-82C1-F74F90F5DD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4CD1833-34C3-4CB1-B13A-D28D70A73F0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93C9A7C-2B3E-40C0-8FCD-EC08FB38A36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Guided problem: finish the reasoning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92B7805A-C4D6-4A9C-9893-5248CB003C0F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CALCULUS-BASED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92EBF6DF-D2D0-44DB-8DF9-AE555325DC7A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F1EB9205-AA64-48C7-8DE8-96192F2A4AEC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An infinite sheet has surface charge density σ. Use a pillbox Gaussian surface to derive field magnitude.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57ED499A-C8CF-4C01-926C-76FF22C2A740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3FC2B0DC-408E-491C-880A-380555236DE1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7D60E3C8-90E0-4665-AD34-7CE41DC9EEE7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2EA = σA/ε₀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135ECC68-BE15-4641-ADA1-BA33C5C149F6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06D8255C-A9BD-457A-B97F-8B4769ECB358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FDB579CB-F5CA-4C6D-BE34-168C5EAB0EEE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Cancel A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D713994C-4A66-46DC-A8F6-3FD861355E70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16C5A23D-C55C-4695-897F-9028675FFDBE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94AB7E2E-3905-4289-826F-82C8F7A8167D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08B2C55C-291E-4308-A629-AC3EB0051BCD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9C979BA3-097D-4AB6-B3A7-F5D71143FF70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E = σ/(2ε₀) on each side.</a:t>
            </a:r>
          </a:p>
        </p:txBody>
      </p:sp>
    </p:spTree>
    <p:extLst>
      <p:ext uri="{BB962C8B-B14F-4D97-AF65-F5344CB8AC3E}">
        <p14:creationId xmlns:p14="http://schemas.microsoft.com/office/powerpoint/2010/main" val="1880229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27BF2BA2-6408-4FC8-A5FC-FB33B4CF2EE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A147B46-4DB8-4530-AF1B-FCFBA52D223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7FDE420-0912-481A-9D97-0B9C938F5FC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F6F0B4F6-AEF2-4733-9B62-C7E95078222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035C584-880A-46A8-951A-65681F768E1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BCD05B23-9A5F-450E-98C8-C68C0045300F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CLASS ACTIVITY · AP SCIENCE-PRACTICE ACTIVITY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19243651-E93A-49BC-AAA1-4A2771C35DE2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B43756C3-DEC1-4469-9A57-B4047BBCEE04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editable slide • mini-whiteboards • calculator when useful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030D8A90-215A-40DA-B9C7-F784DB55F697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98474C5B-0248-4A68-925F-11457E425F5C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B8588323-BE38-40DD-8D12-84F11385B800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Teams choose a surface for spherical, cylindrical and planar symmetry.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649E2517-D7BB-4A21-879F-295E812E4A35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B3441C9A-F3B1-4D86-85B6-1D15041928E0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C95087D8-16CF-4A29-B8CC-CCA33CB74F8C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State where E is constant and where E·dA vanishes.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F7B3352C-BB12-4BF3-81A9-1E77BC6FE728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98761350-4C82-4C6A-834D-9DD827F2ECF1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9977C256-B4FB-40A1-B99D-3396B93CB64E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Reject one tempting but unhelpful surface.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0C2E224B-E4E2-48EF-AAA5-F05AF64D99CB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886B2F34-0571-4976-9544-33DDCFDDC548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52C3D3"/>
                </a:solidFill>
              </a:defRPr>
            </a:pPr>
            <a:r>
              <a:rPr sz="1875" b="1" i="0">
                <a:solidFill>
                  <a:srgbClr val="52C3D3"/>
                </a:solidFill>
              </a:rPr>
              <a:t>Success check: Each choice explains symmetry before writing an integral.</a:t>
            </a:r>
          </a:p>
        </p:txBody>
      </p:sp>
    </p:spTree>
    <p:extLst>
      <p:ext uri="{BB962C8B-B14F-4D97-AF65-F5344CB8AC3E}">
        <p14:creationId xmlns:p14="http://schemas.microsoft.com/office/powerpoint/2010/main" val="1414389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3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6FE61B1A-4CDE-46A7-986A-D4AB015A9AD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APC-EM · UNIT 8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9733401-5958-484F-97F7-10A5E8822C2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FE069E0-8345-4104-8116-5150E4E34A2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B08F09F-7E4E-461A-8C35-40C3DCBB1BC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COLLEGE BOARD AP PHYSICS · APC-EM-U8 · 15–25%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771A5880-BECB-445D-A5C2-61566276240C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260A01C9-4F34-49FE-B326-5225C7DB31AE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“Zero enclosed charge guarantees zero electric field everywhere on the surface.”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A20D7FD5-107F-4FDB-8778-BF742427C701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FBC49E3E-856D-40A7-B9D4-E3E639BDC7B7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Gauss’s law then gives zero net flux; nonzero fields can enter and leave with cancelling flux.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665A699B-D136-4C94-A9E2-89C2B5CFEC70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Zero net traffic does not mean the road is empty.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CADB23A2-33D7-469E-A8E9-709C2522FE76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Give a field configuration with zero enclosed charge but nonzero E.</a:t>
            </a:r>
          </a:p>
        </p:txBody>
      </p:sp>
    </p:spTree>
    <p:extLst>
      <p:ext uri="{BB962C8B-B14F-4D97-AF65-F5344CB8AC3E}">
        <p14:creationId xmlns:p14="http://schemas.microsoft.com/office/powerpoint/2010/main" val="991865815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5838</Words>
  <Application>Microsoft Office PowerPoint</Application>
  <DocSecurity>0</DocSecurity>
  <PresentationFormat>Widescreen</PresentationFormat>
  <Paragraphs>392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2026-08-14T20:14:47Z</dcterms:created>
  <dcterms:modified xsi:type="dcterms:W3CDTF">2026-08-15T16:01:28Z</dcterms:modified>
</cp:coreProperties>
</file>