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Field around a 5.0 A wire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4</c:v>
              </c:pt>
              <c:pt idx="3">
                <c:v>5</c:v>
              </c:pt>
              <c:pt idx="4">
                <c:v>10</c:v>
              </c:pt>
            </c:numLit>
          </c:xVal>
          <c:yVal>
            <c:numLit>
              <c:formatCode>General</c:formatCode>
              <c:ptCount val="5"/>
              <c:pt idx="0">
                <c:v>100</c:v>
              </c:pt>
              <c:pt idx="1">
                <c:v>50</c:v>
              </c:pt>
              <c:pt idx="2">
                <c:v>25</c:v>
              </c:pt>
              <c:pt idx="3">
                <c:v>20</c:v>
              </c:pt>
              <c:pt idx="4">
                <c:v>10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282E-4F4C-BF01-941DB61D0E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Magnetic field / μT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Distance from wire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5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“Magnetic Fields and Electromagnetism”, an accent ring for group APC-EM,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12.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[Quiz answers] 1. dB = (μ₀/4π) I dℓ × r̂/r² — It is one of the unit’s governing relationships. 2. 1.B — Practice 1.B is creating quantitative graphs with scales and units. 3. The law always holds, but extracting B requires symmetry and a useful path.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BB0FB-C88A-CE0B-CA09-95B189B71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D6B624-5CBC-3101-EC17-7ECE05BFE0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48CC3B-8919-108B-3A99-94C52F7836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I, Ampèrian loop, B, r, ∮ B·dℓ = μ₀ I_enc. A caption reads: B wraps around the wire, and the loop is chosen so that B is constant all the way along it.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98EF4E-011D-EAF2-EFC3-B49610EA0262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038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Magnetic field in μT against Distance from wire in cm; Distance from wire remains in cm; Magnetic field remains in μT.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test Br = constant and compare the data with B = μ₀I/(2πr).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[Quantitative visual] Values: Editable model data: (1, 100), (2, 50), (4, 25), (5, 20), (10, 10). Data: illustrative lesson data. Scale: 10 to 100 μT.</a:t>
            </a:r>
          </a:p>
          <a:p>
            <a:r>
              <a:t>Units: x uses cm; y uses μT.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[Worked problem] Steps: 1) Use B = μ₀I/(2πr). 2) Substitute and cancel π. 3) Use the right-hand rule for direction. Answer: B = 2.5 × 10⁻⁵ 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[Worked problem] Steps: 1) r = (1.67×10⁻²⁷)(4.0×10⁶)/[(1.60×10⁻¹⁹)(0.30)] 2) Direction follows positive-charge right-hand rule. 3) Check the direction, significant figures and physical meaning of the result. Answer: r = 0.139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[Safety] 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Electricity and Magnetism Course and Exam Description (Fall 2024 frameworks · current in 2026), https://apcentral.collegeboard.org/media/pdf/ap-physics-c-electricity-and-magnetism-course-and-exam-description.pdf</a:t>
            </a:r>
          </a:p>
          <a:p>
            <a:r>
              <a:t>College Board course page, https://apcentral.collegeboard.org/courses/ap-physics-c-electricity-and-magnetism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Magnetic force is a cross product on charges and current elements.; Biot–Savart superposes contributions from current elements.; Ampère’s law is most useful with high symmetry.; Magnetic fields exert torque on current loops and magnetic dipoles.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calculus, vector components, algebra and graph analysis are expected; symbolic setup comes before arithmetic.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[Humor] A true equation can still refuse to do your algebra for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A6E18580-B215-4EBF-B2A7-683D347B0D5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6D7955C7-8388-4145-9051-F7C6A8322AAB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AP PHYSICS C: ELECTRICITY AND MAGNETISM · UNIT 12 · 10–20%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2FCD09DE-1809-4717-B2CB-FB26C4384D77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Magnetic Fields and Electromagnetism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29797587-F491-4F64-9FF8-6F1CFAA9CF42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52C3D3"/>
                </a:solidFill>
              </a:defRPr>
            </a:pPr>
            <a:r>
              <a:rPr sz="2850" b="1" i="0">
                <a:solidFill>
                  <a:srgbClr val="52C3D3"/>
                </a:solidFill>
              </a:rPr>
              <a:t>Choosing the Easier Law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92094D46-2F15-47F7-ACBF-CCEE5112710B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When should you use Biot–Savart, and when does Ampère’s law collapse the integral instantly?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FE72EF7C-7DA4-4BA8-96F6-4307D5148135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534F74B3-674E-4649-8773-B8F42C60AB9C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062EC24B-6E0C-4525-8DB7-3553AA99E1F7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EDITABLE · 45-MINUTE CLASSROOM LESSON · CALCULUS-BASED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43350F91-7B68-4E59-A1E1-63CD5048B15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12 · AP PHYSICS C: ELECTRICITY &amp; MAGNETISM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6BDFDD85-8559-4334-8C60-69D9447F3F7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C0881018-AEDC-4D84-A6F7-31EA9BFB622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DCE6FBE4-67B3-4394-B059-0E57220DDAD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APC-EM-U12 · 10–20%</a:t>
            </a:r>
          </a:p>
        </p:txBody>
      </p:sp>
    </p:spTree>
    <p:extLst>
      <p:ext uri="{BB962C8B-B14F-4D97-AF65-F5344CB8AC3E}">
        <p14:creationId xmlns:p14="http://schemas.microsoft.com/office/powerpoint/2010/main" val="1120924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64AC634-1EF6-4EF2-822D-83D08D48C9E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01B73ED-7977-421A-A457-8C6FB9DA21E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1DECFBC-D5BE-4501-BDE4-583637625C4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32A0296-9C83-4482-A595-AFB11984933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4CBF60F-7659-4685-8CD2-FAB052A0FB4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4FC38DC2-69B5-4D84-B979-9EB917DABB4A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A581CA01-EECA-4193-A0F8-5E3275B09B06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02F1D4A8-8907-4B8C-8A93-1A81AFF38C83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Use Ampère’s law to derive B inside and outside a long solid wire of radius R with uniform current density and total current I.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4FB9016A-769D-4BBF-BAC7-91DE458BD22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C369E91E-3F7D-49E5-8574-5A12F7A6D7B8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7C42584C-8F90-4769-99B8-649BAC0D77AD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1077662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A7471096-378E-4671-A3A0-96161490E9B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F377158-A2F8-453A-A996-605DBBC635D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62BEB69-B42D-455B-A13E-383EFF2AEB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90E0BB3-D273-495C-84D9-9EBE266BD57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F666092-CE6A-4CC4-858B-ACF2CD4AECC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3AE4A713-1EA6-4291-BA06-69B0EA8E3435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A4401F69-EB2C-4C81-9E34-579EC013E26E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09F1037A-6775-4392-97BD-45404722EA7C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686CA37D-D538-46AF-A17F-C3B27C4307FB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Inside, Ienc = I(r²/R²), so B(2πr) = μ₀I r²/R² and B = μ₀Ir/(2πR²).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661B1088-98A5-457F-9A8B-FA0DD9E195BC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8951B6F3-DB6F-431D-B4B1-2CE76D53C93C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71A8088B-4EB8-470F-A2D1-D20EB5A7B569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Outside, Ienc = I.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4BAEA98F-1B55-4520-A81F-96BFC5E5693E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ACBA2F64-F7CA-48AF-8869-2CF7B064B99F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611F9C46-412D-444C-AE9B-182872A70C83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B = μ₀I/(2πr).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F16C1EC8-8FBF-4F1D-A24C-6723E8498BBA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E85481FF-7293-446E-87BA-2D39E471445C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686629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D0C82976-6369-419C-A3EE-1332A776E43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89CB403-6973-4B16-A3C0-2E36FC6F41C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86F214B-7EFC-460F-94A9-EA16650DF87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D8711F9-2E3B-452B-80CB-BBB882C3CCC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6AC0ED9-90FF-4FF7-8D56-24BFECDCDBE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3FC8BEB2-7019-476B-A643-E34B99D26898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17BF6BCF-B1B5-40D0-BF81-E49700A0E8BC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AEE3999F-D2A6-4D33-AD03-BEF4CF4D4167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BEB1A45D-84EC-44B2-896E-2281868E39F9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dB = (μ₀/4π) I dℓ × r̂/r²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62C1352B-602B-4706-9202-8332F9F1A671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509328AA-9F05-4415-9F57-7580DF36B02C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829B9A83-AE6E-4E89-BD7E-84938F0C6B5D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4FED5729-C8A9-47BA-B1FD-E880CB342428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200F4623-4B24-4DF5-886D-241A4ADAF4D6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7E5498F9-1812-4573-93D9-B090948E93B5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FB1A92D7-B2D9-4484-8347-BD45965B3ECC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0F5D2B07-D2BD-41C4-9B49-6F754C5D1659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The law always holds, but extracting…a useful path. · B Ampère’s law can always determine B from enclosed current alone.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E70143A4-A6AF-4E4D-9180-F679A434989B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4B87866E-CE56-40EC-A8C4-90451F255AFB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AAC0D950-F9AD-4372-A34F-7C2FA23F25C6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114175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C5909DE7-1038-42D3-980F-43422DC9EAD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6DEA3CE-7896-41EB-A068-E8632D9929E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6AF3DF5-8E72-42DB-B7A8-B6F19F42623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EA0E6A9-0B64-4338-A53F-4DF5A8830DF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20CCC64-4CC8-4BA5-8598-65F877B841C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5D473DDD-E644-4418-A74A-728774685072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19F8D255-8943-4097-BDF2-9AD968DDD308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2D6BDD8B-4BC5-4DEF-B5B7-3CB831B249E3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dB = (μ₀/4π) I dℓ × r̂/r²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715BE2CD-0AE7-4132-83F1-778EC497A79D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59F00E76-98AE-4D1A-91E6-2D17A098FEAC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A71F1CC9-1F93-4C4A-9E5E-1B6BE31C7035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2754325E-4ED0-4527-B1E3-520932907F08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87E8F732-B826-457E-A700-37FD931AC593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FF39F930-004C-4C72-973A-24D7697C2F4C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BBC78E08-3B7B-4331-8FA8-C0B7613128C2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581D53A7-7651-466E-B08E-01B5BEB5A2F8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2574112D-4048-4BE2-86A5-5C31DB860A92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36F66391-0474-43DD-95C8-27046ECD9731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The law always holds, but extracting B requires symmetry and a useful path.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D7A2D1CB-FBC9-47B7-BA85-EE7270ABA514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9F876D25-07F9-4944-B28E-77C381B4CF57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5F2BCCD0-3F66-4A17-8CAF-6B034E3FAF2C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CE6518E1-02A0-4969-B7BA-A742AB003839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BC1820A4-11DE-44AE-8FA7-F870CC902538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3A99714A-E0D2-4673-8A18-52FF56A79BF9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D3DB3DB9-C8BA-416D-8B24-7F91F0ECA9F2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55547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68EB2B1D-73D6-4BDD-927F-970BC506633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F614D3C-FA77-47FE-A1FD-E3ECB473107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A12AD65-4D88-48ED-904E-A47D30B6D2E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0F44692-B0C7-4CE5-B18D-CD5381B1121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CF24A01-81B2-48E5-958B-6C6890A0F22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F08B59D3-E985-4D71-82D6-89B9C3A3487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F47D8809-EE08-4E3E-8447-45A2668102F3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A1D950C3-951F-446A-84FA-203A34E516DD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E82EC247-94F8-452D-9BEC-6267E7B40300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Find the magnitude of a × b when |a| = 3, |b| = 4 and the angle between them is 90°, and state the direction rule.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B6507BD4-15F6-4E46-B45E-7EEB5991AA26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DC7A83F2-B61F-4B9A-B325-291FA72193E0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50DCC28A-A135-49F3-BB98-6FEF596184E6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value and unit of μ₀?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701A02E9-87B0-4B5F-BD2B-6B933E62202A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C865F6B2-48EF-43BD-9EA6-197628762D99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830DF7AA-6D61-4732-8BA5-CDAB61DCED0F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proton moves exactly parallel to a magnetic field. What magnetic force acts on it?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F5325558-6F4B-4412-9596-28B65E8A8F9B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894488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3CD6FD1F-7CA1-46A5-9E24-2773CA4FAA6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5E896F1-7E7B-4791-BAE2-0F4BD91D313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8D4D49F-F547-4DFB-AC3B-CD7813E2F3C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B6F8C4F-63D0-45C6-837A-FAAD759B7C2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0E5D836-3045-4A21-B38B-BB7A0F5AAE4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D0E31680-7B3D-4A0A-A2BB-440CD07CBAD3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CED96F7A-4DE0-44B7-B9CA-C7DB5AA9EC6B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Magnetic force is a cross product on charges and current elements.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FDBA747B-DC18-486A-B34A-9271C02832F1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32E681E6-F354-4F1D-B4EF-7800EA1F2FB3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Biot–Savart superposes contributions from current elements.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CB8675EF-BC4B-4CEC-AE0D-9FAD814FEFDB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919257E1-1848-478E-81EC-C38EF9ECCE61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Ampère’s law is most useful with high symmetry.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9329FF28-2A4D-4817-9779-D204B879077B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04</a:t>
            </a:r>
          </a:p>
        </p:txBody>
      </p:sp>
      <p:sp>
        <p:nvSpPr>
          <p:cNvPr id="23" name="core-index-5">
            <a:extLst>
              <a:ext uri="{FF2B5EF4-FFF2-40B4-BE49-F238E27FC236}">
                <a16:creationId xmlns:a16="http://schemas.microsoft.com/office/drawing/2014/main" id="{9329FF28-2A4D-4817-9779-D204B879077B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05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CA07EB88-309A-4273-B150-1749F8DA8246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Magnetic fields exert torque on current loops and magnetic dipoles.</a:t>
            </a:r>
          </a:p>
        </p:txBody>
      </p:sp>
      <p:sp>
        <p:nvSpPr>
          <p:cNvPr id="24" name="core-point-5">
            <a:extLst>
              <a:ext uri="{FF2B5EF4-FFF2-40B4-BE49-F238E27FC236}">
                <a16:creationId xmlns:a16="http://schemas.microsoft.com/office/drawing/2014/main" id="{CA07EB88-309A-4273-B150-1749F8DA8246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F = qv × B on a moving charge and F = ∫I dℓ × B on a conductor; setting qvB = mv²/r gives r = mv/(qB).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AB2EC695-1BE6-4E92-9D7A-826381D251FE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5F1549C0-3C1A-4478-99C5-8F7C0CB42B7E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088ECAE6-E4D0-41D2-84BC-73CA220167C2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dB = (μ₀/4π) I dℓ × r̂/r²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07DB0AE0-4D35-466B-B116-0BC13AA37A34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T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B8230D52-6276-46E6-B7A1-28AE78D3CD69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∮B·dℓ = μ₀Ienc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1EE79A96-98E0-4BB0-B124-618154EB7613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T·m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8226E069-2A0E-4DDA-9ADA-803F8B809BE1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9248C0AE-A2EB-4F37-BA60-C38D3099D18B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Biot–Savart · Ampère’s law · Lorentz force · magnetic dipole · Hall effect · cross product</a:t>
            </a:r>
          </a:p>
        </p:txBody>
      </p:sp>
    </p:spTree>
    <p:extLst>
      <p:ext uri="{BB962C8B-B14F-4D97-AF65-F5344CB8AC3E}">
        <p14:creationId xmlns:p14="http://schemas.microsoft.com/office/powerpoint/2010/main" val="703983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7F255-602F-9ADB-6226-E1DAF2E7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287B61C6-1E86-A3BD-9B96-89873A48235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8CA049A-9C52-E360-2FCC-E0704E8FD82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3DFF8AA-EC89-B043-86F0-C85F48373BE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1E01C79-1DF1-0865-E546-0917CAB9042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771E491-EA08-7A20-0AB3-42EFC466679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72970CB5-2517-E0A0-6C6E-0121D838607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2B0506B9-7AA3-C3FE-2772-222BECDE954D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Magnetic fields are made by charge in motion and act only on charge in motion; the field circles its current rather than pointing at it, which is why every rule in this unit is a cross product.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671D9B5-1146-FAAB-6051-CA89924C8386}"/>
              </a:ext>
            </a:extLst>
          </p:cNvPr>
          <p:cNvCxnSpPr/>
          <p:nvPr/>
        </p:nvCxnSpPr>
        <p:spPr>
          <a:xfrm>
            <a:off x="5080000" y="3686763"/>
            <a:ext cx="0" cy="2274711"/>
          </a:xfrm>
          <a:prstGeom prst="line">
            <a:avLst/>
          </a:prstGeom>
          <a:ln w="381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907E50F-3764-44C8-805A-713893CEF22F}"/>
              </a:ext>
            </a:extLst>
          </p:cNvPr>
          <p:cNvCxnSpPr/>
          <p:nvPr/>
        </p:nvCxnSpPr>
        <p:spPr>
          <a:xfrm flipV="1">
            <a:off x="4724400" y="4386674"/>
            <a:ext cx="0" cy="1166518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C1978FE-1B43-3AA8-082F-5EE5565F33AB}"/>
              </a:ext>
            </a:extLst>
          </p:cNvPr>
          <p:cNvSpPr txBox="1"/>
          <p:nvPr/>
        </p:nvSpPr>
        <p:spPr>
          <a:xfrm>
            <a:off x="4013200" y="4794955"/>
            <a:ext cx="609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EF5C3E"/>
                </a:solidFill>
              </a:rPr>
              <a:t>I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60E3A78-CE23-75FE-5950-3EBE96E6355D}"/>
              </a:ext>
            </a:extLst>
          </p:cNvPr>
          <p:cNvSpPr/>
          <p:nvPr/>
        </p:nvSpPr>
        <p:spPr>
          <a:xfrm>
            <a:off x="3810000" y="4240859"/>
            <a:ext cx="2540000" cy="1166519"/>
          </a:xfrm>
          <a:prstGeom prst="ellipse">
            <a:avLst/>
          </a:prstGeom>
          <a:noFill/>
          <a:ln w="1905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F69AEA-42D7-9328-BDDA-6F9567557747}"/>
              </a:ext>
            </a:extLst>
          </p:cNvPr>
          <p:cNvSpPr txBox="1"/>
          <p:nvPr/>
        </p:nvSpPr>
        <p:spPr>
          <a:xfrm>
            <a:off x="6426200" y="4270022"/>
            <a:ext cx="215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Ampèrian loop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8B22CF5-8D45-E6A5-C8B2-183705EA74E2}"/>
              </a:ext>
            </a:extLst>
          </p:cNvPr>
          <p:cNvCxnSpPr/>
          <p:nvPr/>
        </p:nvCxnSpPr>
        <p:spPr>
          <a:xfrm flipV="1">
            <a:off x="6350000" y="4415837"/>
            <a:ext cx="0" cy="641585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C1A9B86-5F64-437D-C03C-C2569BDC95F0}"/>
              </a:ext>
            </a:extLst>
          </p:cNvPr>
          <p:cNvSpPr txBox="1"/>
          <p:nvPr/>
        </p:nvSpPr>
        <p:spPr>
          <a:xfrm>
            <a:off x="6451600" y="4911608"/>
            <a:ext cx="101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B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F782B82-56EC-2375-3EEE-BC21BC50B204}"/>
              </a:ext>
            </a:extLst>
          </p:cNvPr>
          <p:cNvCxnSpPr/>
          <p:nvPr/>
        </p:nvCxnSpPr>
        <p:spPr>
          <a:xfrm>
            <a:off x="3810000" y="4590815"/>
            <a:ext cx="0" cy="641585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1BF6047-19EA-BF86-9C61-E050CCEE4735}"/>
              </a:ext>
            </a:extLst>
          </p:cNvPr>
          <p:cNvSpPr txBox="1"/>
          <p:nvPr/>
        </p:nvSpPr>
        <p:spPr>
          <a:xfrm>
            <a:off x="3149600" y="4911608"/>
            <a:ext cx="558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B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CA413E8-2D53-6489-AB7C-D3434DCEA78D}"/>
              </a:ext>
            </a:extLst>
          </p:cNvPr>
          <p:cNvCxnSpPr/>
          <p:nvPr/>
        </p:nvCxnSpPr>
        <p:spPr>
          <a:xfrm>
            <a:off x="5105400" y="4824118"/>
            <a:ext cx="1219200" cy="0"/>
          </a:xfrm>
          <a:prstGeom prst="line">
            <a:avLst/>
          </a:prstGeom>
          <a:ln w="1905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342AD68-EA5B-00CF-3934-38C52EF88932}"/>
              </a:ext>
            </a:extLst>
          </p:cNvPr>
          <p:cNvSpPr txBox="1"/>
          <p:nvPr/>
        </p:nvSpPr>
        <p:spPr>
          <a:xfrm>
            <a:off x="5537200" y="4853282"/>
            <a:ext cx="50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46727F-7B4A-5722-376B-FEC53C1B05DB}"/>
              </a:ext>
            </a:extLst>
          </p:cNvPr>
          <p:cNvSpPr txBox="1"/>
          <p:nvPr/>
        </p:nvSpPr>
        <p:spPr>
          <a:xfrm>
            <a:off x="8128000" y="4182533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∮ B·dℓ = </a:t>
            </a:r>
            <a:r>
              <a:rPr lang="el-GR" sz="1600" b="1">
                <a:solidFill>
                  <a:srgbClr val="102E29"/>
                </a:solidFill>
              </a:rPr>
              <a:t>μ₀ </a:t>
            </a:r>
            <a:r>
              <a:rPr lang="en-US" sz="1600" b="1">
                <a:solidFill>
                  <a:srgbClr val="102E29"/>
                </a:solidFill>
              </a:rPr>
              <a:t>I_enc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EACB1C-2C6E-AE84-B4DD-39D2F2C06CB2}"/>
              </a:ext>
            </a:extLst>
          </p:cNvPr>
          <p:cNvSpPr txBox="1"/>
          <p:nvPr/>
        </p:nvSpPr>
        <p:spPr>
          <a:xfrm>
            <a:off x="8128000" y="4649141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B has one size everywhere on the circle, so the integral collapses to B(2πr).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B55994-F498-3B4F-21D4-4C5396F07F04}"/>
              </a:ext>
            </a:extLst>
          </p:cNvPr>
          <p:cNvSpPr txBox="1"/>
          <p:nvPr/>
        </p:nvSpPr>
        <p:spPr>
          <a:xfrm>
            <a:off x="8128000" y="5378215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Without that symmetry, use Biot–Savart instead.</a:t>
            </a:r>
          </a:p>
        </p:txBody>
      </p:sp>
      <p:sp>
        <p:nvSpPr>
          <p:cNvPr id="39" name="diagram-caption">
            <a:extLst>
              <a:ext uri="{FF2B5EF4-FFF2-40B4-BE49-F238E27FC236}">
                <a16:creationId xmlns:a16="http://schemas.microsoft.com/office/drawing/2014/main" id="{D0E366D3-3FA6-BB25-8092-685AC49E894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 wraps around the wire, and the loop is chosen so that B is constant all the way along it.</a:t>
            </a:r>
          </a:p>
        </p:txBody>
      </p:sp>
    </p:spTree>
    <p:extLst>
      <p:ext uri="{BB962C8B-B14F-4D97-AF65-F5344CB8AC3E}">
        <p14:creationId xmlns:p14="http://schemas.microsoft.com/office/powerpoint/2010/main" val="258319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F43FA8FD-5069-4157-B3F3-69B6D985869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663019D-2714-48D1-AD54-18E7DAE6FE7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9B1B1EC-A989-4DFE-A699-30E84CF8912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AC670E1-9295-41B8-B323-A0186B34C5B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9A90032-ADEA-4B08-97D3-3708DC69CB6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Long-wire field falls as 1/r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191C0FAD-B388-489A-AE2E-072D8F4D7CC9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5701590E-E1FC-41FC-954D-4EC4A19DD85E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BD3B81AF-1397-49E1-839A-6D6F94F31BF9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(1, 100), (2, 50), …, (5, 20), (10, 10).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34C77386-6F37-4061-BACB-F01E3D1181F2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10–100 μT. Axes: Distance from wire / cm; Magnetic field / μT.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F5F19143-D10B-4486-A450-06E90966E101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49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903264B8-43AE-46A5-809B-CD766333E7A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4A3DB03-18D6-4811-ADDA-B09B37FA11C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BF3AC15-4D7E-483C-8EB1-93D6886D230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AB3B04B-60C5-460B-8E57-FB58C5047FD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164B878-AB07-43EF-B8D0-2EB400A024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185D1D6-00DD-4079-AF49-B151099A31C0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73280C48-3208-4E0F-A00F-4D8D9762A6B8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43D76ADF-E37B-427E-B860-75A4AC3AD710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long wire carries 5.0 A. Find B at r = 0.040 m. Use μ₀ = 4π × 10⁻⁷ T·m/A.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555E1183-7762-4403-9740-24C6F7708F8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62F3E68A-74F7-4A78-B01A-A8A57E45CC72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B366859A-2BCB-4383-8802-BD4144494174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B = μ₀I/(2πr).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2D883843-F9FA-4475-AB51-8E197A1D00FD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9CB4FC33-FA87-4B4F-B7B8-8A2A29F4D4E4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DAE59598-91DC-4DB0-9289-332456648B34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 and cancel π.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C3B6CF93-CF88-46C1-A5AD-073B1227DCFD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9C1FD555-E29B-4AEB-B4AA-280CC0C2DAD1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11070E4D-2545-4A66-9514-1356DB2137E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the right-hand rule for direction.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D5476FBD-E172-457E-9A6E-6EA27B0C6544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B588C28C-EC43-4556-BCF4-8D26BC9C31E6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B = 2.5 × 10⁻⁵ T.</a:t>
            </a:r>
          </a:p>
        </p:txBody>
      </p:sp>
    </p:spTree>
    <p:extLst>
      <p:ext uri="{BB962C8B-B14F-4D97-AF65-F5344CB8AC3E}">
        <p14:creationId xmlns:p14="http://schemas.microsoft.com/office/powerpoint/2010/main" val="407034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AB93300-E0F6-4A8A-BF5D-FEEB33F2506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0D58BE9-0B04-4B55-A285-A66D277C557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77974E3-5FC8-43CE-9539-DB801FCABD8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295E1F5-9107-4000-8AD8-86934033771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B0B3262-635C-42B4-A3DF-25120A965F1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DB4DBF7B-180F-47DD-830F-C182415996FE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CALCULUS-BASED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AD5A07EE-CB7C-416D-B988-272D67D741F0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66AF922A-8EE6-4CE8-8381-A2D332421F72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proton enters B = 0.30 T perpendicular at 4.0 × 10⁶ m/s. Find circular radius.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9067C1FF-F746-44F9-AD7F-166FA540F7F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082428C5-441B-4066-9B21-44AA5E963D22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62125FF2-F3F0-4E06-BE03-F039D151301C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r = (1.67×10⁻²⁷)(4.0×10⁶)/[(1.60×10⁻¹⁹)(0.30)]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B120F2CC-9B17-43A6-B668-3A2C77D1498F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61185131-A0C8-4188-86B2-69E4110BFC49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BE5F708-7175-414F-97F7-B190F1BE0E6B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Direction follows positive-charge right-hand rule.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4355DD18-175E-432F-87AE-067B73176141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D7180"/>
                </a:solidFill>
              </a:defRPr>
            </a:pPr>
            <a:r>
              <a:rPr sz="180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05384327-3AF9-4E98-8136-B801A3EF59EA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E368F4A1-3640-4956-BABA-58D1C109F40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0E5B99D7-B800-410C-84BA-622A5BEA92F4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914D4F2F-7A42-423B-B7C3-127402B36F96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r = 0.139 m.</a:t>
            </a:r>
          </a:p>
        </p:txBody>
      </p:sp>
    </p:spTree>
    <p:extLst>
      <p:ext uri="{BB962C8B-B14F-4D97-AF65-F5344CB8AC3E}">
        <p14:creationId xmlns:p14="http://schemas.microsoft.com/office/powerpoint/2010/main" val="2132813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14F03FC-6F38-4114-935B-1821C7F1C2C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995233B-DB79-42E0-9323-CEB738FD51F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E0E6658-C351-45B2-961F-72DDD2FE29C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7B3BED0-D312-4E61-A6BF-16EE52FA46F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BF07020-37BA-4870-B46E-2867C21C9C9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D6E2DA5B-7B5B-46A0-ACAA-89D179E1BA2D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7A41A3F7-C713-45E4-94F6-295EEB26E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0B75525B-4CFA-4C4E-AEA3-4F282E5267AA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FA1F86FC-B27B-4035-88CE-BAB63EBA75B1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03241086-FD87-411E-A379-7B8F883A6A25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B8A875ED-2FF4-4B8C-BF43-75923F0658B2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Classify field problems by symmetry and source geometry.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F2BCBDAC-A4EE-47AD-9889-10EA7D057FD4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F9AF5C86-885A-474C-9B13-31A7B89A7EA1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2AF495E-A076-467A-B6AB-72D09B5DE138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Choose Biot–Savart, Ampère or superposition.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762ADE27-9D19-49D9-9498-296D38FDA92D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9F75F98F-11C0-4658-A0F9-0BF541B50B78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F2D9A715-5160-48F3-A096-EE4A7C769D55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State why the rejected law would be less efficient.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5E85A654-A599-452B-A0FB-BD8BF067AEAB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3C56BEA7-6821-4B57-83E6-B5BE5E135C15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Success check: Every choice identifies what is constant along the chosen integration path.</a:t>
            </a:r>
          </a:p>
        </p:txBody>
      </p:sp>
    </p:spTree>
    <p:extLst>
      <p:ext uri="{BB962C8B-B14F-4D97-AF65-F5344CB8AC3E}">
        <p14:creationId xmlns:p14="http://schemas.microsoft.com/office/powerpoint/2010/main" val="2101437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3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89BD96FB-3741-4B80-9BD2-E3C70B899C8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APC-EM · UNIT 12 · AP PHYSICS C: ELECTRICITY &amp;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2CD7BD2-5492-4FA4-AE14-33788290A38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FA7A791-A8B2-4409-BF55-3B2DFCE9F9B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DD78C2C-2C8C-4A40-9D56-E7AC2FD58CF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APC-EM-U12 · 10–20%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D79A0938-832B-4ECA-B785-09D5DAF65F47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0DB70C6C-2FF3-4725-9E2D-370171F56971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“Ampère’s law can always determine B from enclosed current alone.”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EE8CD583-8C99-48D9-BAE2-D146410B714D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78363DA6-FF0B-4A8A-AA8F-3F7D5D811A3D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The law always holds, but extracting B requires symmetry and a useful path.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0CE488D7-378D-4A6D-92FB-191CEFFE66B6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A true equation can still refuse to do your algebra for you.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5F6551F0-56AA-46C6-AA35-DB4B9CFDD950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Why is a random-shaped loop around a wire usually unhelpful?</a:t>
            </a:r>
          </a:p>
        </p:txBody>
      </p:sp>
    </p:spTree>
    <p:extLst>
      <p:ext uri="{BB962C8B-B14F-4D97-AF65-F5344CB8AC3E}">
        <p14:creationId xmlns:p14="http://schemas.microsoft.com/office/powerpoint/2010/main" val="191740899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5818</Words>
  <Application>Microsoft Office PowerPoint</Application>
  <DocSecurity>0</DocSecurity>
  <PresentationFormat>Widescreen</PresentationFormat>
  <Paragraphs>394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2026-08-14T20:14:49Z</dcterms:created>
  <dcterms:modified xsi:type="dcterms:W3CDTF">2026-08-15T16:01:31Z</dcterms:modified>
</cp:coreProperties>
</file>