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Potential along the x-axis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xVal>
          <c:yVal>
            <c:numLit>
              <c:formatCode>General</c:formatCode>
              <c:ptCount val="5"/>
              <c:pt idx="0">
                <c:v>12</c:v>
              </c:pt>
              <c:pt idx="1">
                <c:v>10</c:v>
              </c:pt>
              <c:pt idx="2">
                <c:v>6</c:v>
              </c:pt>
              <c:pt idx="3">
                <c:v>0</c:v>
              </c:pt>
              <c:pt idx="4">
                <c:v>-8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B5F8-4632-90E1-D6EC9DF876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Potential / V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Position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“Electric Potential”, an accent ring for group APC-EM,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9.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[Quiz answers] 1. ΔV = −∫E·dl — It is one of the unit’s governing relationships. 2. 1.B — Practice 1.B is creating quantitative graphs with scales and units. 3. Potential is energy per charge set by sources; potential energy is U = qV for a chosen charge.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AC17B-3852-695A-0EC5-2D28934E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1C5C67-B6C2-356B-19F6-A506816939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8D1DEE-5F3F-B26F-A5E0-67C2B68BD0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12 V, 9 V, 6 V, 3 V, 0 V, E, E_x = −dV/dx. A caption reads: Equal steps in V, unequal gaps: the field is strongest where the lines crowd together.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3B0355-06DC-CFDF-6665-7EDF91707F94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0497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Potential in V against Position in m; Position remains in m; Potential remains in V.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estimate E over each interval and locate where field magnitude is greatest.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[Quantitative visual] Values: Editable model data: (0, 12), (1, 10), (2, 6), (3, 0), (4, -8). Data: illustrative lesson data. Scale: -8 to 12 V.</a:t>
            </a:r>
          </a:p>
          <a:p>
            <a:r>
              <a:t>Units: x uses metres; y uses volts.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Use Ex = −dV/dx. 2) dV/dx = −6x. 3) Therefore Ex = +6x; evaluate at 2.0 m. Answer: Ex = +12 V/m.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ΔV = −EΔx 2) ΔV = −400(0.30) 3) Check the direction, significant figures and physical meaning of the result. Answer: ΔV = −120 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[Safety] 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https://giophysics.com/chapter-21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Potential difference is negative work per charge by the field.; Potential is found by integrating electric field along a path.; Electric field is the negative spatial gradient of potential.; Energy conservation connects potential energy and kinetic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[Humor] V is the menu; U = qV is this charge’s bill.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03D71BF3-0A09-413C-98D8-7B256BEB2BF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2A36A575-B780-4E94-9796-0518703CFEDB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AP PHYSICS C: ELECTRICITY AND MAGNETISM · UNIT 9 · 10–20%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E202A50D-C61F-491A-9C0F-4CC63F7F3302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Electric Potential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57097675-457C-4800-B913-AACE8BBC3F56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52C3D3"/>
                </a:solidFill>
              </a:defRPr>
            </a:pPr>
            <a:r>
              <a:rPr sz="2850" b="1" i="0">
                <a:solidFill>
                  <a:srgbClr val="52C3D3"/>
                </a:solidFill>
              </a:rPr>
              <a:t>One Number Instead of Three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9A166084-D655-43A1-BA58-896B40ABB7B0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How can potential simplify a problem whose electric-field vectors are messy?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74827708-BE45-44F6-9BEF-49F2B9CE6D11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299D14F5-332F-4D30-AC5A-BFE323117292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4D818C05-744B-4DF5-BBA9-0D63F558D2AE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EDITABLE · 45-MINUTE CLASSROOM LESSON · CALCULUS-BASED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014FED84-892B-494A-914D-BF27B59B025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9 · AP PHYSICS C: ELECTRICITY &amp; MAGNETISM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CE5F242A-4DBB-4393-B8A1-CC5CB6C05C6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E702B7EB-BCEE-4241-BE44-4C2BA128902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614F0D20-B420-4E26-ABE6-3F169E42FB9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APC-EM-U9 · 10–20%</a:t>
            </a:r>
          </a:p>
        </p:txBody>
      </p:sp>
    </p:spTree>
    <p:extLst>
      <p:ext uri="{BB962C8B-B14F-4D97-AF65-F5344CB8AC3E}">
        <p14:creationId xmlns:p14="http://schemas.microsoft.com/office/powerpoint/2010/main" val="952016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85E1670D-9803-4013-A92E-D860C4C8B0F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2F4275C-3D93-40E0-9FAB-B16290ED084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481E247-E0E3-4929-98B7-778F37C5055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B4D3565-C498-4693-A248-4CCC7B3121A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F97A0A3-6631-4A01-90C7-BB6F8A832CD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60AD99FE-4376-4C4E-8F6B-4E0D1CBA7CB6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C0BEF48E-EBE6-4C4D-B404-AFFB160320F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F0FFD143-A7A1-45F4-89C5-30F7DAA8D0A9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ring of radius R carries total charge Q uniformly. Derive potential on its axis a distance z from the center and then obtain Ez.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D71EB9D8-9886-44BD-B072-56BBB029966D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B4C84366-D026-4AC2-8263-330D5A9411C9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208956E4-754A-43D9-961D-7DD1D4097925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2058217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6E740156-E629-4436-B670-DA11AF0468B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189F242-1E99-440D-9610-DD0A0E5ABEE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267DA11-CCDB-4C9A-AC88-5CE04A886F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C394E8F-7F28-4F05-88F6-3C2884DAC74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2A6F1DB-1ADF-4876-B00E-102FAA3413B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3F5C21F1-2138-4615-9461-50AC0A6102B7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92BAA0FF-11AA-46A9-A9B8-D915758B166D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F906C511-2BDF-42F2-8EFF-B4C7ED28AB38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6DF577B6-BEC9-4598-99FB-B56106D40DE0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Every dq is distance √(R²+z²), so V = kQ/√(R²+z²).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FE930052-215C-49CF-83E6-AC7E8047D6F9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3CC60B9C-6053-45DC-9D23-F284CFFD2235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659431C8-66F3-4431-AE3E-ED5A3E2AE89C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Ez = −dV/dz.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2BA1FE80-0584-4AA5-9CE0-730F332B9B21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A179CF07-5250-4AD6-A314-34C29BD1AF7C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B5DC6A41-8197-4CBF-8F8B-69A210CE8183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Ez = kQz/(R²+z²)^(3/2).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8BB39D23-3F5A-42CA-AB51-21D5D3C303D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A85590E3-4B94-46C9-82F5-26757CC6B210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184224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2E123CD9-445A-402D-8001-A6812A1DDFF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89365D4-C3B2-467B-863E-D634F8B1594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70B8DB8-1888-4C67-BEE5-273BAA902CF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9644173-880B-46CE-A05A-BEB00B47CF1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668CBD1-9083-450B-996E-819FDCA94C1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D447653E-80D5-4562-9379-3C913DC999A4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70D140AB-BF77-43B8-848F-332D7C49C88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69D0BEA1-983C-4726-AA3F-66AD83BCAB01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9F7E88B5-C687-410A-80CC-F387CCE38BA3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ΔV = −∫E·dl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4D70D6B7-B31F-4433-9281-94A8E90E087D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5A15432E-75A8-4F83-9A89-316BB7F8F532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D70CBF3E-B2E5-43BA-865A-DB0D50F73B18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DA5CF819-A25D-449E-A1A4-D556E17CC79C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46D19837-9564-40BA-955A-FC9EF91155F9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4A24D3D7-A12F-4DC1-BCEB-6D6AB34D7727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FF19381F-5C2A-4D35-8C92-7A575E4966DD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C6E51DA5-8CFC-4DD7-B4AF-49234194639E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Potential is energy per charge set…a chosen charge. · B Electric potential and electric potential energy are the same quantity.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BC791AB5-B8AA-49C2-A199-FC5A073B165C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8110A16B-94E5-433F-8CB4-592121EE6E3A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53A78271-B71C-4899-BD0C-B77805A94BEE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1576150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445D3138-A4AD-4193-A632-EE25663A6D6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14D16AA-3E00-4262-93F2-A1660EF31B9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B22E646-B45D-48DC-B773-720F4F3D113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D1EEC21-FC1F-456A-BA88-CEF60EBD719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C4ABF6C-A0AF-4BF7-B7BB-43319887020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75ABD233-FEA4-476C-BF31-42EFAC6B68FA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13092DFC-9B0D-4D2C-9C1A-09A1AD78CFBB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5536361D-D5E1-479B-A05C-68E8B5453D98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ΔV = −∫E·dl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3A43515B-D735-4B85-B008-757C2AA3258B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430F4F64-0078-4E2B-A4A1-20A6A4156EB9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E0611BF8-19B9-40C3-A8EC-5A8B76F9771B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2319726F-8F9D-422D-9D41-BE7052349339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9F6C2053-937B-40EA-A0C6-58E8D51A40EF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F669D4D0-9AE5-4DA7-AD2F-F6DC1A2FED09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71F1B88B-CC8C-4A4A-9239-E1822168575E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4C706920-2CCD-47E3-81B0-D16821497926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7BC92191-79BE-47FC-A5EE-4418BD114C12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EB76DEA4-220E-42DD-BE0E-68D1A3E29CA8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Potential is energy per charge set by sources; potential energy is U = qV for a chosen charge.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1864272F-75D8-478E-83E8-E7A22CAC0DED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75208B4E-853E-4DF7-A53F-F3DDE91B5A3D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35084677-22D7-430E-8D50-7F3CE474D8E9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E4BB6F23-6EE9-4044-A37F-D924347648D9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D90335DD-3183-4344-A818-19B808E30589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0EB7A385-E941-4FDE-AEA9-A5F327833724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50908860-C924-480A-93A2-A4BE6BD4BFAE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378729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52DF5A08-E503-4DE6-B8E2-BC7A3A3B904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9EA46F1-1D50-4695-8F83-BF32D9DE5A3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9FA88CA-B7F5-4035-8CD3-EFA01969E38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5E7C932-69A4-4C3A-AB1F-5C5B6E5475C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853AAD7-E0B2-4EBF-8867-E13D05BFD41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259A6D01-1245-42CA-B688-F90B257BCEA6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2114757C-83F1-42FC-9110-D68CC670AB54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8951F4C3-3F8E-481D-808B-80685EC7BFF0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A4CF1914-D822-46BD-AA8B-D05C50D7EA55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A 5.0 N force acts over 2.0 m at 60° to the path. How much work does it do?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E461CD5B-AF35-4B9F-A08F-E0D406F3C49E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EABDBDF9-F6AB-41EC-8666-2DB3F3E68C40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6E3C2A09-8D46-435B-85EC-F1EC109E8120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How much energy does an electron gain falling through 100 V, in electron-volts and in joules?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9EE984C9-0598-4CFA-AE2C-FEE95040161A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E5752F77-B89A-4501-8477-733CC478ACD4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20C1EDFF-1E5B-4D6B-B6FA-A4550E294BB6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If f(x) = 3x² − 5x, what is −df/dx at x = 2?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9612A83E-AEEF-485D-8A96-A118C9A3F26D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325418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2E5284E1-78F4-4A61-A46F-9EC29D9BE55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05D245F-BEF5-4E5D-8201-2196B2A44A1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56F68E3-BE86-4AE8-A131-0B9D53BBA94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E160CAC-E10B-4CC1-8A2B-2EA41CDA3DC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8B5F5EF-4AC6-46D3-A696-F856A383D2C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BA6FD36C-6DD5-4326-B009-F832CB6A27C4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07133F9C-73FE-47D6-9C8A-8C05642FF713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Potential difference is negative work per charge by the field.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DB99685A-06BF-4C77-BCC1-710EEE49E694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764DA393-B9D8-48B1-B995-99E9919385F6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Potential is found by integrating electric field along a path.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81B8734D-1369-4158-91F9-7166049E4D8F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0B3DC9E8-AC32-453A-B956-22DE49C81112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Electric field is the negative spatial gradient of potential.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BE5629A9-C3B5-42E8-A532-5D9B6E2D2E98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0E81D791-AED4-4AA1-8BDE-35102AB3D315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Energy conservation connects potential energy and kinetic energy.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1BDCDEF0-8DAA-4E77-ABB4-67ED5EBA6FC9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DE35E735-64BD-4BD0-96BD-86AA7BC3A33D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2D83362C-6C03-48A1-B162-B177FACDEB5A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ΔV = −∫E·dl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2CCA724F-DF1B-47B0-8278-09CE7561C6A2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V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0B0E17DE-0954-4C32-99D6-93D73C4BFC75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Eₓ = −dV/dx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6738E498-B14D-4103-A04C-161DBC9E3AB5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V/m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0B401CC0-4D09-46BF-9F51-EFEF505B9F70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86F818A0-6AA7-4DD2-BFD8-060AA67F24B8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potential · path independence · gradient · equipotential · potential energy · reference</a:t>
            </a:r>
          </a:p>
        </p:txBody>
      </p:sp>
    </p:spTree>
    <p:extLst>
      <p:ext uri="{BB962C8B-B14F-4D97-AF65-F5344CB8AC3E}">
        <p14:creationId xmlns:p14="http://schemas.microsoft.com/office/powerpoint/2010/main" val="1253376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C5A59-BCE6-8773-1397-77212E7DD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DEFDDF4C-3DA6-5363-8956-AAD2EB63280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C1C1C31-0085-C960-9575-23A44B2AC98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6E7B14D-86C0-C103-0EF7-01EA6DC3CFA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96311B7-46A1-2465-1C54-E70EC826561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46C3636-5DB8-92BD-5CC9-BA0B3D56AC5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E820B09B-5891-EFB6-AA0E-88CA6F92FDEF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4F5AFFB3-1134-4F73-CFEF-AF75C83E6524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Electric potential is the energy a unit of charge would have at each point in space — one number per point, whose downhill slope in every direction reproduces the entire electric field.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CFE4766-D876-8688-666E-05DE3F774591}"/>
              </a:ext>
            </a:extLst>
          </p:cNvPr>
          <p:cNvCxnSpPr/>
          <p:nvPr/>
        </p:nvCxnSpPr>
        <p:spPr>
          <a:xfrm>
            <a:off x="1524000" y="4095045"/>
            <a:ext cx="0" cy="1545637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4BF3F2-34FF-E40A-D328-7C920DF2A86C}"/>
              </a:ext>
            </a:extLst>
          </p:cNvPr>
          <p:cNvCxnSpPr/>
          <p:nvPr/>
        </p:nvCxnSpPr>
        <p:spPr>
          <a:xfrm>
            <a:off x="3556000" y="4095045"/>
            <a:ext cx="0" cy="1545637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800123-9B41-BB69-042C-B12D1C89CE99}"/>
              </a:ext>
            </a:extLst>
          </p:cNvPr>
          <p:cNvCxnSpPr/>
          <p:nvPr/>
        </p:nvCxnSpPr>
        <p:spPr>
          <a:xfrm>
            <a:off x="5334000" y="4095045"/>
            <a:ext cx="0" cy="1545637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873E9A5-0E0F-881E-4CF0-94AB1911FDFC}"/>
              </a:ext>
            </a:extLst>
          </p:cNvPr>
          <p:cNvCxnSpPr/>
          <p:nvPr/>
        </p:nvCxnSpPr>
        <p:spPr>
          <a:xfrm>
            <a:off x="6731000" y="4095045"/>
            <a:ext cx="0" cy="1545637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DB338F4-CDA4-5696-147D-F6714786F8EE}"/>
              </a:ext>
            </a:extLst>
          </p:cNvPr>
          <p:cNvCxnSpPr/>
          <p:nvPr/>
        </p:nvCxnSpPr>
        <p:spPr>
          <a:xfrm>
            <a:off x="7747000" y="4095045"/>
            <a:ext cx="0" cy="1545637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778AA42-671A-85C0-55BD-4A25327AB692}"/>
              </a:ext>
            </a:extLst>
          </p:cNvPr>
          <p:cNvSpPr txBox="1"/>
          <p:nvPr/>
        </p:nvSpPr>
        <p:spPr>
          <a:xfrm>
            <a:off x="1066800" y="5699008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12 V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5F5AED1-A2DD-B2D2-97B9-46D776A5ABC3}"/>
              </a:ext>
            </a:extLst>
          </p:cNvPr>
          <p:cNvSpPr txBox="1"/>
          <p:nvPr/>
        </p:nvSpPr>
        <p:spPr>
          <a:xfrm>
            <a:off x="3098800" y="5699008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9 V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BF7A6E-CB20-FAB9-6BAD-4E5C984DC911}"/>
              </a:ext>
            </a:extLst>
          </p:cNvPr>
          <p:cNvSpPr txBox="1"/>
          <p:nvPr/>
        </p:nvSpPr>
        <p:spPr>
          <a:xfrm>
            <a:off x="4876800" y="5699008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6 V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3ACF38-CE8B-0A6D-1975-EB2E085EDF9B}"/>
              </a:ext>
            </a:extLst>
          </p:cNvPr>
          <p:cNvSpPr txBox="1"/>
          <p:nvPr/>
        </p:nvSpPr>
        <p:spPr>
          <a:xfrm>
            <a:off x="6273800" y="5699008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3 V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2F73D3-F568-9A46-76A0-FF50776AB07E}"/>
              </a:ext>
            </a:extLst>
          </p:cNvPr>
          <p:cNvSpPr txBox="1"/>
          <p:nvPr/>
        </p:nvSpPr>
        <p:spPr>
          <a:xfrm>
            <a:off x="7289800" y="5699008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0 V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C11BD2-0271-D528-4A21-ACE27A0A1A2D}"/>
              </a:ext>
            </a:extLst>
          </p:cNvPr>
          <p:cNvCxnSpPr/>
          <p:nvPr/>
        </p:nvCxnSpPr>
        <p:spPr>
          <a:xfrm>
            <a:off x="1625600" y="4853282"/>
            <a:ext cx="6045200" cy="0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A36B70B-47BB-ED9D-3233-2ABB67901A09}"/>
              </a:ext>
            </a:extLst>
          </p:cNvPr>
          <p:cNvSpPr txBox="1"/>
          <p:nvPr/>
        </p:nvSpPr>
        <p:spPr>
          <a:xfrm>
            <a:off x="3810000" y="4474163"/>
            <a:ext cx="50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C1011F5-61F7-7BED-2C8E-DC0E5A2D3692}"/>
              </a:ext>
            </a:extLst>
          </p:cNvPr>
          <p:cNvSpPr txBox="1"/>
          <p:nvPr/>
        </p:nvSpPr>
        <p:spPr>
          <a:xfrm>
            <a:off x="1651000" y="3745089"/>
            <a:ext cx="558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each line is 3 V lower than the one before 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F662888-A79A-0983-4E07-05FC5ABD5500}"/>
              </a:ext>
            </a:extLst>
          </p:cNvPr>
          <p:cNvSpPr txBox="1"/>
          <p:nvPr/>
        </p:nvSpPr>
        <p:spPr>
          <a:xfrm>
            <a:off x="8636000" y="4182533"/>
            <a:ext cx="279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E_x = −dV/dx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8EBAE7-EF3E-60A2-3D8E-690C6009E125}"/>
              </a:ext>
            </a:extLst>
          </p:cNvPr>
          <p:cNvSpPr txBox="1"/>
          <p:nvPr/>
        </p:nvSpPr>
        <p:spPr>
          <a:xfrm>
            <a:off x="8636000" y="4707467"/>
            <a:ext cx="279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Where the lines crowd together, the same 3 V is spent over a shorter distance — a stronger field.</a:t>
            </a:r>
          </a:p>
        </p:txBody>
      </p:sp>
      <p:sp>
        <p:nvSpPr>
          <p:cNvPr id="40" name="diagram-caption">
            <a:extLst>
              <a:ext uri="{FF2B5EF4-FFF2-40B4-BE49-F238E27FC236}">
                <a16:creationId xmlns:a16="http://schemas.microsoft.com/office/drawing/2014/main" id="{2F5FE5AA-3C33-8534-C50C-0E6667E59EB3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Equal steps in V, unequal gaps: the field is strongest where the lines crowd together.</a:t>
            </a:r>
          </a:p>
        </p:txBody>
      </p:sp>
    </p:spTree>
    <p:extLst>
      <p:ext uri="{BB962C8B-B14F-4D97-AF65-F5344CB8AC3E}">
        <p14:creationId xmlns:p14="http://schemas.microsoft.com/office/powerpoint/2010/main" val="80956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3D0DEFBA-9D0D-4B33-86F1-54E02BDAD1F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2141BAB-1282-4B05-94E4-54282092C89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4533FA5-890F-41E5-935A-F7DDC9D0FA5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33D4FB6-3857-4DA6-B806-AADB2789C66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5020B63-7B0A-4AE5-8532-81877BF617B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The negative slope of V(x) is electric field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8ACEAE92-4380-4237-AFBA-AAE1256AF26A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60FC5BFC-D510-4798-83B8-C994E5A51B10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0A9244E9-F853-44DB-BFB6-7106024AA8D7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(0, 12), (1, 10), …, (3, 0), (4, -8).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53F9CF5F-E9FF-4F57-B8C5-47832977A260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-8–12 V. Axes: Position / m; Potential / V.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B07F7B2C-22D1-493E-9674-A5CA6E435E1B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3021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652FFC3-4D06-46D6-A7E7-F3992BB03E6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7DBD06B-9DD1-4AFA-9588-A368A002464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03065AC-DA16-4E3D-8C8F-45DF6270ACD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AA04125-5EC9-4377-BEF7-0A35A33A468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1667D5B-A8F2-4826-A198-D6478273BC1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4DA2282C-5941-40FF-8DDB-D245B8FD733A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4BE6D6E7-8D02-46AF-83FB-118F566672A2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339C82E5-DEE1-4024-A00E-83B5E5DD3BAB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In one dimension V(x) = 12 − 3x² volts. Find Ex at x = 2.0 m.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7756C14B-635B-42A8-A67D-1F6A6820CA76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458B9689-2B81-41AF-B794-53DEB48B4693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CDE414A8-A479-4D71-9AF2-3CEE714C4DBF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Ex = −dV/dx.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776DBC9F-653B-44FA-97FB-FB374E632686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F4D249BB-650C-4413-87F4-86BE0E3128D1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504F7CB2-3A63-402A-A159-918FD52AA2F0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dV/dx = −6x.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07DC44E7-01FA-4584-AB91-ABB03A7C07E4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A5F4A503-8BCB-46C9-8168-17FD5DCAF638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721C9650-6AC8-408A-8027-A352921D3ED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Therefore Ex = +6x; evaluate at 2.0 m.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83CC8C8E-EA71-4D0B-BA47-3B278BD17B1D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BC686F80-87C5-47F2-BD5B-E75C1FB97E9B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Ex = +12 V/m.</a:t>
            </a:r>
          </a:p>
        </p:txBody>
      </p:sp>
    </p:spTree>
    <p:extLst>
      <p:ext uri="{BB962C8B-B14F-4D97-AF65-F5344CB8AC3E}">
        <p14:creationId xmlns:p14="http://schemas.microsoft.com/office/powerpoint/2010/main" val="1339438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4030FBA1-962A-44CB-96D2-F766796734A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41F78D6-78D7-4B7F-A751-60CD5F8E799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275C5C5-C178-430D-A8F2-F8C096C064F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86C5DBA-EF80-4D8E-8019-B71E15FE0EA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6348460-C448-4C3D-B0BE-B9B5A5AF30F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86ACB138-3EC0-476F-B053-3824996CAD8B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A0733CFC-7CDD-4FD1-AC94-465E40F64697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018E761B-50B6-4FB7-B2DF-BD2FAB965382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uniform electric field of 400 N/C points +x. Find V(0.30 m) − V(0) along x.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7722B36B-2670-4EAB-A64F-7E5ADD06FA5C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1C53E61D-3301-4DAA-B333-F90AF7BEF62E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86C54EEA-2FD0-4EB1-A923-F1CE5F7A97FB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ΔV = −EΔx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AC882623-7BA1-4B0A-8957-781FAE45223E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C10C03F8-A5A6-41A2-9291-DBC6B04D9683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2DAFDF46-683A-4B52-8E40-6F6F12034503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ΔV = −400(0.30)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EF165B00-DCBF-4C36-B3E0-28205397C350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CB21CAD-6A6C-4F62-BB9A-DD35C750AFB4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72F1668B-A95A-4618-9B5C-C6E171278D9E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8A338BDE-D7C5-41B5-AB0F-80D357910F5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70B6C4FE-D093-4B58-A4FF-7D2610243BCB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ΔV = −120 V.</a:t>
            </a:r>
          </a:p>
        </p:txBody>
      </p:sp>
    </p:spTree>
    <p:extLst>
      <p:ext uri="{BB962C8B-B14F-4D97-AF65-F5344CB8AC3E}">
        <p14:creationId xmlns:p14="http://schemas.microsoft.com/office/powerpoint/2010/main" val="493713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CB529590-7BB0-421C-AD09-23BD31E5660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9A0EF4E-7B4D-4639-A22B-2893E3C34E1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D1B8DFF-030D-469E-89B4-E9F674C0095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90DF913-9CC6-4E0C-B001-91B58E2554D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F402FB1-EB20-4F55-AF07-B928374EAC5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258D23AA-D32C-4CB5-B41A-AB2896316A2D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ACCA7AA1-8AEB-4574-8F75-6DB53A782E69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B7D6BEE0-E2E2-4924-AEDC-92D3B0C53F68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90280BA2-1F08-43AC-B7B0-B5E8939896C0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0897CE24-2EFF-4D26-A995-AACEA1473CB6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D645EC98-9B45-4462-A5A2-95D14227C184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Teams annotate an editable V(x,y) contour map.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960AB30E-29EA-4E21-90B8-34ED32D37A74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229ADBAC-3BCF-4CCF-90D4-D8382A89DBF3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2F4D9228-8DBE-449E-9D8F-F643FFD619A2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Add E arrows perpendicular to contours.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7EE9E836-11B8-4693-B3F6-D20C21A160AB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DA10F105-7102-4F26-B53E-5160975F3DC3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6AA60D58-7281-4C83-9633-2BCFF862B4C2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Rank field magnitude from contour spacing.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30EFC400-F4C1-416B-A2C1-7B32A05E582B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9986F622-AC92-48DF-835F-1F05F209F497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Success check: Arrows point from high to low potential and closer contours imply larger magnitude.</a:t>
            </a:r>
          </a:p>
        </p:txBody>
      </p:sp>
    </p:spTree>
    <p:extLst>
      <p:ext uri="{BB962C8B-B14F-4D97-AF65-F5344CB8AC3E}">
        <p14:creationId xmlns:p14="http://schemas.microsoft.com/office/powerpoint/2010/main" val="1202300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3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95707636-242E-4181-AACA-D05A832FC36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APC-EM · UNIT 9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1AFD2C8-4481-4409-B32D-229A92C2AD7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8D2745D-3A1C-454D-845B-9B01449C3A7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68E7570-8C3C-4F32-A5BE-75CC7595CA4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APC-EM-U9 · 10–20%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EACEDE7A-D25D-4608-A932-0F52ABD307B9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BD189BD3-7FF2-4CD8-A03C-C76FDBBA233B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“Electric potential and electric potential energy are the same quantity.”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A9B5A7CA-6743-465D-BDCC-EAE378D578B0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142A6D94-06A3-4E36-A9A5-E687921E1837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Potential is energy per charge set by sources; potential energy is U = qV for a chosen charge.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090436AD-7EEB-42E5-9D0C-46E31369D193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V is the menu; U = qV is this charge’s bill.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670D89B2-75BC-4BA7-98D6-961C4FEA22ED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How does changing test-charge sign affect V and U?</a:t>
            </a:r>
          </a:p>
        </p:txBody>
      </p:sp>
    </p:spTree>
    <p:extLst>
      <p:ext uri="{BB962C8B-B14F-4D97-AF65-F5344CB8AC3E}">
        <p14:creationId xmlns:p14="http://schemas.microsoft.com/office/powerpoint/2010/main" val="2135896650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5759</Words>
  <Application>Microsoft Office PowerPoint</Application>
  <DocSecurity>0</DocSecurity>
  <PresentationFormat>Widescreen</PresentationFormat>
  <Paragraphs>395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2026-08-14T20:14:47Z</dcterms:created>
  <dcterms:modified xsi:type="dcterms:W3CDTF">2026-08-15T16:01:29Z</dcterms:modified>
</cp:coreProperties>
</file>