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Charge stored on the plates</c:v>
          </c:tx>
          <c:spPr>
            <a:ln w="28575">
              <a:solidFill>
                <a:srgbClr val="0D7180"/>
              </a:solidFill>
              <a:prstDash val="solid"/>
            </a:ln>
          </c:spPr>
          <c:marker>
            <c:symbol val="circle"/>
            <c:size val="7"/>
            <c:spPr>
              <a:solidFill>
                <a:srgbClr val="0D7180"/>
              </a:solidFill>
            </c:spPr>
          </c:marker>
          <c:xVal>
            <c:numLit>
              <c:formatCode>General</c:formatCode>
              <c:ptCount val="5"/>
              <c:pt idx="0">
                <c:v>0</c:v>
              </c:pt>
              <c:pt idx="1">
                <c:v>2</c:v>
              </c:pt>
              <c:pt idx="2">
                <c:v>4</c:v>
              </c:pt>
              <c:pt idx="3">
                <c:v>6</c:v>
              </c:pt>
              <c:pt idx="4">
                <c:v>8</c:v>
              </c:pt>
            </c:numLit>
          </c:xVal>
          <c:yVal>
            <c:numLit>
              <c:formatCode>General</c:formatCode>
              <c:ptCount val="5"/>
              <c:pt idx="0">
                <c:v>0</c:v>
              </c:pt>
              <c:pt idx="1">
                <c:v>6</c:v>
              </c:pt>
              <c:pt idx="2">
                <c:v>12</c:v>
              </c:pt>
              <c:pt idx="3">
                <c:v>18</c:v>
              </c:pt>
              <c:pt idx="4">
                <c:v>24</c:v>
              </c:pt>
            </c:numLit>
          </c:yVal>
          <c:smooth val="0"/>
          <c:extLst>
            <c:ext xmlns:c16="http://schemas.microsoft.com/office/drawing/2014/chart" uri="{C3380CC4-5D6E-409C-BE32-E72D297353CC}">
              <c16:uniqueId val="{00000000-2682-4C88-B93D-7B8089ED8E67}"/>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Charge / μC</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0"/>
      </c:valAx>
      <c:valAx>
        <c:axId val="48650112"/>
        <c:scaling>
          <c:orientation val="minMax"/>
        </c:scaling>
        <c:delete val="0"/>
        <c:axPos val="b"/>
        <c:title>
          <c:tx>
            <c:rich>
              <a:bodyPr/>
              <a:lstStyle/>
              <a:p>
                <a:r>
                  <a:t>Potential difference / V</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dark-green opening slide with the exact topic title “Conductors and Capacitors”, an accent ring for group APC-EM, and a single hook question.</a:t>
            </a:r>
          </a:p>
          <a:p>
            <a:r>
              <a:t>[Teacher cue]</a:t>
            </a:r>
          </a:p>
          <a:p>
            <a:r>
              <a:t>Ask the hook question before revealing any explanation. Listen for the representations students choose, then connect their answers to AP unit 10.</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[Quiz answers] 1. C = Q/ΔV — It is one of the unit’s governing relationships. 2. 1.B — Practice 1.B is creating quantitative graphs with scales and units. 3. Energy change depends on whether charge or voltage is held fixed and on work by the battery/agent.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01496-25F9-C564-FAA3-46095C728E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AE15B-7A20-82B0-DF87-B0F961105F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5EE-BBE5-2CBB-E8B5-9D892E30922F}"/>
              </a:ext>
            </a:extLst>
          </p:cNvPr>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+Q, −Q, E, d, C = ε₀A / d. A caption reads: Charge sits on the facing surfaces; the stored energy lives in the uniform field between them.</a:t>
            </a:r>
          </a:p>
          <a:p>
            <a:r>
              <a:t>[Teacher cue]</a:t>
            </a:r>
          </a:p>
          <a:p>
            <a:r>
              <a:t>Explain one governing idea at a time. Ask students to restate it using one vocabulary word, then reveal the equation only after its variables and mathematical boundary are named.</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5878FB69-76D6-240B-A1FE-2BA84EE2F76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02998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An editable scatter chart plots Charge in μC against Potential difference in V; Potential difference remains in V; Charge remains in μC.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infer capacitance from slope, then predict how inserting a dielectric changes the line when voltage is controlled.</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[Quantitative visual] Values: Editable model data: (0, 0), (2, 6), (4, 12), (6, 18), (8, 24). Data: illustrative lesson data. Scale: 0 to 24 μC.</a:t>
            </a:r>
          </a:p>
          <a:p>
            <a:r>
              <a:t>Units: x uses volts; y uses μC.</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[Worked problem] Steps: 1) Q = CΔV = 6.0×10⁻⁶(12). 2) U = ½C(ΔV)². 3) Keep SI units. Answer: Q = 72 μC; U = 4.32 × 10⁻⁴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[Worked problem] Steps: 1) ΔV = Qd/(ε₀A) 2) C = Q/[Qd/(ε₀A)] 3) Check the direction, significant figures and physical meaning of the result. Answer: C = ε₀A/d.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https://giophysics.com/chapter-21/parallel-plates-capacitors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Conductors in electrostatic equilibrium are equipotential with zero internal field.; Excess charge resides on conductor surfaces.; Capacitance depends on geometry and dielectric properties.; Stored energy can be expressed in circuit or field terms.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Follow the school risk assessment, secure apparatus and keep movement routes clear.</a:t>
            </a:r>
          </a:p>
          <a:p>
            <a:r>
              <a:t>[Humor] The dielectric asks, ‘connected or disconnected?’ before answering.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339FD83D-32E2-4060-8A9A-16517FB0B73A}"/>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C86173F6-78A5-4392-A067-39A668FC3E95}"/>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AP PHYSICS C: ELECTRICITY AND MAGNETISM · UNIT 10 · 10–15% OF MCQ SECTION</a:t>
            </a:r>
          </a:p>
        </p:txBody>
      </p:sp>
      <p:sp>
        <p:nvSpPr>
          <p:cNvPr id="3" name="topic-title">
            <a:extLst>
              <a:ext uri="{FF2B5EF4-FFF2-40B4-BE49-F238E27FC236}">
                <a16:creationId xmlns:a16="http://schemas.microsoft.com/office/drawing/2014/main" id="{7F5A704B-76B1-4793-B6EC-083F3BA2DB1E}"/>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Conductors and Capacitors</a:t>
            </a:r>
          </a:p>
        </p:txBody>
      </p:sp>
      <p:sp>
        <p:nvSpPr>
          <p:cNvPr id="4" name="lesson-title">
            <a:extLst>
              <a:ext uri="{FF2B5EF4-FFF2-40B4-BE49-F238E27FC236}">
                <a16:creationId xmlns:a16="http://schemas.microsoft.com/office/drawing/2014/main" id="{01ECB90A-50CF-461F-A058-14D5E57CDB4D}"/>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Connected or Disconnected?</a:t>
            </a:r>
          </a:p>
        </p:txBody>
      </p:sp>
      <p:sp>
        <p:nvSpPr>
          <p:cNvPr id="5" name="lesson-hook">
            <a:extLst>
              <a:ext uri="{FF2B5EF4-FFF2-40B4-BE49-F238E27FC236}">
                <a16:creationId xmlns:a16="http://schemas.microsoft.com/office/drawing/2014/main" id="{252ACADC-1E88-434C-8757-9605C5421A7B}"/>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is the electric field zero inside a conductor in electrostatic equilibrium but not necessarily inside a cavity with charge?</a:t>
            </a:r>
          </a:p>
        </p:txBody>
      </p:sp>
      <p:sp>
        <p:nvSpPr>
          <p:cNvPr id="6" name="topic-ring">
            <a:extLst>
              <a:ext uri="{FF2B5EF4-FFF2-40B4-BE49-F238E27FC236}">
                <a16:creationId xmlns:a16="http://schemas.microsoft.com/office/drawing/2014/main" id="{7E417078-1662-4926-8AD2-C23E5B6436EE}"/>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90F1E76B-A10F-4102-99D3-6445E659B79C}"/>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BA8D376F-CACC-4D69-A47E-42728F0EBA7F}"/>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CALCULUS-BASED</a:t>
            </a:r>
          </a:p>
        </p:txBody>
      </p:sp>
      <p:sp>
        <p:nvSpPr>
          <p:cNvPr id="9" name="group-label">
            <a:extLst>
              <a:ext uri="{FF2B5EF4-FFF2-40B4-BE49-F238E27FC236}">
                <a16:creationId xmlns:a16="http://schemas.microsoft.com/office/drawing/2014/main" id="{7F192AD9-B8E7-4F69-A0D3-5A280B43C74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10 · AP PHYSICS C: ELECTRICITY &amp; MAGNETISM</a:t>
            </a:r>
          </a:p>
        </p:txBody>
      </p:sp>
      <p:sp>
        <p:nvSpPr>
          <p:cNvPr id="10" name="page-number">
            <a:extLst>
              <a:ext uri="{FF2B5EF4-FFF2-40B4-BE49-F238E27FC236}">
                <a16:creationId xmlns:a16="http://schemas.microsoft.com/office/drawing/2014/main" id="{5AB8DD7E-179E-41E5-91F4-9E182C7EAD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6DA3FB40-C545-4CDB-950A-0F0DA2FFC0CF}"/>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CADFA0F7-5575-4A95-B462-92F3F05F0DC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APC-EM-U10 · 10–15%</a:t>
            </a:r>
          </a:p>
        </p:txBody>
      </p:sp>
    </p:spTree>
    <p:extLst>
      <p:ext uri="{BB962C8B-B14F-4D97-AF65-F5344CB8AC3E}">
        <p14:creationId xmlns:p14="http://schemas.microsoft.com/office/powerpoint/2010/main" val="17547045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AF2F94F8-4BB5-4322-ADE8-8340454BBA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28947D31-1D25-4AEC-9581-F0B0C689238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80B3E70B-1249-4CC6-9A39-3FFD08D4153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65BAE47-FA9B-4F3F-9970-EE9D638BDED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BE5776D9-C57B-429A-BA5C-5E09F87E491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B75918EE-00FF-4268-83A0-E04A686E3BBD}"/>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3 MARKS · DERIVE · CALCULATE · JUSTIFY</a:t>
            </a:r>
          </a:p>
        </p:txBody>
      </p:sp>
      <p:sp>
        <p:nvSpPr>
          <p:cNvPr id="7" name="exam-question-frame">
            <a:extLst>
              <a:ext uri="{FF2B5EF4-FFF2-40B4-BE49-F238E27FC236}">
                <a16:creationId xmlns:a16="http://schemas.microsoft.com/office/drawing/2014/main" id="{01A74392-FD70-4D6B-8154-0F845A71BCB0}"/>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8A733EB9-48AF-45F2-A9F4-4332E10287AF}"/>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charged isolated capacitor has capacitance C, charge Q and plate separation d. A dielectric κ fills the gap. Find new C, V and U in terms of original values.</a:t>
            </a:r>
          </a:p>
        </p:txBody>
      </p:sp>
      <p:sp>
        <p:nvSpPr>
          <p:cNvPr id="9" name="exam-method-frame">
            <a:extLst>
              <a:ext uri="{FF2B5EF4-FFF2-40B4-BE49-F238E27FC236}">
                <a16:creationId xmlns:a16="http://schemas.microsoft.com/office/drawing/2014/main" id="{581D0B28-12C4-4A8D-A35E-8E05AEE5BD34}"/>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9FC543E7-061F-4945-80AC-E39E61CCBF7F}"/>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4B60E50F-D7C9-45E5-AC23-63DCDA33AD8B}"/>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692367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63DEF767-29EF-478D-A79C-C72960F1DC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99A1747F-3DC3-443E-B563-61E7B16BB39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F7DD9417-395E-41E3-A1C0-49E7A4A7556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B5B20E7-5A27-4285-8565-1BFD8D4299D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D1AC6F17-D271-4154-BF26-A2AE9DED02E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539D7864-FDC8-4D3B-8A67-70DDBFE1E392}"/>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D206EA0-6B4F-4B8D-82BD-4B5BE5E83D51}"/>
              </a:ext>
            </a:extLst>
          </p:cNvPr>
          <p:cNvSpPr>
            <a:spLocks noGrp="1"/>
          </p:cNvSpPr>
          <p:nvPr/>
        </p:nvSpPr>
        <p:spPr>
          <a:xfrm>
            <a:off x="666750" y="2266950"/>
            <a:ext cx="457200" cy="457200"/>
          </a:xfrm>
          <a:prstGeom prst="ellipse">
            <a:avLst/>
          </a:prstGeom>
          <a:solidFill>
            <a:srgbClr val="0D7180"/>
          </a:solidFill>
          <a:ln w="0">
            <a:noFill/>
            <a:prstDash val="solid"/>
          </a:ln>
        </p:spPr>
      </p:sp>
      <p:sp>
        <p:nvSpPr>
          <p:cNvPr id="8" name="mark-number-text-1">
            <a:extLst>
              <a:ext uri="{FF2B5EF4-FFF2-40B4-BE49-F238E27FC236}">
                <a16:creationId xmlns:a16="http://schemas.microsoft.com/office/drawing/2014/main" id="{D9345FBA-35E9-46A3-9A7B-D2F143357414}"/>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9717D6F1-4A47-4DED-B2B3-80B71A3330A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Isolation fixes Q.</a:t>
            </a:r>
          </a:p>
        </p:txBody>
      </p:sp>
      <p:sp>
        <p:nvSpPr>
          <p:cNvPr id="10" name="mark-number-2">
            <a:extLst>
              <a:ext uri="{FF2B5EF4-FFF2-40B4-BE49-F238E27FC236}">
                <a16:creationId xmlns:a16="http://schemas.microsoft.com/office/drawing/2014/main" id="{03CF9FE0-77B5-4E58-B8F4-08995CBD1423}"/>
              </a:ext>
            </a:extLst>
          </p:cNvPr>
          <p:cNvSpPr>
            <a:spLocks noGrp="1"/>
          </p:cNvSpPr>
          <p:nvPr/>
        </p:nvSpPr>
        <p:spPr>
          <a:xfrm>
            <a:off x="666750" y="3333750"/>
            <a:ext cx="457200" cy="457200"/>
          </a:xfrm>
          <a:prstGeom prst="ellipse">
            <a:avLst/>
          </a:prstGeom>
          <a:solidFill>
            <a:srgbClr val="0D7180"/>
          </a:solidFill>
          <a:ln w="0">
            <a:noFill/>
            <a:prstDash val="solid"/>
          </a:ln>
        </p:spPr>
      </p:sp>
      <p:sp>
        <p:nvSpPr>
          <p:cNvPr id="11" name="mark-number-text-2">
            <a:extLst>
              <a:ext uri="{FF2B5EF4-FFF2-40B4-BE49-F238E27FC236}">
                <a16:creationId xmlns:a16="http://schemas.microsoft.com/office/drawing/2014/main" id="{16DA8F59-670C-43E7-A451-C76200A4F3F4}"/>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1DB74CE2-D760-4573-B7FF-9A8BC3861B36}"/>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 = κC and V' = Q/C' = V/κ.</a:t>
            </a:r>
          </a:p>
        </p:txBody>
      </p:sp>
      <p:sp>
        <p:nvSpPr>
          <p:cNvPr id="13" name="mark-number-3">
            <a:extLst>
              <a:ext uri="{FF2B5EF4-FFF2-40B4-BE49-F238E27FC236}">
                <a16:creationId xmlns:a16="http://schemas.microsoft.com/office/drawing/2014/main" id="{C2CEAC56-634A-4FC6-92BC-911534CE090F}"/>
              </a:ext>
            </a:extLst>
          </p:cNvPr>
          <p:cNvSpPr>
            <a:spLocks noGrp="1"/>
          </p:cNvSpPr>
          <p:nvPr/>
        </p:nvSpPr>
        <p:spPr>
          <a:xfrm>
            <a:off x="666750" y="4400550"/>
            <a:ext cx="457200" cy="457200"/>
          </a:xfrm>
          <a:prstGeom prst="ellipse">
            <a:avLst/>
          </a:prstGeom>
          <a:solidFill>
            <a:srgbClr val="0D7180"/>
          </a:solidFill>
          <a:ln w="0">
            <a:noFill/>
            <a:prstDash val="solid"/>
          </a:ln>
        </p:spPr>
      </p:sp>
      <p:sp>
        <p:nvSpPr>
          <p:cNvPr id="14" name="mark-number-text-3">
            <a:extLst>
              <a:ext uri="{FF2B5EF4-FFF2-40B4-BE49-F238E27FC236}">
                <a16:creationId xmlns:a16="http://schemas.microsoft.com/office/drawing/2014/main" id="{59A50B4B-50F7-4CB3-8FDB-DCB4EC56C726}"/>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BBA1AEE3-C5A8-41FB-B850-9E1E15F50AF5}"/>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U' = Q²/(2C') = U/κ.</a:t>
            </a:r>
          </a:p>
        </p:txBody>
      </p:sp>
      <p:sp>
        <p:nvSpPr>
          <p:cNvPr id="16" name="improvement-band">
            <a:extLst>
              <a:ext uri="{FF2B5EF4-FFF2-40B4-BE49-F238E27FC236}">
                <a16:creationId xmlns:a16="http://schemas.microsoft.com/office/drawing/2014/main" id="{A91F278C-077C-4F32-A056-A0A6C0C84BF7}"/>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E741B01B-36FE-4D4A-82FA-7532269068DE}"/>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2111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2EC97D12-7C88-4546-81F3-841FCE54FE8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9FEF09B7-18B3-47B2-842E-4F2A03FE759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C7698E00-BA0B-4246-9C20-66237B886E0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6002CB4-958C-422E-AF33-1788B518D3D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8DE81C72-30FB-4FF1-9A4E-648B8438F36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16C7273F-DA4A-4AB1-BA13-135DDCE10460}"/>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CF47722D-CAAD-45F9-835A-12A400DA7E81}"/>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Q1</a:t>
            </a:r>
          </a:p>
        </p:txBody>
      </p:sp>
      <p:sp>
        <p:nvSpPr>
          <p:cNvPr id="8" name="quiz-question-1">
            <a:extLst>
              <a:ext uri="{FF2B5EF4-FFF2-40B4-BE49-F238E27FC236}">
                <a16:creationId xmlns:a16="http://schemas.microsoft.com/office/drawing/2014/main" id="{51B3BEC0-5E72-4E39-8418-DA93353B9D79}"/>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6CA17F30-412F-4218-82A0-3C6CF4B7FA9B}"/>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 = Q/ΔV · B speed = distance only · C energy = force/time · D field = charge × time</a:t>
            </a:r>
          </a:p>
        </p:txBody>
      </p:sp>
      <p:sp>
        <p:nvSpPr>
          <p:cNvPr id="10" name="rule-70-425">
            <a:extLst>
              <a:ext uri="{FF2B5EF4-FFF2-40B4-BE49-F238E27FC236}">
                <a16:creationId xmlns:a16="http://schemas.microsoft.com/office/drawing/2014/main" id="{56ED0F92-C1F8-47AE-BE06-77AF711DB900}"/>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52022729-AAE7-4711-A20F-2EFA2F10927D}"/>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Q2</a:t>
            </a:r>
          </a:p>
        </p:txBody>
      </p:sp>
      <p:sp>
        <p:nvSpPr>
          <p:cNvPr id="12" name="quiz-question-2">
            <a:extLst>
              <a:ext uri="{FF2B5EF4-FFF2-40B4-BE49-F238E27FC236}">
                <a16:creationId xmlns:a16="http://schemas.microsoft.com/office/drawing/2014/main" id="{1AAA2654-4A33-40FA-ABD3-46CA33D845A2}"/>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11A4CA15-2521-48F9-ACB5-81B646687BC8}"/>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2B35D42F-16A9-4D31-BAC4-F1AF26025CB4}"/>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7EEC7B84-B032-47E3-886D-31100558E803}"/>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Q3</a:t>
            </a:r>
          </a:p>
        </p:txBody>
      </p:sp>
      <p:sp>
        <p:nvSpPr>
          <p:cNvPr id="16" name="quiz-question-3">
            <a:extLst>
              <a:ext uri="{FF2B5EF4-FFF2-40B4-BE49-F238E27FC236}">
                <a16:creationId xmlns:a16="http://schemas.microsoft.com/office/drawing/2014/main" id="{B5622206-212E-4F3A-A7B3-2264347B5615}"/>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71CD2E4C-9B88-4737-9853-CC3139D19611}"/>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Energy change depends on whether charge…by the battery/agent. · B A dielectric always increases the energy stored in a capacitor. · C Signs and units never matter · D A graph is decorative</a:t>
            </a:r>
          </a:p>
        </p:txBody>
      </p:sp>
      <p:sp>
        <p:nvSpPr>
          <p:cNvPr id="18" name="quiz-question-label-4">
            <a:extLst>
              <a:ext uri="{FF2B5EF4-FFF2-40B4-BE49-F238E27FC236}">
                <a16:creationId xmlns:a16="http://schemas.microsoft.com/office/drawing/2014/main" id="{F4BE27D2-44B6-4D5D-A94B-AC1F3B8F7725}"/>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Q4</a:t>
            </a:r>
          </a:p>
        </p:txBody>
      </p:sp>
      <p:sp>
        <p:nvSpPr>
          <p:cNvPr id="19" name="quiz-question-4">
            <a:extLst>
              <a:ext uri="{FF2B5EF4-FFF2-40B4-BE49-F238E27FC236}">
                <a16:creationId xmlns:a16="http://schemas.microsoft.com/office/drawing/2014/main" id="{8B8CC6DE-FB19-4DCF-912F-A51C01A37CE9}"/>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991C2485-3827-4F32-BD48-99073798BC98}"/>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857820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9EE8536F-7215-4BFC-ACE7-E5B09507EE2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10 · AP PHYSICS C: ELECTRICITY &amp; MAGNETISM</a:t>
            </a:r>
          </a:p>
        </p:txBody>
      </p:sp>
      <p:sp>
        <p:nvSpPr>
          <p:cNvPr id="2" name="page-number">
            <a:extLst>
              <a:ext uri="{FF2B5EF4-FFF2-40B4-BE49-F238E27FC236}">
                <a16:creationId xmlns:a16="http://schemas.microsoft.com/office/drawing/2014/main" id="{51B3017D-A5BD-4DB7-AF56-50CA9BC1D7D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4889C7F7-E962-48BE-9066-C388356BD25B}"/>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AB1E4B2E-22E8-448C-AE1E-0761667E436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APC-EM-U10 · 10–15%</a:t>
            </a:r>
          </a:p>
        </p:txBody>
      </p:sp>
      <p:sp>
        <p:nvSpPr>
          <p:cNvPr id="5" name="slide-title">
            <a:extLst>
              <a:ext uri="{FF2B5EF4-FFF2-40B4-BE49-F238E27FC236}">
                <a16:creationId xmlns:a16="http://schemas.microsoft.com/office/drawing/2014/main" id="{35D22CBB-BB16-4D57-93D6-A35853A98BC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1FAA6559-7DD7-4373-8159-33C53FF48B7C}"/>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7D0DF71F-3B91-47B5-9AAB-7D0EBD4BFA80}"/>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B5674EAA-F09C-406D-A0C9-D1A32117CAA5}"/>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C = Q/ΔV</a:t>
            </a:r>
          </a:p>
        </p:txBody>
      </p:sp>
      <p:sp>
        <p:nvSpPr>
          <p:cNvPr id="9" name="answer-reason-1">
            <a:extLst>
              <a:ext uri="{FF2B5EF4-FFF2-40B4-BE49-F238E27FC236}">
                <a16:creationId xmlns:a16="http://schemas.microsoft.com/office/drawing/2014/main" id="{EFC55582-5864-43FE-8D49-1119812082F1}"/>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07631ECF-DBA3-480E-91AD-2D3A078BE72F}"/>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A494DB57-AF06-4BEC-8A54-3B502DC6B120}"/>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FA10B114-226F-473F-AC18-CB18ECA44F1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DCDBFC41-1651-486C-B62D-2BEC2BE969D9}"/>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1.B</a:t>
            </a:r>
          </a:p>
        </p:txBody>
      </p:sp>
      <p:sp>
        <p:nvSpPr>
          <p:cNvPr id="14" name="answer-reason-2">
            <a:extLst>
              <a:ext uri="{FF2B5EF4-FFF2-40B4-BE49-F238E27FC236}">
                <a16:creationId xmlns:a16="http://schemas.microsoft.com/office/drawing/2014/main" id="{C773D444-D1B3-49D7-B44F-CAB7955E37A6}"/>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D988DF51-CBB5-4AB5-8010-C7B804CE7750}"/>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B5BDF3F3-D016-4EFF-A5D8-590B78F276F6}"/>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1C436488-D188-4F45-9D92-1CFC3F62CEEA}"/>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FF3A877D-B55E-431D-B070-D999B9DF01E2}"/>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Energy change depends on whether charge or voltage is held fixed and on work by the battery/agent.</a:t>
            </a:r>
          </a:p>
        </p:txBody>
      </p:sp>
      <p:sp>
        <p:nvSpPr>
          <p:cNvPr id="19" name="answer-reason-3">
            <a:extLst>
              <a:ext uri="{FF2B5EF4-FFF2-40B4-BE49-F238E27FC236}">
                <a16:creationId xmlns:a16="http://schemas.microsoft.com/office/drawing/2014/main" id="{FAE7EA23-B91C-4464-B783-B98BF665159D}"/>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D8C0B67B-3C05-47AD-AEBD-C93E198F2D8E}"/>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32528F6A-E17C-400C-A057-55257EE25FE2}"/>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07EBC004-AF41-478D-9D76-756C6EF9BC12}"/>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1DD4D6C0-D826-4D12-8674-785E5A193891}"/>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Units and a physical interpretation</a:t>
            </a:r>
          </a:p>
        </p:txBody>
      </p:sp>
      <p:sp>
        <p:nvSpPr>
          <p:cNvPr id="24" name="answer-reason-4">
            <a:extLst>
              <a:ext uri="{FF2B5EF4-FFF2-40B4-BE49-F238E27FC236}">
                <a16:creationId xmlns:a16="http://schemas.microsoft.com/office/drawing/2014/main" id="{DDA62276-7D5E-463C-8F87-66ACCF610DC8}"/>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E9192164-EEF1-4255-855E-0358428BB135}"/>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654901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B5851794-C4F4-49B7-8B6D-587653A89F0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8DC8C210-6113-4131-8100-4349CE69635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8E1A1C28-A20C-4B27-95C0-84AFE0945FD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E69E7A1-02FA-4C09-A85C-F18B019FDBC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19E0EAC1-B01D-4DA7-ACB7-95025014A5C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2914D9B6-5C59-4888-A8C3-1CB6404FEC94}"/>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56C76493-4382-4ADF-ABB7-BD92C13B95CF}"/>
              </a:ext>
            </a:extLst>
          </p:cNvPr>
          <p:cNvSpPr>
            <a:spLocks noGrp="1"/>
          </p:cNvSpPr>
          <p:nvPr/>
        </p:nvSpPr>
        <p:spPr>
          <a:xfrm>
            <a:off x="723900" y="2209800"/>
            <a:ext cx="495300" cy="495300"/>
          </a:xfrm>
          <a:prstGeom prst="ellipse">
            <a:avLst/>
          </a:prstGeom>
          <a:solidFill>
            <a:srgbClr val="0D7180"/>
          </a:solidFill>
          <a:ln w="0">
            <a:noFill/>
            <a:prstDash val="solid"/>
          </a:ln>
        </p:spPr>
      </p:sp>
      <p:sp>
        <p:nvSpPr>
          <p:cNvPr id="8" name="retrieval-number-text-1">
            <a:extLst>
              <a:ext uri="{FF2B5EF4-FFF2-40B4-BE49-F238E27FC236}">
                <a16:creationId xmlns:a16="http://schemas.microsoft.com/office/drawing/2014/main" id="{D62CB88C-33C1-4287-B892-DD2399AC4122}"/>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86407802-72F1-4499-87B5-CB7E6C2DC408}"/>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electric field everywhere inside a solid metal conductor in electrostatic equilibrium?</a:t>
            </a:r>
          </a:p>
        </p:txBody>
      </p:sp>
      <p:sp>
        <p:nvSpPr>
          <p:cNvPr id="10" name="retrieval-number-2">
            <a:extLst>
              <a:ext uri="{FF2B5EF4-FFF2-40B4-BE49-F238E27FC236}">
                <a16:creationId xmlns:a16="http://schemas.microsoft.com/office/drawing/2014/main" id="{E6B44416-0905-4BFA-BD60-6C969ECBF6A8}"/>
              </a:ext>
            </a:extLst>
          </p:cNvPr>
          <p:cNvSpPr>
            <a:spLocks noGrp="1"/>
          </p:cNvSpPr>
          <p:nvPr/>
        </p:nvSpPr>
        <p:spPr>
          <a:xfrm>
            <a:off x="723900" y="3276600"/>
            <a:ext cx="495300" cy="495300"/>
          </a:xfrm>
          <a:prstGeom prst="ellipse">
            <a:avLst/>
          </a:prstGeom>
          <a:solidFill>
            <a:srgbClr val="0D7180"/>
          </a:solidFill>
          <a:ln w="0">
            <a:noFill/>
            <a:prstDash val="solid"/>
          </a:ln>
        </p:spPr>
      </p:sp>
      <p:sp>
        <p:nvSpPr>
          <p:cNvPr id="11" name="retrieval-number-text-2">
            <a:extLst>
              <a:ext uri="{FF2B5EF4-FFF2-40B4-BE49-F238E27FC236}">
                <a16:creationId xmlns:a16="http://schemas.microsoft.com/office/drawing/2014/main" id="{6A539F8E-F819-48A0-9A57-ADF9AF0B8E57}"/>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A5C487C9-C307-4263-B98C-F8BBE0268DC3}"/>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SI unit of capacitance, written in coulombs and volts?</a:t>
            </a:r>
          </a:p>
        </p:txBody>
      </p:sp>
      <p:sp>
        <p:nvSpPr>
          <p:cNvPr id="13" name="retrieval-number-3">
            <a:extLst>
              <a:ext uri="{FF2B5EF4-FFF2-40B4-BE49-F238E27FC236}">
                <a16:creationId xmlns:a16="http://schemas.microsoft.com/office/drawing/2014/main" id="{5BFE324B-8F9F-4222-8DE8-255F98ACEB8C}"/>
              </a:ext>
            </a:extLst>
          </p:cNvPr>
          <p:cNvSpPr>
            <a:spLocks noGrp="1"/>
          </p:cNvSpPr>
          <p:nvPr/>
        </p:nvSpPr>
        <p:spPr>
          <a:xfrm>
            <a:off x="723900" y="4343400"/>
            <a:ext cx="495300" cy="495300"/>
          </a:xfrm>
          <a:prstGeom prst="ellipse">
            <a:avLst/>
          </a:prstGeom>
          <a:solidFill>
            <a:srgbClr val="0D7180"/>
          </a:solidFill>
          <a:ln w="0">
            <a:noFill/>
            <a:prstDash val="solid"/>
          </a:ln>
        </p:spPr>
      </p:sp>
      <p:sp>
        <p:nvSpPr>
          <p:cNvPr id="14" name="retrieval-number-text-3">
            <a:extLst>
              <a:ext uri="{FF2B5EF4-FFF2-40B4-BE49-F238E27FC236}">
                <a16:creationId xmlns:a16="http://schemas.microsoft.com/office/drawing/2014/main" id="{A9756BDF-371D-48C5-8BE0-E1100652FAB4}"/>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1F8AE69C-04CE-4608-9B94-F862A6FB77FD}"/>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value and unit of ε₀?</a:t>
            </a:r>
          </a:p>
        </p:txBody>
      </p:sp>
      <p:sp>
        <p:nvSpPr>
          <p:cNvPr id="16" name="retrieval-close">
            <a:extLst>
              <a:ext uri="{FF2B5EF4-FFF2-40B4-BE49-F238E27FC236}">
                <a16:creationId xmlns:a16="http://schemas.microsoft.com/office/drawing/2014/main" id="{E5FCDD9B-9126-4F14-B0FA-086ADA8C5C5A}"/>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Mini-whiteboard challenge: sketch or calculate one idea you expect to use today.</a:t>
            </a:r>
          </a:p>
        </p:txBody>
      </p:sp>
    </p:spTree>
    <p:extLst>
      <p:ext uri="{BB962C8B-B14F-4D97-AF65-F5344CB8AC3E}">
        <p14:creationId xmlns:p14="http://schemas.microsoft.com/office/powerpoint/2010/main" val="1689015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FD50A112-D1AA-42B9-9A4D-406BE4D9307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45D1689D-24F6-4BE6-98E8-45A98FCBA2A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7B5DF266-CD91-4992-97F0-DFF284F140E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E138684-E94C-431C-90DD-B014B5F167A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FD9F413B-76DC-41EF-BDF4-4C98578D868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86E15569-5B54-46CB-986E-99B42AD9092C}"/>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01</a:t>
            </a:r>
          </a:p>
        </p:txBody>
      </p:sp>
      <p:sp>
        <p:nvSpPr>
          <p:cNvPr id="7" name="core-point-1">
            <a:extLst>
              <a:ext uri="{FF2B5EF4-FFF2-40B4-BE49-F238E27FC236}">
                <a16:creationId xmlns:a16="http://schemas.microsoft.com/office/drawing/2014/main" id="{BC1814C1-724E-4A29-8D3F-4B82EB8B0B29}"/>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Conductors in electrostatic equilibrium are equipotential with zero internal field.</a:t>
            </a:r>
          </a:p>
        </p:txBody>
      </p:sp>
      <p:sp>
        <p:nvSpPr>
          <p:cNvPr id="8" name="core-index-2">
            <a:extLst>
              <a:ext uri="{FF2B5EF4-FFF2-40B4-BE49-F238E27FC236}">
                <a16:creationId xmlns:a16="http://schemas.microsoft.com/office/drawing/2014/main" id="{EA24F69D-1624-4B99-86C9-0D1ECFB8E198}"/>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02</a:t>
            </a:r>
          </a:p>
        </p:txBody>
      </p:sp>
      <p:sp>
        <p:nvSpPr>
          <p:cNvPr id="9" name="core-point-2">
            <a:extLst>
              <a:ext uri="{FF2B5EF4-FFF2-40B4-BE49-F238E27FC236}">
                <a16:creationId xmlns:a16="http://schemas.microsoft.com/office/drawing/2014/main" id="{16AAEDC6-7586-4D1D-998A-08317A35DF49}"/>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Excess charge resides on conductor surfaces.</a:t>
            </a:r>
          </a:p>
        </p:txBody>
      </p:sp>
      <p:sp>
        <p:nvSpPr>
          <p:cNvPr id="10" name="core-index-3">
            <a:extLst>
              <a:ext uri="{FF2B5EF4-FFF2-40B4-BE49-F238E27FC236}">
                <a16:creationId xmlns:a16="http://schemas.microsoft.com/office/drawing/2014/main" id="{EEB08680-5B00-409F-842A-76976BAC3E8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03</a:t>
            </a:r>
          </a:p>
        </p:txBody>
      </p:sp>
      <p:sp>
        <p:nvSpPr>
          <p:cNvPr id="11" name="core-point-3">
            <a:extLst>
              <a:ext uri="{FF2B5EF4-FFF2-40B4-BE49-F238E27FC236}">
                <a16:creationId xmlns:a16="http://schemas.microsoft.com/office/drawing/2014/main" id="{FD121156-B0AE-4EEE-A4C0-BF14E9DF1412}"/>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Capacitance depends on geometry and dielectric properties.</a:t>
            </a:r>
          </a:p>
        </p:txBody>
      </p:sp>
      <p:sp>
        <p:nvSpPr>
          <p:cNvPr id="12" name="core-index-4">
            <a:extLst>
              <a:ext uri="{FF2B5EF4-FFF2-40B4-BE49-F238E27FC236}">
                <a16:creationId xmlns:a16="http://schemas.microsoft.com/office/drawing/2014/main" id="{8A411139-63E5-415A-A0F6-109EFAB96D26}"/>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04</a:t>
            </a:r>
          </a:p>
        </p:txBody>
      </p:sp>
      <p:sp>
        <p:nvSpPr>
          <p:cNvPr id="23" name="core-index-5">
            <a:extLst>
              <a:ext uri="{FF2B5EF4-FFF2-40B4-BE49-F238E27FC236}">
                <a16:creationId xmlns:a16="http://schemas.microsoft.com/office/drawing/2014/main" id="{8A411139-63E5-415A-A0F6-109EFAB96D26}"/>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05</a:t>
            </a:r>
          </a:p>
        </p:txBody>
      </p:sp>
      <p:sp>
        <p:nvSpPr>
          <p:cNvPr id="13" name="core-point-4">
            <a:extLst>
              <a:ext uri="{FF2B5EF4-FFF2-40B4-BE49-F238E27FC236}">
                <a16:creationId xmlns:a16="http://schemas.microsoft.com/office/drawing/2014/main" id="{CE4B5113-C439-4845-8C79-1966B9C4B385}"/>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Stored energy can be expressed in circuit or field terms.</a:t>
            </a:r>
          </a:p>
        </p:txBody>
      </p:sp>
      <p:sp>
        <p:nvSpPr>
          <p:cNvPr id="24" name="core-point-5">
            <a:extLst>
              <a:ext uri="{FF2B5EF4-FFF2-40B4-BE49-F238E27FC236}">
                <a16:creationId xmlns:a16="http://schemas.microsoft.com/office/drawing/2014/main" id="{CE4B5113-C439-4845-8C79-1966B9C4B385}"/>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The field itself stores energy density u = ½ε₀E², and U = uAd recovers ½C(ΔV)² for parallel plates.</a:t>
            </a:r>
          </a:p>
        </p:txBody>
      </p:sp>
      <p:sp>
        <p:nvSpPr>
          <p:cNvPr id="14" name="equation-panel">
            <a:extLst>
              <a:ext uri="{FF2B5EF4-FFF2-40B4-BE49-F238E27FC236}">
                <a16:creationId xmlns:a16="http://schemas.microsoft.com/office/drawing/2014/main" id="{5B0547D4-09CC-4B14-A4CE-C1E11C11007B}"/>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27A94538-9A3B-468C-873D-276C404B6333}"/>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6" name="equation-expression-1">
            <a:extLst>
              <a:ext uri="{FF2B5EF4-FFF2-40B4-BE49-F238E27FC236}">
                <a16:creationId xmlns:a16="http://schemas.microsoft.com/office/drawing/2014/main" id="{CA1E8C44-75B1-49C7-92B6-50B57A423570}"/>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C = Q/ΔV</a:t>
            </a:r>
          </a:p>
        </p:txBody>
      </p:sp>
      <p:sp>
        <p:nvSpPr>
          <p:cNvPr id="17" name="equation-units-1">
            <a:extLst>
              <a:ext uri="{FF2B5EF4-FFF2-40B4-BE49-F238E27FC236}">
                <a16:creationId xmlns:a16="http://schemas.microsoft.com/office/drawing/2014/main" id="{AEFE08CE-553B-4C27-8530-9830DC32E769}"/>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F</a:t>
            </a:r>
          </a:p>
        </p:txBody>
      </p:sp>
      <p:sp>
        <p:nvSpPr>
          <p:cNvPr id="18" name="equation-expression-2">
            <a:extLst>
              <a:ext uri="{FF2B5EF4-FFF2-40B4-BE49-F238E27FC236}">
                <a16:creationId xmlns:a16="http://schemas.microsoft.com/office/drawing/2014/main" id="{61C8B5E5-2F20-4160-97C5-627B78E312F3}"/>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UC = ½C(ΔV)²</a:t>
            </a:r>
          </a:p>
        </p:txBody>
      </p:sp>
      <p:sp>
        <p:nvSpPr>
          <p:cNvPr id="19" name="equation-units-2">
            <a:extLst>
              <a:ext uri="{FF2B5EF4-FFF2-40B4-BE49-F238E27FC236}">
                <a16:creationId xmlns:a16="http://schemas.microsoft.com/office/drawing/2014/main" id="{CD75AD74-3419-42B3-A008-2EEB8BE48021}"/>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20" name="vocabulary-label">
            <a:extLst>
              <a:ext uri="{FF2B5EF4-FFF2-40B4-BE49-F238E27FC236}">
                <a16:creationId xmlns:a16="http://schemas.microsoft.com/office/drawing/2014/main" id="{442EE0B8-B5F8-4A88-AC68-74AB59B18782}"/>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SAY IT PRECISELY</a:t>
            </a:r>
          </a:p>
        </p:txBody>
      </p:sp>
      <p:sp>
        <p:nvSpPr>
          <p:cNvPr id="21" name="vocabulary">
            <a:extLst>
              <a:ext uri="{FF2B5EF4-FFF2-40B4-BE49-F238E27FC236}">
                <a16:creationId xmlns:a16="http://schemas.microsoft.com/office/drawing/2014/main" id="{B737CE39-7088-46A6-BBCF-3F5942009758}"/>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conductor · electrostatic equilibrium · capacitance · dielectric · energy density · breakdown</a:t>
            </a:r>
          </a:p>
        </p:txBody>
      </p:sp>
    </p:spTree>
    <p:extLst>
      <p:ext uri="{BB962C8B-B14F-4D97-AF65-F5344CB8AC3E}">
        <p14:creationId xmlns:p14="http://schemas.microsoft.com/office/powerpoint/2010/main" val="739468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216E7-80A6-9906-2C61-AE92FD3C92B4}"/>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56F22831-0415-D387-B26E-5B0982B4295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C99126A9-0308-AA9C-E7A3-692F9129504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DD598836-6670-1211-E903-685D8AF8E9B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A2F1D07-8174-BAAA-8539-CA2E898B49C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4A3422A1-4795-027D-6781-0EEEFC7E24D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6010198F-4D64-8972-BE55-20F475960678}"/>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A15CAD14-AE9C-2A4C-D328-B0CE90F5C916}"/>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conductor lets charge move freely until the field inside it vanishes; a capacitor exploits that by holding equal and opposite charge on two such surfaces, storing energy in the field in the gap between them.</a:t>
            </a:r>
          </a:p>
        </p:txBody>
      </p:sp>
      <p:sp>
        <p:nvSpPr>
          <p:cNvPr id="25" name="TextBox 24">
            <a:extLst>
              <a:ext uri="{FF2B5EF4-FFF2-40B4-BE49-F238E27FC236}">
                <a16:creationId xmlns:a16="http://schemas.microsoft.com/office/drawing/2014/main" id="{3217BF42-06C0-F8AD-DE88-FA1B37820980}"/>
              </a:ext>
            </a:extLst>
          </p:cNvPr>
          <p:cNvSpPr txBox="1"/>
          <p:nvPr/>
        </p:nvSpPr>
        <p:spPr>
          <a:xfrm>
            <a:off x="2286000" y="3745089"/>
            <a:ext cx="4699000" cy="276999"/>
          </a:xfrm>
          <a:prstGeom prst="rect">
            <a:avLst/>
          </a:prstGeom>
          <a:noFill/>
        </p:spPr>
        <p:txBody>
          <a:bodyPr vert="horz" wrap="square" lIns="0" tIns="0" bIns="0" rtlCol="0">
            <a:noAutofit/>
          </a:bodyPr>
          <a:lstStyle/>
          <a:p>
            <a:r>
              <a:rPr lang="en-US" sz="1600">
                <a:solidFill>
                  <a:srgbClr val="6B7F79"/>
                </a:solidFill>
              </a:rPr>
              <a:t>E is uniform between, and zero inside each plate</a:t>
            </a:r>
          </a:p>
        </p:txBody>
      </p:sp>
      <p:sp>
        <p:nvSpPr>
          <p:cNvPr id="26" name="Rectangle 25">
            <a:extLst>
              <a:ext uri="{FF2B5EF4-FFF2-40B4-BE49-F238E27FC236}">
                <a16:creationId xmlns:a16="http://schemas.microsoft.com/office/drawing/2014/main" id="{D5528A45-3972-4721-0F58-89B643347C5B}"/>
              </a:ext>
            </a:extLst>
          </p:cNvPr>
          <p:cNvSpPr/>
          <p:nvPr/>
        </p:nvSpPr>
        <p:spPr>
          <a:xfrm>
            <a:off x="2286000" y="4095045"/>
            <a:ext cx="4826000" cy="233303"/>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85B2F26-8DA1-5B4D-B27E-A180897B0C8A}"/>
              </a:ext>
            </a:extLst>
          </p:cNvPr>
          <p:cNvSpPr/>
          <p:nvPr/>
        </p:nvSpPr>
        <p:spPr>
          <a:xfrm>
            <a:off x="2286000" y="5582355"/>
            <a:ext cx="4826000" cy="233304"/>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153F3F9C-835F-20A8-7215-ADC6B1B60C4E}"/>
              </a:ext>
            </a:extLst>
          </p:cNvPr>
          <p:cNvSpPr txBox="1"/>
          <p:nvPr/>
        </p:nvSpPr>
        <p:spPr>
          <a:xfrm>
            <a:off x="7213600" y="4065882"/>
            <a:ext cx="1143000" cy="276999"/>
          </a:xfrm>
          <a:prstGeom prst="rect">
            <a:avLst/>
          </a:prstGeom>
          <a:noFill/>
        </p:spPr>
        <p:txBody>
          <a:bodyPr vert="horz" wrap="square" lIns="0" tIns="0" bIns="0" rtlCol="0">
            <a:noAutofit/>
          </a:bodyPr>
          <a:lstStyle/>
          <a:p>
            <a:r>
              <a:rPr lang="en-US" sz="1600">
                <a:solidFill>
                  <a:srgbClr val="102E29"/>
                </a:solidFill>
              </a:rPr>
              <a:t>+Q</a:t>
            </a:r>
          </a:p>
        </p:txBody>
      </p:sp>
      <p:sp>
        <p:nvSpPr>
          <p:cNvPr id="29" name="TextBox 28">
            <a:extLst>
              <a:ext uri="{FF2B5EF4-FFF2-40B4-BE49-F238E27FC236}">
                <a16:creationId xmlns:a16="http://schemas.microsoft.com/office/drawing/2014/main" id="{BBC87F40-E552-1EE8-7049-FD45019E182C}"/>
              </a:ext>
            </a:extLst>
          </p:cNvPr>
          <p:cNvSpPr txBox="1"/>
          <p:nvPr/>
        </p:nvSpPr>
        <p:spPr>
          <a:xfrm>
            <a:off x="7213600" y="5553192"/>
            <a:ext cx="1143000" cy="276999"/>
          </a:xfrm>
          <a:prstGeom prst="rect">
            <a:avLst/>
          </a:prstGeom>
          <a:noFill/>
        </p:spPr>
        <p:txBody>
          <a:bodyPr vert="horz" wrap="square" lIns="0" tIns="0" bIns="0" rtlCol="0">
            <a:noAutofit/>
          </a:bodyPr>
          <a:lstStyle/>
          <a:p>
            <a:r>
              <a:rPr lang="en-US" sz="1600">
                <a:solidFill>
                  <a:srgbClr val="102E29"/>
                </a:solidFill>
              </a:rPr>
              <a:t>−Q</a:t>
            </a:r>
          </a:p>
        </p:txBody>
      </p:sp>
      <p:cxnSp>
        <p:nvCxnSpPr>
          <p:cNvPr id="30" name="Straight Connector 29">
            <a:extLst>
              <a:ext uri="{FF2B5EF4-FFF2-40B4-BE49-F238E27FC236}">
                <a16:creationId xmlns:a16="http://schemas.microsoft.com/office/drawing/2014/main" id="{5AE83167-6EED-F727-1AEA-E3F2242EFD4D}"/>
              </a:ext>
            </a:extLst>
          </p:cNvPr>
          <p:cNvCxnSpPr/>
          <p:nvPr/>
        </p:nvCxnSpPr>
        <p:spPr>
          <a:xfrm>
            <a:off x="3175000" y="4386674"/>
            <a:ext cx="0" cy="1137355"/>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FA289E2-8FCE-9EDA-D0ED-5F5E39A4A989}"/>
              </a:ext>
            </a:extLst>
          </p:cNvPr>
          <p:cNvCxnSpPr/>
          <p:nvPr/>
        </p:nvCxnSpPr>
        <p:spPr>
          <a:xfrm>
            <a:off x="4318000" y="4386674"/>
            <a:ext cx="0" cy="1137355"/>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8BEBEC2-3C11-3B9F-8BAF-AE1C31330793}"/>
              </a:ext>
            </a:extLst>
          </p:cNvPr>
          <p:cNvCxnSpPr/>
          <p:nvPr/>
        </p:nvCxnSpPr>
        <p:spPr>
          <a:xfrm>
            <a:off x="5461000" y="4386674"/>
            <a:ext cx="0" cy="1137355"/>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63E07FD-A0C1-F340-F358-A722FABA07EE}"/>
              </a:ext>
            </a:extLst>
          </p:cNvPr>
          <p:cNvCxnSpPr/>
          <p:nvPr/>
        </p:nvCxnSpPr>
        <p:spPr>
          <a:xfrm>
            <a:off x="6604000" y="4386674"/>
            <a:ext cx="0" cy="1137355"/>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E17EADF-743B-AD0C-A120-CEBE56C199DE}"/>
              </a:ext>
            </a:extLst>
          </p:cNvPr>
          <p:cNvSpPr txBox="1"/>
          <p:nvPr/>
        </p:nvSpPr>
        <p:spPr>
          <a:xfrm>
            <a:off x="2489200" y="4794955"/>
            <a:ext cx="558800" cy="276999"/>
          </a:xfrm>
          <a:prstGeom prst="rect">
            <a:avLst/>
          </a:prstGeom>
          <a:noFill/>
        </p:spPr>
        <p:txBody>
          <a:bodyPr vert="horz" wrap="square" lIns="0" tIns="0" bIns="0" rtlCol="0">
            <a:noAutofit/>
          </a:bodyPr>
          <a:lstStyle/>
          <a:p>
            <a:r>
              <a:rPr lang="en-US" sz="1600">
                <a:solidFill>
                  <a:srgbClr val="EF5C3E"/>
                </a:solidFill>
              </a:rPr>
              <a:t>E</a:t>
            </a:r>
          </a:p>
        </p:txBody>
      </p:sp>
      <p:cxnSp>
        <p:nvCxnSpPr>
          <p:cNvPr id="35" name="Straight Connector 34">
            <a:extLst>
              <a:ext uri="{FF2B5EF4-FFF2-40B4-BE49-F238E27FC236}">
                <a16:creationId xmlns:a16="http://schemas.microsoft.com/office/drawing/2014/main" id="{E26D33EB-3C49-62F1-AFF9-76B899C3C734}"/>
              </a:ext>
            </a:extLst>
          </p:cNvPr>
          <p:cNvCxnSpPr/>
          <p:nvPr/>
        </p:nvCxnSpPr>
        <p:spPr>
          <a:xfrm>
            <a:off x="8255000" y="4328348"/>
            <a:ext cx="0" cy="1254007"/>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4BEA04F-FF2F-12DD-809C-7D695E8468FD}"/>
              </a:ext>
            </a:extLst>
          </p:cNvPr>
          <p:cNvSpPr txBox="1"/>
          <p:nvPr/>
        </p:nvSpPr>
        <p:spPr>
          <a:xfrm>
            <a:off x="8356600" y="4824118"/>
            <a:ext cx="381000" cy="276999"/>
          </a:xfrm>
          <a:prstGeom prst="rect">
            <a:avLst/>
          </a:prstGeom>
          <a:noFill/>
        </p:spPr>
        <p:txBody>
          <a:bodyPr vert="horz" wrap="square" lIns="0" tIns="0" bIns="0" rtlCol="0">
            <a:noAutofit/>
          </a:bodyPr>
          <a:lstStyle/>
          <a:p>
            <a:r>
              <a:rPr lang="en-US" sz="1600">
                <a:solidFill>
                  <a:srgbClr val="102E29"/>
                </a:solidFill>
              </a:rPr>
              <a:t>d</a:t>
            </a:r>
          </a:p>
        </p:txBody>
      </p:sp>
      <p:sp>
        <p:nvSpPr>
          <p:cNvPr id="37" name="TextBox 36">
            <a:extLst>
              <a:ext uri="{FF2B5EF4-FFF2-40B4-BE49-F238E27FC236}">
                <a16:creationId xmlns:a16="http://schemas.microsoft.com/office/drawing/2014/main" id="{9A190E22-8ABF-C7D8-3596-C7D4D29A988F}"/>
              </a:ext>
            </a:extLst>
          </p:cNvPr>
          <p:cNvSpPr txBox="1"/>
          <p:nvPr/>
        </p:nvSpPr>
        <p:spPr>
          <a:xfrm>
            <a:off x="8890000" y="4240859"/>
            <a:ext cx="2540000" cy="276999"/>
          </a:xfrm>
          <a:prstGeom prst="rect">
            <a:avLst/>
          </a:prstGeom>
          <a:noFill/>
        </p:spPr>
        <p:txBody>
          <a:bodyPr vert="horz" wrap="square" lIns="0" tIns="0" bIns="0" rtlCol="0">
            <a:noAutofit/>
          </a:bodyPr>
          <a:lstStyle/>
          <a:p>
            <a:r>
              <a:rPr lang="en-US" sz="1600" b="1">
                <a:solidFill>
                  <a:srgbClr val="102E29"/>
                </a:solidFill>
              </a:rPr>
              <a:t>C = </a:t>
            </a:r>
            <a:r>
              <a:rPr lang="el-GR" sz="1600" b="1">
                <a:solidFill>
                  <a:srgbClr val="102E29"/>
                </a:solidFill>
              </a:rPr>
              <a:t>ε₀</a:t>
            </a:r>
            <a:r>
              <a:rPr lang="en-US" sz="1600" b="1">
                <a:solidFill>
                  <a:srgbClr val="102E29"/>
                </a:solidFill>
              </a:rPr>
              <a:t>A / d</a:t>
            </a:r>
          </a:p>
        </p:txBody>
      </p:sp>
      <p:sp>
        <p:nvSpPr>
          <p:cNvPr id="38" name="TextBox 37">
            <a:extLst>
              <a:ext uri="{FF2B5EF4-FFF2-40B4-BE49-F238E27FC236}">
                <a16:creationId xmlns:a16="http://schemas.microsoft.com/office/drawing/2014/main" id="{8E395E17-6240-0BFF-E0CF-A82D95C96C1D}"/>
              </a:ext>
            </a:extLst>
          </p:cNvPr>
          <p:cNvSpPr txBox="1"/>
          <p:nvPr/>
        </p:nvSpPr>
        <p:spPr>
          <a:xfrm>
            <a:off x="8890000" y="4707467"/>
            <a:ext cx="2540000" cy="276999"/>
          </a:xfrm>
          <a:prstGeom prst="rect">
            <a:avLst/>
          </a:prstGeom>
          <a:noFill/>
        </p:spPr>
        <p:txBody>
          <a:bodyPr vert="horz" wrap="square" lIns="0" tIns="0" bIns="0" rtlCol="0">
            <a:noAutofit/>
          </a:bodyPr>
          <a:lstStyle/>
          <a:p>
            <a:r>
              <a:rPr lang="en-US" sz="1600">
                <a:solidFill>
                  <a:srgbClr val="102E29"/>
                </a:solidFill>
              </a:rPr>
              <a:t>Pure geometry: more area or a smaller gap raises C.</a:t>
            </a:r>
          </a:p>
        </p:txBody>
      </p:sp>
      <p:sp>
        <p:nvSpPr>
          <p:cNvPr id="39" name="diagram-caption">
            <a:extLst>
              <a:ext uri="{FF2B5EF4-FFF2-40B4-BE49-F238E27FC236}">
                <a16:creationId xmlns:a16="http://schemas.microsoft.com/office/drawing/2014/main" id="{5C4F3A42-9B75-161E-AD93-5F92CFFDB368}"/>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Charge sits on the facing surfaces; the stored energy lives in the uniform field between them.</a:t>
            </a:r>
          </a:p>
        </p:txBody>
      </p:sp>
    </p:spTree>
    <p:extLst>
      <p:ext uri="{BB962C8B-B14F-4D97-AF65-F5344CB8AC3E}">
        <p14:creationId xmlns:p14="http://schemas.microsoft.com/office/powerpoint/2010/main" val="3822758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3D659F2B-B3C6-47BA-AE53-7F121F91914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F39F5501-24BF-4CF8-804F-AF5CBC56F25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1615A311-9654-4AB4-AF06-B30F318D397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83F4BE6-106A-42C7-AB7B-7CCD0313350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423ED465-750C-42E2-982B-50BB8E77A13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Capacitor charge is linear in voltage</a:t>
            </a:r>
          </a:p>
        </p:txBody>
      </p:sp>
      <p:sp>
        <p:nvSpPr>
          <p:cNvPr id="6" name="graph-mode">
            <a:extLst>
              <a:ext uri="{FF2B5EF4-FFF2-40B4-BE49-F238E27FC236}">
                <a16:creationId xmlns:a16="http://schemas.microsoft.com/office/drawing/2014/main" id="{B95521E2-1127-4A46-9167-99D26DD403EF}"/>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INTERACTIVE GRAPH · PREDICT → EDIT → EXPLAIN</a:t>
            </a:r>
          </a:p>
        </p:txBody>
      </p:sp>
      <p:sp>
        <p:nvSpPr>
          <p:cNvPr id="7" name="graph-prompt">
            <a:extLst>
              <a:ext uri="{FF2B5EF4-FFF2-40B4-BE49-F238E27FC236}">
                <a16:creationId xmlns:a16="http://schemas.microsoft.com/office/drawing/2014/main" id="{29774F8F-7CF1-4310-908F-567D296C8A3D}"/>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4C5A785-EE89-477B-AD07-901B707507CE}"/>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(2, 6), …, (6, 18), (8, 24).</a:t>
            </a:r>
          </a:p>
        </p:txBody>
      </p:sp>
      <p:sp>
        <p:nvSpPr>
          <p:cNvPr id="9" name="graph-scale">
            <a:extLst>
              <a:ext uri="{FF2B5EF4-FFF2-40B4-BE49-F238E27FC236}">
                <a16:creationId xmlns:a16="http://schemas.microsoft.com/office/drawing/2014/main" id="{4DEDF983-7F6A-4225-8840-5FF27C039DA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0–24 μC. Axes: Potential difference / V; Charge / μC.</a:t>
            </a:r>
          </a:p>
        </p:txBody>
      </p:sp>
      <p:sp>
        <p:nvSpPr>
          <p:cNvPr id="10" name="chart-frame">
            <a:extLst>
              <a:ext uri="{FF2B5EF4-FFF2-40B4-BE49-F238E27FC236}">
                <a16:creationId xmlns:a16="http://schemas.microsoft.com/office/drawing/2014/main" id="{9DB72ACC-F376-4C3B-85CB-D43944185239}"/>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4919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2B72CAE-76EF-4B4D-9B5A-9789C61FCD0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45F024AB-0536-4443-ACB6-265E8091AB7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8DDCC815-CF62-4922-8772-65BCAA55705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7A383D0-F8C1-4833-91D5-D8FA23C1B80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B03B2DFC-E0CA-4FDA-B63F-FDBD33DBAC6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4ABF1804-6372-4FAA-A65E-57F69E9FC292}"/>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FULLY WORKED PROBLEM · SHOW THE METHOD</a:t>
            </a:r>
          </a:p>
        </p:txBody>
      </p:sp>
      <p:sp>
        <p:nvSpPr>
          <p:cNvPr id="7" name="problem-frame">
            <a:extLst>
              <a:ext uri="{FF2B5EF4-FFF2-40B4-BE49-F238E27FC236}">
                <a16:creationId xmlns:a16="http://schemas.microsoft.com/office/drawing/2014/main" id="{25450F8A-3703-49F4-AF2C-814E23C1FA9C}"/>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F2EB5AC7-2294-4414-9F0D-4F352547C919}"/>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6.0 μF capacitor is charged to 12 V. Find charge and stored energy.</a:t>
            </a:r>
          </a:p>
        </p:txBody>
      </p:sp>
      <p:sp>
        <p:nvSpPr>
          <p:cNvPr id="9" name="step-label-1">
            <a:extLst>
              <a:ext uri="{FF2B5EF4-FFF2-40B4-BE49-F238E27FC236}">
                <a16:creationId xmlns:a16="http://schemas.microsoft.com/office/drawing/2014/main" id="{37B8CE8F-733C-49CA-BB83-2732FEF59E05}"/>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861544D6-3AF3-4848-8179-BCE1B4935081}"/>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88EDFF66-17EA-4906-83D2-FD714C4BA55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Q = CΔV = 6.0×10⁻⁶(12).</a:t>
            </a:r>
          </a:p>
        </p:txBody>
      </p:sp>
      <p:sp>
        <p:nvSpPr>
          <p:cNvPr id="12" name="step-label-2">
            <a:extLst>
              <a:ext uri="{FF2B5EF4-FFF2-40B4-BE49-F238E27FC236}">
                <a16:creationId xmlns:a16="http://schemas.microsoft.com/office/drawing/2014/main" id="{027A23C2-632A-4E0F-882A-EAC28F9BB279}"/>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C4954996-32D4-447E-930B-ED13C79B3DAA}"/>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4DFC581A-D17B-4E94-88C8-2C9B8033A657}"/>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 = ½C(ΔV)².</a:t>
            </a:r>
          </a:p>
        </p:txBody>
      </p:sp>
      <p:sp>
        <p:nvSpPr>
          <p:cNvPr id="15" name="step-label-3">
            <a:extLst>
              <a:ext uri="{FF2B5EF4-FFF2-40B4-BE49-F238E27FC236}">
                <a16:creationId xmlns:a16="http://schemas.microsoft.com/office/drawing/2014/main" id="{DAAC0A4C-EC5C-49DC-8C88-4C7B97F096A6}"/>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C398CD99-82DD-4D2E-8D9F-B734252A8DB9}"/>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BEF6112F-889D-4F97-BA3E-BABD0A6F5C1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Keep SI units.</a:t>
            </a:r>
          </a:p>
        </p:txBody>
      </p:sp>
      <p:sp>
        <p:nvSpPr>
          <p:cNvPr id="18" name="answer-frame">
            <a:extLst>
              <a:ext uri="{FF2B5EF4-FFF2-40B4-BE49-F238E27FC236}">
                <a16:creationId xmlns:a16="http://schemas.microsoft.com/office/drawing/2014/main" id="{8BEEADBB-9B9E-4C03-8A38-10A5643EE90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7D9BB7D9-4FB7-4030-B54F-FCFA45F56557}"/>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Q = 72 μC; U = 4.32 × 10⁻⁴ J.</a:t>
            </a:r>
          </a:p>
        </p:txBody>
      </p:sp>
    </p:spTree>
    <p:extLst>
      <p:ext uri="{BB962C8B-B14F-4D97-AF65-F5344CB8AC3E}">
        <p14:creationId xmlns:p14="http://schemas.microsoft.com/office/powerpoint/2010/main" val="1519357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0F67A12-D0DC-4858-8F91-D67E18B4A42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10 · AP PHYSICS C: ELECTRICITY &amp; MAGNETISM</a:t>
            </a:r>
          </a:p>
        </p:txBody>
      </p:sp>
      <p:sp>
        <p:nvSpPr>
          <p:cNvPr id="2" name="page-number">
            <a:extLst>
              <a:ext uri="{FF2B5EF4-FFF2-40B4-BE49-F238E27FC236}">
                <a16:creationId xmlns:a16="http://schemas.microsoft.com/office/drawing/2014/main" id="{4A68AE75-864C-4820-BE49-641F876DC23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53829F1E-C4FF-4F7D-BC2C-F50F094399C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08900C6-7FD6-4021-9F42-4A624B307A1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APC-EM-U10 · 10–15%</a:t>
            </a:r>
          </a:p>
        </p:txBody>
      </p:sp>
      <p:sp>
        <p:nvSpPr>
          <p:cNvPr id="5" name="slide-title">
            <a:extLst>
              <a:ext uri="{FF2B5EF4-FFF2-40B4-BE49-F238E27FC236}">
                <a16:creationId xmlns:a16="http://schemas.microsoft.com/office/drawing/2014/main" id="{49F14FFA-7505-456A-842C-9A6F924CC73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8F012945-F48C-4C89-9FBA-D7AE78176A97}"/>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GUIDED WORKED PROBLEM · TRY EACH STEP BEFORE READING ON</a:t>
            </a:r>
          </a:p>
        </p:txBody>
      </p:sp>
      <p:sp>
        <p:nvSpPr>
          <p:cNvPr id="7" name="problem-frame">
            <a:extLst>
              <a:ext uri="{FF2B5EF4-FFF2-40B4-BE49-F238E27FC236}">
                <a16:creationId xmlns:a16="http://schemas.microsoft.com/office/drawing/2014/main" id="{A2EF6204-3CCA-4724-B7DE-F574CEA70A3F}"/>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10E5115-A07D-4987-AC84-0F90FDA2C508}"/>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Parallel plates have area A, separation d and vacuum between them. Derive capacitance from E = σ/ε₀.</a:t>
            </a:r>
          </a:p>
        </p:txBody>
      </p:sp>
      <p:sp>
        <p:nvSpPr>
          <p:cNvPr id="9" name="step-label-1">
            <a:extLst>
              <a:ext uri="{FF2B5EF4-FFF2-40B4-BE49-F238E27FC236}">
                <a16:creationId xmlns:a16="http://schemas.microsoft.com/office/drawing/2014/main" id="{D8F95C89-9574-4555-91F7-59278660C3EB}"/>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88744CAC-1CC9-4BF3-BE77-6108196FB55E}"/>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81F277DF-FB8F-4E9E-A263-D7BDC68CE77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ΔV = Qd/(ε₀A)</a:t>
            </a:r>
          </a:p>
        </p:txBody>
      </p:sp>
      <p:sp>
        <p:nvSpPr>
          <p:cNvPr id="12" name="step-label-2">
            <a:extLst>
              <a:ext uri="{FF2B5EF4-FFF2-40B4-BE49-F238E27FC236}">
                <a16:creationId xmlns:a16="http://schemas.microsoft.com/office/drawing/2014/main" id="{1C215B25-C44F-4665-82FD-4DDE7657F61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3043A004-8B16-4EA9-A3C6-27432F39C647}"/>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A7784444-5BDC-4185-921B-E0B571EC8C68}"/>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 = Q/[Qd/(ε₀A)]</a:t>
            </a:r>
          </a:p>
        </p:txBody>
      </p:sp>
      <p:sp>
        <p:nvSpPr>
          <p:cNvPr id="15" name="step-label-3">
            <a:extLst>
              <a:ext uri="{FF2B5EF4-FFF2-40B4-BE49-F238E27FC236}">
                <a16:creationId xmlns:a16="http://schemas.microsoft.com/office/drawing/2014/main" id="{382978B3-880B-427D-8172-325D9CCCCCB9}"/>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DF5605F4-AD37-4E54-B8CF-A66563DEDE82}"/>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E2AB76DF-1A39-41CF-91B1-03E15013D23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67D8B004-BEE0-4B18-91A1-21A0BAFC976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4A54C8E7-CC06-4A74-83A4-D55142081369}"/>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C = ε₀A/d.</a:t>
            </a:r>
          </a:p>
        </p:txBody>
      </p:sp>
    </p:spTree>
    <p:extLst>
      <p:ext uri="{BB962C8B-B14F-4D97-AF65-F5344CB8AC3E}">
        <p14:creationId xmlns:p14="http://schemas.microsoft.com/office/powerpoint/2010/main" val="1699335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33F88F0-5241-4F71-AB77-85BC5D64184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10 · AP PHYSICS C: ELECTRICITY &amp; MAGNETISM</a:t>
            </a:r>
          </a:p>
        </p:txBody>
      </p:sp>
      <p:sp>
        <p:nvSpPr>
          <p:cNvPr id="2" name="page-number">
            <a:extLst>
              <a:ext uri="{FF2B5EF4-FFF2-40B4-BE49-F238E27FC236}">
                <a16:creationId xmlns:a16="http://schemas.microsoft.com/office/drawing/2014/main" id="{9B25AC50-31CC-4548-A99F-A0F62CDD024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7EA4EE3-C72D-4A2D-BCCC-DA8420E1DA2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8764A824-768D-4641-9E94-F16FCD9FB05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APC-EM-U10 · 10–15%</a:t>
            </a:r>
          </a:p>
        </p:txBody>
      </p:sp>
      <p:sp>
        <p:nvSpPr>
          <p:cNvPr id="5" name="slide-title">
            <a:extLst>
              <a:ext uri="{FF2B5EF4-FFF2-40B4-BE49-F238E27FC236}">
                <a16:creationId xmlns:a16="http://schemas.microsoft.com/office/drawing/2014/main" id="{AEF32DF1-5B35-4A2E-A6E2-939F47278356}"/>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D1AEF433-8547-4147-B66D-B6AA98DB236D}"/>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AP SCIENCE-PRACTICE ACTIVITY</a:t>
            </a:r>
          </a:p>
        </p:txBody>
      </p:sp>
      <p:sp>
        <p:nvSpPr>
          <p:cNvPr id="7" name="materials-label">
            <a:extLst>
              <a:ext uri="{FF2B5EF4-FFF2-40B4-BE49-F238E27FC236}">
                <a16:creationId xmlns:a16="http://schemas.microsoft.com/office/drawing/2014/main" id="{96F21C0C-1328-4C1B-9DE3-6916037DB0A5}"/>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B0A9E5AD-7876-4B99-A91C-A65CAA3B5941}"/>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5A95E494-27C6-4C21-89A8-E60A3DA49CE9}"/>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405362AA-5C2B-4F6F-8B1C-E52FF5EAFD89}"/>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6AF3C7B1-5083-47A3-8BE3-904571A14720}"/>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Compare inserting a dielectric with battery connected versus disconnected.</a:t>
            </a:r>
          </a:p>
        </p:txBody>
      </p:sp>
      <p:sp>
        <p:nvSpPr>
          <p:cNvPr id="12" name="activity-step-2">
            <a:extLst>
              <a:ext uri="{FF2B5EF4-FFF2-40B4-BE49-F238E27FC236}">
                <a16:creationId xmlns:a16="http://schemas.microsoft.com/office/drawing/2014/main" id="{7E4AF0DF-027B-4442-A801-B3FCE51A98C6}"/>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AEBD5B3E-2DDE-4312-AC38-6C6A68E7C861}"/>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986BC871-49C3-4C19-982A-0E4563E6364E}"/>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Track Q, V, C and U in a table.</a:t>
            </a:r>
          </a:p>
        </p:txBody>
      </p:sp>
      <p:sp>
        <p:nvSpPr>
          <p:cNvPr id="15" name="activity-step-3">
            <a:extLst>
              <a:ext uri="{FF2B5EF4-FFF2-40B4-BE49-F238E27FC236}">
                <a16:creationId xmlns:a16="http://schemas.microsoft.com/office/drawing/2014/main" id="{FF1D1727-8F63-455A-B620-008F35A8C9E5}"/>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7C04DF38-C076-4767-B53A-A69233CFD878}"/>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B628AB98-A27C-4A92-871D-F2EE4737D6B2}"/>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Defend every change from a controlled quantity.</a:t>
            </a:r>
          </a:p>
        </p:txBody>
      </p:sp>
      <p:sp>
        <p:nvSpPr>
          <p:cNvPr id="18" name="rule-70-518">
            <a:extLst>
              <a:ext uri="{FF2B5EF4-FFF2-40B4-BE49-F238E27FC236}">
                <a16:creationId xmlns:a16="http://schemas.microsoft.com/office/drawing/2014/main" id="{7369EF53-A86C-48B3-9311-BCCC0756E613}"/>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1C11371C-4079-4F45-BA3B-5E7152265641}"/>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The argument identifies whether voltage or charge is fixed before using formulas.</a:t>
            </a:r>
          </a:p>
        </p:txBody>
      </p:sp>
    </p:spTree>
    <p:extLst>
      <p:ext uri="{BB962C8B-B14F-4D97-AF65-F5344CB8AC3E}">
        <p14:creationId xmlns:p14="http://schemas.microsoft.com/office/powerpoint/2010/main" val="616058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A43F59A1-E2A3-4DC3-A545-8BC99A53B5E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APC-EM · UNIT 10 · AP PHYSICS C: ELECTRICITY &amp; MAGNETISM</a:t>
            </a:r>
          </a:p>
        </p:txBody>
      </p:sp>
      <p:sp>
        <p:nvSpPr>
          <p:cNvPr id="2" name="page-number">
            <a:extLst>
              <a:ext uri="{FF2B5EF4-FFF2-40B4-BE49-F238E27FC236}">
                <a16:creationId xmlns:a16="http://schemas.microsoft.com/office/drawing/2014/main" id="{07D4B764-3C98-43F3-9ED0-45695E354C0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FB402687-4FDE-47C5-9F87-7DA5A69EAA38}"/>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C6EF3FEA-9351-4692-BEC7-9E10F81A27C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APC-EM-U10 · 10–15%</a:t>
            </a:r>
          </a:p>
        </p:txBody>
      </p:sp>
      <p:sp>
        <p:nvSpPr>
          <p:cNvPr id="5" name="misconception-label">
            <a:extLst>
              <a:ext uri="{FF2B5EF4-FFF2-40B4-BE49-F238E27FC236}">
                <a16:creationId xmlns:a16="http://schemas.microsoft.com/office/drawing/2014/main" id="{DBB2ABEB-8CE3-45F6-9814-032796440496}"/>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51F66F19-17A7-4182-8201-577ABDC29281}"/>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dielectric always increases the energy stored in a capacitor.”</a:t>
            </a:r>
          </a:p>
        </p:txBody>
      </p:sp>
      <p:sp>
        <p:nvSpPr>
          <p:cNvPr id="7" name="correction-frame">
            <a:extLst>
              <a:ext uri="{FF2B5EF4-FFF2-40B4-BE49-F238E27FC236}">
                <a16:creationId xmlns:a16="http://schemas.microsoft.com/office/drawing/2014/main" id="{F33D4D2B-7B01-49A4-B214-B6E6C1B469C9}"/>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4DB97347-6CFB-4841-BB04-7971C7C1A255}"/>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Energy change depends on whether charge or voltage is held fixed and on work by the battery/agent.</a:t>
            </a:r>
          </a:p>
        </p:txBody>
      </p:sp>
      <p:sp>
        <p:nvSpPr>
          <p:cNvPr id="9" name="humor-line">
            <a:extLst>
              <a:ext uri="{FF2B5EF4-FFF2-40B4-BE49-F238E27FC236}">
                <a16:creationId xmlns:a16="http://schemas.microsoft.com/office/drawing/2014/main" id="{CD528DBC-48FF-4422-9F60-C35C2FB643DE}"/>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dielectric asks, ‘connected or disconnected?’ before answering.</a:t>
            </a:r>
          </a:p>
        </p:txBody>
      </p:sp>
      <p:sp>
        <p:nvSpPr>
          <p:cNvPr id="10" name="misconception-check">
            <a:extLst>
              <a:ext uri="{FF2B5EF4-FFF2-40B4-BE49-F238E27FC236}">
                <a16:creationId xmlns:a16="http://schemas.microsoft.com/office/drawing/2014/main" id="{22258849-7476-4AD7-BB7D-BC0A0AA77946}"/>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Compare U when C increases at fixed Q and fixed V.</a:t>
            </a:r>
          </a:p>
        </p:txBody>
      </p:sp>
    </p:spTree>
    <p:extLst>
      <p:ext uri="{BB962C8B-B14F-4D97-AF65-F5344CB8AC3E}">
        <p14:creationId xmlns:p14="http://schemas.microsoft.com/office/powerpoint/2010/main" val="2037475440"/>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5725</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2026-08-14T20:14:48Z</dcterms:created>
  <dcterms:modified xsi:type="dcterms:W3CDTF">2026-08-15T16:01:29Z</dcterms:modified>
</cp:coreProperties>
</file>