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Charge on the capacitor</c:v>
          </c:tx>
          <c:spPr>
            <a:ln w="28575">
              <a:solidFill>
                <a:srgbClr val="0D7180"/>
              </a:solidFill>
              <a:prstDash val="solid"/>
            </a:ln>
          </c:spPr>
          <c:marker>
            <c:symbol val="circle"/>
            <c:size val="7"/>
            <c:spPr>
              <a:solidFill>
                <a:srgbClr val="0D7180"/>
              </a:solidFill>
            </c:spPr>
          </c:marker>
          <c:xVal>
            <c:numLit>
              <c:formatCode>General</c:formatCode>
              <c:ptCount val="6"/>
              <c:pt idx="0">
                <c:v>0</c:v>
              </c:pt>
              <c:pt idx="1">
                <c:v>0.5</c:v>
              </c:pt>
              <c:pt idx="2">
                <c:v>1</c:v>
              </c:pt>
              <c:pt idx="3">
                <c:v>2</c:v>
              </c:pt>
              <c:pt idx="4">
                <c:v>3</c:v>
              </c:pt>
              <c:pt idx="5">
                <c:v>5</c:v>
              </c:pt>
            </c:numLit>
          </c:xVal>
          <c:yVal>
            <c:numLit>
              <c:formatCode>General</c:formatCode>
              <c:ptCount val="6"/>
              <c:pt idx="0">
                <c:v>0</c:v>
              </c:pt>
              <c:pt idx="1">
                <c:v>0.39300000000000002</c:v>
              </c:pt>
              <c:pt idx="2">
                <c:v>0.63200000000000001</c:v>
              </c:pt>
              <c:pt idx="3">
                <c:v>0.86499999999999999</c:v>
              </c:pt>
              <c:pt idx="4">
                <c:v>0.95</c:v>
              </c:pt>
              <c:pt idx="5">
                <c:v>0.99299999999999999</c:v>
              </c:pt>
            </c:numLit>
          </c:yVal>
          <c:smooth val="0"/>
          <c:extLst>
            <c:ext xmlns:c16="http://schemas.microsoft.com/office/drawing/2014/chart" uri="{C3380CC4-5D6E-409C-BE32-E72D297353CC}">
              <c16:uniqueId val="{00000000-222D-4F37-9798-D94BF2A178B3}"/>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Charge / Cε / ratio</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0.5"/>
      </c:valAx>
      <c:valAx>
        <c:axId val="48650112"/>
        <c:scaling>
          <c:orientation val="minMax"/>
        </c:scaling>
        <c:delete val="0"/>
        <c:axPos val="b"/>
        <c:title>
          <c:tx>
            <c:rich>
              <a:bodyPr/>
              <a:lstStyle/>
              <a:p>
                <a:r>
                  <a:t>Time / RC / ratio</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2"/>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A dark-green opening slide with the exact topic title “Electric Circuits”, an accent ring for group APC-EM, and a single hook question.</a:t>
            </a:r>
          </a:p>
          <a:p>
            <a:r>
              <a:t>[Teacher cue]</a:t>
            </a:r>
          </a:p>
          <a:p>
            <a:r>
              <a:t>Ask the hook question before revealing any explanation. Listen for the representations students choose, then connect their answers to AP unit 11.</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a:p>
            <a:r>
              <a:t>[Quiz answers] 1. q(t) = Cε(1 − e^(−t/RC)) — It is one of the unit’s governing relationships. 2. 1.B — Practice 1.B is creating quantitative graphs with scales and units. 3. At DC steady state current is zero through the branch, but the capacitor can retain voltage, charge and field energy.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Five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86764D-D2FE-7260-A2B2-9E12D9B23A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0341E1-606C-B97D-74DA-CB48485926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48A7E5-5648-B17E-4E59-2A8299CADB02}"/>
              </a:ext>
            </a:extLst>
          </p:cNvPr>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switch closes at t = 0, ε, R, C, I(t), τ = RC. A caption reads: One time constant, τ = RC, sets how quickly the capacitor takes over the loop.</a:t>
            </a:r>
          </a:p>
          <a:p>
            <a:r>
              <a:t>[Teacher cue]</a:t>
            </a:r>
          </a:p>
          <a:p>
            <a:r>
              <a:t>Explain one governing idea at a time. Ask students to restate it using one vocabulary word, then reveal the equation only after its variables and mathematical boundary are named.</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p:txBody>
      </p:sp>
      <p:sp>
        <p:nvSpPr>
          <p:cNvPr id="4" name="Slide Number Placeholder 3">
            <a:extLst>
              <a:ext uri="{FF2B5EF4-FFF2-40B4-BE49-F238E27FC236}">
                <a16:creationId xmlns:a16="http://schemas.microsoft.com/office/drawing/2014/main" id="{E6C4313B-B5E2-6CFE-14FB-6F50AD92F46A}"/>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4104441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An editable scatter chart plots Charge / Cε in ratio against Time / RC in ratio; Time / RC remains in ratio; Charge / Cε remains in ratio.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identify the 63.2% time constant and sketch current on the same normalized axes.</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a:p>
            <a:r>
              <a:t>[Quantitative visual] Values: Editable model data: (0, 0), (0.5, 0.393), (1, 0.632), (2, 0.865), (3, 0.95), (5, 0.993). Data: illustrative lesson data. Scale: 0 to 0.993 ratio.</a:t>
            </a:r>
          </a:p>
          <a:p>
            <a:r>
              <a:t>Units: x uses ratio; y uses ratio.</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a:p>
            <a:r>
              <a:t>[Worked problem] Steps: 1) τ = RC = (200×10³)(10×10⁻⁶) = 2.0 s. 2) q(τ) = Cε(1 − e⁻¹) = 0.632Cε. 3) Cε = 120 μC. Answer: q(τ) = 75.8 μC.</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a:p>
            <a:r>
              <a:t>[Worked problem] Steps: 1) τ = 5.0 s 2) V = 20e^(−10/5) 3) Check the direction, significant figures and physical meaning of the result. Answer: V = 2.71 V.</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a:p>
            <a:r>
              <a:t>[Safety] Use current-limited low-voltage supplies only; capacitor discharge is teacher-controlled.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https://giophysics.com/chapter-23</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Kirchhoff’s rules encode charge and energy conservation.; RC circuits evolve exponentially toward steady state.; Time constant sets the characteristic charging or discharging timescale.; Circuit topology determines independent nodes and loops.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supplies only; capacitor discharge is teacher-controlled.</a:t>
            </a:r>
          </a:p>
          <a:p>
            <a:r>
              <a:t>[Humor] No current does not mean no story.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B002DDE9-E112-4BEF-8EA7-A580E4499A29}"/>
              </a:ext>
            </a:extLst>
          </p:cNvPr>
          <p:cNvSpPr>
            <a:spLocks noGrp="1"/>
          </p:cNvSpPr>
          <p:nvPr/>
        </p:nvSpPr>
        <p:spPr>
          <a:xfrm>
            <a:off x="0" y="0"/>
            <a:ext cx="171450" cy="6858000"/>
          </a:xfrm>
          <a:prstGeom prst="rect">
            <a:avLst/>
          </a:prstGeom>
          <a:solidFill>
            <a:srgbClr val="52C3D3"/>
          </a:solidFill>
          <a:ln w="0">
            <a:noFill/>
            <a:prstDash val="solid"/>
          </a:ln>
        </p:spPr>
      </p:sp>
      <p:sp>
        <p:nvSpPr>
          <p:cNvPr id="2" name="title-eyebrow">
            <a:extLst>
              <a:ext uri="{FF2B5EF4-FFF2-40B4-BE49-F238E27FC236}">
                <a16:creationId xmlns:a16="http://schemas.microsoft.com/office/drawing/2014/main" id="{8C785FAB-0A94-4DAA-B1A5-6DD02ABAA906}"/>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AP PHYSICS C: ELECTRICITY AND MAGNETISM · UNIT 11 · 15–25% OF MCQ SECTION</a:t>
            </a:r>
          </a:p>
        </p:txBody>
      </p:sp>
      <p:sp>
        <p:nvSpPr>
          <p:cNvPr id="3" name="topic-title">
            <a:extLst>
              <a:ext uri="{FF2B5EF4-FFF2-40B4-BE49-F238E27FC236}">
                <a16:creationId xmlns:a16="http://schemas.microsoft.com/office/drawing/2014/main" id="{C8696F7C-A543-46AF-A8AB-53DAF8E3F37C}"/>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Electric Circuits</a:t>
            </a:r>
          </a:p>
        </p:txBody>
      </p:sp>
      <p:sp>
        <p:nvSpPr>
          <p:cNvPr id="4" name="lesson-title">
            <a:extLst>
              <a:ext uri="{FF2B5EF4-FFF2-40B4-BE49-F238E27FC236}">
                <a16:creationId xmlns:a16="http://schemas.microsoft.com/office/drawing/2014/main" id="{5253CC28-8920-4E99-ACD5-5E351A4F15EE}"/>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52C3D3"/>
                </a:solidFill>
              </a:defRPr>
            </a:pPr>
            <a:r>
              <a:rPr sz="2850" b="1" i="0">
                <a:solidFill>
                  <a:srgbClr val="52C3D3"/>
                </a:solidFill>
              </a:rPr>
              <a:t>Wire First, Open Later</a:t>
            </a:r>
          </a:p>
        </p:txBody>
      </p:sp>
      <p:sp>
        <p:nvSpPr>
          <p:cNvPr id="5" name="lesson-hook">
            <a:extLst>
              <a:ext uri="{FF2B5EF4-FFF2-40B4-BE49-F238E27FC236}">
                <a16:creationId xmlns:a16="http://schemas.microsoft.com/office/drawing/2014/main" id="{87368421-9CA6-4FB3-A2D9-EE4CDED4130A}"/>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Why does a charging capacitor behave like a wire at the first instant and an open circuit after a long time?</a:t>
            </a:r>
          </a:p>
        </p:txBody>
      </p:sp>
      <p:sp>
        <p:nvSpPr>
          <p:cNvPr id="6" name="topic-ring">
            <a:extLst>
              <a:ext uri="{FF2B5EF4-FFF2-40B4-BE49-F238E27FC236}">
                <a16:creationId xmlns:a16="http://schemas.microsoft.com/office/drawing/2014/main" id="{60067240-BE31-426D-911C-5AFF40D79333}"/>
              </a:ext>
            </a:extLst>
          </p:cNvPr>
          <p:cNvSpPr>
            <a:spLocks noGrp="1"/>
          </p:cNvSpPr>
          <p:nvPr/>
        </p:nvSpPr>
        <p:spPr>
          <a:xfrm>
            <a:off x="9477375" y="1190625"/>
            <a:ext cx="1952625" cy="1952625"/>
          </a:xfrm>
          <a:prstGeom prst="ellipse">
            <a:avLst/>
          </a:prstGeom>
          <a:solidFill>
            <a:srgbClr val="52C3D3"/>
          </a:solidFill>
          <a:ln w="0">
            <a:noFill/>
            <a:prstDash val="solid"/>
          </a:ln>
        </p:spPr>
      </p:sp>
      <p:sp>
        <p:nvSpPr>
          <p:cNvPr id="7" name="topic-ring-center">
            <a:extLst>
              <a:ext uri="{FF2B5EF4-FFF2-40B4-BE49-F238E27FC236}">
                <a16:creationId xmlns:a16="http://schemas.microsoft.com/office/drawing/2014/main" id="{14D6C5D5-1B9E-4F2E-89EF-88506BF76462}"/>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41233B6E-22B5-411D-839D-A0044FE2C1AD}"/>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EDITABLE · 45-MINUTE CLASSROOM LESSON · CALCULUS-BASED</a:t>
            </a:r>
          </a:p>
        </p:txBody>
      </p:sp>
      <p:sp>
        <p:nvSpPr>
          <p:cNvPr id="9" name="group-label">
            <a:extLst>
              <a:ext uri="{FF2B5EF4-FFF2-40B4-BE49-F238E27FC236}">
                <a16:creationId xmlns:a16="http://schemas.microsoft.com/office/drawing/2014/main" id="{5294C45D-17C9-430B-87BE-687783777CE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APC-EM · UNIT 11 · AP PHYSICS C: ELECTRICITY &amp; MAGNETISM</a:t>
            </a:r>
          </a:p>
        </p:txBody>
      </p:sp>
      <p:sp>
        <p:nvSpPr>
          <p:cNvPr id="10" name="page-number">
            <a:extLst>
              <a:ext uri="{FF2B5EF4-FFF2-40B4-BE49-F238E27FC236}">
                <a16:creationId xmlns:a16="http://schemas.microsoft.com/office/drawing/2014/main" id="{8990B6FE-7BA0-465F-A68A-76F24FC92BB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C3985319-4BAC-4F29-A073-E63D592E2635}"/>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D90A65BA-FCAC-4099-BB59-1CF314F2134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APC-EM-U11 · 15–25%</a:t>
            </a:r>
          </a:p>
        </p:txBody>
      </p:sp>
    </p:spTree>
    <p:extLst>
      <p:ext uri="{BB962C8B-B14F-4D97-AF65-F5344CB8AC3E}">
        <p14:creationId xmlns:p14="http://schemas.microsoft.com/office/powerpoint/2010/main" val="1207777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8B336492-A9A5-453D-B70D-B68AB4E41FD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11 · AP PHYSICS C: ELECTRICITY &amp; MAGNETISM</a:t>
            </a:r>
          </a:p>
        </p:txBody>
      </p:sp>
      <p:sp>
        <p:nvSpPr>
          <p:cNvPr id="2" name="page-number">
            <a:extLst>
              <a:ext uri="{FF2B5EF4-FFF2-40B4-BE49-F238E27FC236}">
                <a16:creationId xmlns:a16="http://schemas.microsoft.com/office/drawing/2014/main" id="{15DFA048-E30B-4430-B09E-29BDB3D1B25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273AF33E-6F83-487C-8F0F-1D13E443F75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8FD696E-D87F-4666-9661-BDA5410B808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APC-EM-U11 · 15–25%</a:t>
            </a:r>
          </a:p>
        </p:txBody>
      </p:sp>
      <p:sp>
        <p:nvSpPr>
          <p:cNvPr id="5" name="slide-title">
            <a:extLst>
              <a:ext uri="{FF2B5EF4-FFF2-40B4-BE49-F238E27FC236}">
                <a16:creationId xmlns:a16="http://schemas.microsoft.com/office/drawing/2014/main" id="{6EE3B824-03E4-407A-91EE-1547AEC8A6A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027CD8B6-37A1-4A14-ABEA-448E71F0D328}"/>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Calculus-based · 3 MARKS · DERIVE · CALCULATE · JUSTIFY</a:t>
            </a:r>
          </a:p>
        </p:txBody>
      </p:sp>
      <p:sp>
        <p:nvSpPr>
          <p:cNvPr id="7" name="exam-question-frame">
            <a:extLst>
              <a:ext uri="{FF2B5EF4-FFF2-40B4-BE49-F238E27FC236}">
                <a16:creationId xmlns:a16="http://schemas.microsoft.com/office/drawing/2014/main" id="{F3E40FB3-0D1F-4662-AC07-2C2C677F3A56}"/>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9D477C21-5E0D-4F39-A217-9DC318F7F814}"/>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capacitor C discharges through R. Starting from q/C + R dq/dt = 0, derive q(t) and current.</a:t>
            </a:r>
          </a:p>
        </p:txBody>
      </p:sp>
      <p:sp>
        <p:nvSpPr>
          <p:cNvPr id="9" name="exam-method-frame">
            <a:extLst>
              <a:ext uri="{FF2B5EF4-FFF2-40B4-BE49-F238E27FC236}">
                <a16:creationId xmlns:a16="http://schemas.microsoft.com/office/drawing/2014/main" id="{13D0EE84-4D4B-456E-A327-8A390E75B225}"/>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2F879A00-31AD-4FAD-9E07-11FD40873C87}"/>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F18029C0-8D0E-4FCF-AF16-668873011D66}"/>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245859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A8F42B6A-2A65-44F6-A8F9-14E8572ACE6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11 · AP PHYSICS C: ELECTRICITY &amp; MAGNETISM</a:t>
            </a:r>
          </a:p>
        </p:txBody>
      </p:sp>
      <p:sp>
        <p:nvSpPr>
          <p:cNvPr id="2" name="page-number">
            <a:extLst>
              <a:ext uri="{FF2B5EF4-FFF2-40B4-BE49-F238E27FC236}">
                <a16:creationId xmlns:a16="http://schemas.microsoft.com/office/drawing/2014/main" id="{9267FCF2-A9D3-4CC2-AC16-194F093C997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8DFA7D8B-5121-4DBD-B63B-23C982F4F6F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D263741-608B-4B11-8701-14B6F011D17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APC-EM-U11 · 15–25%</a:t>
            </a:r>
          </a:p>
        </p:txBody>
      </p:sp>
      <p:sp>
        <p:nvSpPr>
          <p:cNvPr id="5" name="slide-title">
            <a:extLst>
              <a:ext uri="{FF2B5EF4-FFF2-40B4-BE49-F238E27FC236}">
                <a16:creationId xmlns:a16="http://schemas.microsoft.com/office/drawing/2014/main" id="{E7E8A729-D4FD-47E8-B1C3-FE3DFA1736A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5E6E8A9E-3D9E-44D2-818D-73CBB8C1FFEB}"/>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330C6468-D4D5-4D45-BE92-B8BADA8A2DD8}"/>
              </a:ext>
            </a:extLst>
          </p:cNvPr>
          <p:cNvSpPr>
            <a:spLocks noGrp="1"/>
          </p:cNvSpPr>
          <p:nvPr/>
        </p:nvSpPr>
        <p:spPr>
          <a:xfrm>
            <a:off x="666750" y="2266950"/>
            <a:ext cx="457200" cy="457200"/>
          </a:xfrm>
          <a:prstGeom prst="ellipse">
            <a:avLst/>
          </a:prstGeom>
          <a:solidFill>
            <a:srgbClr val="0D7180"/>
          </a:solidFill>
          <a:ln w="0">
            <a:noFill/>
            <a:prstDash val="solid"/>
          </a:ln>
        </p:spPr>
      </p:sp>
      <p:sp>
        <p:nvSpPr>
          <p:cNvPr id="8" name="mark-number-text-1">
            <a:extLst>
              <a:ext uri="{FF2B5EF4-FFF2-40B4-BE49-F238E27FC236}">
                <a16:creationId xmlns:a16="http://schemas.microsoft.com/office/drawing/2014/main" id="{CAAB9512-8E57-41F5-AB54-6D469D8EC65C}"/>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854DFE0A-0BE4-449E-9656-8322258EDE84}"/>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Separate: dq/q = −dt/(RC).</a:t>
            </a:r>
          </a:p>
        </p:txBody>
      </p:sp>
      <p:sp>
        <p:nvSpPr>
          <p:cNvPr id="10" name="mark-number-2">
            <a:extLst>
              <a:ext uri="{FF2B5EF4-FFF2-40B4-BE49-F238E27FC236}">
                <a16:creationId xmlns:a16="http://schemas.microsoft.com/office/drawing/2014/main" id="{7B7F16F9-0F5F-41D4-B9BF-E623266C2505}"/>
              </a:ext>
            </a:extLst>
          </p:cNvPr>
          <p:cNvSpPr>
            <a:spLocks noGrp="1"/>
          </p:cNvSpPr>
          <p:nvPr/>
        </p:nvSpPr>
        <p:spPr>
          <a:xfrm>
            <a:off x="666750" y="3333750"/>
            <a:ext cx="457200" cy="457200"/>
          </a:xfrm>
          <a:prstGeom prst="ellipse">
            <a:avLst/>
          </a:prstGeom>
          <a:solidFill>
            <a:srgbClr val="0D7180"/>
          </a:solidFill>
          <a:ln w="0">
            <a:noFill/>
            <a:prstDash val="solid"/>
          </a:ln>
        </p:spPr>
      </p:sp>
      <p:sp>
        <p:nvSpPr>
          <p:cNvPr id="11" name="mark-number-text-2">
            <a:extLst>
              <a:ext uri="{FF2B5EF4-FFF2-40B4-BE49-F238E27FC236}">
                <a16:creationId xmlns:a16="http://schemas.microsoft.com/office/drawing/2014/main" id="{037D0BC7-6D87-4E24-A607-075ED7160D2C}"/>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05015A8F-F954-419E-8921-AEB42F57D6C6}"/>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Integrate with q(0) = Q₀: ln(q/Q₀) = −t/(RC).</a:t>
            </a:r>
          </a:p>
        </p:txBody>
      </p:sp>
      <p:sp>
        <p:nvSpPr>
          <p:cNvPr id="13" name="mark-number-3">
            <a:extLst>
              <a:ext uri="{FF2B5EF4-FFF2-40B4-BE49-F238E27FC236}">
                <a16:creationId xmlns:a16="http://schemas.microsoft.com/office/drawing/2014/main" id="{768ECFAD-76B4-494E-82FF-DC3C056E514F}"/>
              </a:ext>
            </a:extLst>
          </p:cNvPr>
          <p:cNvSpPr>
            <a:spLocks noGrp="1"/>
          </p:cNvSpPr>
          <p:nvPr/>
        </p:nvSpPr>
        <p:spPr>
          <a:xfrm>
            <a:off x="666750" y="4400550"/>
            <a:ext cx="457200" cy="457200"/>
          </a:xfrm>
          <a:prstGeom prst="ellipse">
            <a:avLst/>
          </a:prstGeom>
          <a:solidFill>
            <a:srgbClr val="0D7180"/>
          </a:solidFill>
          <a:ln w="0">
            <a:noFill/>
            <a:prstDash val="solid"/>
          </a:ln>
        </p:spPr>
      </p:sp>
      <p:sp>
        <p:nvSpPr>
          <p:cNvPr id="14" name="mark-number-text-3">
            <a:extLst>
              <a:ext uri="{FF2B5EF4-FFF2-40B4-BE49-F238E27FC236}">
                <a16:creationId xmlns:a16="http://schemas.microsoft.com/office/drawing/2014/main" id="{33512413-09B8-4331-B873-CB49011CBB0F}"/>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AB2B8558-93A3-4B8A-9B9B-480B120ED95E}"/>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q = Q₀e^(−t/RC); I = dq/dt = −(Q₀/RC)e^(−t/RC).</a:t>
            </a:r>
          </a:p>
        </p:txBody>
      </p:sp>
      <p:sp>
        <p:nvSpPr>
          <p:cNvPr id="16" name="improvement-band">
            <a:extLst>
              <a:ext uri="{FF2B5EF4-FFF2-40B4-BE49-F238E27FC236}">
                <a16:creationId xmlns:a16="http://schemas.microsoft.com/office/drawing/2014/main" id="{4944F1FA-BFBF-4439-BD14-F94E6FB959E9}"/>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7AB28778-42C9-4774-BB2F-7725BB8C74EF}"/>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454753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E79286D3-F910-476B-8D2F-FD26F0FCD0A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11 · AP PHYSICS C: ELECTRICITY &amp; MAGNETISM</a:t>
            </a:r>
          </a:p>
        </p:txBody>
      </p:sp>
      <p:sp>
        <p:nvSpPr>
          <p:cNvPr id="2" name="page-number">
            <a:extLst>
              <a:ext uri="{FF2B5EF4-FFF2-40B4-BE49-F238E27FC236}">
                <a16:creationId xmlns:a16="http://schemas.microsoft.com/office/drawing/2014/main" id="{412417C1-49B1-42D8-A25A-5BB4769415C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715E1E16-7F66-4D69-9804-040BDC2E27D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D024824-EFE4-43B9-9663-B67B6783E81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APC-EM-U11 · 15–25%</a:t>
            </a:r>
          </a:p>
        </p:txBody>
      </p:sp>
      <p:sp>
        <p:nvSpPr>
          <p:cNvPr id="5" name="slide-title">
            <a:extLst>
              <a:ext uri="{FF2B5EF4-FFF2-40B4-BE49-F238E27FC236}">
                <a16:creationId xmlns:a16="http://schemas.microsoft.com/office/drawing/2014/main" id="{B274F723-FF2E-481D-80C7-F0F77EFE12F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78C5855F-2547-43AC-BD8F-FC72CC1E8A72}"/>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6F0E992C-FB32-430C-AECD-8A113BD5FCE6}"/>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Q1</a:t>
            </a:r>
          </a:p>
        </p:txBody>
      </p:sp>
      <p:sp>
        <p:nvSpPr>
          <p:cNvPr id="8" name="quiz-question-1">
            <a:extLst>
              <a:ext uri="{FF2B5EF4-FFF2-40B4-BE49-F238E27FC236}">
                <a16:creationId xmlns:a16="http://schemas.microsoft.com/office/drawing/2014/main" id="{B3E89512-BBBB-43D1-AA97-A116A77ABFE4}"/>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ADB9DFF8-5C58-4154-856E-7F34D173F806}"/>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q(t) = Cε(1 − e^(−t/RC)) · B speed = distance only · C energy = force/time · D field = charge × time</a:t>
            </a:r>
          </a:p>
        </p:txBody>
      </p:sp>
      <p:sp>
        <p:nvSpPr>
          <p:cNvPr id="10" name="rule-70-425">
            <a:extLst>
              <a:ext uri="{FF2B5EF4-FFF2-40B4-BE49-F238E27FC236}">
                <a16:creationId xmlns:a16="http://schemas.microsoft.com/office/drawing/2014/main" id="{F2C29075-8303-4FE0-942F-335AA675AA80}"/>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CDF516C8-2ED9-4013-A5AC-0D9DB49A94DC}"/>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Q2</a:t>
            </a:r>
          </a:p>
        </p:txBody>
      </p:sp>
      <p:sp>
        <p:nvSpPr>
          <p:cNvPr id="12" name="quiz-question-2">
            <a:extLst>
              <a:ext uri="{FF2B5EF4-FFF2-40B4-BE49-F238E27FC236}">
                <a16:creationId xmlns:a16="http://schemas.microsoft.com/office/drawing/2014/main" id="{D0F21883-1CF3-49E0-9E40-B6E7399819FA}"/>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47700CEC-84ED-422E-8EED-AABF52064383}"/>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1B05E0A3-39F1-4339-8B10-B47A8BA6967F}"/>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DE4A4131-92E8-4FC6-81EF-9E1A61AEF7C8}"/>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Q3</a:t>
            </a:r>
          </a:p>
        </p:txBody>
      </p:sp>
      <p:sp>
        <p:nvSpPr>
          <p:cNvPr id="16" name="quiz-question-3">
            <a:extLst>
              <a:ext uri="{FF2B5EF4-FFF2-40B4-BE49-F238E27FC236}">
                <a16:creationId xmlns:a16="http://schemas.microsoft.com/office/drawing/2014/main" id="{6576F9CA-D672-4523-9D24-6488538FCABE}"/>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C6D385AC-4EBE-41A9-AEAA-FF2B7ED697ED}"/>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At DC steady state current is…and field energy. · B A fully charged capacitor contains no…current is zero. · C Signs and units never matter · D A graph is decorative</a:t>
            </a:r>
          </a:p>
        </p:txBody>
      </p:sp>
      <p:sp>
        <p:nvSpPr>
          <p:cNvPr id="18" name="quiz-question-label-4">
            <a:extLst>
              <a:ext uri="{FF2B5EF4-FFF2-40B4-BE49-F238E27FC236}">
                <a16:creationId xmlns:a16="http://schemas.microsoft.com/office/drawing/2014/main" id="{B4FCA102-A17F-4CD2-8876-5B2124810255}"/>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Q4</a:t>
            </a:r>
          </a:p>
        </p:txBody>
      </p:sp>
      <p:sp>
        <p:nvSpPr>
          <p:cNvPr id="19" name="quiz-question-4">
            <a:extLst>
              <a:ext uri="{FF2B5EF4-FFF2-40B4-BE49-F238E27FC236}">
                <a16:creationId xmlns:a16="http://schemas.microsoft.com/office/drawing/2014/main" id="{4C4E8575-45CC-40EB-B453-3D1CA5AE459D}"/>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ED0DF199-E6C3-46AE-9792-2DC16C3BEC87}"/>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311012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EA57790F-595C-4F4A-8D84-ACF6F8A5ACB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APC-EM · UNIT 11 · AP PHYSICS C: ELECTRICITY &amp; MAGNETISM</a:t>
            </a:r>
          </a:p>
        </p:txBody>
      </p:sp>
      <p:sp>
        <p:nvSpPr>
          <p:cNvPr id="2" name="page-number">
            <a:extLst>
              <a:ext uri="{FF2B5EF4-FFF2-40B4-BE49-F238E27FC236}">
                <a16:creationId xmlns:a16="http://schemas.microsoft.com/office/drawing/2014/main" id="{ACA4CDEC-8DDB-40B8-8732-8BBDF0B2248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218FA7DB-95BB-4900-84BE-4C924C2530B3}"/>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3DA3DEB3-977E-4C77-A121-102F0BC1A6B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APC-EM-U11 · 15–25%</a:t>
            </a:r>
          </a:p>
        </p:txBody>
      </p:sp>
      <p:sp>
        <p:nvSpPr>
          <p:cNvPr id="5" name="slide-title">
            <a:extLst>
              <a:ext uri="{FF2B5EF4-FFF2-40B4-BE49-F238E27FC236}">
                <a16:creationId xmlns:a16="http://schemas.microsoft.com/office/drawing/2014/main" id="{15E0DD54-08AA-492D-A29B-BDE99319A79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AF0164B3-E3A6-4BBF-88EC-7485BF19241A}"/>
              </a:ext>
            </a:extLst>
          </p:cNvPr>
          <p:cNvSpPr>
            <a:spLocks noGrp="1"/>
          </p:cNvSpPr>
          <p:nvPr/>
        </p:nvSpPr>
        <p:spPr>
          <a:xfrm>
            <a:off x="714375" y="1714500"/>
            <a:ext cx="476250" cy="476250"/>
          </a:xfrm>
          <a:prstGeom prst="ellipse">
            <a:avLst/>
          </a:prstGeom>
          <a:solidFill>
            <a:srgbClr val="52C3D3"/>
          </a:solidFill>
          <a:ln w="0">
            <a:noFill/>
            <a:prstDash val="solid"/>
          </a:ln>
        </p:spPr>
      </p:sp>
      <p:sp>
        <p:nvSpPr>
          <p:cNvPr id="7" name="answer-number-text-1">
            <a:extLst>
              <a:ext uri="{FF2B5EF4-FFF2-40B4-BE49-F238E27FC236}">
                <a16:creationId xmlns:a16="http://schemas.microsoft.com/office/drawing/2014/main" id="{B66322B1-9029-41CE-A940-C3FFD9177490}"/>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BD36C0D6-66D2-45F7-ADE8-E22C4213EC14}"/>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Answer: q(t) = Cε(1 − e^(−t/RC))</a:t>
            </a:r>
          </a:p>
        </p:txBody>
      </p:sp>
      <p:sp>
        <p:nvSpPr>
          <p:cNvPr id="9" name="answer-reason-1">
            <a:extLst>
              <a:ext uri="{FF2B5EF4-FFF2-40B4-BE49-F238E27FC236}">
                <a16:creationId xmlns:a16="http://schemas.microsoft.com/office/drawing/2014/main" id="{3BA06904-1D77-4BA2-B8B0-5A8BB129FAD9}"/>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8D336501-9FCD-4B30-B7B4-79EFA1E1DBA0}"/>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EA571DE7-40C0-4F4A-A932-048FE96C34B3}"/>
              </a:ext>
            </a:extLst>
          </p:cNvPr>
          <p:cNvSpPr>
            <a:spLocks noGrp="1"/>
          </p:cNvSpPr>
          <p:nvPr/>
        </p:nvSpPr>
        <p:spPr>
          <a:xfrm>
            <a:off x="714375" y="2695575"/>
            <a:ext cx="476250" cy="476250"/>
          </a:xfrm>
          <a:prstGeom prst="ellipse">
            <a:avLst/>
          </a:prstGeom>
          <a:solidFill>
            <a:srgbClr val="52C3D3"/>
          </a:solidFill>
          <a:ln w="0">
            <a:noFill/>
            <a:prstDash val="solid"/>
          </a:ln>
        </p:spPr>
      </p:sp>
      <p:sp>
        <p:nvSpPr>
          <p:cNvPr id="12" name="answer-number-text-2">
            <a:extLst>
              <a:ext uri="{FF2B5EF4-FFF2-40B4-BE49-F238E27FC236}">
                <a16:creationId xmlns:a16="http://schemas.microsoft.com/office/drawing/2014/main" id="{EF1F4E97-41F3-4720-9F4A-A2E447D757FD}"/>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364CC089-8912-4A08-9271-A3FB663AA287}"/>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Answer: 1.B</a:t>
            </a:r>
          </a:p>
        </p:txBody>
      </p:sp>
      <p:sp>
        <p:nvSpPr>
          <p:cNvPr id="14" name="answer-reason-2">
            <a:extLst>
              <a:ext uri="{FF2B5EF4-FFF2-40B4-BE49-F238E27FC236}">
                <a16:creationId xmlns:a16="http://schemas.microsoft.com/office/drawing/2014/main" id="{0FE0B49D-98D5-416B-A9D6-B603181007EE}"/>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7546AFF0-02F8-4514-A2C7-29748D416939}"/>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CA0BD088-EE5C-44C6-BD0D-248431301505}"/>
              </a:ext>
            </a:extLst>
          </p:cNvPr>
          <p:cNvSpPr>
            <a:spLocks noGrp="1"/>
          </p:cNvSpPr>
          <p:nvPr/>
        </p:nvSpPr>
        <p:spPr>
          <a:xfrm>
            <a:off x="714375" y="3676650"/>
            <a:ext cx="476250" cy="476250"/>
          </a:xfrm>
          <a:prstGeom prst="ellipse">
            <a:avLst/>
          </a:prstGeom>
          <a:solidFill>
            <a:srgbClr val="52C3D3"/>
          </a:solidFill>
          <a:ln w="0">
            <a:noFill/>
            <a:prstDash val="solid"/>
          </a:ln>
        </p:spPr>
      </p:sp>
      <p:sp>
        <p:nvSpPr>
          <p:cNvPr id="17" name="answer-number-text-3">
            <a:extLst>
              <a:ext uri="{FF2B5EF4-FFF2-40B4-BE49-F238E27FC236}">
                <a16:creationId xmlns:a16="http://schemas.microsoft.com/office/drawing/2014/main" id="{8C60B949-4ECC-4ADB-82EC-A9D056103357}"/>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F8DB88C6-C5AC-4BEF-8BC0-5689BEDDCA66}"/>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Answer: At DC steady state current is zero through the branch, but the capacitor can retain voltage, charge and field energy.</a:t>
            </a:r>
          </a:p>
        </p:txBody>
      </p:sp>
      <p:sp>
        <p:nvSpPr>
          <p:cNvPr id="19" name="answer-reason-3">
            <a:extLst>
              <a:ext uri="{FF2B5EF4-FFF2-40B4-BE49-F238E27FC236}">
                <a16:creationId xmlns:a16="http://schemas.microsoft.com/office/drawing/2014/main" id="{3A97D951-B4CF-4D47-9E11-04B2F45D07E4}"/>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76507F91-7EFF-46C1-AC08-81A3FB3537D6}"/>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4C800E84-E105-4F98-A6F4-D841395A6763}"/>
              </a:ext>
            </a:extLst>
          </p:cNvPr>
          <p:cNvSpPr>
            <a:spLocks noGrp="1"/>
          </p:cNvSpPr>
          <p:nvPr/>
        </p:nvSpPr>
        <p:spPr>
          <a:xfrm>
            <a:off x="714375" y="4657725"/>
            <a:ext cx="476250" cy="476250"/>
          </a:xfrm>
          <a:prstGeom prst="ellipse">
            <a:avLst/>
          </a:prstGeom>
          <a:solidFill>
            <a:srgbClr val="52C3D3"/>
          </a:solidFill>
          <a:ln w="0">
            <a:noFill/>
            <a:prstDash val="solid"/>
          </a:ln>
        </p:spPr>
      </p:sp>
      <p:sp>
        <p:nvSpPr>
          <p:cNvPr id="22" name="answer-number-text-4">
            <a:extLst>
              <a:ext uri="{FF2B5EF4-FFF2-40B4-BE49-F238E27FC236}">
                <a16:creationId xmlns:a16="http://schemas.microsoft.com/office/drawing/2014/main" id="{D212A796-A7E2-40C3-AAFA-97046380636C}"/>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B9BD7672-2957-4DD5-86E5-317C545D4B7B}"/>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Answer: Units and a physical interpretation</a:t>
            </a:r>
          </a:p>
        </p:txBody>
      </p:sp>
      <p:sp>
        <p:nvSpPr>
          <p:cNvPr id="24" name="answer-reason-4">
            <a:extLst>
              <a:ext uri="{FF2B5EF4-FFF2-40B4-BE49-F238E27FC236}">
                <a16:creationId xmlns:a16="http://schemas.microsoft.com/office/drawing/2014/main" id="{FE6F1034-0A3D-4F5C-BF0B-29FCF386EA03}"/>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6BA81114-71CD-4DE7-BB61-C1C55EC7B8E5}"/>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52C3D3"/>
                </a:solidFill>
              </a:defRPr>
            </a:pPr>
            <a:r>
              <a:rPr sz="1875" b="1" i="0">
                <a:solidFill>
                  <a:srgbClr val="52C3D3"/>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747541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0857B5AE-6FFE-43FC-9814-9F6DC19A42C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11 · AP PHYSICS C: ELECTRICITY &amp; MAGNETISM</a:t>
            </a:r>
          </a:p>
        </p:txBody>
      </p:sp>
      <p:sp>
        <p:nvSpPr>
          <p:cNvPr id="2" name="page-number">
            <a:extLst>
              <a:ext uri="{FF2B5EF4-FFF2-40B4-BE49-F238E27FC236}">
                <a16:creationId xmlns:a16="http://schemas.microsoft.com/office/drawing/2014/main" id="{32C768FE-E040-4658-90FD-ECCBDB8736C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9A9B2D61-3A9D-4A04-BF4E-83A1EB00DE8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0E56102-B522-47B6-9B2C-401485D050D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APC-EM-U11 · 15–25%</a:t>
            </a:r>
          </a:p>
        </p:txBody>
      </p:sp>
      <p:sp>
        <p:nvSpPr>
          <p:cNvPr id="5" name="slide-title">
            <a:extLst>
              <a:ext uri="{FF2B5EF4-FFF2-40B4-BE49-F238E27FC236}">
                <a16:creationId xmlns:a16="http://schemas.microsoft.com/office/drawing/2014/main" id="{3C28AA85-0489-4238-9405-FBCCF72EC6A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D6B09734-0C4A-4055-87AE-0E2D6972DFD9}"/>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A620A6CD-E08A-44DA-B7E5-33BE94C6C210}"/>
              </a:ext>
            </a:extLst>
          </p:cNvPr>
          <p:cNvSpPr>
            <a:spLocks noGrp="1"/>
          </p:cNvSpPr>
          <p:nvPr/>
        </p:nvSpPr>
        <p:spPr>
          <a:xfrm>
            <a:off x="723900" y="2209800"/>
            <a:ext cx="495300" cy="495300"/>
          </a:xfrm>
          <a:prstGeom prst="ellipse">
            <a:avLst/>
          </a:prstGeom>
          <a:solidFill>
            <a:srgbClr val="0D7180"/>
          </a:solidFill>
          <a:ln w="0">
            <a:noFill/>
            <a:prstDash val="solid"/>
          </a:ln>
        </p:spPr>
      </p:sp>
      <p:sp>
        <p:nvSpPr>
          <p:cNvPr id="8" name="retrieval-number-text-1">
            <a:extLst>
              <a:ext uri="{FF2B5EF4-FFF2-40B4-BE49-F238E27FC236}">
                <a16:creationId xmlns:a16="http://schemas.microsoft.com/office/drawing/2014/main" id="{FD6DB41D-E91D-4A60-A07D-48B21F21767F}"/>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BBA28414-FD04-41C3-BD60-C3CD2B2AAC17}"/>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Differentiate e^(−t/τ) with respect to t.</a:t>
            </a:r>
          </a:p>
        </p:txBody>
      </p:sp>
      <p:sp>
        <p:nvSpPr>
          <p:cNvPr id="10" name="retrieval-number-2">
            <a:extLst>
              <a:ext uri="{FF2B5EF4-FFF2-40B4-BE49-F238E27FC236}">
                <a16:creationId xmlns:a16="http://schemas.microsoft.com/office/drawing/2014/main" id="{B53DC37C-041A-4E19-B828-F4D4B07FCBEF}"/>
              </a:ext>
            </a:extLst>
          </p:cNvPr>
          <p:cNvSpPr>
            <a:spLocks noGrp="1"/>
          </p:cNvSpPr>
          <p:nvPr/>
        </p:nvSpPr>
        <p:spPr>
          <a:xfrm>
            <a:off x="723900" y="3276600"/>
            <a:ext cx="495300" cy="495300"/>
          </a:xfrm>
          <a:prstGeom prst="ellipse">
            <a:avLst/>
          </a:prstGeom>
          <a:solidFill>
            <a:srgbClr val="0D7180"/>
          </a:solidFill>
          <a:ln w="0">
            <a:noFill/>
            <a:prstDash val="solid"/>
          </a:ln>
        </p:spPr>
      </p:sp>
      <p:sp>
        <p:nvSpPr>
          <p:cNvPr id="11" name="retrieval-number-text-2">
            <a:extLst>
              <a:ext uri="{FF2B5EF4-FFF2-40B4-BE49-F238E27FC236}">
                <a16:creationId xmlns:a16="http://schemas.microsoft.com/office/drawing/2014/main" id="{7029052E-92F0-446B-AEAE-52777FBA368E}"/>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05E3BEDD-7B9F-48DE-BFF6-BA5B9B94DA54}"/>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4.7 kΩ resistor carries 2.0 mA. Find the potential difference across it and the power it dissipates.</a:t>
            </a:r>
          </a:p>
        </p:txBody>
      </p:sp>
      <p:sp>
        <p:nvSpPr>
          <p:cNvPr id="13" name="retrieval-number-3">
            <a:extLst>
              <a:ext uri="{FF2B5EF4-FFF2-40B4-BE49-F238E27FC236}">
                <a16:creationId xmlns:a16="http://schemas.microsoft.com/office/drawing/2014/main" id="{5CE1C2F2-2938-4978-9409-1976868C34E8}"/>
              </a:ext>
            </a:extLst>
          </p:cNvPr>
          <p:cNvSpPr>
            <a:spLocks noGrp="1"/>
          </p:cNvSpPr>
          <p:nvPr/>
        </p:nvSpPr>
        <p:spPr>
          <a:xfrm>
            <a:off x="723900" y="4343400"/>
            <a:ext cx="495300" cy="495300"/>
          </a:xfrm>
          <a:prstGeom prst="ellipse">
            <a:avLst/>
          </a:prstGeom>
          <a:solidFill>
            <a:srgbClr val="0D7180"/>
          </a:solidFill>
          <a:ln w="0">
            <a:noFill/>
            <a:prstDash val="solid"/>
          </a:ln>
        </p:spPr>
      </p:sp>
      <p:sp>
        <p:nvSpPr>
          <p:cNvPr id="14" name="retrieval-number-text-3">
            <a:extLst>
              <a:ext uri="{FF2B5EF4-FFF2-40B4-BE49-F238E27FC236}">
                <a16:creationId xmlns:a16="http://schemas.microsoft.com/office/drawing/2014/main" id="{31409C8F-B781-495E-B535-AC23FB2A9854}"/>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6097FB9A-4617-4E7D-8075-164698F85C7E}"/>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State Kirchhoff’s junction rule and loop rule in one sentence each.</a:t>
            </a:r>
          </a:p>
        </p:txBody>
      </p:sp>
      <p:sp>
        <p:nvSpPr>
          <p:cNvPr id="16" name="retrieval-close">
            <a:extLst>
              <a:ext uri="{FF2B5EF4-FFF2-40B4-BE49-F238E27FC236}">
                <a16:creationId xmlns:a16="http://schemas.microsoft.com/office/drawing/2014/main" id="{5A40FE67-7E39-4D37-B412-C07840508DA2}"/>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Mini-whiteboard challenge: sketch or calculate one idea you expect to use today.</a:t>
            </a:r>
          </a:p>
        </p:txBody>
      </p:sp>
    </p:spTree>
    <p:extLst>
      <p:ext uri="{BB962C8B-B14F-4D97-AF65-F5344CB8AC3E}">
        <p14:creationId xmlns:p14="http://schemas.microsoft.com/office/powerpoint/2010/main" val="951752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0C876CA9-DFED-49A5-AE22-24725A260FD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11 · AP PHYSICS C: ELECTRICITY &amp; MAGNETISM</a:t>
            </a:r>
          </a:p>
        </p:txBody>
      </p:sp>
      <p:sp>
        <p:nvSpPr>
          <p:cNvPr id="2" name="page-number">
            <a:extLst>
              <a:ext uri="{FF2B5EF4-FFF2-40B4-BE49-F238E27FC236}">
                <a16:creationId xmlns:a16="http://schemas.microsoft.com/office/drawing/2014/main" id="{C01C72B6-67B9-4C7F-B34F-3899C72EF1C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CC6BEFA0-150D-4C68-BEEB-22CDBA900BA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DB654BF-57BC-4726-88FD-E39000E4064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APC-EM-U11 · 15–25%</a:t>
            </a:r>
          </a:p>
        </p:txBody>
      </p:sp>
      <p:sp>
        <p:nvSpPr>
          <p:cNvPr id="5" name="slide-title">
            <a:extLst>
              <a:ext uri="{FF2B5EF4-FFF2-40B4-BE49-F238E27FC236}">
                <a16:creationId xmlns:a16="http://schemas.microsoft.com/office/drawing/2014/main" id="{C82AEA40-18A2-419C-BC66-98D3C129C75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C86FF2E7-B84A-45BD-81E2-164E741A70D6}"/>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01</a:t>
            </a:r>
          </a:p>
        </p:txBody>
      </p:sp>
      <p:sp>
        <p:nvSpPr>
          <p:cNvPr id="7" name="core-point-1">
            <a:extLst>
              <a:ext uri="{FF2B5EF4-FFF2-40B4-BE49-F238E27FC236}">
                <a16:creationId xmlns:a16="http://schemas.microsoft.com/office/drawing/2014/main" id="{DA19A414-8604-49A4-A5A9-D3BEF440D194}"/>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Kirchhoff’s rules encode charge and energy conservation.</a:t>
            </a:r>
          </a:p>
        </p:txBody>
      </p:sp>
      <p:sp>
        <p:nvSpPr>
          <p:cNvPr id="8" name="core-index-2">
            <a:extLst>
              <a:ext uri="{FF2B5EF4-FFF2-40B4-BE49-F238E27FC236}">
                <a16:creationId xmlns:a16="http://schemas.microsoft.com/office/drawing/2014/main" id="{8A7FC400-1E53-4DE6-A787-77E978F1ED8D}"/>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02</a:t>
            </a:r>
          </a:p>
        </p:txBody>
      </p:sp>
      <p:sp>
        <p:nvSpPr>
          <p:cNvPr id="9" name="core-point-2">
            <a:extLst>
              <a:ext uri="{FF2B5EF4-FFF2-40B4-BE49-F238E27FC236}">
                <a16:creationId xmlns:a16="http://schemas.microsoft.com/office/drawing/2014/main" id="{C7427695-27B5-40B4-A2B4-FD65C0715B03}"/>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RC circuits evolve exponentially toward steady state.</a:t>
            </a:r>
          </a:p>
        </p:txBody>
      </p:sp>
      <p:sp>
        <p:nvSpPr>
          <p:cNvPr id="10" name="core-index-3">
            <a:extLst>
              <a:ext uri="{FF2B5EF4-FFF2-40B4-BE49-F238E27FC236}">
                <a16:creationId xmlns:a16="http://schemas.microsoft.com/office/drawing/2014/main" id="{BC8F74A9-8FC4-413D-A908-3BADBAB5F187}"/>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03</a:t>
            </a:r>
          </a:p>
        </p:txBody>
      </p:sp>
      <p:sp>
        <p:nvSpPr>
          <p:cNvPr id="11" name="core-point-3">
            <a:extLst>
              <a:ext uri="{FF2B5EF4-FFF2-40B4-BE49-F238E27FC236}">
                <a16:creationId xmlns:a16="http://schemas.microsoft.com/office/drawing/2014/main" id="{66F72965-D926-491C-9292-7F2A37FFE9F9}"/>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Time constant sets the characteristic charging or discharging timescale.</a:t>
            </a:r>
          </a:p>
        </p:txBody>
      </p:sp>
      <p:sp>
        <p:nvSpPr>
          <p:cNvPr id="12" name="core-index-4">
            <a:extLst>
              <a:ext uri="{FF2B5EF4-FFF2-40B4-BE49-F238E27FC236}">
                <a16:creationId xmlns:a16="http://schemas.microsoft.com/office/drawing/2014/main" id="{71A0289A-7C43-472A-8230-7C984260382C}"/>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04</a:t>
            </a:r>
          </a:p>
        </p:txBody>
      </p:sp>
      <p:sp>
        <p:nvSpPr>
          <p:cNvPr id="23" name="core-index-5">
            <a:extLst>
              <a:ext uri="{FF2B5EF4-FFF2-40B4-BE49-F238E27FC236}">
                <a16:creationId xmlns:a16="http://schemas.microsoft.com/office/drawing/2014/main" id="{71A0289A-7C43-472A-8230-7C984260382C}"/>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05</a:t>
            </a:r>
          </a:p>
        </p:txBody>
      </p:sp>
      <p:sp>
        <p:nvSpPr>
          <p:cNvPr id="13" name="core-point-4">
            <a:extLst>
              <a:ext uri="{FF2B5EF4-FFF2-40B4-BE49-F238E27FC236}">
                <a16:creationId xmlns:a16="http://schemas.microsoft.com/office/drawing/2014/main" id="{93D3916D-3853-48A3-82AB-6116BA9F0399}"/>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Circuit topology determines independent nodes and loops.</a:t>
            </a:r>
          </a:p>
        </p:txBody>
      </p:sp>
      <p:sp>
        <p:nvSpPr>
          <p:cNvPr id="24" name="core-point-5">
            <a:extLst>
              <a:ext uri="{FF2B5EF4-FFF2-40B4-BE49-F238E27FC236}">
                <a16:creationId xmlns:a16="http://schemas.microsoft.com/office/drawing/2014/main" id="{93D3916D-3853-48A3-82AB-6116BA9F0399}"/>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R = ρL/A; series resistances add and parallel resistances add by reciprocals — reduce the network before applying Kirchhoff's rules.</a:t>
            </a:r>
          </a:p>
        </p:txBody>
      </p:sp>
      <p:sp>
        <p:nvSpPr>
          <p:cNvPr id="14" name="equation-panel">
            <a:extLst>
              <a:ext uri="{FF2B5EF4-FFF2-40B4-BE49-F238E27FC236}">
                <a16:creationId xmlns:a16="http://schemas.microsoft.com/office/drawing/2014/main" id="{CCDEAEFF-D200-4212-9E82-3F4F813EC22E}"/>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FABBE2B7-A3D8-4A59-A199-8926054C7B4F}"/>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EQUATIONS TO OWN</a:t>
            </a:r>
          </a:p>
        </p:txBody>
      </p:sp>
      <p:sp>
        <p:nvSpPr>
          <p:cNvPr id="16" name="equation-expression-1">
            <a:extLst>
              <a:ext uri="{FF2B5EF4-FFF2-40B4-BE49-F238E27FC236}">
                <a16:creationId xmlns:a16="http://schemas.microsoft.com/office/drawing/2014/main" id="{D30AB133-2CF7-4B0C-9994-15B8F7B4278E}"/>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q(t) = Cε(1 − e^(−t/RC))</a:t>
            </a:r>
          </a:p>
        </p:txBody>
      </p:sp>
      <p:sp>
        <p:nvSpPr>
          <p:cNvPr id="17" name="equation-units-1">
            <a:extLst>
              <a:ext uri="{FF2B5EF4-FFF2-40B4-BE49-F238E27FC236}">
                <a16:creationId xmlns:a16="http://schemas.microsoft.com/office/drawing/2014/main" id="{FA9EF159-A2A7-4B45-B0D0-429A02CC4618}"/>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C</a:t>
            </a:r>
          </a:p>
        </p:txBody>
      </p:sp>
      <p:sp>
        <p:nvSpPr>
          <p:cNvPr id="18" name="equation-expression-2">
            <a:extLst>
              <a:ext uri="{FF2B5EF4-FFF2-40B4-BE49-F238E27FC236}">
                <a16:creationId xmlns:a16="http://schemas.microsoft.com/office/drawing/2014/main" id="{65723C43-FC12-443A-B4CF-4A3F66D80561}"/>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I(t) = (ε/R)e^(−t/RC)</a:t>
            </a:r>
          </a:p>
        </p:txBody>
      </p:sp>
      <p:sp>
        <p:nvSpPr>
          <p:cNvPr id="19" name="equation-units-2">
            <a:extLst>
              <a:ext uri="{FF2B5EF4-FFF2-40B4-BE49-F238E27FC236}">
                <a16:creationId xmlns:a16="http://schemas.microsoft.com/office/drawing/2014/main" id="{918EF54B-D297-4A6B-ACCD-5C02B828B3FA}"/>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A</a:t>
            </a:r>
          </a:p>
        </p:txBody>
      </p:sp>
      <p:sp>
        <p:nvSpPr>
          <p:cNvPr id="20" name="vocabulary-label">
            <a:extLst>
              <a:ext uri="{FF2B5EF4-FFF2-40B4-BE49-F238E27FC236}">
                <a16:creationId xmlns:a16="http://schemas.microsoft.com/office/drawing/2014/main" id="{16A2F12D-DDD8-476F-B9A8-B6BDE06968E2}"/>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SAY IT PRECISELY</a:t>
            </a:r>
          </a:p>
        </p:txBody>
      </p:sp>
      <p:sp>
        <p:nvSpPr>
          <p:cNvPr id="21" name="vocabulary">
            <a:extLst>
              <a:ext uri="{FF2B5EF4-FFF2-40B4-BE49-F238E27FC236}">
                <a16:creationId xmlns:a16="http://schemas.microsoft.com/office/drawing/2014/main" id="{1C4CC85C-3106-4406-8656-BB096B2313E9}"/>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node · branch · loop · time constant · transient · steady state</a:t>
            </a:r>
          </a:p>
        </p:txBody>
      </p:sp>
    </p:spTree>
    <p:extLst>
      <p:ext uri="{BB962C8B-B14F-4D97-AF65-F5344CB8AC3E}">
        <p14:creationId xmlns:p14="http://schemas.microsoft.com/office/powerpoint/2010/main" val="10689386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57674-8F51-107C-4E22-A0247DAA89FE}"/>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EC1E7A5D-7A5E-23E7-B804-DDA269B1F9B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11 · AP PHYSICS C: ELECTRICITY &amp; MAGNETISM</a:t>
            </a:r>
          </a:p>
        </p:txBody>
      </p:sp>
      <p:sp>
        <p:nvSpPr>
          <p:cNvPr id="2" name="page-number">
            <a:extLst>
              <a:ext uri="{FF2B5EF4-FFF2-40B4-BE49-F238E27FC236}">
                <a16:creationId xmlns:a16="http://schemas.microsoft.com/office/drawing/2014/main" id="{BC13C44B-F2DD-9967-EC2A-80C80B738F1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53F4533D-B1BB-B159-D9AA-6527B89C3A2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23B07A9-72F3-FA05-F76E-8FE61454168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APC-EM-U11 · 15–25%</a:t>
            </a:r>
          </a:p>
        </p:txBody>
      </p:sp>
      <p:sp>
        <p:nvSpPr>
          <p:cNvPr id="5" name="slide-title">
            <a:extLst>
              <a:ext uri="{FF2B5EF4-FFF2-40B4-BE49-F238E27FC236}">
                <a16:creationId xmlns:a16="http://schemas.microsoft.com/office/drawing/2014/main" id="{00FEAD00-4AC0-7CE8-6F73-AB6DEE1D097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08CB9C50-4CD8-9CDF-AD70-0D38D32A8376}"/>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9F5F8A80-25E3-7D24-9A83-ED1295CDC5F2}"/>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A circuit here is a set of conservation statements you can solve: charge in equals charge out at every junction, energy per charge sums to zero around every loop, and a capacitor makes those statements evolve in time.</a:t>
            </a:r>
          </a:p>
        </p:txBody>
      </p:sp>
      <p:sp>
        <p:nvSpPr>
          <p:cNvPr id="25" name="TextBox 24">
            <a:extLst>
              <a:ext uri="{FF2B5EF4-FFF2-40B4-BE49-F238E27FC236}">
                <a16:creationId xmlns:a16="http://schemas.microsoft.com/office/drawing/2014/main" id="{F03A63DA-0F6B-A781-CE10-E9BE33F5B402}"/>
              </a:ext>
            </a:extLst>
          </p:cNvPr>
          <p:cNvSpPr txBox="1"/>
          <p:nvPr/>
        </p:nvSpPr>
        <p:spPr>
          <a:xfrm>
            <a:off x="2286000" y="3657600"/>
            <a:ext cx="3810000" cy="276999"/>
          </a:xfrm>
          <a:prstGeom prst="rect">
            <a:avLst/>
          </a:prstGeom>
          <a:noFill/>
        </p:spPr>
        <p:txBody>
          <a:bodyPr vert="horz" wrap="square" lIns="0" tIns="0" bIns="0" rtlCol="0">
            <a:noAutofit/>
          </a:bodyPr>
          <a:lstStyle/>
          <a:p>
            <a:r>
              <a:rPr lang="en-US" sz="1600">
                <a:solidFill>
                  <a:srgbClr val="6B7F79"/>
                </a:solidFill>
              </a:rPr>
              <a:t>switch closes at t = 0</a:t>
            </a:r>
          </a:p>
        </p:txBody>
      </p:sp>
      <p:cxnSp>
        <p:nvCxnSpPr>
          <p:cNvPr id="26" name="Straight Connector 25">
            <a:extLst>
              <a:ext uri="{FF2B5EF4-FFF2-40B4-BE49-F238E27FC236}">
                <a16:creationId xmlns:a16="http://schemas.microsoft.com/office/drawing/2014/main" id="{3D6B1B1C-53C0-AAB9-A2BE-45ED12C0534E}"/>
              </a:ext>
            </a:extLst>
          </p:cNvPr>
          <p:cNvCxnSpPr/>
          <p:nvPr/>
        </p:nvCxnSpPr>
        <p:spPr>
          <a:xfrm>
            <a:off x="2286000" y="4182533"/>
            <a:ext cx="889000" cy="0"/>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E21C3F4-76F2-678F-8C22-D714D6E6E146}"/>
              </a:ext>
            </a:extLst>
          </p:cNvPr>
          <p:cNvCxnSpPr/>
          <p:nvPr/>
        </p:nvCxnSpPr>
        <p:spPr>
          <a:xfrm flipV="1">
            <a:off x="3175000" y="3978392"/>
            <a:ext cx="330200" cy="204141"/>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E3CF1BF-D888-7CF2-94A2-5CAD1AF69471}"/>
              </a:ext>
            </a:extLst>
          </p:cNvPr>
          <p:cNvCxnSpPr/>
          <p:nvPr/>
        </p:nvCxnSpPr>
        <p:spPr>
          <a:xfrm>
            <a:off x="3556000" y="4182533"/>
            <a:ext cx="4318000" cy="0"/>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C1049A6-1641-77D9-9628-6DBC4C06D65A}"/>
              </a:ext>
            </a:extLst>
          </p:cNvPr>
          <p:cNvCxnSpPr/>
          <p:nvPr/>
        </p:nvCxnSpPr>
        <p:spPr>
          <a:xfrm>
            <a:off x="2286000" y="4182533"/>
            <a:ext cx="0" cy="1516475"/>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A4E4D7A-A2DF-3169-FE7F-2CC8E75A64CC}"/>
              </a:ext>
            </a:extLst>
          </p:cNvPr>
          <p:cNvCxnSpPr/>
          <p:nvPr/>
        </p:nvCxnSpPr>
        <p:spPr>
          <a:xfrm>
            <a:off x="7874000" y="4182533"/>
            <a:ext cx="0" cy="641585"/>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4C5B317-487A-5AA0-D58A-BAAE8092E797}"/>
              </a:ext>
            </a:extLst>
          </p:cNvPr>
          <p:cNvCxnSpPr/>
          <p:nvPr/>
        </p:nvCxnSpPr>
        <p:spPr>
          <a:xfrm>
            <a:off x="7874000" y="5086585"/>
            <a:ext cx="0" cy="612423"/>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91EB652-2AF3-AF8E-5C8D-C5F971E86C3D}"/>
              </a:ext>
            </a:extLst>
          </p:cNvPr>
          <p:cNvCxnSpPr/>
          <p:nvPr/>
        </p:nvCxnSpPr>
        <p:spPr>
          <a:xfrm>
            <a:off x="2286000" y="5699008"/>
            <a:ext cx="5588000" cy="0"/>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F885C484-3DC2-E83A-9E7F-22B1DDCAB0F5}"/>
              </a:ext>
            </a:extLst>
          </p:cNvPr>
          <p:cNvSpPr/>
          <p:nvPr/>
        </p:nvSpPr>
        <p:spPr>
          <a:xfrm>
            <a:off x="1930400" y="4678304"/>
            <a:ext cx="711200" cy="524933"/>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l-GR" sz="1600">
                <a:solidFill>
                  <a:srgbClr val="102E29"/>
                </a:solidFill>
              </a:rPr>
              <a:t>ε</a:t>
            </a:r>
            <a:endParaRPr lang="en-US" sz="1600">
              <a:solidFill>
                <a:srgbClr val="102E29"/>
              </a:solidFill>
            </a:endParaRPr>
          </a:p>
        </p:txBody>
      </p:sp>
      <p:sp>
        <p:nvSpPr>
          <p:cNvPr id="34" name="Rectangle 33">
            <a:extLst>
              <a:ext uri="{FF2B5EF4-FFF2-40B4-BE49-F238E27FC236}">
                <a16:creationId xmlns:a16="http://schemas.microsoft.com/office/drawing/2014/main" id="{25D1D350-1C98-F741-1EE8-95FF86DC66D9}"/>
              </a:ext>
            </a:extLst>
          </p:cNvPr>
          <p:cNvSpPr/>
          <p:nvPr/>
        </p:nvSpPr>
        <p:spPr>
          <a:xfrm>
            <a:off x="4445000" y="3920067"/>
            <a:ext cx="1143000" cy="524933"/>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R</a:t>
            </a:r>
          </a:p>
        </p:txBody>
      </p:sp>
      <p:cxnSp>
        <p:nvCxnSpPr>
          <p:cNvPr id="35" name="Straight Connector 34">
            <a:extLst>
              <a:ext uri="{FF2B5EF4-FFF2-40B4-BE49-F238E27FC236}">
                <a16:creationId xmlns:a16="http://schemas.microsoft.com/office/drawing/2014/main" id="{66E0DA62-1609-8AA2-40D8-9F4E78432EB8}"/>
              </a:ext>
            </a:extLst>
          </p:cNvPr>
          <p:cNvCxnSpPr/>
          <p:nvPr/>
        </p:nvCxnSpPr>
        <p:spPr>
          <a:xfrm>
            <a:off x="7594600" y="4824118"/>
            <a:ext cx="558800" cy="0"/>
          </a:xfrm>
          <a:prstGeom prst="line">
            <a:avLst/>
          </a:prstGeom>
          <a:ln w="508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1C75BBA-7EC0-0EE1-FE1A-0E359B716A36}"/>
              </a:ext>
            </a:extLst>
          </p:cNvPr>
          <p:cNvCxnSpPr/>
          <p:nvPr/>
        </p:nvCxnSpPr>
        <p:spPr>
          <a:xfrm>
            <a:off x="7594600" y="5086585"/>
            <a:ext cx="558800" cy="0"/>
          </a:xfrm>
          <a:prstGeom prst="line">
            <a:avLst/>
          </a:prstGeom>
          <a:ln w="50800">
            <a:solidFill>
              <a:srgbClr val="102E29"/>
            </a:solidFill>
            <a:tailEnd type="non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6C602BBA-3CAB-27A2-1B59-86A2B84F81B7}"/>
              </a:ext>
            </a:extLst>
          </p:cNvPr>
          <p:cNvSpPr txBox="1"/>
          <p:nvPr/>
        </p:nvSpPr>
        <p:spPr>
          <a:xfrm>
            <a:off x="8229600" y="4794955"/>
            <a:ext cx="508000" cy="276999"/>
          </a:xfrm>
          <a:prstGeom prst="rect">
            <a:avLst/>
          </a:prstGeom>
          <a:noFill/>
        </p:spPr>
        <p:txBody>
          <a:bodyPr vert="horz" wrap="square" lIns="0" tIns="0" bIns="0" rtlCol="0">
            <a:noAutofit/>
          </a:bodyPr>
          <a:lstStyle/>
          <a:p>
            <a:r>
              <a:rPr lang="en-US" sz="1600">
                <a:solidFill>
                  <a:srgbClr val="102E29"/>
                </a:solidFill>
              </a:rPr>
              <a:t>C</a:t>
            </a:r>
          </a:p>
        </p:txBody>
      </p:sp>
      <p:cxnSp>
        <p:nvCxnSpPr>
          <p:cNvPr id="38" name="Straight Connector 37">
            <a:extLst>
              <a:ext uri="{FF2B5EF4-FFF2-40B4-BE49-F238E27FC236}">
                <a16:creationId xmlns:a16="http://schemas.microsoft.com/office/drawing/2014/main" id="{00EAD9BE-7657-DA73-56EB-C88BA812591F}"/>
              </a:ext>
            </a:extLst>
          </p:cNvPr>
          <p:cNvCxnSpPr/>
          <p:nvPr/>
        </p:nvCxnSpPr>
        <p:spPr>
          <a:xfrm flipH="1">
            <a:off x="3175000" y="5699008"/>
            <a:ext cx="8890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347F2C49-124C-1E14-213D-67DAE53AAC2C}"/>
              </a:ext>
            </a:extLst>
          </p:cNvPr>
          <p:cNvSpPr txBox="1"/>
          <p:nvPr/>
        </p:nvSpPr>
        <p:spPr>
          <a:xfrm>
            <a:off x="3175000" y="5728171"/>
            <a:ext cx="1524000" cy="276999"/>
          </a:xfrm>
          <a:prstGeom prst="rect">
            <a:avLst/>
          </a:prstGeom>
          <a:noFill/>
        </p:spPr>
        <p:txBody>
          <a:bodyPr vert="horz" wrap="square" lIns="0" tIns="0" bIns="0" rtlCol="0">
            <a:noAutofit/>
          </a:bodyPr>
          <a:lstStyle/>
          <a:p>
            <a:r>
              <a:rPr lang="en-US" sz="1600">
                <a:solidFill>
                  <a:srgbClr val="EF5C3E"/>
                </a:solidFill>
              </a:rPr>
              <a:t>I(t)</a:t>
            </a:r>
          </a:p>
        </p:txBody>
      </p:sp>
      <p:sp>
        <p:nvSpPr>
          <p:cNvPr id="40" name="TextBox 39">
            <a:extLst>
              <a:ext uri="{FF2B5EF4-FFF2-40B4-BE49-F238E27FC236}">
                <a16:creationId xmlns:a16="http://schemas.microsoft.com/office/drawing/2014/main" id="{BF3D5189-585C-B065-4C9C-7C3BE4DD8132}"/>
              </a:ext>
            </a:extLst>
          </p:cNvPr>
          <p:cNvSpPr txBox="1"/>
          <p:nvPr/>
        </p:nvSpPr>
        <p:spPr>
          <a:xfrm>
            <a:off x="8890000" y="4095045"/>
            <a:ext cx="2540000" cy="276999"/>
          </a:xfrm>
          <a:prstGeom prst="rect">
            <a:avLst/>
          </a:prstGeom>
          <a:noFill/>
        </p:spPr>
        <p:txBody>
          <a:bodyPr vert="horz" wrap="square" lIns="0" tIns="0" bIns="0" rtlCol="0">
            <a:noAutofit/>
          </a:bodyPr>
          <a:lstStyle/>
          <a:p>
            <a:r>
              <a:rPr lang="el-GR" sz="1600" b="1">
                <a:solidFill>
                  <a:srgbClr val="102E29"/>
                </a:solidFill>
              </a:rPr>
              <a:t>τ = </a:t>
            </a:r>
            <a:r>
              <a:rPr lang="en-US" sz="1600" b="1">
                <a:solidFill>
                  <a:srgbClr val="102E29"/>
                </a:solidFill>
              </a:rPr>
              <a:t>RC</a:t>
            </a:r>
          </a:p>
        </p:txBody>
      </p:sp>
      <p:sp>
        <p:nvSpPr>
          <p:cNvPr id="41" name="TextBox 40">
            <a:extLst>
              <a:ext uri="{FF2B5EF4-FFF2-40B4-BE49-F238E27FC236}">
                <a16:creationId xmlns:a16="http://schemas.microsoft.com/office/drawing/2014/main" id="{B077082B-F65D-15E5-0304-6DB67CD1DA23}"/>
              </a:ext>
            </a:extLst>
          </p:cNvPr>
          <p:cNvSpPr txBox="1"/>
          <p:nvPr/>
        </p:nvSpPr>
        <p:spPr>
          <a:xfrm>
            <a:off x="8890000" y="4561652"/>
            <a:ext cx="2540000" cy="276999"/>
          </a:xfrm>
          <a:prstGeom prst="rect">
            <a:avLst/>
          </a:prstGeom>
          <a:noFill/>
        </p:spPr>
        <p:txBody>
          <a:bodyPr vert="horz" wrap="square" lIns="0" tIns="0" bIns="0" rtlCol="0">
            <a:noAutofit/>
          </a:bodyPr>
          <a:lstStyle/>
          <a:p>
            <a:r>
              <a:rPr lang="en-US" sz="1600">
                <a:solidFill>
                  <a:srgbClr val="102E29"/>
                </a:solidFill>
              </a:rPr>
              <a:t>At t = 0 an empty C acts like a plain wire; long after, a full C acts like a break.</a:t>
            </a:r>
          </a:p>
        </p:txBody>
      </p:sp>
      <p:sp>
        <p:nvSpPr>
          <p:cNvPr id="42" name="diagram-caption">
            <a:extLst>
              <a:ext uri="{FF2B5EF4-FFF2-40B4-BE49-F238E27FC236}">
                <a16:creationId xmlns:a16="http://schemas.microsoft.com/office/drawing/2014/main" id="{46BEDFAD-5766-E875-1FFC-7EAF74D3CD54}"/>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One time constant, τ = RC, sets how quickly the capacitor takes over the loop.</a:t>
            </a:r>
          </a:p>
        </p:txBody>
      </p:sp>
    </p:spTree>
    <p:extLst>
      <p:ext uri="{BB962C8B-B14F-4D97-AF65-F5344CB8AC3E}">
        <p14:creationId xmlns:p14="http://schemas.microsoft.com/office/powerpoint/2010/main" val="2736035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D9CA49BE-02EC-4926-8CAA-7983A19DA7C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11 · AP PHYSICS C: ELECTRICITY &amp; MAGNETISM</a:t>
            </a:r>
          </a:p>
        </p:txBody>
      </p:sp>
      <p:sp>
        <p:nvSpPr>
          <p:cNvPr id="2" name="page-number">
            <a:extLst>
              <a:ext uri="{FF2B5EF4-FFF2-40B4-BE49-F238E27FC236}">
                <a16:creationId xmlns:a16="http://schemas.microsoft.com/office/drawing/2014/main" id="{97978570-1402-4656-8394-7EA41E422E9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5969C26D-D788-4C17-8100-4535229AF5D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060BCE4-C257-4D93-BB74-274AC3F669A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APC-EM-U11 · 15–25%</a:t>
            </a:r>
          </a:p>
        </p:txBody>
      </p:sp>
      <p:sp>
        <p:nvSpPr>
          <p:cNvPr id="5" name="slide-title">
            <a:extLst>
              <a:ext uri="{FF2B5EF4-FFF2-40B4-BE49-F238E27FC236}">
                <a16:creationId xmlns:a16="http://schemas.microsoft.com/office/drawing/2014/main" id="{054212AF-AE90-444E-9641-D158A4D07AB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 capacitor charges asymptotically</a:t>
            </a:r>
          </a:p>
        </p:txBody>
      </p:sp>
      <p:sp>
        <p:nvSpPr>
          <p:cNvPr id="6" name="graph-mode">
            <a:extLst>
              <a:ext uri="{FF2B5EF4-FFF2-40B4-BE49-F238E27FC236}">
                <a16:creationId xmlns:a16="http://schemas.microsoft.com/office/drawing/2014/main" id="{DA864100-0194-4224-B292-3CA14DAB4462}"/>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INTERACTIVE GRAPH · PREDICT → EDIT → EXPLAIN</a:t>
            </a:r>
          </a:p>
        </p:txBody>
      </p:sp>
      <p:sp>
        <p:nvSpPr>
          <p:cNvPr id="7" name="graph-prompt">
            <a:extLst>
              <a:ext uri="{FF2B5EF4-FFF2-40B4-BE49-F238E27FC236}">
                <a16:creationId xmlns:a16="http://schemas.microsoft.com/office/drawing/2014/main" id="{84825573-DC91-446E-AB5C-AD5F28C8903F}"/>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2E6A2AFC-27DC-461E-8DBB-F4B4686C533C}"/>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(0.5, 0.393), …, (3, 0.95), (5, 0.993).</a:t>
            </a:r>
          </a:p>
        </p:txBody>
      </p:sp>
      <p:sp>
        <p:nvSpPr>
          <p:cNvPr id="9" name="graph-scale">
            <a:extLst>
              <a:ext uri="{FF2B5EF4-FFF2-40B4-BE49-F238E27FC236}">
                <a16:creationId xmlns:a16="http://schemas.microsoft.com/office/drawing/2014/main" id="{15DDF67E-AF00-4F7F-B485-C61C78A9E663}"/>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0–0.993 ratio. Axes: Time / RC / ratio; Charge / Cε / ratio.</a:t>
            </a:r>
          </a:p>
        </p:txBody>
      </p:sp>
      <p:sp>
        <p:nvSpPr>
          <p:cNvPr id="10" name="chart-frame">
            <a:extLst>
              <a:ext uri="{FF2B5EF4-FFF2-40B4-BE49-F238E27FC236}">
                <a16:creationId xmlns:a16="http://schemas.microsoft.com/office/drawing/2014/main" id="{531075CA-9BD5-45A8-BFF4-8010386BE085}"/>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375088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A2DD4C0B-BF6B-4EF2-B300-246DFEA8F19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11 · AP PHYSICS C: ELECTRICITY &amp; MAGNETISM</a:t>
            </a:r>
          </a:p>
        </p:txBody>
      </p:sp>
      <p:sp>
        <p:nvSpPr>
          <p:cNvPr id="2" name="page-number">
            <a:extLst>
              <a:ext uri="{FF2B5EF4-FFF2-40B4-BE49-F238E27FC236}">
                <a16:creationId xmlns:a16="http://schemas.microsoft.com/office/drawing/2014/main" id="{A4CF12A5-B239-4816-B29E-B9008003E4A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574FD049-4BE9-4576-82D1-6C1669D2AFA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EFEFBD9-EA03-4C0A-97B8-8F208BDD53D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APC-EM-U11 · 15–25%</a:t>
            </a:r>
          </a:p>
        </p:txBody>
      </p:sp>
      <p:sp>
        <p:nvSpPr>
          <p:cNvPr id="5" name="slide-title">
            <a:extLst>
              <a:ext uri="{FF2B5EF4-FFF2-40B4-BE49-F238E27FC236}">
                <a16:creationId xmlns:a16="http://schemas.microsoft.com/office/drawing/2014/main" id="{B1BDEB85-30F3-4CD3-8A6A-75D464E830C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D66FBD2F-BA03-4332-A471-703DDD58FF3B}"/>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0D7180"/>
                </a:solidFill>
              </a:defRPr>
            </a:pPr>
            <a:r>
              <a:rPr sz="1650" b="1" i="0">
                <a:solidFill>
                  <a:srgbClr val="0D7180"/>
                </a:solidFill>
              </a:rPr>
              <a:t>CALCULUS-BASED · FULLY WORKED PROBLEM · SHOW THE METHOD</a:t>
            </a:r>
          </a:p>
        </p:txBody>
      </p:sp>
      <p:sp>
        <p:nvSpPr>
          <p:cNvPr id="7" name="problem-frame">
            <a:extLst>
              <a:ext uri="{FF2B5EF4-FFF2-40B4-BE49-F238E27FC236}">
                <a16:creationId xmlns:a16="http://schemas.microsoft.com/office/drawing/2014/main" id="{B929A0F1-336E-49C9-B902-764548EB4996}"/>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6C85EEC5-735A-403D-9EBA-3A7E6FAEE245}"/>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10 μF capacitor charges through 200 kΩ from a 12 V source. Find time constant and charge after one time constant.</a:t>
            </a:r>
          </a:p>
        </p:txBody>
      </p:sp>
      <p:sp>
        <p:nvSpPr>
          <p:cNvPr id="9" name="step-label-1">
            <a:extLst>
              <a:ext uri="{FF2B5EF4-FFF2-40B4-BE49-F238E27FC236}">
                <a16:creationId xmlns:a16="http://schemas.microsoft.com/office/drawing/2014/main" id="{6E39DC1C-D507-4695-BB1E-B88D871CA086}"/>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1</a:t>
            </a:r>
          </a:p>
        </p:txBody>
      </p:sp>
      <p:sp>
        <p:nvSpPr>
          <p:cNvPr id="10" name="rule-190-358">
            <a:extLst>
              <a:ext uri="{FF2B5EF4-FFF2-40B4-BE49-F238E27FC236}">
                <a16:creationId xmlns:a16="http://schemas.microsoft.com/office/drawing/2014/main" id="{E8E41B02-5EF2-4262-9F82-DA72EF7F4DB6}"/>
              </a:ext>
            </a:extLst>
          </p:cNvPr>
          <p:cNvSpPr>
            <a:spLocks noGrp="1"/>
          </p:cNvSpPr>
          <p:nvPr/>
        </p:nvSpPr>
        <p:spPr>
          <a:xfrm>
            <a:off x="1809750" y="3409950"/>
            <a:ext cx="381000" cy="19050"/>
          </a:xfrm>
          <a:prstGeom prst="rect">
            <a:avLst/>
          </a:prstGeom>
          <a:solidFill>
            <a:srgbClr val="0D7180"/>
          </a:solidFill>
          <a:ln w="0">
            <a:noFill/>
            <a:prstDash val="solid"/>
          </a:ln>
        </p:spPr>
      </p:sp>
      <p:sp>
        <p:nvSpPr>
          <p:cNvPr id="11" name="step-text-1">
            <a:extLst>
              <a:ext uri="{FF2B5EF4-FFF2-40B4-BE49-F238E27FC236}">
                <a16:creationId xmlns:a16="http://schemas.microsoft.com/office/drawing/2014/main" id="{0EC5E6D7-5857-4268-B541-2631A6C1CBC7}"/>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τ = RC = (200×10³)(10×10⁻⁶) = 2.0 s.</a:t>
            </a:r>
          </a:p>
        </p:txBody>
      </p:sp>
      <p:sp>
        <p:nvSpPr>
          <p:cNvPr id="12" name="step-label-2">
            <a:extLst>
              <a:ext uri="{FF2B5EF4-FFF2-40B4-BE49-F238E27FC236}">
                <a16:creationId xmlns:a16="http://schemas.microsoft.com/office/drawing/2014/main" id="{6A45F3C4-F36A-4CD3-A766-54D4326C2965}"/>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2</a:t>
            </a:r>
          </a:p>
        </p:txBody>
      </p:sp>
      <p:sp>
        <p:nvSpPr>
          <p:cNvPr id="13" name="rule-190-430">
            <a:extLst>
              <a:ext uri="{FF2B5EF4-FFF2-40B4-BE49-F238E27FC236}">
                <a16:creationId xmlns:a16="http://schemas.microsoft.com/office/drawing/2014/main" id="{3619D19D-29B1-413B-8894-14198E6A5921}"/>
              </a:ext>
            </a:extLst>
          </p:cNvPr>
          <p:cNvSpPr>
            <a:spLocks noGrp="1"/>
          </p:cNvSpPr>
          <p:nvPr/>
        </p:nvSpPr>
        <p:spPr>
          <a:xfrm>
            <a:off x="1809750" y="4095750"/>
            <a:ext cx="381000" cy="19050"/>
          </a:xfrm>
          <a:prstGeom prst="rect">
            <a:avLst/>
          </a:prstGeom>
          <a:solidFill>
            <a:srgbClr val="0D7180"/>
          </a:solidFill>
          <a:ln w="0">
            <a:noFill/>
            <a:prstDash val="solid"/>
          </a:ln>
        </p:spPr>
      </p:sp>
      <p:sp>
        <p:nvSpPr>
          <p:cNvPr id="14" name="step-text-2">
            <a:extLst>
              <a:ext uri="{FF2B5EF4-FFF2-40B4-BE49-F238E27FC236}">
                <a16:creationId xmlns:a16="http://schemas.microsoft.com/office/drawing/2014/main" id="{3A62E1AA-59BF-4060-AC44-A47C24FA2271}"/>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q(τ) = Cε(1 − e⁻¹) = 0.632Cε.</a:t>
            </a:r>
          </a:p>
        </p:txBody>
      </p:sp>
      <p:sp>
        <p:nvSpPr>
          <p:cNvPr id="15" name="step-label-3">
            <a:extLst>
              <a:ext uri="{FF2B5EF4-FFF2-40B4-BE49-F238E27FC236}">
                <a16:creationId xmlns:a16="http://schemas.microsoft.com/office/drawing/2014/main" id="{4D291EBE-7129-4BA3-8174-81E7C0CF7F3E}"/>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3</a:t>
            </a:r>
          </a:p>
        </p:txBody>
      </p:sp>
      <p:sp>
        <p:nvSpPr>
          <p:cNvPr id="16" name="rule-190-502">
            <a:extLst>
              <a:ext uri="{FF2B5EF4-FFF2-40B4-BE49-F238E27FC236}">
                <a16:creationId xmlns:a16="http://schemas.microsoft.com/office/drawing/2014/main" id="{2041E369-1C01-46FD-A6C0-FE2F7249BDD3}"/>
              </a:ext>
            </a:extLst>
          </p:cNvPr>
          <p:cNvSpPr>
            <a:spLocks noGrp="1"/>
          </p:cNvSpPr>
          <p:nvPr/>
        </p:nvSpPr>
        <p:spPr>
          <a:xfrm>
            <a:off x="1809750" y="4781550"/>
            <a:ext cx="381000" cy="19050"/>
          </a:xfrm>
          <a:prstGeom prst="rect">
            <a:avLst/>
          </a:prstGeom>
          <a:solidFill>
            <a:srgbClr val="0D7180"/>
          </a:solidFill>
          <a:ln w="0">
            <a:noFill/>
            <a:prstDash val="solid"/>
          </a:ln>
        </p:spPr>
      </p:sp>
      <p:sp>
        <p:nvSpPr>
          <p:cNvPr id="17" name="step-text-3">
            <a:extLst>
              <a:ext uri="{FF2B5EF4-FFF2-40B4-BE49-F238E27FC236}">
                <a16:creationId xmlns:a16="http://schemas.microsoft.com/office/drawing/2014/main" id="{281E28DF-1C06-4108-9EEC-FAD6030A0E45}"/>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Cε = 120 μC.</a:t>
            </a:r>
          </a:p>
        </p:txBody>
      </p:sp>
      <p:sp>
        <p:nvSpPr>
          <p:cNvPr id="18" name="answer-frame">
            <a:extLst>
              <a:ext uri="{FF2B5EF4-FFF2-40B4-BE49-F238E27FC236}">
                <a16:creationId xmlns:a16="http://schemas.microsoft.com/office/drawing/2014/main" id="{369D4DA3-7B09-449D-9FD5-D17C4E00377C}"/>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200FF747-ECD1-4A05-9157-50EAEB9EF9DC}"/>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q(τ) = 75.8 μC.</a:t>
            </a:r>
          </a:p>
        </p:txBody>
      </p:sp>
    </p:spTree>
    <p:extLst>
      <p:ext uri="{BB962C8B-B14F-4D97-AF65-F5344CB8AC3E}">
        <p14:creationId xmlns:p14="http://schemas.microsoft.com/office/powerpoint/2010/main" val="1368600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3BB0C901-CC86-415A-89E2-941C49B49A0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11 · AP PHYSICS C: ELECTRICITY &amp; MAGNETISM</a:t>
            </a:r>
          </a:p>
        </p:txBody>
      </p:sp>
      <p:sp>
        <p:nvSpPr>
          <p:cNvPr id="2" name="page-number">
            <a:extLst>
              <a:ext uri="{FF2B5EF4-FFF2-40B4-BE49-F238E27FC236}">
                <a16:creationId xmlns:a16="http://schemas.microsoft.com/office/drawing/2014/main" id="{361ACC13-9C66-4DB7-BB77-DF817C85421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18B09E52-6E78-4ED1-8030-0475734E446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3607F36-BA2E-4E8F-ADA1-1ACE7FE6FC7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APC-EM-U11 · 15–25%</a:t>
            </a:r>
          </a:p>
        </p:txBody>
      </p:sp>
      <p:sp>
        <p:nvSpPr>
          <p:cNvPr id="5" name="slide-title">
            <a:extLst>
              <a:ext uri="{FF2B5EF4-FFF2-40B4-BE49-F238E27FC236}">
                <a16:creationId xmlns:a16="http://schemas.microsoft.com/office/drawing/2014/main" id="{1783FCBD-2DD6-4B6F-AB8A-53AC7344AC9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AA789B5D-7FD5-4894-971D-6AD0627E9580}"/>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0D7180"/>
                </a:solidFill>
              </a:defRPr>
            </a:pPr>
            <a:r>
              <a:rPr sz="1650" b="1" i="0">
                <a:solidFill>
                  <a:srgbClr val="0D7180"/>
                </a:solidFill>
              </a:rPr>
              <a:t>CALCULUS-BASED · GUIDED WORKED PROBLEM · TRY EACH STEP BEFORE READING ON</a:t>
            </a:r>
          </a:p>
        </p:txBody>
      </p:sp>
      <p:sp>
        <p:nvSpPr>
          <p:cNvPr id="7" name="problem-frame">
            <a:extLst>
              <a:ext uri="{FF2B5EF4-FFF2-40B4-BE49-F238E27FC236}">
                <a16:creationId xmlns:a16="http://schemas.microsoft.com/office/drawing/2014/main" id="{0676D332-723A-4BAB-B467-33E81B0A315A}"/>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AB9C2B1C-7096-4759-9251-872DFA768143}"/>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5.0 μF capacitor initially at 20 V discharges through 1.0 MΩ. Find voltage after 10 s.</a:t>
            </a:r>
          </a:p>
        </p:txBody>
      </p:sp>
      <p:sp>
        <p:nvSpPr>
          <p:cNvPr id="9" name="step-label-1">
            <a:extLst>
              <a:ext uri="{FF2B5EF4-FFF2-40B4-BE49-F238E27FC236}">
                <a16:creationId xmlns:a16="http://schemas.microsoft.com/office/drawing/2014/main" id="{A90F7F69-F7A5-480A-BEB6-4B04EBBE5F1F}"/>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1</a:t>
            </a:r>
          </a:p>
        </p:txBody>
      </p:sp>
      <p:sp>
        <p:nvSpPr>
          <p:cNvPr id="10" name="rule-190-358">
            <a:extLst>
              <a:ext uri="{FF2B5EF4-FFF2-40B4-BE49-F238E27FC236}">
                <a16:creationId xmlns:a16="http://schemas.microsoft.com/office/drawing/2014/main" id="{6FD91CB2-4D9F-4707-9595-60A21D274EC1}"/>
              </a:ext>
            </a:extLst>
          </p:cNvPr>
          <p:cNvSpPr>
            <a:spLocks noGrp="1"/>
          </p:cNvSpPr>
          <p:nvPr/>
        </p:nvSpPr>
        <p:spPr>
          <a:xfrm>
            <a:off x="1809750" y="3409950"/>
            <a:ext cx="381000" cy="19050"/>
          </a:xfrm>
          <a:prstGeom prst="rect">
            <a:avLst/>
          </a:prstGeom>
          <a:solidFill>
            <a:srgbClr val="0D7180"/>
          </a:solidFill>
          <a:ln w="0">
            <a:noFill/>
            <a:prstDash val="solid"/>
          </a:ln>
        </p:spPr>
      </p:sp>
      <p:sp>
        <p:nvSpPr>
          <p:cNvPr id="11" name="step-text-1">
            <a:extLst>
              <a:ext uri="{FF2B5EF4-FFF2-40B4-BE49-F238E27FC236}">
                <a16:creationId xmlns:a16="http://schemas.microsoft.com/office/drawing/2014/main" id="{5EA8B186-36CE-4028-8D22-8D52870B8D16}"/>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τ = 5.0 s</a:t>
            </a:r>
          </a:p>
        </p:txBody>
      </p:sp>
      <p:sp>
        <p:nvSpPr>
          <p:cNvPr id="12" name="step-label-2">
            <a:extLst>
              <a:ext uri="{FF2B5EF4-FFF2-40B4-BE49-F238E27FC236}">
                <a16:creationId xmlns:a16="http://schemas.microsoft.com/office/drawing/2014/main" id="{426A263B-390F-4E6F-B273-25C0AAE46411}"/>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2</a:t>
            </a:r>
          </a:p>
        </p:txBody>
      </p:sp>
      <p:sp>
        <p:nvSpPr>
          <p:cNvPr id="13" name="rule-190-430">
            <a:extLst>
              <a:ext uri="{FF2B5EF4-FFF2-40B4-BE49-F238E27FC236}">
                <a16:creationId xmlns:a16="http://schemas.microsoft.com/office/drawing/2014/main" id="{83331BB1-D525-4629-B788-32B0D17676F5}"/>
              </a:ext>
            </a:extLst>
          </p:cNvPr>
          <p:cNvSpPr>
            <a:spLocks noGrp="1"/>
          </p:cNvSpPr>
          <p:nvPr/>
        </p:nvSpPr>
        <p:spPr>
          <a:xfrm>
            <a:off x="1809750" y="4095750"/>
            <a:ext cx="381000" cy="19050"/>
          </a:xfrm>
          <a:prstGeom prst="rect">
            <a:avLst/>
          </a:prstGeom>
          <a:solidFill>
            <a:srgbClr val="0D7180"/>
          </a:solidFill>
          <a:ln w="0">
            <a:noFill/>
            <a:prstDash val="solid"/>
          </a:ln>
        </p:spPr>
      </p:sp>
      <p:sp>
        <p:nvSpPr>
          <p:cNvPr id="14" name="step-text-2">
            <a:extLst>
              <a:ext uri="{FF2B5EF4-FFF2-40B4-BE49-F238E27FC236}">
                <a16:creationId xmlns:a16="http://schemas.microsoft.com/office/drawing/2014/main" id="{A753A797-1520-48C3-B683-BD9FF04B1E9A}"/>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V = 20e^(−10/5)</a:t>
            </a:r>
          </a:p>
        </p:txBody>
      </p:sp>
      <p:sp>
        <p:nvSpPr>
          <p:cNvPr id="15" name="step-label-3">
            <a:extLst>
              <a:ext uri="{FF2B5EF4-FFF2-40B4-BE49-F238E27FC236}">
                <a16:creationId xmlns:a16="http://schemas.microsoft.com/office/drawing/2014/main" id="{B00C8799-AFA1-479F-8F82-22AB8DF568EA}"/>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3</a:t>
            </a:r>
          </a:p>
        </p:txBody>
      </p:sp>
      <p:sp>
        <p:nvSpPr>
          <p:cNvPr id="16" name="rule-190-502">
            <a:extLst>
              <a:ext uri="{FF2B5EF4-FFF2-40B4-BE49-F238E27FC236}">
                <a16:creationId xmlns:a16="http://schemas.microsoft.com/office/drawing/2014/main" id="{864D8BF7-9D83-4E08-9233-97B856C2B72D}"/>
              </a:ext>
            </a:extLst>
          </p:cNvPr>
          <p:cNvSpPr>
            <a:spLocks noGrp="1"/>
          </p:cNvSpPr>
          <p:nvPr/>
        </p:nvSpPr>
        <p:spPr>
          <a:xfrm>
            <a:off x="1809750" y="4781550"/>
            <a:ext cx="381000" cy="19050"/>
          </a:xfrm>
          <a:prstGeom prst="rect">
            <a:avLst/>
          </a:prstGeom>
          <a:solidFill>
            <a:srgbClr val="0D7180"/>
          </a:solidFill>
          <a:ln w="0">
            <a:noFill/>
            <a:prstDash val="solid"/>
          </a:ln>
        </p:spPr>
      </p:sp>
      <p:sp>
        <p:nvSpPr>
          <p:cNvPr id="17" name="step-text-3">
            <a:extLst>
              <a:ext uri="{FF2B5EF4-FFF2-40B4-BE49-F238E27FC236}">
                <a16:creationId xmlns:a16="http://schemas.microsoft.com/office/drawing/2014/main" id="{1F39F878-9C66-4FDF-9748-614C8F6F013B}"/>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6C0AA022-2092-4092-8EC6-EBB421E78AD9}"/>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919CE84F-CE07-4FD2-940A-EF5BEFE4C829}"/>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V = 2.71 V.</a:t>
            </a:r>
          </a:p>
        </p:txBody>
      </p:sp>
    </p:spTree>
    <p:extLst>
      <p:ext uri="{BB962C8B-B14F-4D97-AF65-F5344CB8AC3E}">
        <p14:creationId xmlns:p14="http://schemas.microsoft.com/office/powerpoint/2010/main" val="183263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60DBFE19-3872-4356-9800-36E3224774C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APC-EM · UNIT 11 · AP PHYSICS C: ELECTRICITY &amp; MAGNETISM</a:t>
            </a:r>
          </a:p>
        </p:txBody>
      </p:sp>
      <p:sp>
        <p:nvSpPr>
          <p:cNvPr id="2" name="page-number">
            <a:extLst>
              <a:ext uri="{FF2B5EF4-FFF2-40B4-BE49-F238E27FC236}">
                <a16:creationId xmlns:a16="http://schemas.microsoft.com/office/drawing/2014/main" id="{73BA5FE0-CE19-4492-82BF-01509850E51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AC88ACA9-5207-4367-972C-F624968D13D1}"/>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338595D8-39FF-40B4-A44C-798E0269344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APC-EM-U11 · 15–25%</a:t>
            </a:r>
          </a:p>
        </p:txBody>
      </p:sp>
      <p:sp>
        <p:nvSpPr>
          <p:cNvPr id="5" name="slide-title">
            <a:extLst>
              <a:ext uri="{FF2B5EF4-FFF2-40B4-BE49-F238E27FC236}">
                <a16:creationId xmlns:a16="http://schemas.microsoft.com/office/drawing/2014/main" id="{CD89A5E0-5055-4D73-9759-06EC5E595022}"/>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4AB07132-175E-428A-BF89-32A975B604A8}"/>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CLASS ACTIVITY · AP SCIENCE-PRACTICE ACTIVITY</a:t>
            </a:r>
          </a:p>
        </p:txBody>
      </p:sp>
      <p:sp>
        <p:nvSpPr>
          <p:cNvPr id="7" name="materials-label">
            <a:extLst>
              <a:ext uri="{FF2B5EF4-FFF2-40B4-BE49-F238E27FC236}">
                <a16:creationId xmlns:a16="http://schemas.microsoft.com/office/drawing/2014/main" id="{4C71886E-FDCF-4087-8E86-5F8676CD387E}"/>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YOU NEED</a:t>
            </a:r>
          </a:p>
        </p:txBody>
      </p:sp>
      <p:sp>
        <p:nvSpPr>
          <p:cNvPr id="8" name="materials">
            <a:extLst>
              <a:ext uri="{FF2B5EF4-FFF2-40B4-BE49-F238E27FC236}">
                <a16:creationId xmlns:a16="http://schemas.microsoft.com/office/drawing/2014/main" id="{14D71884-5F91-4CFE-B188-2AD93163EF2F}"/>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B170E6F2-AADA-45CA-AB68-B3B4F11C9DF8}"/>
              </a:ext>
            </a:extLst>
          </p:cNvPr>
          <p:cNvSpPr>
            <a:spLocks noGrp="1"/>
          </p:cNvSpPr>
          <p:nvPr/>
        </p:nvSpPr>
        <p:spPr>
          <a:xfrm>
            <a:off x="4905375" y="2143125"/>
            <a:ext cx="514350" cy="514350"/>
          </a:xfrm>
          <a:prstGeom prst="ellipse">
            <a:avLst/>
          </a:prstGeom>
          <a:solidFill>
            <a:srgbClr val="52C3D3"/>
          </a:solidFill>
          <a:ln w="0">
            <a:noFill/>
            <a:prstDash val="solid"/>
          </a:ln>
        </p:spPr>
      </p:sp>
      <p:sp>
        <p:nvSpPr>
          <p:cNvPr id="10" name="activity-step-number-1">
            <a:extLst>
              <a:ext uri="{FF2B5EF4-FFF2-40B4-BE49-F238E27FC236}">
                <a16:creationId xmlns:a16="http://schemas.microsoft.com/office/drawing/2014/main" id="{DFD55871-1ADC-4ECC-9516-3244B138D3F2}"/>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95E564A2-DD80-4115-BBB5-123FF1911D42}"/>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Nodes are points where electrical connections meet.</a:t>
            </a:r>
          </a:p>
        </p:txBody>
      </p:sp>
      <p:sp>
        <p:nvSpPr>
          <p:cNvPr id="12" name="activity-step-2">
            <a:extLst>
              <a:ext uri="{FF2B5EF4-FFF2-40B4-BE49-F238E27FC236}">
                <a16:creationId xmlns:a16="http://schemas.microsoft.com/office/drawing/2014/main" id="{C7E1DA11-63BC-4A23-8356-8EAC3D339B7E}"/>
              </a:ext>
            </a:extLst>
          </p:cNvPr>
          <p:cNvSpPr>
            <a:spLocks noGrp="1"/>
          </p:cNvSpPr>
          <p:nvPr/>
        </p:nvSpPr>
        <p:spPr>
          <a:xfrm>
            <a:off x="4905375" y="3209925"/>
            <a:ext cx="514350" cy="514350"/>
          </a:xfrm>
          <a:prstGeom prst="ellipse">
            <a:avLst/>
          </a:prstGeom>
          <a:solidFill>
            <a:srgbClr val="52C3D3"/>
          </a:solidFill>
          <a:ln w="0">
            <a:noFill/>
            <a:prstDash val="solid"/>
          </a:ln>
        </p:spPr>
      </p:sp>
      <p:sp>
        <p:nvSpPr>
          <p:cNvPr id="13" name="activity-step-number-2">
            <a:extLst>
              <a:ext uri="{FF2B5EF4-FFF2-40B4-BE49-F238E27FC236}">
                <a16:creationId xmlns:a16="http://schemas.microsoft.com/office/drawing/2014/main" id="{140369E0-1029-4369-82B6-23418CB818F9}"/>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7C3FDC6D-6A92-4CB8-AE56-3177E124A369}"/>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Branches are elements connecting two nodes.</a:t>
            </a:r>
          </a:p>
        </p:txBody>
      </p:sp>
      <p:sp>
        <p:nvSpPr>
          <p:cNvPr id="15" name="activity-step-3">
            <a:extLst>
              <a:ext uri="{FF2B5EF4-FFF2-40B4-BE49-F238E27FC236}">
                <a16:creationId xmlns:a16="http://schemas.microsoft.com/office/drawing/2014/main" id="{35EAF9EC-83D8-4C18-953A-2C6F30AB565A}"/>
              </a:ext>
            </a:extLst>
          </p:cNvPr>
          <p:cNvSpPr>
            <a:spLocks noGrp="1"/>
          </p:cNvSpPr>
          <p:nvPr/>
        </p:nvSpPr>
        <p:spPr>
          <a:xfrm>
            <a:off x="4905375" y="4276725"/>
            <a:ext cx="514350" cy="514350"/>
          </a:xfrm>
          <a:prstGeom prst="ellipse">
            <a:avLst/>
          </a:prstGeom>
          <a:solidFill>
            <a:srgbClr val="52C3D3"/>
          </a:solidFill>
          <a:ln w="0">
            <a:noFill/>
            <a:prstDash val="solid"/>
          </a:ln>
        </p:spPr>
      </p:sp>
      <p:sp>
        <p:nvSpPr>
          <p:cNvPr id="16" name="activity-step-number-3">
            <a:extLst>
              <a:ext uri="{FF2B5EF4-FFF2-40B4-BE49-F238E27FC236}">
                <a16:creationId xmlns:a16="http://schemas.microsoft.com/office/drawing/2014/main" id="{6A0CA85A-22DE-45E2-9C5F-BF427E3AF9A5}"/>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08076396-AA66-40AD-8C58-299AAF58FB33}"/>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Hide component values and reduce each circuit to pure connectivity before writing equations.</a:t>
            </a:r>
          </a:p>
        </p:txBody>
      </p:sp>
      <p:sp>
        <p:nvSpPr>
          <p:cNvPr id="18" name="rule-70-518">
            <a:extLst>
              <a:ext uri="{FF2B5EF4-FFF2-40B4-BE49-F238E27FC236}">
                <a16:creationId xmlns:a16="http://schemas.microsoft.com/office/drawing/2014/main" id="{B142A006-DC71-4AB6-BF3B-8BCA807F21BF}"/>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3FF69B54-ED12-42B3-B0D2-4257C582BC34}"/>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52C3D3"/>
                </a:solidFill>
              </a:defRPr>
            </a:pPr>
            <a:r>
              <a:rPr sz="1875" b="1" i="0">
                <a:solidFill>
                  <a:srgbClr val="52C3D3"/>
                </a:solidFill>
              </a:rPr>
              <a:t>Success check: Every independent node and loop is identified without double-counting equations.</a:t>
            </a:r>
          </a:p>
        </p:txBody>
      </p:sp>
    </p:spTree>
    <p:extLst>
      <p:ext uri="{BB962C8B-B14F-4D97-AF65-F5344CB8AC3E}">
        <p14:creationId xmlns:p14="http://schemas.microsoft.com/office/powerpoint/2010/main" val="1033836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2C3D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A2051FF8-476F-4571-81C2-EB2B9128845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APC-EM · UNIT 11 · AP PHYSICS C: ELECTRICITY &amp; MAGNETISM</a:t>
            </a:r>
          </a:p>
        </p:txBody>
      </p:sp>
      <p:sp>
        <p:nvSpPr>
          <p:cNvPr id="2" name="page-number">
            <a:extLst>
              <a:ext uri="{FF2B5EF4-FFF2-40B4-BE49-F238E27FC236}">
                <a16:creationId xmlns:a16="http://schemas.microsoft.com/office/drawing/2014/main" id="{A517F2A6-336F-44DF-A670-AE41931B806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59452001-274E-43C5-BDD2-3C67BD58B01C}"/>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0112111C-5694-468C-910D-8577FBFFDC8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APC-EM-U11 · 15–25%</a:t>
            </a:r>
          </a:p>
        </p:txBody>
      </p:sp>
      <p:sp>
        <p:nvSpPr>
          <p:cNvPr id="5" name="misconception-label">
            <a:extLst>
              <a:ext uri="{FF2B5EF4-FFF2-40B4-BE49-F238E27FC236}">
                <a16:creationId xmlns:a16="http://schemas.microsoft.com/office/drawing/2014/main" id="{02CB0695-0621-490E-A7F2-96CD91AF6DAA}"/>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8F506DCB-2266-4A46-B21C-697D560A4B27}"/>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“A fully charged capacitor contains no electric field because current is zero.”</a:t>
            </a:r>
          </a:p>
        </p:txBody>
      </p:sp>
      <p:sp>
        <p:nvSpPr>
          <p:cNvPr id="7" name="correction-frame">
            <a:extLst>
              <a:ext uri="{FF2B5EF4-FFF2-40B4-BE49-F238E27FC236}">
                <a16:creationId xmlns:a16="http://schemas.microsoft.com/office/drawing/2014/main" id="{75F4A6B3-C1BD-4360-B158-66568BDD324B}"/>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6EE80DA7-EF94-43C3-ACD4-5645CC30415F}"/>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At DC steady state current is zero through the branch, but the capacitor can retain voltage, charge and field energy.</a:t>
            </a:r>
          </a:p>
        </p:txBody>
      </p:sp>
      <p:sp>
        <p:nvSpPr>
          <p:cNvPr id="9" name="humor-line">
            <a:extLst>
              <a:ext uri="{FF2B5EF4-FFF2-40B4-BE49-F238E27FC236}">
                <a16:creationId xmlns:a16="http://schemas.microsoft.com/office/drawing/2014/main" id="{DFDE3B82-1976-4713-8727-DA8C0DD0D161}"/>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No current does not mean no story.</a:t>
            </a:r>
          </a:p>
        </p:txBody>
      </p:sp>
      <p:sp>
        <p:nvSpPr>
          <p:cNvPr id="10" name="misconception-check">
            <a:extLst>
              <a:ext uri="{FF2B5EF4-FFF2-40B4-BE49-F238E27FC236}">
                <a16:creationId xmlns:a16="http://schemas.microsoft.com/office/drawing/2014/main" id="{656C75C3-F2A5-4874-BD77-7423CE47C1DD}"/>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What circuit quantities remain nonzero at long time?</a:t>
            </a:r>
          </a:p>
        </p:txBody>
      </p:sp>
    </p:spTree>
    <p:extLst>
      <p:ext uri="{BB962C8B-B14F-4D97-AF65-F5344CB8AC3E}">
        <p14:creationId xmlns:p14="http://schemas.microsoft.com/office/powerpoint/2010/main" val="836617484"/>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5713</Words>
  <Application>Microsoft Office PowerPoint</Application>
  <DocSecurity>0</DocSecurity>
  <PresentationFormat>Widescreen</PresentationFormat>
  <Paragraphs>393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2026-08-14T20:14:48Z</dcterms:created>
  <dcterms:modified xsi:type="dcterms:W3CDTF">2026-08-15T16:01:30Z</dcterms:modified>
</cp:coreProperties>
</file>