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Acceleration of the oscillator</c:v>
          </c:tx>
          <c:spPr>
            <a:ln w="28575">
              <a:solidFill>
                <a:srgbClr val="6336D6"/>
              </a:solidFill>
              <a:prstDash val="solid"/>
            </a:ln>
          </c:spPr>
          <c:marker>
            <c:symbol val="circle"/>
            <c:size val="7"/>
            <c:spPr>
              <a:solidFill>
                <a:srgbClr val="6336D6"/>
              </a:solidFill>
            </c:spPr>
          </c:marker>
          <c:xVal>
            <c:numLit>
              <c:formatCode>General</c:formatCode>
              <c:ptCount val="5"/>
              <c:pt idx="0">
                <c:v>-20</c:v>
              </c:pt>
              <c:pt idx="1">
                <c:v>-10</c:v>
              </c:pt>
              <c:pt idx="2">
                <c:v>0</c:v>
              </c:pt>
              <c:pt idx="3">
                <c:v>10</c:v>
              </c:pt>
              <c:pt idx="4">
                <c:v>20</c:v>
              </c:pt>
            </c:numLit>
          </c:xVal>
          <c:yVal>
            <c:numLit>
              <c:formatCode>General</c:formatCode>
              <c:ptCount val="5"/>
              <c:pt idx="0">
                <c:v>8</c:v>
              </c:pt>
              <c:pt idx="1">
                <c:v>4</c:v>
              </c:pt>
              <c:pt idx="2">
                <c:v>0</c:v>
              </c:pt>
              <c:pt idx="3">
                <c:v>-4</c:v>
              </c:pt>
              <c:pt idx="4">
                <c:v>-8</c:v>
              </c:pt>
            </c:numLit>
          </c:yVal>
          <c:smooth val="0"/>
          <c:extLst>
            <c:ext xmlns:c16="http://schemas.microsoft.com/office/drawing/2014/chart" uri="{C3380CC4-5D6E-409C-BE32-E72D297353CC}">
              <c16:uniqueId val="{00000000-813C-422E-8034-E5F04DA8A102}"/>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Acceleration / m/s²</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5"/>
      </c:valAx>
      <c:valAx>
        <c:axId val="48650112"/>
        <c:scaling>
          <c:orientation val="minMax"/>
        </c:scaling>
        <c:delete val="0"/>
        <c:axPos val="b"/>
        <c:title>
          <c:tx>
            <c:rich>
              <a:bodyPr/>
              <a:lstStyle/>
              <a:p>
                <a:r>
                  <a:t>Displacement / cm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A dark-green opening slide with the exact topic title “Oscillations”, an accent ring for group APC-M, and a single hook question.</a:t>
            </a:r>
          </a:p>
          <a:p>
            <a:r>
              <a:t>[Teacher cue]</a:t>
            </a:r>
          </a:p>
          <a:p>
            <a:r>
              <a:t>Ask the hook question before revealing any explanation. Listen for the representations students choose, then connect their answers to AP unit 7.</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[Quiz answers] 1. d²x/dt² = −ω²x — It is one of the unit’s governing relationships. 2. 1.B — Practice 1.B is creating quantitative graphs with scales and units. 3. SHM specifically requires a = −ω²x; many periodic motions do not satisfy this linear relation.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Four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955A4-B5FF-5217-E5A1-DD317C6E22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ABFDD0-CB2A-43EC-DB17-C76FC19ECE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6959E8-14DB-258C-CCFB-E123E162987E}"/>
              </a:ext>
            </a:extLst>
          </p:cNvPr>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x = 0, −x, +x, far out: large a, back toward 0, other side: same rule, opposite sign, a = −ω²x. A caption reads: Acceleration always points home, and grows in exact proportion to how far out you are.</a:t>
            </a:r>
          </a:p>
          <a:p>
            <a:r>
              <a:t>[Teacher cue]</a:t>
            </a:r>
          </a:p>
          <a:p>
            <a:r>
              <a:t>Explain one governing idea at a time. Ask students to restate it using one vocabulary word, then reveal the equation only after its variables and mathematical boundary are named.</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283D39F4-C820-D4EB-AA6D-05358B3224FF}"/>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649587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An editable scatter chart plots Acceleration in m/s² against Displacement in m; Displacement is converted from metres to centimetres; Acceleration remains in m/s².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extract omega from the negative slope and predict period.</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[Quantitative visual] Values: Editable model data: (-0.2, 8), (-0.1, 4), (0, 0), (0.1, -4), (0.2, -8). Data: illustrative lesson data. Scale: -8 to 8 m/s².</a:t>
            </a:r>
          </a:p>
          <a:p>
            <a:r>
              <a:t>Units: x uses metres; y uses m/s².</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ω = √(k/m) = √400 = 20 rad/s. 2) T = 2π/ω. 3) Evaluate in seconds. Answer: T = 0.314 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φ = ±π/3 2) Need sinφ &lt; 0 3) Check the direction, significant figures and physical meaning of the result. Answer: φ = −π/3 is valid.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https://giophysics.com/chapter-45/shm-basics</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SHM satisfies acceleration proportional to negative displacement.; The equation of motion has sinusoidal solutions.; Initial conditions determine amplitude and phase.; Energy methods connect speed and displacement without time.</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[Humor] Repeating is not enough to join the SHM club.</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17DE3C39-C60D-4B55-9D29-D81B5003D795}"/>
              </a:ext>
            </a:extLst>
          </p:cNvPr>
          <p:cNvSpPr>
            <a:spLocks noGrp="1"/>
          </p:cNvSpPr>
          <p:nvPr/>
        </p:nvSpPr>
        <p:spPr>
          <a:xfrm>
            <a:off x="0" y="0"/>
            <a:ext cx="171450" cy="6858000"/>
          </a:xfrm>
          <a:prstGeom prst="rect">
            <a:avLst/>
          </a:prstGeom>
          <a:solidFill>
            <a:srgbClr val="A88CFF"/>
          </a:solidFill>
          <a:ln w="0">
            <a:noFill/>
            <a:prstDash val="solid"/>
          </a:ln>
        </p:spPr>
      </p:sp>
      <p:sp>
        <p:nvSpPr>
          <p:cNvPr id="2" name="title-eyebrow">
            <a:extLst>
              <a:ext uri="{FF2B5EF4-FFF2-40B4-BE49-F238E27FC236}">
                <a16:creationId xmlns:a16="http://schemas.microsoft.com/office/drawing/2014/main" id="{84BA0463-0D4A-4E21-AE61-99EB135242A1}"/>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A88CFF"/>
                </a:solidFill>
              </a:defRPr>
            </a:pPr>
            <a:r>
              <a:rPr sz="1800" b="1" i="0">
                <a:solidFill>
                  <a:srgbClr val="A88CFF"/>
                </a:solidFill>
              </a:rPr>
              <a:t>AP PHYSICS C: MECHANICS · UNIT 7 · 10–15% OF MCQ SECTION</a:t>
            </a:r>
          </a:p>
        </p:txBody>
      </p:sp>
      <p:sp>
        <p:nvSpPr>
          <p:cNvPr id="3" name="topic-title">
            <a:extLst>
              <a:ext uri="{FF2B5EF4-FFF2-40B4-BE49-F238E27FC236}">
                <a16:creationId xmlns:a16="http://schemas.microsoft.com/office/drawing/2014/main" id="{3BCC6231-2562-4C56-9703-49B920F9A1F9}"/>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Oscillations</a:t>
            </a:r>
          </a:p>
        </p:txBody>
      </p:sp>
      <p:sp>
        <p:nvSpPr>
          <p:cNvPr id="4" name="lesson-title">
            <a:extLst>
              <a:ext uri="{FF2B5EF4-FFF2-40B4-BE49-F238E27FC236}">
                <a16:creationId xmlns:a16="http://schemas.microsoft.com/office/drawing/2014/main" id="{1BE62454-5833-413B-B7A8-4B0324BEE942}"/>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A88CFF"/>
                </a:solidFill>
              </a:defRPr>
            </a:pPr>
            <a:r>
              <a:rPr sz="2850" b="1" i="0">
                <a:solidFill>
                  <a:srgbClr val="A88CFF"/>
                </a:solidFill>
              </a:rPr>
              <a:t>The Equation Before the Answer</a:t>
            </a:r>
          </a:p>
        </p:txBody>
      </p:sp>
      <p:sp>
        <p:nvSpPr>
          <p:cNvPr id="5" name="lesson-hook">
            <a:extLst>
              <a:ext uri="{FF2B5EF4-FFF2-40B4-BE49-F238E27FC236}">
                <a16:creationId xmlns:a16="http://schemas.microsoft.com/office/drawing/2014/main" id="{89E81F9F-883B-443C-AC6B-E07C98096360}"/>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What differential equation tells you a motion is simple harmonic before you solve it?</a:t>
            </a:r>
          </a:p>
        </p:txBody>
      </p:sp>
      <p:sp>
        <p:nvSpPr>
          <p:cNvPr id="6" name="topic-ring">
            <a:extLst>
              <a:ext uri="{FF2B5EF4-FFF2-40B4-BE49-F238E27FC236}">
                <a16:creationId xmlns:a16="http://schemas.microsoft.com/office/drawing/2014/main" id="{69F00BF9-4F8E-4422-B1D2-999714994E5B}"/>
              </a:ext>
            </a:extLst>
          </p:cNvPr>
          <p:cNvSpPr>
            <a:spLocks noGrp="1"/>
          </p:cNvSpPr>
          <p:nvPr/>
        </p:nvSpPr>
        <p:spPr>
          <a:xfrm>
            <a:off x="9477375" y="1190625"/>
            <a:ext cx="1952625" cy="1952625"/>
          </a:xfrm>
          <a:prstGeom prst="ellipse">
            <a:avLst/>
          </a:prstGeom>
          <a:solidFill>
            <a:srgbClr val="A88CFF"/>
          </a:solidFill>
          <a:ln w="0">
            <a:noFill/>
            <a:prstDash val="solid"/>
          </a:ln>
        </p:spPr>
      </p:sp>
      <p:sp>
        <p:nvSpPr>
          <p:cNvPr id="7" name="topic-ring-center">
            <a:extLst>
              <a:ext uri="{FF2B5EF4-FFF2-40B4-BE49-F238E27FC236}">
                <a16:creationId xmlns:a16="http://schemas.microsoft.com/office/drawing/2014/main" id="{0C142538-7CB1-473E-A5E0-C7B535FD9C57}"/>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CDEE6463-B471-4B17-9467-88CEBC55A017}"/>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EDITABLE · 45-MINUTE CLASSROOM LESSON · CALCULUS-BASED</a:t>
            </a:r>
          </a:p>
        </p:txBody>
      </p:sp>
      <p:sp>
        <p:nvSpPr>
          <p:cNvPr id="9" name="group-label">
            <a:extLst>
              <a:ext uri="{FF2B5EF4-FFF2-40B4-BE49-F238E27FC236}">
                <a16:creationId xmlns:a16="http://schemas.microsoft.com/office/drawing/2014/main" id="{B513C788-15BD-4B12-B590-9A5A813F204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7 · AP PHYSICS C: MECHANICS</a:t>
            </a:r>
          </a:p>
        </p:txBody>
      </p:sp>
      <p:sp>
        <p:nvSpPr>
          <p:cNvPr id="10" name="page-number">
            <a:extLst>
              <a:ext uri="{FF2B5EF4-FFF2-40B4-BE49-F238E27FC236}">
                <a16:creationId xmlns:a16="http://schemas.microsoft.com/office/drawing/2014/main" id="{E7DDFF35-C2C4-4455-9EFB-29AE5CD19F1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0447B495-34B8-4539-9A45-6706959A2942}"/>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65BC7B9D-5F7D-4FA9-8684-02AD87138C9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APC-M-U7 · 10–15%</a:t>
            </a:r>
          </a:p>
        </p:txBody>
      </p:sp>
    </p:spTree>
    <p:extLst>
      <p:ext uri="{BB962C8B-B14F-4D97-AF65-F5344CB8AC3E}">
        <p14:creationId xmlns:p14="http://schemas.microsoft.com/office/powerpoint/2010/main" val="1232553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2CFDB16C-8C00-4B38-9ECC-29E6DE0D920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7 · AP PHYSICS C: MECHANICS</a:t>
            </a:r>
          </a:p>
        </p:txBody>
      </p:sp>
      <p:sp>
        <p:nvSpPr>
          <p:cNvPr id="2" name="page-number">
            <a:extLst>
              <a:ext uri="{FF2B5EF4-FFF2-40B4-BE49-F238E27FC236}">
                <a16:creationId xmlns:a16="http://schemas.microsoft.com/office/drawing/2014/main" id="{59CF71F4-EB77-44D7-846A-1FAB81827E6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AD32BC15-948B-46E0-B0BA-2512B3DD3C0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BDF6EA8-9CE6-4B27-8462-E7A9B05E870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APC-M-U7 · 10–15%</a:t>
            </a:r>
          </a:p>
        </p:txBody>
      </p:sp>
      <p:sp>
        <p:nvSpPr>
          <p:cNvPr id="5" name="slide-title">
            <a:extLst>
              <a:ext uri="{FF2B5EF4-FFF2-40B4-BE49-F238E27FC236}">
                <a16:creationId xmlns:a16="http://schemas.microsoft.com/office/drawing/2014/main" id="{5F97440E-7DFA-4884-8D12-2BFF834E74B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23DA0899-1755-43AE-B155-7EB32058CCF3}"/>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3 MARKS · DERIVE · CALCULATE · JUSTIFY</a:t>
            </a:r>
          </a:p>
        </p:txBody>
      </p:sp>
      <p:sp>
        <p:nvSpPr>
          <p:cNvPr id="7" name="exam-question-frame">
            <a:extLst>
              <a:ext uri="{FF2B5EF4-FFF2-40B4-BE49-F238E27FC236}">
                <a16:creationId xmlns:a16="http://schemas.microsoft.com/office/drawing/2014/main" id="{708DDC32-01CA-401F-AC6E-56932E7698F0}"/>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F961AF6C-7288-4AB2-9348-334874D22EDF}"/>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pendulum of length L has equation θ'' = −(g/L) sinθ. State the small-angle approximation, obtain the SHM equation and derive period.</a:t>
            </a:r>
          </a:p>
        </p:txBody>
      </p:sp>
      <p:sp>
        <p:nvSpPr>
          <p:cNvPr id="9" name="exam-method-frame">
            <a:extLst>
              <a:ext uri="{FF2B5EF4-FFF2-40B4-BE49-F238E27FC236}">
                <a16:creationId xmlns:a16="http://schemas.microsoft.com/office/drawing/2014/main" id="{4E5E8B99-9E7E-4839-8257-876B235EE77E}"/>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B18BA6A3-144C-4E75-AE16-5DC5FAA40801}"/>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3E7D634E-9189-442B-9622-6B54EC05A200}"/>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394195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ADBCE447-CE1B-4642-B1C9-EEB0D5064C6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7 · AP PHYSICS C: MECHANICS</a:t>
            </a:r>
          </a:p>
        </p:txBody>
      </p:sp>
      <p:sp>
        <p:nvSpPr>
          <p:cNvPr id="2" name="page-number">
            <a:extLst>
              <a:ext uri="{FF2B5EF4-FFF2-40B4-BE49-F238E27FC236}">
                <a16:creationId xmlns:a16="http://schemas.microsoft.com/office/drawing/2014/main" id="{7F8496B1-7806-40A1-B00E-A96B2099D7D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EA72E25E-1E6F-429A-8CAD-D8AFD6A84A1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3BC0922-9148-40C3-B3A6-902380FE767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APC-M-U7 · 10–15%</a:t>
            </a:r>
          </a:p>
        </p:txBody>
      </p:sp>
      <p:sp>
        <p:nvSpPr>
          <p:cNvPr id="5" name="slide-title">
            <a:extLst>
              <a:ext uri="{FF2B5EF4-FFF2-40B4-BE49-F238E27FC236}">
                <a16:creationId xmlns:a16="http://schemas.microsoft.com/office/drawing/2014/main" id="{924DAB27-7DC0-40CF-9EAD-A41FAB8ABE6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1A3A10DC-B64B-4D58-8F90-421479EBB477}"/>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E2D183D3-1D19-4565-90C3-ED93C6F3EBAA}"/>
              </a:ext>
            </a:extLst>
          </p:cNvPr>
          <p:cNvSpPr>
            <a:spLocks noGrp="1"/>
          </p:cNvSpPr>
          <p:nvPr/>
        </p:nvSpPr>
        <p:spPr>
          <a:xfrm>
            <a:off x="666750" y="2266950"/>
            <a:ext cx="457200" cy="457200"/>
          </a:xfrm>
          <a:prstGeom prst="ellipse">
            <a:avLst/>
          </a:prstGeom>
          <a:solidFill>
            <a:srgbClr val="6336D6"/>
          </a:solidFill>
          <a:ln w="0">
            <a:noFill/>
            <a:prstDash val="solid"/>
          </a:ln>
        </p:spPr>
      </p:sp>
      <p:sp>
        <p:nvSpPr>
          <p:cNvPr id="8" name="mark-number-text-1">
            <a:extLst>
              <a:ext uri="{FF2B5EF4-FFF2-40B4-BE49-F238E27FC236}">
                <a16:creationId xmlns:a16="http://schemas.microsoft.com/office/drawing/2014/main" id="{132D1CA5-8ECD-458C-A2CE-F9A7618A8E57}"/>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84367C81-B1FA-46A7-AEE8-CE11789C25B3}"/>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For small θ in radians, sinθ ≈ θ.</a:t>
            </a:r>
          </a:p>
        </p:txBody>
      </p:sp>
      <p:sp>
        <p:nvSpPr>
          <p:cNvPr id="10" name="mark-number-2">
            <a:extLst>
              <a:ext uri="{FF2B5EF4-FFF2-40B4-BE49-F238E27FC236}">
                <a16:creationId xmlns:a16="http://schemas.microsoft.com/office/drawing/2014/main" id="{8939D09E-4E7E-4887-8977-06314D38A14C}"/>
              </a:ext>
            </a:extLst>
          </p:cNvPr>
          <p:cNvSpPr>
            <a:spLocks noGrp="1"/>
          </p:cNvSpPr>
          <p:nvPr/>
        </p:nvSpPr>
        <p:spPr>
          <a:xfrm>
            <a:off x="666750" y="3333750"/>
            <a:ext cx="457200" cy="457200"/>
          </a:xfrm>
          <a:prstGeom prst="ellipse">
            <a:avLst/>
          </a:prstGeom>
          <a:solidFill>
            <a:srgbClr val="6336D6"/>
          </a:solidFill>
          <a:ln w="0">
            <a:noFill/>
            <a:prstDash val="solid"/>
          </a:ln>
        </p:spPr>
      </p:sp>
      <p:sp>
        <p:nvSpPr>
          <p:cNvPr id="11" name="mark-number-text-2">
            <a:extLst>
              <a:ext uri="{FF2B5EF4-FFF2-40B4-BE49-F238E27FC236}">
                <a16:creationId xmlns:a16="http://schemas.microsoft.com/office/drawing/2014/main" id="{4006DA16-48A4-4639-A03F-3C39E0F4D2F7}"/>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7163F2CA-6037-4906-A628-B1701A5B2AB4}"/>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Then θ'' = −(g/L)θ, so ω² = g/L.</a:t>
            </a:r>
          </a:p>
        </p:txBody>
      </p:sp>
      <p:sp>
        <p:nvSpPr>
          <p:cNvPr id="13" name="mark-number-3">
            <a:extLst>
              <a:ext uri="{FF2B5EF4-FFF2-40B4-BE49-F238E27FC236}">
                <a16:creationId xmlns:a16="http://schemas.microsoft.com/office/drawing/2014/main" id="{C1C1C123-D517-452B-9A19-0CB456D2B271}"/>
              </a:ext>
            </a:extLst>
          </p:cNvPr>
          <p:cNvSpPr>
            <a:spLocks noGrp="1"/>
          </p:cNvSpPr>
          <p:nvPr/>
        </p:nvSpPr>
        <p:spPr>
          <a:xfrm>
            <a:off x="666750" y="4400550"/>
            <a:ext cx="457200" cy="457200"/>
          </a:xfrm>
          <a:prstGeom prst="ellipse">
            <a:avLst/>
          </a:prstGeom>
          <a:solidFill>
            <a:srgbClr val="6336D6"/>
          </a:solidFill>
          <a:ln w="0">
            <a:noFill/>
            <a:prstDash val="solid"/>
          </a:ln>
        </p:spPr>
      </p:sp>
      <p:sp>
        <p:nvSpPr>
          <p:cNvPr id="14" name="mark-number-text-3">
            <a:extLst>
              <a:ext uri="{FF2B5EF4-FFF2-40B4-BE49-F238E27FC236}">
                <a16:creationId xmlns:a16="http://schemas.microsoft.com/office/drawing/2014/main" id="{D2CEE0E0-881A-4910-AE3E-387557D82808}"/>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AD9A4D27-8925-4E36-85C1-8A4834005196}"/>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 = 2π√(L/g).</a:t>
            </a:r>
          </a:p>
        </p:txBody>
      </p:sp>
      <p:sp>
        <p:nvSpPr>
          <p:cNvPr id="16" name="improvement-band">
            <a:extLst>
              <a:ext uri="{FF2B5EF4-FFF2-40B4-BE49-F238E27FC236}">
                <a16:creationId xmlns:a16="http://schemas.microsoft.com/office/drawing/2014/main" id="{61267477-E1AC-4966-BC33-E5B23479C489}"/>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1099CA0B-F4D4-4275-A68F-D631A86189EC}"/>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410167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7F344EFE-2113-4E6C-B6CB-B034505169D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7 · AP PHYSICS C: MECHANICS</a:t>
            </a:r>
          </a:p>
        </p:txBody>
      </p:sp>
      <p:sp>
        <p:nvSpPr>
          <p:cNvPr id="2" name="page-number">
            <a:extLst>
              <a:ext uri="{FF2B5EF4-FFF2-40B4-BE49-F238E27FC236}">
                <a16:creationId xmlns:a16="http://schemas.microsoft.com/office/drawing/2014/main" id="{5F3A590D-C400-48AD-84E1-C111A30B9EA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886DAC87-5CF5-48D0-9427-AE48CEFD39B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670D41D-5DA1-408D-AD58-BA27FB37021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APC-M-U7 · 10–15%</a:t>
            </a:r>
          </a:p>
        </p:txBody>
      </p:sp>
      <p:sp>
        <p:nvSpPr>
          <p:cNvPr id="5" name="slide-title">
            <a:extLst>
              <a:ext uri="{FF2B5EF4-FFF2-40B4-BE49-F238E27FC236}">
                <a16:creationId xmlns:a16="http://schemas.microsoft.com/office/drawing/2014/main" id="{AAE0AAA0-95D1-463C-94F1-91C93C447E3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B68777DC-127F-4448-BC4D-888159A81387}"/>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FEC1EBAB-9A1C-424A-A3CA-42F868ABFDC1}"/>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Q1</a:t>
            </a:r>
          </a:p>
        </p:txBody>
      </p:sp>
      <p:sp>
        <p:nvSpPr>
          <p:cNvPr id="8" name="quiz-question-1">
            <a:extLst>
              <a:ext uri="{FF2B5EF4-FFF2-40B4-BE49-F238E27FC236}">
                <a16:creationId xmlns:a16="http://schemas.microsoft.com/office/drawing/2014/main" id="{7F1B3142-64ED-4F6B-8A22-6D4F11E40C97}"/>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661F3C98-681C-4E27-B276-32914CDBDB9F}"/>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d²x/dt² = −ω²x · B speed = distance only · C energy = force/time · D field = charge × time</a:t>
            </a:r>
          </a:p>
        </p:txBody>
      </p:sp>
      <p:sp>
        <p:nvSpPr>
          <p:cNvPr id="10" name="rule-70-425">
            <a:extLst>
              <a:ext uri="{FF2B5EF4-FFF2-40B4-BE49-F238E27FC236}">
                <a16:creationId xmlns:a16="http://schemas.microsoft.com/office/drawing/2014/main" id="{7D413C77-09A6-4798-B1F7-703FD0A33420}"/>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03E778E2-2C8F-482C-9B42-5C73300DE3DA}"/>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Q2</a:t>
            </a:r>
          </a:p>
        </p:txBody>
      </p:sp>
      <p:sp>
        <p:nvSpPr>
          <p:cNvPr id="12" name="quiz-question-2">
            <a:extLst>
              <a:ext uri="{FF2B5EF4-FFF2-40B4-BE49-F238E27FC236}">
                <a16:creationId xmlns:a16="http://schemas.microsoft.com/office/drawing/2014/main" id="{30AA98CA-9858-4FB3-8971-8B308BF7D644}"/>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EB68C566-56F1-4C4F-A349-F68DE17A4546}"/>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48499B26-9C17-46B1-87FE-9098C667D3C1}"/>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B5DFC50E-2B7A-45E2-AC16-BB550F372F60}"/>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Q3</a:t>
            </a:r>
          </a:p>
        </p:txBody>
      </p:sp>
      <p:sp>
        <p:nvSpPr>
          <p:cNvPr id="16" name="quiz-question-3">
            <a:extLst>
              <a:ext uri="{FF2B5EF4-FFF2-40B4-BE49-F238E27FC236}">
                <a16:creationId xmlns:a16="http://schemas.microsoft.com/office/drawing/2014/main" id="{E01DA046-A44D-4026-B75E-FE744B50CFC9}"/>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570600C3-01D3-41A2-BEFC-7A957B5B1856}"/>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SHM specifically requires a = −ω²x;…this linear relation. · B Every periodic motion is simple harmonic. · C Signs and units never matter · D A graph is decorative</a:t>
            </a:r>
          </a:p>
        </p:txBody>
      </p:sp>
      <p:sp>
        <p:nvSpPr>
          <p:cNvPr id="18" name="quiz-question-label-4">
            <a:extLst>
              <a:ext uri="{FF2B5EF4-FFF2-40B4-BE49-F238E27FC236}">
                <a16:creationId xmlns:a16="http://schemas.microsoft.com/office/drawing/2014/main" id="{ACB6223E-FDE1-48C3-8E1D-A51367825F4D}"/>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Q4</a:t>
            </a:r>
          </a:p>
        </p:txBody>
      </p:sp>
      <p:sp>
        <p:nvSpPr>
          <p:cNvPr id="19" name="quiz-question-4">
            <a:extLst>
              <a:ext uri="{FF2B5EF4-FFF2-40B4-BE49-F238E27FC236}">
                <a16:creationId xmlns:a16="http://schemas.microsoft.com/office/drawing/2014/main" id="{3F66F957-69E8-486C-9B03-808390F7EDC1}"/>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19631F3A-C721-4956-B44B-A5F1C2981AF4}"/>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946228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4F42F7C0-4858-4D53-8D3A-26C1C732641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7 · AP PHYSICS C: MECHANICS</a:t>
            </a:r>
          </a:p>
        </p:txBody>
      </p:sp>
      <p:sp>
        <p:nvSpPr>
          <p:cNvPr id="2" name="page-number">
            <a:extLst>
              <a:ext uri="{FF2B5EF4-FFF2-40B4-BE49-F238E27FC236}">
                <a16:creationId xmlns:a16="http://schemas.microsoft.com/office/drawing/2014/main" id="{84068D27-994C-4804-B1A0-29517725333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862096FD-B5A0-40D8-95F1-DE8AD2BE7764}"/>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D4583455-B6C3-44B2-8B7A-1DB962F1DC9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APC-M-U7 · 10–15%</a:t>
            </a:r>
          </a:p>
        </p:txBody>
      </p:sp>
      <p:sp>
        <p:nvSpPr>
          <p:cNvPr id="5" name="slide-title">
            <a:extLst>
              <a:ext uri="{FF2B5EF4-FFF2-40B4-BE49-F238E27FC236}">
                <a16:creationId xmlns:a16="http://schemas.microsoft.com/office/drawing/2014/main" id="{E2B7A93A-3298-434B-9C82-B211DD16005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DAB188CD-4CE7-4012-81AE-C6307B70E442}"/>
              </a:ext>
            </a:extLst>
          </p:cNvPr>
          <p:cNvSpPr>
            <a:spLocks noGrp="1"/>
          </p:cNvSpPr>
          <p:nvPr/>
        </p:nvSpPr>
        <p:spPr>
          <a:xfrm>
            <a:off x="714375" y="1714500"/>
            <a:ext cx="476250" cy="476250"/>
          </a:xfrm>
          <a:prstGeom prst="ellipse">
            <a:avLst/>
          </a:prstGeom>
          <a:solidFill>
            <a:srgbClr val="A88CFF"/>
          </a:solidFill>
          <a:ln w="0">
            <a:noFill/>
            <a:prstDash val="solid"/>
          </a:ln>
        </p:spPr>
      </p:sp>
      <p:sp>
        <p:nvSpPr>
          <p:cNvPr id="7" name="answer-number-text-1">
            <a:extLst>
              <a:ext uri="{FF2B5EF4-FFF2-40B4-BE49-F238E27FC236}">
                <a16:creationId xmlns:a16="http://schemas.microsoft.com/office/drawing/2014/main" id="{512CD1BA-FE85-49C7-8CB2-74A23B46D7FD}"/>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856FB5F8-2663-4CA8-B0F4-1434A1D4D1C1}"/>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d²x/dt² = −ω²x</a:t>
            </a:r>
          </a:p>
        </p:txBody>
      </p:sp>
      <p:sp>
        <p:nvSpPr>
          <p:cNvPr id="9" name="answer-reason-1">
            <a:extLst>
              <a:ext uri="{FF2B5EF4-FFF2-40B4-BE49-F238E27FC236}">
                <a16:creationId xmlns:a16="http://schemas.microsoft.com/office/drawing/2014/main" id="{02A5CD65-A30F-42B2-9B61-C3611E7A2B14}"/>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46A60E48-E6C7-4845-A72C-028DE0D9A548}"/>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C7CFEF45-C11C-4EF5-A4B0-637048B4AA5C}"/>
              </a:ext>
            </a:extLst>
          </p:cNvPr>
          <p:cNvSpPr>
            <a:spLocks noGrp="1"/>
          </p:cNvSpPr>
          <p:nvPr/>
        </p:nvSpPr>
        <p:spPr>
          <a:xfrm>
            <a:off x="714375" y="2695575"/>
            <a:ext cx="476250" cy="476250"/>
          </a:xfrm>
          <a:prstGeom prst="ellipse">
            <a:avLst/>
          </a:prstGeom>
          <a:solidFill>
            <a:srgbClr val="A88CFF"/>
          </a:solidFill>
          <a:ln w="0">
            <a:noFill/>
            <a:prstDash val="solid"/>
          </a:ln>
        </p:spPr>
      </p:sp>
      <p:sp>
        <p:nvSpPr>
          <p:cNvPr id="12" name="answer-number-text-2">
            <a:extLst>
              <a:ext uri="{FF2B5EF4-FFF2-40B4-BE49-F238E27FC236}">
                <a16:creationId xmlns:a16="http://schemas.microsoft.com/office/drawing/2014/main" id="{89B4E2DC-2C78-4248-92F0-9F6A616AFB87}"/>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D6F8AD9E-F7CC-42B2-B177-5B30CCBB6BAC}"/>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1.B</a:t>
            </a:r>
          </a:p>
        </p:txBody>
      </p:sp>
      <p:sp>
        <p:nvSpPr>
          <p:cNvPr id="14" name="answer-reason-2">
            <a:extLst>
              <a:ext uri="{FF2B5EF4-FFF2-40B4-BE49-F238E27FC236}">
                <a16:creationId xmlns:a16="http://schemas.microsoft.com/office/drawing/2014/main" id="{07B8C90D-DE66-4A9A-8528-6F9E8810A317}"/>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38F9E6A2-EEC9-4880-A5BE-231DCBCDD1E9}"/>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180B3C68-9424-4161-A151-27F4DE9C4896}"/>
              </a:ext>
            </a:extLst>
          </p:cNvPr>
          <p:cNvSpPr>
            <a:spLocks noGrp="1"/>
          </p:cNvSpPr>
          <p:nvPr/>
        </p:nvSpPr>
        <p:spPr>
          <a:xfrm>
            <a:off x="714375" y="3676650"/>
            <a:ext cx="476250" cy="476250"/>
          </a:xfrm>
          <a:prstGeom prst="ellipse">
            <a:avLst/>
          </a:prstGeom>
          <a:solidFill>
            <a:srgbClr val="A88CFF"/>
          </a:solidFill>
          <a:ln w="0">
            <a:noFill/>
            <a:prstDash val="solid"/>
          </a:ln>
        </p:spPr>
      </p:sp>
      <p:sp>
        <p:nvSpPr>
          <p:cNvPr id="17" name="answer-number-text-3">
            <a:extLst>
              <a:ext uri="{FF2B5EF4-FFF2-40B4-BE49-F238E27FC236}">
                <a16:creationId xmlns:a16="http://schemas.microsoft.com/office/drawing/2014/main" id="{DF77AF5F-6D21-4024-8C8E-6AFFD4E2B937}"/>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FDE07DBD-3A89-4ECF-8E2E-3ED7ADD5F509}"/>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SHM specifically requires a = −ω²x; many periodic motions do not satisfy this linear relation.</a:t>
            </a:r>
          </a:p>
        </p:txBody>
      </p:sp>
      <p:sp>
        <p:nvSpPr>
          <p:cNvPr id="19" name="answer-reason-3">
            <a:extLst>
              <a:ext uri="{FF2B5EF4-FFF2-40B4-BE49-F238E27FC236}">
                <a16:creationId xmlns:a16="http://schemas.microsoft.com/office/drawing/2014/main" id="{4704694A-B801-4BC2-8A53-416035FC60C8}"/>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8285BC9C-26A0-4EA8-A352-F5C832DB5073}"/>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C939410B-4C9A-4B12-89A5-48D4609406D2}"/>
              </a:ext>
            </a:extLst>
          </p:cNvPr>
          <p:cNvSpPr>
            <a:spLocks noGrp="1"/>
          </p:cNvSpPr>
          <p:nvPr/>
        </p:nvSpPr>
        <p:spPr>
          <a:xfrm>
            <a:off x="714375" y="4657725"/>
            <a:ext cx="476250" cy="476250"/>
          </a:xfrm>
          <a:prstGeom prst="ellipse">
            <a:avLst/>
          </a:prstGeom>
          <a:solidFill>
            <a:srgbClr val="A88CFF"/>
          </a:solidFill>
          <a:ln w="0">
            <a:noFill/>
            <a:prstDash val="solid"/>
          </a:ln>
        </p:spPr>
      </p:sp>
      <p:sp>
        <p:nvSpPr>
          <p:cNvPr id="22" name="answer-number-text-4">
            <a:extLst>
              <a:ext uri="{FF2B5EF4-FFF2-40B4-BE49-F238E27FC236}">
                <a16:creationId xmlns:a16="http://schemas.microsoft.com/office/drawing/2014/main" id="{DD772349-977A-44B4-9C49-336A0AA12987}"/>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9DC8F161-010D-4CED-A487-44F1CD4B3D34}"/>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Units and a physical interpretation</a:t>
            </a:r>
          </a:p>
        </p:txBody>
      </p:sp>
      <p:sp>
        <p:nvSpPr>
          <p:cNvPr id="24" name="answer-reason-4">
            <a:extLst>
              <a:ext uri="{FF2B5EF4-FFF2-40B4-BE49-F238E27FC236}">
                <a16:creationId xmlns:a16="http://schemas.microsoft.com/office/drawing/2014/main" id="{20C6CD0E-8267-4574-BAAC-4AA8CD3D6600}"/>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32A0F786-F34E-462F-8B66-0B75FE17B39D}"/>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A88CFF"/>
                </a:solidFill>
              </a:defRPr>
            </a:pPr>
            <a:r>
              <a:rPr sz="1875" b="1" i="0">
                <a:solidFill>
                  <a:srgbClr val="A88CFF"/>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561153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CBC336EA-5313-4D86-8ABC-8D54FE1605E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7 · AP PHYSICS C: MECHANICS</a:t>
            </a:r>
          </a:p>
        </p:txBody>
      </p:sp>
      <p:sp>
        <p:nvSpPr>
          <p:cNvPr id="2" name="page-number">
            <a:extLst>
              <a:ext uri="{FF2B5EF4-FFF2-40B4-BE49-F238E27FC236}">
                <a16:creationId xmlns:a16="http://schemas.microsoft.com/office/drawing/2014/main" id="{B6C70736-4132-44AB-A95D-A395BCCA542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E33B485F-8D6E-4C61-9515-EB138D29606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BB7FA1C-3A77-42A2-878D-7E99E45EF30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APC-M-U7 · 10–15%</a:t>
            </a:r>
          </a:p>
        </p:txBody>
      </p:sp>
      <p:sp>
        <p:nvSpPr>
          <p:cNvPr id="5" name="slide-title">
            <a:extLst>
              <a:ext uri="{FF2B5EF4-FFF2-40B4-BE49-F238E27FC236}">
                <a16:creationId xmlns:a16="http://schemas.microsoft.com/office/drawing/2014/main" id="{B06D9176-F2F5-4E95-ABDB-0D6493EBDD0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12D8992C-2E7E-4E1C-9922-ECB4C56D2776}"/>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ABBB72D8-16A7-4919-9966-B684826A1BE3}"/>
              </a:ext>
            </a:extLst>
          </p:cNvPr>
          <p:cNvSpPr>
            <a:spLocks noGrp="1"/>
          </p:cNvSpPr>
          <p:nvPr/>
        </p:nvSpPr>
        <p:spPr>
          <a:xfrm>
            <a:off x="723900" y="2209800"/>
            <a:ext cx="495300" cy="495300"/>
          </a:xfrm>
          <a:prstGeom prst="ellipse">
            <a:avLst/>
          </a:prstGeom>
          <a:solidFill>
            <a:srgbClr val="6336D6"/>
          </a:solidFill>
          <a:ln w="0">
            <a:noFill/>
            <a:prstDash val="solid"/>
          </a:ln>
        </p:spPr>
      </p:sp>
      <p:sp>
        <p:nvSpPr>
          <p:cNvPr id="8" name="retrieval-number-text-1">
            <a:extLst>
              <a:ext uri="{FF2B5EF4-FFF2-40B4-BE49-F238E27FC236}">
                <a16:creationId xmlns:a16="http://schemas.microsoft.com/office/drawing/2014/main" id="{08E77993-FB9C-465F-89A4-1CB6971F3A02}"/>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C6C1B913-4EC9-46AF-968E-63F23A757BA1}"/>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Differentiate x = A cos(ωt) twice with respect to t.</a:t>
            </a:r>
          </a:p>
        </p:txBody>
      </p:sp>
      <p:sp>
        <p:nvSpPr>
          <p:cNvPr id="10" name="retrieval-number-2">
            <a:extLst>
              <a:ext uri="{FF2B5EF4-FFF2-40B4-BE49-F238E27FC236}">
                <a16:creationId xmlns:a16="http://schemas.microsoft.com/office/drawing/2014/main" id="{EAA171A6-22ED-4195-9D55-B59B23CCF4A0}"/>
              </a:ext>
            </a:extLst>
          </p:cNvPr>
          <p:cNvSpPr>
            <a:spLocks noGrp="1"/>
          </p:cNvSpPr>
          <p:nvPr/>
        </p:nvSpPr>
        <p:spPr>
          <a:xfrm>
            <a:off x="723900" y="3276600"/>
            <a:ext cx="495300" cy="495300"/>
          </a:xfrm>
          <a:prstGeom prst="ellipse">
            <a:avLst/>
          </a:prstGeom>
          <a:solidFill>
            <a:srgbClr val="6336D6"/>
          </a:solidFill>
          <a:ln w="0">
            <a:noFill/>
            <a:prstDash val="solid"/>
          </a:ln>
        </p:spPr>
      </p:sp>
      <p:sp>
        <p:nvSpPr>
          <p:cNvPr id="11" name="retrieval-number-text-2">
            <a:extLst>
              <a:ext uri="{FF2B5EF4-FFF2-40B4-BE49-F238E27FC236}">
                <a16:creationId xmlns:a16="http://schemas.microsoft.com/office/drawing/2014/main" id="{494EAF93-BD14-4BA7-801C-2B6BA9260960}"/>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8806A3C5-A4ED-40DC-B3F8-D88FC5EBC9C7}"/>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 0.20 kg mass hangs on a 45 N/m spring. What is the square root of k/m, and what unit does it carry?</a:t>
            </a:r>
          </a:p>
        </p:txBody>
      </p:sp>
      <p:sp>
        <p:nvSpPr>
          <p:cNvPr id="13" name="retrieval-number-3">
            <a:extLst>
              <a:ext uri="{FF2B5EF4-FFF2-40B4-BE49-F238E27FC236}">
                <a16:creationId xmlns:a16="http://schemas.microsoft.com/office/drawing/2014/main" id="{5023BBB9-545F-4477-A94A-BD754F36E9F7}"/>
              </a:ext>
            </a:extLst>
          </p:cNvPr>
          <p:cNvSpPr>
            <a:spLocks noGrp="1"/>
          </p:cNvSpPr>
          <p:nvPr/>
        </p:nvSpPr>
        <p:spPr>
          <a:xfrm>
            <a:off x="723900" y="4343400"/>
            <a:ext cx="495300" cy="495300"/>
          </a:xfrm>
          <a:prstGeom prst="ellipse">
            <a:avLst/>
          </a:prstGeom>
          <a:solidFill>
            <a:srgbClr val="6336D6"/>
          </a:solidFill>
          <a:ln w="0">
            <a:noFill/>
            <a:prstDash val="solid"/>
          </a:ln>
        </p:spPr>
      </p:sp>
      <p:sp>
        <p:nvSpPr>
          <p:cNvPr id="14" name="retrieval-number-text-3">
            <a:extLst>
              <a:ext uri="{FF2B5EF4-FFF2-40B4-BE49-F238E27FC236}">
                <a16:creationId xmlns:a16="http://schemas.microsoft.com/office/drawing/2014/main" id="{0D4B7C49-84EF-4226-899E-32A78FDB8416}"/>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D3D3FE9F-79FC-4270-A37D-3B55DE5DD637}"/>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How are angular frequency, period and frequency related?</a:t>
            </a:r>
          </a:p>
        </p:txBody>
      </p:sp>
      <p:sp>
        <p:nvSpPr>
          <p:cNvPr id="16" name="retrieval-close">
            <a:extLst>
              <a:ext uri="{FF2B5EF4-FFF2-40B4-BE49-F238E27FC236}">
                <a16:creationId xmlns:a16="http://schemas.microsoft.com/office/drawing/2014/main" id="{AB4D829E-DF51-42C6-A46E-56C2CBDA5C58}"/>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Mini-whiteboard challenge: sketch or calculate one idea you expect to use today.</a:t>
            </a:r>
          </a:p>
        </p:txBody>
      </p:sp>
    </p:spTree>
    <p:extLst>
      <p:ext uri="{BB962C8B-B14F-4D97-AF65-F5344CB8AC3E}">
        <p14:creationId xmlns:p14="http://schemas.microsoft.com/office/powerpoint/2010/main" val="68966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BABEF34C-5EC7-466B-929D-578548DCCBB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7 · AP PHYSICS C: MECHANICS</a:t>
            </a:r>
          </a:p>
        </p:txBody>
      </p:sp>
      <p:sp>
        <p:nvSpPr>
          <p:cNvPr id="2" name="page-number">
            <a:extLst>
              <a:ext uri="{FF2B5EF4-FFF2-40B4-BE49-F238E27FC236}">
                <a16:creationId xmlns:a16="http://schemas.microsoft.com/office/drawing/2014/main" id="{28CE55BC-41FF-430B-AA12-2440EA80B13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FC96C7A1-7E13-4F94-9A90-C9AE4C66188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B9CCABC-684F-4371-9C89-9D5FFD31C1F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APC-M-U7 · 10–15%</a:t>
            </a:r>
          </a:p>
        </p:txBody>
      </p:sp>
      <p:sp>
        <p:nvSpPr>
          <p:cNvPr id="5" name="slide-title">
            <a:extLst>
              <a:ext uri="{FF2B5EF4-FFF2-40B4-BE49-F238E27FC236}">
                <a16:creationId xmlns:a16="http://schemas.microsoft.com/office/drawing/2014/main" id="{431930AC-AA3A-4F9F-BFA9-043C0A8F929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354E519A-482D-47C7-9379-EE283EED0EB9}"/>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01</a:t>
            </a:r>
          </a:p>
        </p:txBody>
      </p:sp>
      <p:sp>
        <p:nvSpPr>
          <p:cNvPr id="7" name="core-point-1">
            <a:extLst>
              <a:ext uri="{FF2B5EF4-FFF2-40B4-BE49-F238E27FC236}">
                <a16:creationId xmlns:a16="http://schemas.microsoft.com/office/drawing/2014/main" id="{F3D351B8-A9C0-46B2-9272-002140806B09}"/>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SHM satisfies acceleration proportional to negative displacement.</a:t>
            </a:r>
          </a:p>
        </p:txBody>
      </p:sp>
      <p:sp>
        <p:nvSpPr>
          <p:cNvPr id="8" name="core-index-2">
            <a:extLst>
              <a:ext uri="{FF2B5EF4-FFF2-40B4-BE49-F238E27FC236}">
                <a16:creationId xmlns:a16="http://schemas.microsoft.com/office/drawing/2014/main" id="{3DF6CB96-715E-4C3E-A7F1-D53EF4D39DE7}"/>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02</a:t>
            </a:r>
          </a:p>
        </p:txBody>
      </p:sp>
      <p:sp>
        <p:nvSpPr>
          <p:cNvPr id="9" name="core-point-2">
            <a:extLst>
              <a:ext uri="{FF2B5EF4-FFF2-40B4-BE49-F238E27FC236}">
                <a16:creationId xmlns:a16="http://schemas.microsoft.com/office/drawing/2014/main" id="{F25915A6-AF72-4595-9BB1-49C591576F59}"/>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The equation of motion has sinusoidal solutions.</a:t>
            </a:r>
          </a:p>
        </p:txBody>
      </p:sp>
      <p:sp>
        <p:nvSpPr>
          <p:cNvPr id="10" name="core-index-3">
            <a:extLst>
              <a:ext uri="{FF2B5EF4-FFF2-40B4-BE49-F238E27FC236}">
                <a16:creationId xmlns:a16="http://schemas.microsoft.com/office/drawing/2014/main" id="{2EE8BE97-7240-4D3A-84CC-212438656E98}"/>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03</a:t>
            </a:r>
          </a:p>
        </p:txBody>
      </p:sp>
      <p:sp>
        <p:nvSpPr>
          <p:cNvPr id="11" name="core-point-3">
            <a:extLst>
              <a:ext uri="{FF2B5EF4-FFF2-40B4-BE49-F238E27FC236}">
                <a16:creationId xmlns:a16="http://schemas.microsoft.com/office/drawing/2014/main" id="{62DC2B3C-D718-4438-A484-C29B6F98F02E}"/>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Initial conditions determine amplitude and phase.</a:t>
            </a:r>
          </a:p>
        </p:txBody>
      </p:sp>
      <p:sp>
        <p:nvSpPr>
          <p:cNvPr id="12" name="core-index-4">
            <a:extLst>
              <a:ext uri="{FF2B5EF4-FFF2-40B4-BE49-F238E27FC236}">
                <a16:creationId xmlns:a16="http://schemas.microsoft.com/office/drawing/2014/main" id="{738125D5-9CB2-4187-ACD2-F4C1E67D4B23}"/>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04</a:t>
            </a:r>
          </a:p>
        </p:txBody>
      </p:sp>
      <p:sp>
        <p:nvSpPr>
          <p:cNvPr id="13" name="core-point-4">
            <a:extLst>
              <a:ext uri="{FF2B5EF4-FFF2-40B4-BE49-F238E27FC236}">
                <a16:creationId xmlns:a16="http://schemas.microsoft.com/office/drawing/2014/main" id="{BA51DF83-13F6-480B-ACC3-C9B472FF6227}"/>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Energy methods connect speed and displacement without time.</a:t>
            </a:r>
          </a:p>
        </p:txBody>
      </p:sp>
      <p:sp>
        <p:nvSpPr>
          <p:cNvPr id="14" name="equation-panel">
            <a:extLst>
              <a:ext uri="{FF2B5EF4-FFF2-40B4-BE49-F238E27FC236}">
                <a16:creationId xmlns:a16="http://schemas.microsoft.com/office/drawing/2014/main" id="{D523DF50-0A28-4846-87EC-EFB320CEC386}"/>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88DD7762-5698-44C8-9BEA-0928B637E435}"/>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EQUATIONS TO OWN</a:t>
            </a:r>
          </a:p>
        </p:txBody>
      </p:sp>
      <p:sp>
        <p:nvSpPr>
          <p:cNvPr id="16" name="equation-expression-1">
            <a:extLst>
              <a:ext uri="{FF2B5EF4-FFF2-40B4-BE49-F238E27FC236}">
                <a16:creationId xmlns:a16="http://schemas.microsoft.com/office/drawing/2014/main" id="{0717B620-3851-4E1B-8B1C-FBC7507DAE10}"/>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d²x/dt² = −ω²x</a:t>
            </a:r>
          </a:p>
        </p:txBody>
      </p:sp>
      <p:sp>
        <p:nvSpPr>
          <p:cNvPr id="17" name="equation-units-1">
            <a:extLst>
              <a:ext uri="{FF2B5EF4-FFF2-40B4-BE49-F238E27FC236}">
                <a16:creationId xmlns:a16="http://schemas.microsoft.com/office/drawing/2014/main" id="{7AB5E46C-CAE2-4738-AE6D-228AD10F7152}"/>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m/s²</a:t>
            </a:r>
          </a:p>
        </p:txBody>
      </p:sp>
      <p:sp>
        <p:nvSpPr>
          <p:cNvPr id="18" name="equation-expression-2">
            <a:extLst>
              <a:ext uri="{FF2B5EF4-FFF2-40B4-BE49-F238E27FC236}">
                <a16:creationId xmlns:a16="http://schemas.microsoft.com/office/drawing/2014/main" id="{15299529-8913-44AD-AAE2-C1D60ADBC1C6}"/>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ω = √(k/m)</a:t>
            </a:r>
          </a:p>
        </p:txBody>
      </p:sp>
      <p:sp>
        <p:nvSpPr>
          <p:cNvPr id="19" name="equation-units-2">
            <a:extLst>
              <a:ext uri="{FF2B5EF4-FFF2-40B4-BE49-F238E27FC236}">
                <a16:creationId xmlns:a16="http://schemas.microsoft.com/office/drawing/2014/main" id="{9CB14791-B270-4E5A-BE81-4F637ACA5668}"/>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rad/s</a:t>
            </a:r>
          </a:p>
        </p:txBody>
      </p:sp>
      <p:sp>
        <p:nvSpPr>
          <p:cNvPr id="20" name="vocabulary-label">
            <a:extLst>
              <a:ext uri="{FF2B5EF4-FFF2-40B4-BE49-F238E27FC236}">
                <a16:creationId xmlns:a16="http://schemas.microsoft.com/office/drawing/2014/main" id="{F1670E84-D701-4E3C-BA79-47741F2FD0A3}"/>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SAY IT PRECISELY</a:t>
            </a:r>
          </a:p>
        </p:txBody>
      </p:sp>
      <p:sp>
        <p:nvSpPr>
          <p:cNvPr id="21" name="vocabulary">
            <a:extLst>
              <a:ext uri="{FF2B5EF4-FFF2-40B4-BE49-F238E27FC236}">
                <a16:creationId xmlns:a16="http://schemas.microsoft.com/office/drawing/2014/main" id="{0A336003-F739-4D46-9A90-AB6D73ECF0CB}"/>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differential equation · angular frequency · phase · initial condition · amplitude · energy</a:t>
            </a:r>
          </a:p>
        </p:txBody>
      </p:sp>
    </p:spTree>
    <p:extLst>
      <p:ext uri="{BB962C8B-B14F-4D97-AF65-F5344CB8AC3E}">
        <p14:creationId xmlns:p14="http://schemas.microsoft.com/office/powerpoint/2010/main" val="2117599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1C876-566F-9418-B087-A979CEB9C2E5}"/>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FFE59696-19D9-9C58-45FC-2C5726F52D1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7 · AP PHYSICS C: MECHANICS</a:t>
            </a:r>
          </a:p>
        </p:txBody>
      </p:sp>
      <p:sp>
        <p:nvSpPr>
          <p:cNvPr id="2" name="page-number">
            <a:extLst>
              <a:ext uri="{FF2B5EF4-FFF2-40B4-BE49-F238E27FC236}">
                <a16:creationId xmlns:a16="http://schemas.microsoft.com/office/drawing/2014/main" id="{FD193841-86D7-F31E-0856-B19382DFDCE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48325384-E84A-CBE0-27C4-F31CD5BC697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2142B6E-3444-9791-D14E-9517A878B81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APC-M-U7 · 10–15%</a:t>
            </a:r>
          </a:p>
        </p:txBody>
      </p:sp>
      <p:sp>
        <p:nvSpPr>
          <p:cNvPr id="5" name="slide-title">
            <a:extLst>
              <a:ext uri="{FF2B5EF4-FFF2-40B4-BE49-F238E27FC236}">
                <a16:creationId xmlns:a16="http://schemas.microsoft.com/office/drawing/2014/main" id="{5284BA07-D6FB-C8C6-B832-27E0C12C91D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950E1982-AB6B-424D-452D-12C8535B2666}"/>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44634552-F75B-DC16-A97C-11BF25729964}"/>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Simple harmonic motion is defined by its equation rather than its picture: any system whose acceleration is proportional to displacement and directed back toward equilibrium oscillates sinusoidally, with a period fixed by the system alone.</a:t>
            </a:r>
          </a:p>
        </p:txBody>
      </p:sp>
      <p:cxnSp>
        <p:nvCxnSpPr>
          <p:cNvPr id="25" name="Straight Connector 24">
            <a:extLst>
              <a:ext uri="{FF2B5EF4-FFF2-40B4-BE49-F238E27FC236}">
                <a16:creationId xmlns:a16="http://schemas.microsoft.com/office/drawing/2014/main" id="{3FB14096-5F72-35DB-72C4-C6BAFDC03748}"/>
              </a:ext>
            </a:extLst>
          </p:cNvPr>
          <p:cNvCxnSpPr/>
          <p:nvPr/>
        </p:nvCxnSpPr>
        <p:spPr>
          <a:xfrm>
            <a:off x="1524000" y="4824118"/>
            <a:ext cx="9398000" cy="0"/>
          </a:xfrm>
          <a:prstGeom prst="line">
            <a:avLst/>
          </a:prstGeom>
          <a:ln w="1905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6AAD9B5-393A-C33B-A697-71F7A7B688F9}"/>
              </a:ext>
            </a:extLst>
          </p:cNvPr>
          <p:cNvCxnSpPr/>
          <p:nvPr/>
        </p:nvCxnSpPr>
        <p:spPr>
          <a:xfrm>
            <a:off x="6223000" y="4474163"/>
            <a:ext cx="0" cy="699911"/>
          </a:xfrm>
          <a:prstGeom prst="line">
            <a:avLst/>
          </a:prstGeom>
          <a:ln w="1905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D6DF8A0-1A10-4A45-BCA6-0126747E8248}"/>
              </a:ext>
            </a:extLst>
          </p:cNvPr>
          <p:cNvSpPr txBox="1"/>
          <p:nvPr/>
        </p:nvSpPr>
        <p:spPr>
          <a:xfrm>
            <a:off x="5740400" y="5203237"/>
            <a:ext cx="965200" cy="276999"/>
          </a:xfrm>
          <a:prstGeom prst="rect">
            <a:avLst/>
          </a:prstGeom>
          <a:noFill/>
        </p:spPr>
        <p:txBody>
          <a:bodyPr vert="horz" wrap="square" lIns="0" tIns="0" bIns="0" rtlCol="0">
            <a:noAutofit/>
          </a:bodyPr>
          <a:lstStyle/>
          <a:p>
            <a:pPr algn="ctr"/>
            <a:r>
              <a:rPr lang="en-US" sz="1600">
                <a:solidFill>
                  <a:srgbClr val="102E29"/>
                </a:solidFill>
              </a:rPr>
              <a:t>x = 0</a:t>
            </a:r>
          </a:p>
        </p:txBody>
      </p:sp>
      <p:sp>
        <p:nvSpPr>
          <p:cNvPr id="28" name="TextBox 27">
            <a:extLst>
              <a:ext uri="{FF2B5EF4-FFF2-40B4-BE49-F238E27FC236}">
                <a16:creationId xmlns:a16="http://schemas.microsoft.com/office/drawing/2014/main" id="{A76A43B1-7FD5-2800-62D4-0B7AA417AA1B}"/>
              </a:ext>
            </a:extLst>
          </p:cNvPr>
          <p:cNvSpPr txBox="1"/>
          <p:nvPr/>
        </p:nvSpPr>
        <p:spPr>
          <a:xfrm>
            <a:off x="1447800" y="4882445"/>
            <a:ext cx="635000" cy="276999"/>
          </a:xfrm>
          <a:prstGeom prst="rect">
            <a:avLst/>
          </a:prstGeom>
          <a:noFill/>
        </p:spPr>
        <p:txBody>
          <a:bodyPr vert="horz" wrap="square" lIns="0" tIns="0" bIns="0" rtlCol="0">
            <a:noAutofit/>
          </a:bodyPr>
          <a:lstStyle/>
          <a:p>
            <a:r>
              <a:rPr lang="en-US" sz="1600">
                <a:solidFill>
                  <a:srgbClr val="102E29"/>
                </a:solidFill>
              </a:rPr>
              <a:t>−x</a:t>
            </a:r>
          </a:p>
        </p:txBody>
      </p:sp>
      <p:sp>
        <p:nvSpPr>
          <p:cNvPr id="29" name="TextBox 28">
            <a:extLst>
              <a:ext uri="{FF2B5EF4-FFF2-40B4-BE49-F238E27FC236}">
                <a16:creationId xmlns:a16="http://schemas.microsoft.com/office/drawing/2014/main" id="{58B9AB5D-1A3B-DA1A-7F25-970AF1631107}"/>
              </a:ext>
            </a:extLst>
          </p:cNvPr>
          <p:cNvSpPr txBox="1"/>
          <p:nvPr/>
        </p:nvSpPr>
        <p:spPr>
          <a:xfrm>
            <a:off x="10515600" y="4882445"/>
            <a:ext cx="635000" cy="276999"/>
          </a:xfrm>
          <a:prstGeom prst="rect">
            <a:avLst/>
          </a:prstGeom>
          <a:noFill/>
        </p:spPr>
        <p:txBody>
          <a:bodyPr vert="horz" wrap="square" lIns="0" tIns="0" bIns="0" rtlCol="0">
            <a:noAutofit/>
          </a:bodyPr>
          <a:lstStyle/>
          <a:p>
            <a:r>
              <a:rPr lang="en-US" sz="1600">
                <a:solidFill>
                  <a:srgbClr val="102E29"/>
                </a:solidFill>
              </a:rPr>
              <a:t>+x</a:t>
            </a:r>
          </a:p>
        </p:txBody>
      </p:sp>
      <p:cxnSp>
        <p:nvCxnSpPr>
          <p:cNvPr id="30" name="Straight Connector 29">
            <a:extLst>
              <a:ext uri="{FF2B5EF4-FFF2-40B4-BE49-F238E27FC236}">
                <a16:creationId xmlns:a16="http://schemas.microsoft.com/office/drawing/2014/main" id="{AE60515D-0F79-E930-A86F-B829A80A11A5}"/>
              </a:ext>
            </a:extLst>
          </p:cNvPr>
          <p:cNvCxnSpPr/>
          <p:nvPr/>
        </p:nvCxnSpPr>
        <p:spPr>
          <a:xfrm>
            <a:off x="2286000" y="4561652"/>
            <a:ext cx="15367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86768A4-50AD-0D96-4836-7DE6F58F8598}"/>
              </a:ext>
            </a:extLst>
          </p:cNvPr>
          <p:cNvCxnSpPr/>
          <p:nvPr/>
        </p:nvCxnSpPr>
        <p:spPr>
          <a:xfrm>
            <a:off x="4064000" y="4561652"/>
            <a:ext cx="8382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4535472-B7E4-F53E-AC8B-94054B5CEA83}"/>
              </a:ext>
            </a:extLst>
          </p:cNvPr>
          <p:cNvCxnSpPr/>
          <p:nvPr/>
        </p:nvCxnSpPr>
        <p:spPr>
          <a:xfrm flipH="1">
            <a:off x="7543800" y="4561652"/>
            <a:ext cx="8382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9BA33F9-1EBD-721D-0081-82603B998F9B}"/>
              </a:ext>
            </a:extLst>
          </p:cNvPr>
          <p:cNvCxnSpPr/>
          <p:nvPr/>
        </p:nvCxnSpPr>
        <p:spPr>
          <a:xfrm flipH="1">
            <a:off x="8623300" y="4561652"/>
            <a:ext cx="15367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6A10E92B-967D-CC94-41D8-C2404EA59E21}"/>
              </a:ext>
            </a:extLst>
          </p:cNvPr>
          <p:cNvSpPr txBox="1"/>
          <p:nvPr/>
        </p:nvSpPr>
        <p:spPr>
          <a:xfrm>
            <a:off x="1778000" y="4095045"/>
            <a:ext cx="3302000" cy="276999"/>
          </a:xfrm>
          <a:prstGeom prst="rect">
            <a:avLst/>
          </a:prstGeom>
          <a:noFill/>
        </p:spPr>
        <p:txBody>
          <a:bodyPr vert="horz" wrap="square" lIns="0" tIns="0" bIns="0" rtlCol="0">
            <a:noAutofit/>
          </a:bodyPr>
          <a:lstStyle/>
          <a:p>
            <a:r>
              <a:rPr lang="en-US" sz="1600">
                <a:solidFill>
                  <a:srgbClr val="EF5C3E"/>
                </a:solidFill>
              </a:rPr>
              <a:t>far out: large a, back toward 0</a:t>
            </a:r>
          </a:p>
        </p:txBody>
      </p:sp>
      <p:sp>
        <p:nvSpPr>
          <p:cNvPr id="35" name="TextBox 34">
            <a:extLst>
              <a:ext uri="{FF2B5EF4-FFF2-40B4-BE49-F238E27FC236}">
                <a16:creationId xmlns:a16="http://schemas.microsoft.com/office/drawing/2014/main" id="{5479B198-F871-B449-F77A-0854E9D471F1}"/>
              </a:ext>
            </a:extLst>
          </p:cNvPr>
          <p:cNvSpPr txBox="1"/>
          <p:nvPr/>
        </p:nvSpPr>
        <p:spPr>
          <a:xfrm>
            <a:off x="7620000" y="4095045"/>
            <a:ext cx="3556000" cy="276999"/>
          </a:xfrm>
          <a:prstGeom prst="rect">
            <a:avLst/>
          </a:prstGeom>
          <a:noFill/>
        </p:spPr>
        <p:txBody>
          <a:bodyPr vert="horz" wrap="square" lIns="0" tIns="0" bIns="0" rtlCol="0">
            <a:noAutofit/>
          </a:bodyPr>
          <a:lstStyle/>
          <a:p>
            <a:r>
              <a:rPr lang="en-US" sz="1600">
                <a:solidFill>
                  <a:srgbClr val="EF5C3E"/>
                </a:solidFill>
              </a:rPr>
              <a:t>other side: same rule, opposite sign</a:t>
            </a:r>
          </a:p>
        </p:txBody>
      </p:sp>
      <p:sp>
        <p:nvSpPr>
          <p:cNvPr id="36" name="TextBox 35">
            <a:extLst>
              <a:ext uri="{FF2B5EF4-FFF2-40B4-BE49-F238E27FC236}">
                <a16:creationId xmlns:a16="http://schemas.microsoft.com/office/drawing/2014/main" id="{A28D5335-6629-0C04-9CA5-823C8E5F2EAA}"/>
              </a:ext>
            </a:extLst>
          </p:cNvPr>
          <p:cNvSpPr txBox="1"/>
          <p:nvPr/>
        </p:nvSpPr>
        <p:spPr>
          <a:xfrm>
            <a:off x="1778000" y="5524029"/>
            <a:ext cx="3810000" cy="276999"/>
          </a:xfrm>
          <a:prstGeom prst="rect">
            <a:avLst/>
          </a:prstGeom>
          <a:noFill/>
        </p:spPr>
        <p:txBody>
          <a:bodyPr vert="horz" wrap="square" lIns="0" tIns="0" bIns="0" rtlCol="0">
            <a:noAutofit/>
          </a:bodyPr>
          <a:lstStyle/>
          <a:p>
            <a:r>
              <a:rPr lang="en-US" sz="1600" b="1">
                <a:solidFill>
                  <a:srgbClr val="102E29"/>
                </a:solidFill>
              </a:rPr>
              <a:t>a = −</a:t>
            </a:r>
            <a:r>
              <a:rPr lang="el-GR" sz="1600" b="1">
                <a:solidFill>
                  <a:srgbClr val="102E29"/>
                </a:solidFill>
              </a:rPr>
              <a:t>ω²</a:t>
            </a:r>
            <a:r>
              <a:rPr lang="en-US" sz="1600" b="1">
                <a:solidFill>
                  <a:srgbClr val="102E29"/>
                </a:solidFill>
              </a:rPr>
              <a:t>x</a:t>
            </a:r>
          </a:p>
        </p:txBody>
      </p:sp>
      <p:sp>
        <p:nvSpPr>
          <p:cNvPr id="37" name="TextBox 36">
            <a:extLst>
              <a:ext uri="{FF2B5EF4-FFF2-40B4-BE49-F238E27FC236}">
                <a16:creationId xmlns:a16="http://schemas.microsoft.com/office/drawing/2014/main" id="{ABC48B6E-DD21-FC3E-6FDC-AD28299334F9}"/>
              </a:ext>
            </a:extLst>
          </p:cNvPr>
          <p:cNvSpPr txBox="1"/>
          <p:nvPr/>
        </p:nvSpPr>
        <p:spPr>
          <a:xfrm>
            <a:off x="7620000" y="5319889"/>
            <a:ext cx="3683000" cy="276999"/>
          </a:xfrm>
          <a:prstGeom prst="rect">
            <a:avLst/>
          </a:prstGeom>
          <a:noFill/>
        </p:spPr>
        <p:txBody>
          <a:bodyPr vert="horz" wrap="square" lIns="0" tIns="0" bIns="0" rtlCol="0">
            <a:noAutofit/>
          </a:bodyPr>
          <a:lstStyle/>
          <a:p>
            <a:r>
              <a:rPr lang="en-US" sz="1600">
                <a:solidFill>
                  <a:srgbClr val="102E29"/>
                </a:solidFill>
              </a:rPr>
              <a:t>The minus sign and the strict proportionality are what make it harmonic.</a:t>
            </a:r>
          </a:p>
        </p:txBody>
      </p:sp>
      <p:sp>
        <p:nvSpPr>
          <p:cNvPr id="38" name="diagram-caption">
            <a:extLst>
              <a:ext uri="{FF2B5EF4-FFF2-40B4-BE49-F238E27FC236}">
                <a16:creationId xmlns:a16="http://schemas.microsoft.com/office/drawing/2014/main" id="{B976F3F3-5622-F4EF-87F1-8D5B0BB1A6CB}"/>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Acceleration always points home, and grows in exact proportion to how far out you are.</a:t>
            </a:r>
          </a:p>
        </p:txBody>
      </p:sp>
    </p:spTree>
    <p:extLst>
      <p:ext uri="{BB962C8B-B14F-4D97-AF65-F5344CB8AC3E}">
        <p14:creationId xmlns:p14="http://schemas.microsoft.com/office/powerpoint/2010/main" val="2564693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4DE82219-91D0-4F4A-AFFA-1354EF3D902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7 · AP PHYSICS C: MECHANICS</a:t>
            </a:r>
          </a:p>
        </p:txBody>
      </p:sp>
      <p:sp>
        <p:nvSpPr>
          <p:cNvPr id="2" name="page-number">
            <a:extLst>
              <a:ext uri="{FF2B5EF4-FFF2-40B4-BE49-F238E27FC236}">
                <a16:creationId xmlns:a16="http://schemas.microsoft.com/office/drawing/2014/main" id="{640937F3-3712-4DF8-8B03-A6BE0737C3F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5A5EA35A-29FF-407D-A38A-3F15F7DD5D6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A954CE8-A87E-4C07-9FBC-0D2B70C0322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APC-M-U7 · 10–15%</a:t>
            </a:r>
          </a:p>
        </p:txBody>
      </p:sp>
      <p:sp>
        <p:nvSpPr>
          <p:cNvPr id="5" name="slide-title">
            <a:extLst>
              <a:ext uri="{FF2B5EF4-FFF2-40B4-BE49-F238E27FC236}">
                <a16:creationId xmlns:a16="http://schemas.microsoft.com/office/drawing/2014/main" id="{C5B8FEB1-2694-4774-BDE0-27034094815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Acceleration versus displacement identifies SHM</a:t>
            </a:r>
          </a:p>
        </p:txBody>
      </p:sp>
      <p:sp>
        <p:nvSpPr>
          <p:cNvPr id="6" name="graph-mode">
            <a:extLst>
              <a:ext uri="{FF2B5EF4-FFF2-40B4-BE49-F238E27FC236}">
                <a16:creationId xmlns:a16="http://schemas.microsoft.com/office/drawing/2014/main" id="{5CE8338A-A6EF-4AB9-A3B6-BE9A6DE22AFC}"/>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INTERACTIVE GRAPH · PREDICT → EDIT → EXPLAIN</a:t>
            </a:r>
          </a:p>
        </p:txBody>
      </p:sp>
      <p:sp>
        <p:nvSpPr>
          <p:cNvPr id="7" name="graph-prompt">
            <a:extLst>
              <a:ext uri="{FF2B5EF4-FFF2-40B4-BE49-F238E27FC236}">
                <a16:creationId xmlns:a16="http://schemas.microsoft.com/office/drawing/2014/main" id="{484BF4E7-340B-448E-B046-387402A553F6}"/>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96209B4C-FE82-4163-A132-585E86EC1609}"/>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(-0.2, 8), (-0.1, 4), …, (0.1, -4), (0.2, -8).</a:t>
            </a:r>
          </a:p>
        </p:txBody>
      </p:sp>
      <p:sp>
        <p:nvSpPr>
          <p:cNvPr id="9" name="graph-scale">
            <a:extLst>
              <a:ext uri="{FF2B5EF4-FFF2-40B4-BE49-F238E27FC236}">
                <a16:creationId xmlns:a16="http://schemas.microsoft.com/office/drawing/2014/main" id="{926CEF63-762F-42B7-A4B0-FA424DB68B69}"/>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source -8–8 m/s²; chart -8–8 m/s². Axes: source Displacement / m; Acceleration / m/s². Chart: Displacement / cm; Acceleration / m/s².</a:t>
            </a:r>
          </a:p>
        </p:txBody>
      </p:sp>
      <p:sp>
        <p:nvSpPr>
          <p:cNvPr id="10" name="chart-frame">
            <a:extLst>
              <a:ext uri="{FF2B5EF4-FFF2-40B4-BE49-F238E27FC236}">
                <a16:creationId xmlns:a16="http://schemas.microsoft.com/office/drawing/2014/main" id="{89B8404E-B985-4FA1-9617-70BBCE30B8E5}"/>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34091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0F5FD66-E1C0-45D3-8CBE-7C9E3BBA522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7 · AP PHYSICS C: MECHANICS</a:t>
            </a:r>
          </a:p>
        </p:txBody>
      </p:sp>
      <p:sp>
        <p:nvSpPr>
          <p:cNvPr id="2" name="page-number">
            <a:extLst>
              <a:ext uri="{FF2B5EF4-FFF2-40B4-BE49-F238E27FC236}">
                <a16:creationId xmlns:a16="http://schemas.microsoft.com/office/drawing/2014/main" id="{F8BA8762-6CC0-418A-869F-C20DA41C096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240A1C16-0AB5-4C78-B0F1-1E9FA0D39FE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1535863-D215-4628-AC35-668B0354A9E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APC-M-U7 · 10–15%</a:t>
            </a:r>
          </a:p>
        </p:txBody>
      </p:sp>
      <p:sp>
        <p:nvSpPr>
          <p:cNvPr id="5" name="slide-title">
            <a:extLst>
              <a:ext uri="{FF2B5EF4-FFF2-40B4-BE49-F238E27FC236}">
                <a16:creationId xmlns:a16="http://schemas.microsoft.com/office/drawing/2014/main" id="{92AC3861-E920-4EED-818E-66C7E5D1221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85C574D4-93DF-435E-9B14-3D90009C2700}"/>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FULLY WORKED PROBLEM · SHOW THE METHOD</a:t>
            </a:r>
          </a:p>
        </p:txBody>
      </p:sp>
      <p:sp>
        <p:nvSpPr>
          <p:cNvPr id="7" name="problem-frame">
            <a:extLst>
              <a:ext uri="{FF2B5EF4-FFF2-40B4-BE49-F238E27FC236}">
                <a16:creationId xmlns:a16="http://schemas.microsoft.com/office/drawing/2014/main" id="{BB4B71B9-92CF-45DB-991F-C01225C2CE4D}"/>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497D8520-891F-4DC2-B812-078231ACF2F8}"/>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spring–mass system has m = 0.25 kg and k = 100 N/m. Find angular frequency and period.</a:t>
            </a:r>
          </a:p>
        </p:txBody>
      </p:sp>
      <p:sp>
        <p:nvSpPr>
          <p:cNvPr id="9" name="step-label-1">
            <a:extLst>
              <a:ext uri="{FF2B5EF4-FFF2-40B4-BE49-F238E27FC236}">
                <a16:creationId xmlns:a16="http://schemas.microsoft.com/office/drawing/2014/main" id="{293979BF-9374-4EBC-9C04-EDCD2BFB3D84}"/>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D4D293DD-F801-4AC9-A61C-6E574B028BA7}"/>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2EB3A460-D544-4165-B073-13E24E5541C5}"/>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ω = √(k/m) = √400 = 20 rad/s.</a:t>
            </a:r>
          </a:p>
        </p:txBody>
      </p:sp>
      <p:sp>
        <p:nvSpPr>
          <p:cNvPr id="12" name="step-label-2">
            <a:extLst>
              <a:ext uri="{FF2B5EF4-FFF2-40B4-BE49-F238E27FC236}">
                <a16:creationId xmlns:a16="http://schemas.microsoft.com/office/drawing/2014/main" id="{EE007261-55B1-447F-87D5-E0094B2CE7F4}"/>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B2F5A1AE-703A-461C-B6B2-B98B61C55C99}"/>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6B5C837B-D207-42F0-B5A8-0B087855D8A6}"/>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T = 2π/ω.</a:t>
            </a:r>
          </a:p>
        </p:txBody>
      </p:sp>
      <p:sp>
        <p:nvSpPr>
          <p:cNvPr id="15" name="step-label-3">
            <a:extLst>
              <a:ext uri="{FF2B5EF4-FFF2-40B4-BE49-F238E27FC236}">
                <a16:creationId xmlns:a16="http://schemas.microsoft.com/office/drawing/2014/main" id="{289F769F-99E9-4E77-BD04-49019951F762}"/>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9C9474A5-1567-4D9A-A81A-503129961946}"/>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C3C788E2-7A97-486C-A5EF-0A3AD7CCB380}"/>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Evaluate in seconds.</a:t>
            </a:r>
          </a:p>
        </p:txBody>
      </p:sp>
      <p:sp>
        <p:nvSpPr>
          <p:cNvPr id="18" name="answer-frame">
            <a:extLst>
              <a:ext uri="{FF2B5EF4-FFF2-40B4-BE49-F238E27FC236}">
                <a16:creationId xmlns:a16="http://schemas.microsoft.com/office/drawing/2014/main" id="{5E365CFC-0B68-412D-8626-681FBAC09F3C}"/>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72E02CF5-D047-4637-8688-03C89E1108C3}"/>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T = 0.314 s.</a:t>
            </a:r>
          </a:p>
        </p:txBody>
      </p:sp>
    </p:spTree>
    <p:extLst>
      <p:ext uri="{BB962C8B-B14F-4D97-AF65-F5344CB8AC3E}">
        <p14:creationId xmlns:p14="http://schemas.microsoft.com/office/powerpoint/2010/main" val="158439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58B07E86-CC46-4279-A2A3-116891AE54B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7 · AP PHYSICS C: MECHANICS</a:t>
            </a:r>
          </a:p>
        </p:txBody>
      </p:sp>
      <p:sp>
        <p:nvSpPr>
          <p:cNvPr id="2" name="page-number">
            <a:extLst>
              <a:ext uri="{FF2B5EF4-FFF2-40B4-BE49-F238E27FC236}">
                <a16:creationId xmlns:a16="http://schemas.microsoft.com/office/drawing/2014/main" id="{45E9A349-34FB-4D58-930A-78A0E5F9961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079484DF-B8E2-4DF7-A9B7-8480E8159D3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F6B0ACB-E76F-4AE1-B439-559B41F7D4A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APC-M-U7 · 10–15%</a:t>
            </a:r>
          </a:p>
        </p:txBody>
      </p:sp>
      <p:sp>
        <p:nvSpPr>
          <p:cNvPr id="5" name="slide-title">
            <a:extLst>
              <a:ext uri="{FF2B5EF4-FFF2-40B4-BE49-F238E27FC236}">
                <a16:creationId xmlns:a16="http://schemas.microsoft.com/office/drawing/2014/main" id="{1EF57BE4-5389-4EC5-8F54-F95E039D610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F0846F06-718A-4287-A70C-CBF965EE5DC6}"/>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GUIDED WORKED PROBLEM · TRY EACH STEP BEFORE READING ON</a:t>
            </a:r>
          </a:p>
        </p:txBody>
      </p:sp>
      <p:sp>
        <p:nvSpPr>
          <p:cNvPr id="7" name="problem-frame">
            <a:extLst>
              <a:ext uri="{FF2B5EF4-FFF2-40B4-BE49-F238E27FC236}">
                <a16:creationId xmlns:a16="http://schemas.microsoft.com/office/drawing/2014/main" id="{9D8053E4-3DFB-4BA8-BA0A-3B691450ECE9}"/>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1594AF49-273C-49B7-9394-5DB852AF16CC}"/>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An oscillator has x(0) = A/2 and v(0) &gt; 0. For x = A cos(ωt + φ), find a valid phase φ.</a:t>
            </a:r>
          </a:p>
        </p:txBody>
      </p:sp>
      <p:sp>
        <p:nvSpPr>
          <p:cNvPr id="9" name="step-label-1">
            <a:extLst>
              <a:ext uri="{FF2B5EF4-FFF2-40B4-BE49-F238E27FC236}">
                <a16:creationId xmlns:a16="http://schemas.microsoft.com/office/drawing/2014/main" id="{AB014F23-6374-45DC-9B96-B7690BFDAC64}"/>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471DF60C-7147-4741-990F-84DB9C4F6304}"/>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CF286FA4-AB28-487C-B80D-803026CEDC32}"/>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φ = ±π/3</a:t>
            </a:r>
          </a:p>
        </p:txBody>
      </p:sp>
      <p:sp>
        <p:nvSpPr>
          <p:cNvPr id="12" name="step-label-2">
            <a:extLst>
              <a:ext uri="{FF2B5EF4-FFF2-40B4-BE49-F238E27FC236}">
                <a16:creationId xmlns:a16="http://schemas.microsoft.com/office/drawing/2014/main" id="{57E4C615-2FC7-47E3-933E-D9F63D045B49}"/>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549D5904-1F2A-488B-B7F8-3A16906EE8D0}"/>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C7258D3D-C8D7-452B-B3AC-91A32F855B95}"/>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Need sinφ &lt; 0</a:t>
            </a:r>
          </a:p>
        </p:txBody>
      </p:sp>
      <p:sp>
        <p:nvSpPr>
          <p:cNvPr id="15" name="step-label-3">
            <a:extLst>
              <a:ext uri="{FF2B5EF4-FFF2-40B4-BE49-F238E27FC236}">
                <a16:creationId xmlns:a16="http://schemas.microsoft.com/office/drawing/2014/main" id="{96186A0E-FAA6-457F-9AD4-53DF6C54A548}"/>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956F9D6E-3806-478B-A8B2-894AD9401147}"/>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7062EFDC-9548-4A62-BC4F-EF0DE26EDF74}"/>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6F9DC2D4-E3D1-4FF7-A021-BB42DA4D1AAE}"/>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56B346A5-D1B6-4C93-BD95-B2ED5CBFA832}"/>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φ = −π/3 is valid.</a:t>
            </a:r>
          </a:p>
        </p:txBody>
      </p:sp>
    </p:spTree>
    <p:extLst>
      <p:ext uri="{BB962C8B-B14F-4D97-AF65-F5344CB8AC3E}">
        <p14:creationId xmlns:p14="http://schemas.microsoft.com/office/powerpoint/2010/main" val="1621763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366F6E5-7318-4617-8C61-0FEEA3D46F7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7 · AP PHYSICS C: MECHANICS</a:t>
            </a:r>
          </a:p>
        </p:txBody>
      </p:sp>
      <p:sp>
        <p:nvSpPr>
          <p:cNvPr id="2" name="page-number">
            <a:extLst>
              <a:ext uri="{FF2B5EF4-FFF2-40B4-BE49-F238E27FC236}">
                <a16:creationId xmlns:a16="http://schemas.microsoft.com/office/drawing/2014/main" id="{40F37D4A-AE8E-4243-BE93-C3E452907CA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084E1EDC-B07F-4B04-B269-F879A793B2C1}"/>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D29F73F1-EC73-4C83-B023-927C02FE61D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APC-M-U7 · 10–15%</a:t>
            </a:r>
          </a:p>
        </p:txBody>
      </p:sp>
      <p:sp>
        <p:nvSpPr>
          <p:cNvPr id="5" name="slide-title">
            <a:extLst>
              <a:ext uri="{FF2B5EF4-FFF2-40B4-BE49-F238E27FC236}">
                <a16:creationId xmlns:a16="http://schemas.microsoft.com/office/drawing/2014/main" id="{0FE561E2-9E6C-4192-9E1E-5B8C62DEF5D3}"/>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E056F2E1-014A-48D7-B017-0FF58024C90B}"/>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CLASS ACTIVITY · AP SCIENCE-PRACTICE ACTIVITY</a:t>
            </a:r>
          </a:p>
        </p:txBody>
      </p:sp>
      <p:sp>
        <p:nvSpPr>
          <p:cNvPr id="7" name="materials-label">
            <a:extLst>
              <a:ext uri="{FF2B5EF4-FFF2-40B4-BE49-F238E27FC236}">
                <a16:creationId xmlns:a16="http://schemas.microsoft.com/office/drawing/2014/main" id="{6AC43BBA-F1B2-4401-B6F5-2811B590AA9E}"/>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YOU NEED</a:t>
            </a:r>
          </a:p>
        </p:txBody>
      </p:sp>
      <p:sp>
        <p:nvSpPr>
          <p:cNvPr id="8" name="materials">
            <a:extLst>
              <a:ext uri="{FF2B5EF4-FFF2-40B4-BE49-F238E27FC236}">
                <a16:creationId xmlns:a16="http://schemas.microsoft.com/office/drawing/2014/main" id="{6E5B1A74-F7CB-46D6-8020-CD42792130FD}"/>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0E7D9234-4D27-4C30-8CEF-D7A183FA23CB}"/>
              </a:ext>
            </a:extLst>
          </p:cNvPr>
          <p:cNvSpPr>
            <a:spLocks noGrp="1"/>
          </p:cNvSpPr>
          <p:nvPr/>
        </p:nvSpPr>
        <p:spPr>
          <a:xfrm>
            <a:off x="4905375" y="2143125"/>
            <a:ext cx="514350" cy="514350"/>
          </a:xfrm>
          <a:prstGeom prst="ellipse">
            <a:avLst/>
          </a:prstGeom>
          <a:solidFill>
            <a:srgbClr val="A88CFF"/>
          </a:solidFill>
          <a:ln w="0">
            <a:noFill/>
            <a:prstDash val="solid"/>
          </a:ln>
        </p:spPr>
      </p:sp>
      <p:sp>
        <p:nvSpPr>
          <p:cNvPr id="10" name="activity-step-number-1">
            <a:extLst>
              <a:ext uri="{FF2B5EF4-FFF2-40B4-BE49-F238E27FC236}">
                <a16:creationId xmlns:a16="http://schemas.microsoft.com/office/drawing/2014/main" id="{748C7B4B-AC4A-41DD-88DA-2097B2E796B7}"/>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4D0B65B3-22AA-4CCE-B118-5B7A72BDBB13}"/>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Teams receive x(0) and v(0) cards.</a:t>
            </a:r>
          </a:p>
        </p:txBody>
      </p:sp>
      <p:sp>
        <p:nvSpPr>
          <p:cNvPr id="12" name="activity-step-2">
            <a:extLst>
              <a:ext uri="{FF2B5EF4-FFF2-40B4-BE49-F238E27FC236}">
                <a16:creationId xmlns:a16="http://schemas.microsoft.com/office/drawing/2014/main" id="{459374E9-FABD-4943-9511-79899A240F54}"/>
              </a:ext>
            </a:extLst>
          </p:cNvPr>
          <p:cNvSpPr>
            <a:spLocks noGrp="1"/>
          </p:cNvSpPr>
          <p:nvPr/>
        </p:nvSpPr>
        <p:spPr>
          <a:xfrm>
            <a:off x="4905375" y="3209925"/>
            <a:ext cx="514350" cy="514350"/>
          </a:xfrm>
          <a:prstGeom prst="ellipse">
            <a:avLst/>
          </a:prstGeom>
          <a:solidFill>
            <a:srgbClr val="A88CFF"/>
          </a:solidFill>
          <a:ln w="0">
            <a:noFill/>
            <a:prstDash val="solid"/>
          </a:ln>
        </p:spPr>
      </p:sp>
      <p:sp>
        <p:nvSpPr>
          <p:cNvPr id="13" name="activity-step-number-2">
            <a:extLst>
              <a:ext uri="{FF2B5EF4-FFF2-40B4-BE49-F238E27FC236}">
                <a16:creationId xmlns:a16="http://schemas.microsoft.com/office/drawing/2014/main" id="{7120EA04-D420-4832-BF8F-283BC0613868}"/>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A186F6E5-482E-47C4-8AD9-7E8E80B6C728}"/>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Choose sine or cosine form and determine phase quadrant.</a:t>
            </a:r>
          </a:p>
        </p:txBody>
      </p:sp>
      <p:sp>
        <p:nvSpPr>
          <p:cNvPr id="15" name="activity-step-3">
            <a:extLst>
              <a:ext uri="{FF2B5EF4-FFF2-40B4-BE49-F238E27FC236}">
                <a16:creationId xmlns:a16="http://schemas.microsoft.com/office/drawing/2014/main" id="{90E3E0B0-3DA8-4DF0-9FC2-938D25904BDD}"/>
              </a:ext>
            </a:extLst>
          </p:cNvPr>
          <p:cNvSpPr>
            <a:spLocks noGrp="1"/>
          </p:cNvSpPr>
          <p:nvPr/>
        </p:nvSpPr>
        <p:spPr>
          <a:xfrm>
            <a:off x="4905375" y="4276725"/>
            <a:ext cx="514350" cy="514350"/>
          </a:xfrm>
          <a:prstGeom prst="ellipse">
            <a:avLst/>
          </a:prstGeom>
          <a:solidFill>
            <a:srgbClr val="A88CFF"/>
          </a:solidFill>
          <a:ln w="0">
            <a:noFill/>
            <a:prstDash val="solid"/>
          </a:ln>
        </p:spPr>
      </p:sp>
      <p:sp>
        <p:nvSpPr>
          <p:cNvPr id="16" name="activity-step-number-3">
            <a:extLst>
              <a:ext uri="{FF2B5EF4-FFF2-40B4-BE49-F238E27FC236}">
                <a16:creationId xmlns:a16="http://schemas.microsoft.com/office/drawing/2014/main" id="{AF236C5C-B696-4006-B6D4-E4439C424DC9}"/>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4074CD09-047C-408F-90DD-EF17BB20DA76}"/>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Check by differentiating the proposed x(t).</a:t>
            </a:r>
          </a:p>
        </p:txBody>
      </p:sp>
      <p:sp>
        <p:nvSpPr>
          <p:cNvPr id="18" name="rule-70-518">
            <a:extLst>
              <a:ext uri="{FF2B5EF4-FFF2-40B4-BE49-F238E27FC236}">
                <a16:creationId xmlns:a16="http://schemas.microsoft.com/office/drawing/2014/main" id="{0CA21D2E-BEB0-4DA7-ABFC-36E10B10BC2F}"/>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165C011F-73FA-4969-BCE9-95323785B150}"/>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A88CFF"/>
                </a:solidFill>
              </a:defRPr>
            </a:pPr>
            <a:r>
              <a:rPr sz="1875" b="1" i="0">
                <a:solidFill>
                  <a:srgbClr val="A88CFF"/>
                </a:solidFill>
              </a:rPr>
              <a:t>Success check: The proposed function satisfies both initial conditions.</a:t>
            </a:r>
          </a:p>
        </p:txBody>
      </p:sp>
    </p:spTree>
    <p:extLst>
      <p:ext uri="{BB962C8B-B14F-4D97-AF65-F5344CB8AC3E}">
        <p14:creationId xmlns:p14="http://schemas.microsoft.com/office/powerpoint/2010/main" val="1158344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E59F7"/>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AA0FDF37-C0BC-40A7-A5C5-2ABF759C2AA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APC-M · UNIT 7 · AP PHYSICS C: MECHANICS</a:t>
            </a:r>
          </a:p>
        </p:txBody>
      </p:sp>
      <p:sp>
        <p:nvSpPr>
          <p:cNvPr id="2" name="page-number">
            <a:extLst>
              <a:ext uri="{FF2B5EF4-FFF2-40B4-BE49-F238E27FC236}">
                <a16:creationId xmlns:a16="http://schemas.microsoft.com/office/drawing/2014/main" id="{EE2167A0-37F2-416C-A1D2-CD414296441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6046FE84-BDDE-4057-B952-9A561EF9F7CE}"/>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E17C06DF-7D90-4350-A6EB-A1234A3CB92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APC-M-U7 · 10–15%</a:t>
            </a:r>
          </a:p>
        </p:txBody>
      </p:sp>
      <p:sp>
        <p:nvSpPr>
          <p:cNvPr id="5" name="misconception-label">
            <a:extLst>
              <a:ext uri="{FF2B5EF4-FFF2-40B4-BE49-F238E27FC236}">
                <a16:creationId xmlns:a16="http://schemas.microsoft.com/office/drawing/2014/main" id="{D21CFA67-81D0-4D8F-A9E7-1D83A31EA993}"/>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MISCONCEPTION SHOWDOWN · SPOT THE MISTAKE</a:t>
            </a:r>
          </a:p>
        </p:txBody>
      </p:sp>
      <p:sp>
        <p:nvSpPr>
          <p:cNvPr id="6" name="misconception-claim">
            <a:extLst>
              <a:ext uri="{FF2B5EF4-FFF2-40B4-BE49-F238E27FC236}">
                <a16:creationId xmlns:a16="http://schemas.microsoft.com/office/drawing/2014/main" id="{B4BE73A9-CB6F-4C71-AB24-AFD6EFE7AD79}"/>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F4F0E2"/>
                </a:solidFill>
              </a:defRPr>
            </a:pPr>
            <a:r>
              <a:rPr sz="3600" b="1" i="0">
                <a:solidFill>
                  <a:srgbClr val="F4F0E2"/>
                </a:solidFill>
              </a:rPr>
              <a:t>“Every periodic motion is simple harmonic.”</a:t>
            </a:r>
          </a:p>
        </p:txBody>
      </p:sp>
      <p:sp>
        <p:nvSpPr>
          <p:cNvPr id="7" name="correction-frame">
            <a:extLst>
              <a:ext uri="{FF2B5EF4-FFF2-40B4-BE49-F238E27FC236}">
                <a16:creationId xmlns:a16="http://schemas.microsoft.com/office/drawing/2014/main" id="{7E265389-F8CD-43C8-A8E9-C393183399D3}"/>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5A6E050A-D75F-487F-A040-BCD091E20C34}"/>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SHM specifically requires a = −ω²x; many periodic motions do not satisfy this linear relation.</a:t>
            </a:r>
          </a:p>
        </p:txBody>
      </p:sp>
      <p:sp>
        <p:nvSpPr>
          <p:cNvPr id="9" name="humor-line">
            <a:extLst>
              <a:ext uri="{FF2B5EF4-FFF2-40B4-BE49-F238E27FC236}">
                <a16:creationId xmlns:a16="http://schemas.microsoft.com/office/drawing/2014/main" id="{0B86ECDF-DC58-43C8-A460-A4DB4C7AEF60}"/>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F4F0E2"/>
                </a:solidFill>
              </a:defRPr>
            </a:pPr>
            <a:r>
              <a:rPr sz="1950" b="0" i="1">
                <a:solidFill>
                  <a:srgbClr val="F4F0E2"/>
                </a:solidFill>
              </a:rPr>
              <a:t>Repeating is not enough to join the SHM club.</a:t>
            </a:r>
          </a:p>
        </p:txBody>
      </p:sp>
      <p:sp>
        <p:nvSpPr>
          <p:cNvPr id="10" name="misconception-check">
            <a:extLst>
              <a:ext uri="{FF2B5EF4-FFF2-40B4-BE49-F238E27FC236}">
                <a16:creationId xmlns:a16="http://schemas.microsoft.com/office/drawing/2014/main" id="{1F0B0D6D-48AA-4B4E-9758-37A4762703B1}"/>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F4F0E2"/>
                </a:solidFill>
              </a:defRPr>
            </a:pPr>
            <a:r>
              <a:rPr sz="1875" b="1" i="0">
                <a:solidFill>
                  <a:srgbClr val="F4F0E2"/>
                </a:solidFill>
              </a:rPr>
              <a:t>Mini-whiteboard: What graph test distinguishes SHM from other periodic motion?</a:t>
            </a:r>
          </a:p>
        </p:txBody>
      </p:sp>
    </p:spTree>
    <p:extLst>
      <p:ext uri="{BB962C8B-B14F-4D97-AF65-F5344CB8AC3E}">
        <p14:creationId xmlns:p14="http://schemas.microsoft.com/office/powerpoint/2010/main" val="1941754539"/>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5563</Words>
  <Application>Microsoft Office PowerPoint</Application>
  <DocSecurity>0</DocSecurity>
  <PresentationFormat>Widescreen</PresentationFormat>
  <Paragraphs>393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2026-08-14T20:14:46Z</dcterms:created>
  <dcterms:modified xsi:type="dcterms:W3CDTF">2026-08-15T16:01:27Z</dcterms:modified>
</cp:coreProperties>
</file>