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Applied force F(x) = 2x²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8</c:v>
              </c:pt>
              <c:pt idx="3">
                <c:v>18</c:v>
              </c:pt>
              <c:pt idx="4">
                <c:v>32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5D95-4838-9CC4-E733652C6B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Force / 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Position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“Work, Energy, and Power”, an accent ring for group APC-M,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3.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[Quiz answers] 1. W = ∫F·dr — It is one of the unit’s governing relationships. 2. 1.B — Practice 1.B is creating quantitative graphs with scales and units. 3. Potential is an energy function; its negative spatial derivative gives force.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DD53C-AF52-9506-DBD5-CC8737F1D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1CBD41-9AB0-0BEC-4B2A-866C20BF4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6520B3-8454-49A2-C8C1-DB5C02E2B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A, B, F varies along the path, each dr is one small step along the path, W = ∫ F·dr. A caption reads: Each step contributes only the part of F lying along it; the work is the sum from A to B.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D9F355-51A0-9A82-DDD9-96817209C4AD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894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Force in N against Position in m; Position remains in m; Force remains in N.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identify F = 2x², estimate area numerically, then compare with the analytic integral.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[Quantitative visual] Values: Editable model data: (0, 0), (1, 2), (2, 8), (3, 18), (4, 32). Data: illustrative lesson data. Scale: 0 to 32 N.</a:t>
            </a:r>
          </a:p>
          <a:p>
            <a:r>
              <a:t>Units: x uses metres; y uses newtons.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Set W = ∫₀²3x² dx. 2) Antiderivative is x³. 3) Evaluate 2³ − 0. Answer: W = 8.0 J.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F = −(12x² − 6) = 6 − 12x² 2) F(1) = 6 − 12 3) Check the direction, significant figures and physical meaning of the result. Answer: F(1) = −6.0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[Safety] 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https://giophysics.com/chapter-5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Work is a line integral of force along displacement.; Conservative force relates to potential through F = −dU/dx.; Energy methods can solve motion without finding time dependence.; Instantaneous power is the dot product of force and velocity.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[Humor] Potential energy is the landscape, not the push.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0B9A4B80-5943-48F6-8779-BD24C4F59C1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C0E3041E-043A-42C3-8160-C52294DA0402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AP PHYSICS C: MECHANICS · UNIT 3 · 15–25%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A6C5B077-0DD5-48CA-892C-46B1DFF1C7F6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Work, Energy, and Power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C133C3E1-D876-4F62-ACE7-C7520FBC3F53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A88CFF"/>
                </a:solidFill>
              </a:defRPr>
            </a:pPr>
            <a:r>
              <a:rPr sz="2850" b="1" i="0">
                <a:solidFill>
                  <a:srgbClr val="A88CFF"/>
                </a:solidFill>
              </a:rPr>
              <a:t>Integrating the Push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983EF0D7-4265-4B03-96CE-7B70CEBC4E15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Can a force do zero net work over a trip while doing nonzero work along every small segment?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512BC372-964E-46A3-B9FC-D5B3584AA11B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894686BA-F14F-4074-9DF2-A8601F57A0FA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EC1D23CC-A5F2-4718-A125-15430B1AB7D4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45-MINUTE CLASSROOM LESSON · CALCULUS-BASED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565D2F49-57EA-462B-B8FF-014760B1E12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3 · AP PHYSICS C: MECHANICS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8F8AC1C2-EB3A-471C-A2FF-4191107C8B9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F11AE125-92D6-4C55-8F92-8C2BFA917B6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CBA36026-4715-4582-85CC-F60E62E968F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APC-M-U3 · 15–25%</a:t>
            </a:r>
          </a:p>
        </p:txBody>
      </p:sp>
    </p:spTree>
    <p:extLst>
      <p:ext uri="{BB962C8B-B14F-4D97-AF65-F5344CB8AC3E}">
        <p14:creationId xmlns:p14="http://schemas.microsoft.com/office/powerpoint/2010/main" val="1387980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31779347-2F43-4815-95F5-6E98E989851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ED48110-9073-458F-BA3B-6272BCAA47C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503604D-441C-4507-A68C-B10396ABB0F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5F9971E-93BE-41E0-8E63-AD64EF093C4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4F30E18-E78E-4D98-A61E-B12A543E962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189D3E0B-8EA3-49D2-85DD-5E3723A3E450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D75EA349-7D72-4C32-98B2-F1EBDBC9EECD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7998CCB8-5F0A-48C3-8E2C-784802FB4CB6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particle moves in U(x) = ax⁴ − bx² with a,b &gt; 0. Find equilibrium positions and classify them.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BBE43E57-3433-4949-9959-5AF6FD7E179B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44D48DD4-BD1E-4B0D-B782-E3E18617AC24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051EF2B5-A540-47A2-BABF-0194FE8CE24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71574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1382CEAD-2554-4A88-A5E5-4B30CE81AB3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22EE926-5B6D-4C0E-9B2C-196831D9A5C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A4A6B86-D7C5-46D8-9543-DA639FC885F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6FFED06-750C-443C-AD05-D7E6454B04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1B2C976-D19F-497B-892D-A3352ADE4A7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D19ACB02-048A-409F-9C3A-4392AB5340F6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863D2422-4923-465D-9682-6FC0832B6DEB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2873CFAC-36CA-4255-BDD0-1DF04B7348D9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B9017965-A0A1-4451-80E5-9C240E3B3ED5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−dU/dx = −4ax³ + 2bx.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E2F2DA2B-5A9C-4AC4-BCE2-17406D2E888D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D33DAA71-C10F-43B4-8707-A099E4BABA7A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E4FCD86B-B15E-4B4E-8CD1-A47C1DDF1C4F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Set F = 0: x = 0 or x = ±√(b/2a).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CE83423B-C3C5-4E76-9574-932C7066F0D0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117D0398-D303-41D1-9495-7C312FA5C0B1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759AFF9B-FD82-48AA-A8EC-A02C11810D06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U''(0) = −2b &lt; 0 unstable; U'' at outer points = 4b &gt; 0 stable.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AA808127-3203-4FE1-AD0C-2CB3A01FFE26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6CE72087-4C9E-4BF2-9BE3-0457CC832B27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150238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164D2D55-3339-4122-B209-21461C93BA5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20CAF3A-C55D-4488-832A-DEF94601554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19BE5BC-FBEE-4427-85D1-F21FC5A91D9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FD300C2-1771-45CE-AAE2-B9FC4ACE735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E80E2A4-EBDF-47CB-B42C-016EE723EF7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7D932E5F-DF50-43D4-BF0C-193A6C304086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A87AC8B2-8B44-4134-AD03-947D449D463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5582E36F-F3A6-49A2-9104-6276348C4D56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49D0EDCA-AE57-422D-B6E5-713B8AC2EFB6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W = ∫F·dr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28CD9529-6EDB-4F05-8B36-30A3956BAD9D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8AF42849-769D-4796-AA49-76934E9888E5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5F337BF7-31B5-4FE1-8144-1A83C491D310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6778774F-58E5-45EA-A7C9-13B5003975B5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798FA26F-764C-4BB4-88EF-23786B0BCF1E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DBCC61D5-352C-4174-AB58-D4D2F0DC13C4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E33EEE95-28B2-4D28-AFA8-9671E4DCCE41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19B6F567-F6A7-486E-9655-5739B48F962E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Potential is an energy function; its…derivative gives force. · B Potential energy is a force.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CF78B8AA-8AB3-4018-981A-D1918C9F39AF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C4A8DA28-B74A-47A0-9F7A-C2DED8735C7F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8E6B2453-A619-42D5-A082-B646995A531C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218778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E2ABB721-549A-4821-B125-00E41579819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B766478-D390-4CA3-851F-3642EBC6B50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1B25453-9520-481F-ABD7-2301EAAD42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FC4045F-C8C0-4967-9C50-0F7D9B42CB7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B394107-861D-46A1-B9EF-C6A050801E8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C88E48EF-C665-4F88-A6A5-95646ADE3E7F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99AEDF20-256A-4F56-A656-C5CA49E74ADA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1312A9A4-57D1-43B1-89C9-DC0F5E2D1691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W = ∫F·dr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B51CDC75-CB68-49F0-BB6A-6E3BA86080FE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5B635D60-3945-40B6-83D4-5FA52DC04531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BB4EAE47-800B-4FAC-A76B-FD53234EC6C7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CC8D9862-F9C9-4B82-9CBA-E050E99FD7F0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9880EDE6-0FCE-450F-B192-5256C59621E4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6D09DCE9-C0CE-42F1-BA5A-EA533BCD35E0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A6D51A29-3896-475F-9DEA-EBDF60831E20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174F5C68-9C9F-404C-8E52-9B5D27A40C14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3DB9DAC1-654E-40AE-ADB5-E025DB196993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E962613A-6BF2-4D6A-8190-0724AF0ED47A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Potential is an energy function; its negative spatial derivative gives force.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98B300AC-11A4-4AAC-8393-BF53893A250C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75AB4544-8507-4F35-9103-1DD3387407A0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D5A73581-B343-4D80-AC08-C253848033F5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7A187BB0-E4AA-4A12-A1E2-DFA445E8E8C8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ABB66E59-26EA-4163-A38C-C0B0AF0C5BCD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EA94C98B-8EE3-42E4-AC7E-D4F2F454362A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5CB960A2-ACC4-43A8-BA4D-2103C2714FEA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A88CFF"/>
                </a:solidFill>
              </a:defRPr>
            </a:pPr>
            <a:r>
              <a:rPr sz="1875" b="1" i="0">
                <a:solidFill>
                  <a:srgbClr val="A88CFF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54910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566BB6CB-3D42-4196-B9D0-5885B6DFE0A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67AF61B-1857-4086-908E-5261C6A530E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C698169-7155-485C-A5BB-54480D38373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F6D6DBE-742C-4AF9-8354-BDD94B04342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0243E97-1A71-438E-AC86-B18C982A672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D3A10D5D-55AE-493E-B043-FB3B122E1DE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85F0AC6F-44B3-404E-9723-A66B740F2DE4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F2ECCC67-2E90-4420-AE9B-5A42B6E77893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F64514BF-B9E7-4536-AA6D-0D6C4A0A1659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Evaluate the integral of 4x dx from 0 to 3, and say what it would mean if 4x were a force in newtons.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01495CF3-4CA1-431E-82E8-B2631F9FC653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3230164C-51AB-410C-90CA-451609976E28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574B7F07-7D0E-4446-B408-CC7BB488B7E7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Compute the dot product of F = (3, 4) N with d = (2, 0) m.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C7C451DF-C6CF-4D9E-AD97-A095DD2D6273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3EE41C49-26AC-444C-915E-175D21B50368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40C3EB86-1A7B-4BA0-AFCB-C6F4AAF78984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If U(x) has a local minimum at x = a, what is dU/dx there?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8F9ECE5C-22D0-482A-AEC8-D187FFE8CD09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677962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48C5D42A-2EF2-45C5-A3FF-DD5B93913DA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A200EEF-0A3F-4B96-9A2C-57C578F7A11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E1BA01E-7678-4F18-B933-3D2958CDD84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DAE9F93-D411-4A61-A783-5C9C63A559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B5B281F-E225-434D-A452-4440D137E89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34841623-CA13-4D9A-9F58-A7EF1E2E67FD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8BA11341-F482-4AEA-AC10-78960880E10F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Work is a line integral of force along displacement.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A3CC1ABC-42F9-48FF-8AA9-8431EA1846DD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AB4B1CD9-A9B2-4C5D-9AC0-BD43DA9B045A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Conservative force relates to potential through F = −dU/dx.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6CC08D70-CE88-4901-8BF8-71A8857266EF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8CBBFCB8-D011-4743-83AC-4EF71C81ABCD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Energy methods can solve motion without finding time dependence.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1E94D933-193A-499A-971B-021B079315F6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C90ADD73-7F64-435E-BAC6-FBD0DF1AA557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Instantaneous power is the dot product of force and velocity.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A0C4335C-38AD-48A3-97A2-D9E23353758A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23B99ACA-55FD-454F-867D-8999D496D788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BB2DA60E-782C-45A2-8047-F4BD79CA166E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W = ∫F·dr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7777CF6C-86A0-46A7-BAC0-F3798DCDC88A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J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A7AC4147-43E0-4460-8BA2-97A4094653B8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P = F·v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1575D72F-DFE4-4288-8751-5E8F88D1C526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W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6406C3BE-77A2-4DD6-B130-1A6761C8CFCF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C3DC4030-315D-4B45-8123-B4BDB9FB01B9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line integral · conservative · potential · work–energy theorem · power · path dependence</a:t>
            </a:r>
          </a:p>
        </p:txBody>
      </p:sp>
    </p:spTree>
    <p:extLst>
      <p:ext uri="{BB962C8B-B14F-4D97-AF65-F5344CB8AC3E}">
        <p14:creationId xmlns:p14="http://schemas.microsoft.com/office/powerpoint/2010/main" val="185533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9F55D-AF65-9BFC-8BC3-15FBD18FF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4644C40F-4EE9-D527-1D95-DC449289861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435A71A-1DBF-0C99-A1BA-9D6AD20C6ED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96F8A6B-1099-C53B-5391-B08F93D8FD0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DB4153E-0682-23ED-4029-D9DD3528B81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A188A44-7F65-BF07-99C0-91CEE0321C5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EEC430E0-4E1A-AEA3-F997-65B0D4AB90B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D0C70CB2-0945-EB89-7FC8-724F46B0C1ED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Work is the running total of a force's push, measured step by step along whatever path an object actually takes, and energy is the account that this total is deposited into or withdrawn from.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3EEE86B-D3F4-D15F-DD02-7F99E3990397}"/>
              </a:ext>
            </a:extLst>
          </p:cNvPr>
          <p:cNvCxnSpPr/>
          <p:nvPr/>
        </p:nvCxnSpPr>
        <p:spPr>
          <a:xfrm flipV="1">
            <a:off x="1524000" y="4678304"/>
            <a:ext cx="1778000" cy="874888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FAB5C12-D2A3-EC29-AE39-CCD295EAB786}"/>
              </a:ext>
            </a:extLst>
          </p:cNvPr>
          <p:cNvCxnSpPr/>
          <p:nvPr/>
        </p:nvCxnSpPr>
        <p:spPr>
          <a:xfrm>
            <a:off x="3302000" y="4678304"/>
            <a:ext cx="2159000" cy="524933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BA16DB7-FA99-82C6-FED1-02C9E0431A03}"/>
              </a:ext>
            </a:extLst>
          </p:cNvPr>
          <p:cNvCxnSpPr/>
          <p:nvPr/>
        </p:nvCxnSpPr>
        <p:spPr>
          <a:xfrm flipV="1">
            <a:off x="5461000" y="4182533"/>
            <a:ext cx="2159000" cy="1020704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1D1D1D-BC8B-5A49-CB60-DCB6BB65E98C}"/>
              </a:ext>
            </a:extLst>
          </p:cNvPr>
          <p:cNvCxnSpPr/>
          <p:nvPr/>
        </p:nvCxnSpPr>
        <p:spPr>
          <a:xfrm>
            <a:off x="7620000" y="4182533"/>
            <a:ext cx="1778000" cy="524934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D3D0ED3-B50E-6226-82AE-887640D3F97B}"/>
              </a:ext>
            </a:extLst>
          </p:cNvPr>
          <p:cNvSpPr txBox="1"/>
          <p:nvPr/>
        </p:nvSpPr>
        <p:spPr>
          <a:xfrm>
            <a:off x="1168400" y="5582355"/>
            <a:ext cx="38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81A63D7-C99D-A193-05E7-E9D4598B70D4}"/>
              </a:ext>
            </a:extLst>
          </p:cNvPr>
          <p:cNvSpPr txBox="1"/>
          <p:nvPr/>
        </p:nvSpPr>
        <p:spPr>
          <a:xfrm>
            <a:off x="9499600" y="4590815"/>
            <a:ext cx="38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B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1CBA-E071-C5E9-26D0-6765EFBF0BF3}"/>
              </a:ext>
            </a:extLst>
          </p:cNvPr>
          <p:cNvCxnSpPr/>
          <p:nvPr/>
        </p:nvCxnSpPr>
        <p:spPr>
          <a:xfrm flipV="1">
            <a:off x="3302000" y="3949229"/>
            <a:ext cx="508000" cy="729075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F34BE5E-6208-8C6F-CE1E-769F07FD9E65}"/>
              </a:ext>
            </a:extLst>
          </p:cNvPr>
          <p:cNvCxnSpPr/>
          <p:nvPr/>
        </p:nvCxnSpPr>
        <p:spPr>
          <a:xfrm flipV="1">
            <a:off x="5461000" y="4590815"/>
            <a:ext cx="609600" cy="612422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548C719-30E6-9E66-5769-4C0A37CE05C1}"/>
              </a:ext>
            </a:extLst>
          </p:cNvPr>
          <p:cNvCxnSpPr/>
          <p:nvPr/>
        </p:nvCxnSpPr>
        <p:spPr>
          <a:xfrm flipV="1">
            <a:off x="7620000" y="3861741"/>
            <a:ext cx="609600" cy="320792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421E2D8-2C0C-0771-5251-4FDEED81103C}"/>
              </a:ext>
            </a:extLst>
          </p:cNvPr>
          <p:cNvSpPr txBox="1"/>
          <p:nvPr/>
        </p:nvSpPr>
        <p:spPr>
          <a:xfrm>
            <a:off x="4318000" y="3686763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F varies along the path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F432FA-CD64-255B-AC32-3049C8DEF5C9}"/>
              </a:ext>
            </a:extLst>
          </p:cNvPr>
          <p:cNvSpPr txBox="1"/>
          <p:nvPr/>
        </p:nvSpPr>
        <p:spPr>
          <a:xfrm>
            <a:off x="2159000" y="5699008"/>
            <a:ext cx="419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each dr is one small step along the path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D3FEA8-BB7A-F797-0B9C-675AF10C8E46}"/>
              </a:ext>
            </a:extLst>
          </p:cNvPr>
          <p:cNvSpPr txBox="1"/>
          <p:nvPr/>
        </p:nvSpPr>
        <p:spPr>
          <a:xfrm>
            <a:off x="8128000" y="5086585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W = ∫ F·dr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A344BE-2557-6218-B3C0-A9866503C73B}"/>
              </a:ext>
            </a:extLst>
          </p:cNvPr>
          <p:cNvSpPr txBox="1"/>
          <p:nvPr/>
        </p:nvSpPr>
        <p:spPr>
          <a:xfrm>
            <a:off x="8128000" y="5524029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Only the component along each step counts.</a:t>
            </a:r>
          </a:p>
        </p:txBody>
      </p:sp>
      <p:sp>
        <p:nvSpPr>
          <p:cNvPr id="38" name="diagram-caption">
            <a:extLst>
              <a:ext uri="{FF2B5EF4-FFF2-40B4-BE49-F238E27FC236}">
                <a16:creationId xmlns:a16="http://schemas.microsoft.com/office/drawing/2014/main" id="{4697F2D5-40C7-9161-B05B-A972E5B6A50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Each step contributes only the part of F lying along it; the work is the sum from A to B.</a:t>
            </a:r>
          </a:p>
        </p:txBody>
      </p:sp>
    </p:spTree>
    <p:extLst>
      <p:ext uri="{BB962C8B-B14F-4D97-AF65-F5344CB8AC3E}">
        <p14:creationId xmlns:p14="http://schemas.microsoft.com/office/powerpoint/2010/main" val="3577723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0838E4F4-4B9B-4499-8AC1-2588989F68A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2245CC6-B0A0-48FE-BE2D-464E48149BE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7B41FF8-F811-431E-B8D4-3951FC855BE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8C69867-348A-4199-A7EB-BBEE81D1221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5D44B61-6893-4926-8A97-189C0391567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A variable-force integral gives work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019890B8-EA27-4D5C-B5C1-E1465DE4D30F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094B89C9-CDCE-494D-955F-6117AD1CC873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3501ACAA-29D4-4AC8-BF17-F7016460F88D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(0, 0), (1, 2), …, (3, 18), (4, 32).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F67B649D-218A-4AC1-A708-729419EEE866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0–32 N. Axes: Position / m; Force / N.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DAB6BD58-C047-4BF0-9F47-FE979A4A4626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11296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93E93DF7-A50D-4729-87A8-621A072DF90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13E605-DCFD-44A2-BA09-42A2654D02D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38B8645-3FB4-4DBD-82FD-E30C78D4506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031B1AB-AE95-4803-AF74-42FC60560BA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A69A788-D37A-4089-8207-D911DDD7471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CD48171-2E98-4301-AF4D-B7F99F96B5FC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B82A497F-04CA-491B-B475-56001E8AD3DE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CC320AF5-1FB1-480F-A87A-6380DB2D5E45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one-dimensional force is F(x) = 3x² N. Find work from x = 0 to 2.0 m.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C249FF88-12E2-47E2-A5B5-F794EDA9DCAB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C865725-4E8C-4396-8653-7B625CF669A5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96AD34A0-FA09-4E6A-BC63-253EEADA9CCF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Set W = ∫₀²3x² dx.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1F9AE37E-1665-44F9-A493-E339A362F048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B4A05107-4E5E-44F3-82D1-96CCA8D53855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0F12220-B12D-4F3D-B33A-88809EFA8BA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Antiderivative is x³.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8AE9B2C8-4282-4A82-9FA9-97D4101A10BA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3EF73671-2AA0-4F62-B045-3EBC24DF00EE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BA395722-B122-4998-BD1E-F60DA5D15E3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Evaluate 2³ − 0.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80B590EE-B03B-4054-B2F8-68CD2E2383C3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0D314424-B8A5-45A5-B16F-8B7EA31E8A43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W = 8.0 J.</a:t>
            </a:r>
          </a:p>
        </p:txBody>
      </p:sp>
    </p:spTree>
    <p:extLst>
      <p:ext uri="{BB962C8B-B14F-4D97-AF65-F5344CB8AC3E}">
        <p14:creationId xmlns:p14="http://schemas.microsoft.com/office/powerpoint/2010/main" val="183437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FA5898B-710C-4BC0-918C-A690756EBA6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C764C10-33C2-4B2C-86DB-03954EB579B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FD7CABD-9353-40F3-ABD1-42AF248287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6D48240-6C08-4220-912F-3F6530A245C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9543EEC-40E6-4FCE-997A-40C1E1CDB91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4D84DAD3-8DCA-455D-8F56-414B30CF1C2F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BD6B1728-5D29-41E7-BA8E-FFD435C9B5D1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9C7CBC07-4EDE-4ECC-8243-AB96DE4EA2C6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force has potential U(x) = 4x³ − 6x J. Find F(x) and F at x = 1.0 m.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6E045FB5-2E99-4B06-8AC9-2995FCC84AC9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D0260777-8EA3-466E-93F6-5BE889FC9156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1C2F5342-A6DB-49CB-A22B-D04703E9E9F8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F = −(12x² − 6) = 6 − 12x²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C5975F48-F64F-46E9-9763-8E1B2BE0945A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14FDB104-7BD9-4F1A-87EC-21EFC4D34CA0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559F7CA7-BA4E-45EA-ACCB-9B13B78F1B0A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F(1) = 6 − 12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1B944F53-72B7-4B52-9F6B-19CB7E0F975B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924B0545-9365-45DB-A72D-623C643438A4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91306FC-B241-4196-8EFE-6E7555DE115A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E5FEE8A0-7B56-42AE-80C4-DF2B1CF4246C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5F4019EE-F190-47BE-B5F9-13798F10263E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F(1) = −6.0 N.</a:t>
            </a:r>
          </a:p>
        </p:txBody>
      </p:sp>
    </p:spTree>
    <p:extLst>
      <p:ext uri="{BB962C8B-B14F-4D97-AF65-F5344CB8AC3E}">
        <p14:creationId xmlns:p14="http://schemas.microsoft.com/office/powerpoint/2010/main" val="420032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9EFA90A-BCFC-4DDF-872D-C490BB6B038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8B5818B-785E-4196-8EC4-E20656A4097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1F0877D-C594-4479-8E14-8D1221C46BA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1AE2FF7-3F88-448A-98FA-7A5808CBCB0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81603DB-FC90-4767-8CB0-C1311730635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80CBF763-5E12-428B-A9BE-6ED3E030FC15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159AA775-EB98-45D7-8FE1-BA5F09B05E40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7DC24E7C-2D73-4AE8-BD67-F03954D99051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926BC4FE-2C7D-401A-962F-0DD78372D389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737A234E-5435-4C14-9B30-D3D429578D2D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9EF533F5-A5E4-43D3-BD2E-E2B8D24C514E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Teams annotate stable, unstable and neutral points on U(x) graphs.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E8DB1555-1DDD-442F-A3EA-38CA8F64C8C0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C5E44ECC-936F-4CE6-81F0-66D3C98550C7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03D9CAF5-0C4A-424C-ABED-42F0397B57F2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Add force direction from the local slope.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AB10A577-D9CE-4D5A-88E9-380850DE6E2B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8D863749-74BD-48DE-A0B3-A8A79A81A7CD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FEEC0F0A-6B61-451B-9A1F-903ED884F623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Predict turning points for a stated total energy.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12884DE8-7C59-494B-A377-1957D88B7B67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EB3041DF-021C-4CC0-972A-0AFADB5E2101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A88CFF"/>
                </a:solidFill>
              </a:defRPr>
            </a:pPr>
            <a:r>
              <a:rPr sz="1875" b="1" i="0">
                <a:solidFill>
                  <a:srgbClr val="A88CFF"/>
                </a:solidFill>
              </a:rPr>
              <a:t>Success check: Every arrow follows F = −dU/dx and every turning point satisfies K = 0.</a:t>
            </a:r>
          </a:p>
        </p:txBody>
      </p:sp>
    </p:spTree>
    <p:extLst>
      <p:ext uri="{BB962C8B-B14F-4D97-AF65-F5344CB8AC3E}">
        <p14:creationId xmlns:p14="http://schemas.microsoft.com/office/powerpoint/2010/main" val="1873312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59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95573A1B-D66B-4498-9B73-B9F15DB0288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APC-M · UNIT 3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7CA3E4A-CBE6-42E2-9B22-A0C6BEDAF2C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471F7DC-EC37-499E-870E-00BCD6D98EE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3C3A95F-60D4-4D24-8057-163AF3E1C7C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APC-M-U3 · 15–25%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4B978FC0-1D32-4312-AC8D-34B4AC6E7173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DB3F9843-EBC7-419E-87E8-F9B80FE3C3B4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“Potential energy is a force.”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C3806C64-A966-427C-B48E-57D8D4041946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E94EAFCC-81B3-422D-A3FF-B0042CABB0BB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Potential is an energy function; its negative spatial derivative gives force.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FCF6FA1F-B8C7-4353-A99F-7924A3C32D21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F4F0E2"/>
                </a:solidFill>
              </a:defRPr>
            </a:pPr>
            <a:r>
              <a:rPr sz="1950" b="0" i="1">
                <a:solidFill>
                  <a:srgbClr val="F4F0E2"/>
                </a:solidFill>
              </a:rPr>
              <a:t>Potential energy is the landscape, not the push.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64B511D5-1258-429B-B76E-0829F0AD63D6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Mini-whiteboard: At a minimum of U, what are F and stability?</a:t>
            </a:r>
          </a:p>
        </p:txBody>
      </p:sp>
    </p:spTree>
    <p:extLst>
      <p:ext uri="{BB962C8B-B14F-4D97-AF65-F5344CB8AC3E}">
        <p14:creationId xmlns:p14="http://schemas.microsoft.com/office/powerpoint/2010/main" val="240862193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5674</Words>
  <Application>Microsoft Office PowerPoint</Application>
  <DocSecurity>0</DocSecurity>
  <PresentationFormat>Widescreen</PresentationFormat>
  <Paragraphs>392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2026-08-14T20:14:44Z</dcterms:created>
  <dcterms:modified xsi:type="dcterms:W3CDTF">2026-08-15T16:01:24Z</dcterms:modified>
</cp:coreProperties>
</file>