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Angular acceleration at 12 N·m</c:v>
          </c:tx>
          <c:spPr>
            <a:ln w="28575">
              <a:solidFill>
                <a:srgbClr val="6336D6"/>
              </a:solidFill>
              <a:prstDash val="solid"/>
            </a:ln>
          </c:spPr>
          <c:marker>
            <c:symbol val="circle"/>
            <c:size val="7"/>
            <c:spPr>
              <a:solidFill>
                <a:srgbClr val="6336D6"/>
              </a:solidFill>
            </c:spPr>
          </c:marker>
          <c:xVal>
            <c:numLit>
              <c:formatCode>General</c:formatCode>
              <c:ptCount val="5"/>
              <c:pt idx="0">
                <c:v>1</c:v>
              </c:pt>
              <c:pt idx="1">
                <c:v>2</c:v>
              </c:pt>
              <c:pt idx="2">
                <c:v>3</c:v>
              </c:pt>
              <c:pt idx="3">
                <c:v>4</c:v>
              </c:pt>
              <c:pt idx="4">
                <c:v>6</c:v>
              </c:pt>
            </c:numLit>
          </c:xVal>
          <c:yVal>
            <c:numLit>
              <c:formatCode>General</c:formatCode>
              <c:ptCount val="5"/>
              <c:pt idx="0">
                <c:v>12</c:v>
              </c:pt>
              <c:pt idx="1">
                <c:v>6</c:v>
              </c:pt>
              <c:pt idx="2">
                <c:v>4</c:v>
              </c:pt>
              <c:pt idx="3">
                <c:v>3</c:v>
              </c:pt>
              <c:pt idx="4">
                <c:v>2</c:v>
              </c:pt>
            </c:numLit>
          </c:yVal>
          <c:smooth val="0"/>
          <c:extLst>
            <c:ext xmlns:c16="http://schemas.microsoft.com/office/drawing/2014/chart" uri="{C3380CC4-5D6E-409C-BE32-E72D297353CC}">
              <c16:uniqueId val="{00000000-6A95-4F28-9E34-FF8D1F604986}"/>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Angular acceleration / rad/s²</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5"/>
      </c:valAx>
      <c:valAx>
        <c:axId val="48650112"/>
        <c:scaling>
          <c:orientation val="minMax"/>
        </c:scaling>
        <c:delete val="0"/>
        <c:axPos val="b"/>
        <c:title>
          <c:tx>
            <c:rich>
              <a:bodyPr/>
              <a:lstStyle/>
              <a:p>
                <a:r>
                  <a:t>Rotational inertia / kg·m²</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dark-green opening slide with the exact topic title “Torque and Rotational Dynamics”, an accent ring for group APC-M, and a single hook question.</a:t>
            </a:r>
          </a:p>
          <a:p>
            <a:r>
              <a:t>[Teacher cue]</a:t>
            </a:r>
          </a:p>
          <a:p>
            <a:r>
              <a:t>Ask the hook question before revealing any explanation. Listen for the representations students choose, then connect their answers to AP unit 5.</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[Quiz answers] 1. τ = r × F — It is one of the unit’s governing relationships. 2. 1.B — Practice 1.B is creating quantitative graphs with scales and units. 3. Rotational inertia depends on mass distribution relative to the chosen axis.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63C92-FE06-5B2F-2FEC-D06D5F9412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945DC7-60D7-5C52-234B-8D75739BF6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4A66D8-CAFD-6EEE-2900-07FDA15B77CA}"/>
              </a:ext>
            </a:extLst>
          </p:cNvPr>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axis, F, dm, r, τ = Iα, I = ∫ r² dm. A caption reads: Every slice counts as r² dm, so the same mass further from the axis is far harder to spin.</a:t>
            </a:r>
          </a:p>
          <a:p>
            <a:r>
              <a:t>[Teacher cue]</a:t>
            </a:r>
          </a:p>
          <a:p>
            <a:r>
              <a:t>Explain one governing idea at a time. Ask students to restate it using one vocabulary word, then reveal the equation only after its variables and mathematical boundary are named.</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A46BE065-8D2B-DC49-9C8A-0DA2B72A309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007090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An editable scatter chart plots Angular acceleration in rad/s² against Rotational inertia in kg·m²; Rotational inertia remains in kg·m²; Angular acceleration remains in rad/s².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identify inverse proportionality and linearize by plotting alpha against 1/I.</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[Quantitative visual] Values: Editable model data: (1, 12), (2, 6), (3, 4), (4, 3), (6, 2). Data: illustrative lesson data. Scale: 2 to 12 rad/s².</a:t>
            </a:r>
          </a:p>
          <a:p>
            <a:r>
              <a:t>Units: x uses kg·m²; y uses rad/s².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Distance from center to end is L/2. 2) Iend = Icenter + M(L/2)². 3) Simplify to ML²/3. Answer: Iend = 4.0 kg·m².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α = 2t rad/s² 2) ω = ∫₀²2t dt 3) Check the direction, significant figures and physical meaning of the result. Answer: ω = 4.0 rad/s.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https://giophysics.com/chapter-10</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Torque is the vector product r × F.; Rotational inertia can be calculated from a mass integral.; Angular acceleration follows net torque divided by rotational inertia.; Static equilibrium requires zero net force and zero net torque.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[Humor] Change the axis and I changes its résumé.</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A82010BA-9C07-4853-8D62-8070C5365EFE}"/>
              </a:ext>
            </a:extLst>
          </p:cNvPr>
          <p:cNvSpPr>
            <a:spLocks noGrp="1"/>
          </p:cNvSpPr>
          <p:nvPr/>
        </p:nvSpPr>
        <p:spPr>
          <a:xfrm>
            <a:off x="0" y="0"/>
            <a:ext cx="171450" cy="6858000"/>
          </a:xfrm>
          <a:prstGeom prst="rect">
            <a:avLst/>
          </a:prstGeom>
          <a:solidFill>
            <a:srgbClr val="A88CFF"/>
          </a:solidFill>
          <a:ln w="0">
            <a:noFill/>
            <a:prstDash val="solid"/>
          </a:ln>
        </p:spPr>
      </p:sp>
      <p:sp>
        <p:nvSpPr>
          <p:cNvPr id="2" name="title-eyebrow">
            <a:extLst>
              <a:ext uri="{FF2B5EF4-FFF2-40B4-BE49-F238E27FC236}">
                <a16:creationId xmlns:a16="http://schemas.microsoft.com/office/drawing/2014/main" id="{E4A6995C-4BB6-4058-A6A2-166D59C56A78}"/>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A88CFF"/>
                </a:solidFill>
              </a:defRPr>
            </a:pPr>
            <a:r>
              <a:rPr sz="1800" b="1" i="0">
                <a:solidFill>
                  <a:srgbClr val="A88CFF"/>
                </a:solidFill>
              </a:rPr>
              <a:t>AP PHYSICS C: MECHANICS · UNIT 5 · 10–15% OF MCQ SECTION</a:t>
            </a:r>
          </a:p>
        </p:txBody>
      </p:sp>
      <p:sp>
        <p:nvSpPr>
          <p:cNvPr id="3" name="topic-title">
            <a:extLst>
              <a:ext uri="{FF2B5EF4-FFF2-40B4-BE49-F238E27FC236}">
                <a16:creationId xmlns:a16="http://schemas.microsoft.com/office/drawing/2014/main" id="{41DEDBBD-270D-4757-BDE8-336E223764AC}"/>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Torque and Rotational Dynamics</a:t>
            </a:r>
          </a:p>
        </p:txBody>
      </p:sp>
      <p:sp>
        <p:nvSpPr>
          <p:cNvPr id="4" name="lesson-title">
            <a:extLst>
              <a:ext uri="{FF2B5EF4-FFF2-40B4-BE49-F238E27FC236}">
                <a16:creationId xmlns:a16="http://schemas.microsoft.com/office/drawing/2014/main" id="{C02F8FF7-9A4D-4FC7-AFF7-04864643AB78}"/>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A88CFF"/>
                </a:solidFill>
              </a:defRPr>
            </a:pPr>
            <a:r>
              <a:rPr sz="2850" b="1" i="0">
                <a:solidFill>
                  <a:srgbClr val="A88CFF"/>
                </a:solidFill>
              </a:rPr>
              <a:t>Mass, Distance, Squared</a:t>
            </a:r>
          </a:p>
        </p:txBody>
      </p:sp>
      <p:sp>
        <p:nvSpPr>
          <p:cNvPr id="5" name="lesson-hook">
            <a:extLst>
              <a:ext uri="{FF2B5EF4-FFF2-40B4-BE49-F238E27FC236}">
                <a16:creationId xmlns:a16="http://schemas.microsoft.com/office/drawing/2014/main" id="{34453E5B-C70E-4A09-9DF1-9E247902A907}"/>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How does moving the same mass outward change both torque response and rotational inertia?</a:t>
            </a:r>
          </a:p>
        </p:txBody>
      </p:sp>
      <p:sp>
        <p:nvSpPr>
          <p:cNvPr id="6" name="topic-ring">
            <a:extLst>
              <a:ext uri="{FF2B5EF4-FFF2-40B4-BE49-F238E27FC236}">
                <a16:creationId xmlns:a16="http://schemas.microsoft.com/office/drawing/2014/main" id="{B412F861-F555-489C-BF40-C64710963E68}"/>
              </a:ext>
            </a:extLst>
          </p:cNvPr>
          <p:cNvSpPr>
            <a:spLocks noGrp="1"/>
          </p:cNvSpPr>
          <p:nvPr/>
        </p:nvSpPr>
        <p:spPr>
          <a:xfrm>
            <a:off x="9477375" y="1190625"/>
            <a:ext cx="1952625" cy="1952625"/>
          </a:xfrm>
          <a:prstGeom prst="ellipse">
            <a:avLst/>
          </a:prstGeom>
          <a:solidFill>
            <a:srgbClr val="A88CFF"/>
          </a:solidFill>
          <a:ln w="0">
            <a:noFill/>
            <a:prstDash val="solid"/>
          </a:ln>
        </p:spPr>
      </p:sp>
      <p:sp>
        <p:nvSpPr>
          <p:cNvPr id="7" name="topic-ring-center">
            <a:extLst>
              <a:ext uri="{FF2B5EF4-FFF2-40B4-BE49-F238E27FC236}">
                <a16:creationId xmlns:a16="http://schemas.microsoft.com/office/drawing/2014/main" id="{4D8BD2E6-7A70-4ADB-9C81-C76AB6EE9048}"/>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30C49C75-9305-4C02-BD9D-9574502DD684}"/>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EDITABLE · 45-MINUTE CLASSROOM LESSON · CALCULUS-BASED</a:t>
            </a:r>
          </a:p>
        </p:txBody>
      </p:sp>
      <p:sp>
        <p:nvSpPr>
          <p:cNvPr id="9" name="group-label">
            <a:extLst>
              <a:ext uri="{FF2B5EF4-FFF2-40B4-BE49-F238E27FC236}">
                <a16:creationId xmlns:a16="http://schemas.microsoft.com/office/drawing/2014/main" id="{AF2B0B99-6A4C-4F35-BC59-AA87B6A6AB8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5 · AP PHYSICS C: MECHANICS</a:t>
            </a:r>
          </a:p>
        </p:txBody>
      </p:sp>
      <p:sp>
        <p:nvSpPr>
          <p:cNvPr id="10" name="page-number">
            <a:extLst>
              <a:ext uri="{FF2B5EF4-FFF2-40B4-BE49-F238E27FC236}">
                <a16:creationId xmlns:a16="http://schemas.microsoft.com/office/drawing/2014/main" id="{92EFB54C-C5DF-46DC-A5B0-DE71C067949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5F1D5E80-96D5-437A-B08C-AE3A2FA4E94F}"/>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A0F38ECE-EC17-4E00-B8AB-5C33C6BA831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APC-M-U5 · 10–15%</a:t>
            </a:r>
          </a:p>
        </p:txBody>
      </p:sp>
    </p:spTree>
    <p:extLst>
      <p:ext uri="{BB962C8B-B14F-4D97-AF65-F5344CB8AC3E}">
        <p14:creationId xmlns:p14="http://schemas.microsoft.com/office/powerpoint/2010/main" val="1357594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8CE3D161-CE93-42F2-8798-DD4C27240E2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3AA39DA3-215B-4C46-BA0F-5C231998846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026A552B-D473-41E3-BF63-2D74DF4EEB0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A69B9A3-FED8-474D-A572-BC90C85E852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22679F3D-913B-4B8D-9B92-0BD60CF365C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4A1C8D3E-372E-44F8-BEAF-47274011676B}"/>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3 MARKS · DERIVE · CALCULATE · JUSTIFY</a:t>
            </a:r>
          </a:p>
        </p:txBody>
      </p:sp>
      <p:sp>
        <p:nvSpPr>
          <p:cNvPr id="7" name="exam-question-frame">
            <a:extLst>
              <a:ext uri="{FF2B5EF4-FFF2-40B4-BE49-F238E27FC236}">
                <a16:creationId xmlns:a16="http://schemas.microsoft.com/office/drawing/2014/main" id="{216B8470-843F-4C4B-9694-3C0B78572293}"/>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07603902-5C80-4C03-9CF8-C454D6EFCFEE}"/>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uniform disk of mass M and radius R rolls down an incline without slipping. Derive its acceleration using torque and translation.</a:t>
            </a:r>
          </a:p>
        </p:txBody>
      </p:sp>
      <p:sp>
        <p:nvSpPr>
          <p:cNvPr id="9" name="exam-method-frame">
            <a:extLst>
              <a:ext uri="{FF2B5EF4-FFF2-40B4-BE49-F238E27FC236}">
                <a16:creationId xmlns:a16="http://schemas.microsoft.com/office/drawing/2014/main" id="{19711678-168C-4008-A780-9404AE1EED99}"/>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E455E51E-AA11-4F55-BF64-780E31E086A8}"/>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BC499981-53BD-4C28-B0E5-C1C98EF19709}"/>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2061265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FAE5DF8C-AA79-4297-8026-D4CC2D04993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7C96363F-E777-4631-B744-9B3E39FF5AD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C140E6FB-ACA7-42A8-B157-487C6AEEA64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5D9BB70-E543-412C-8694-7AF698848D4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6ADA00CE-40FA-4A73-9405-A8E935FD94A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65DB3C8A-D4DF-4C4F-9BDC-03F23676982E}"/>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C4A0EB0D-B0C8-44F0-ABA3-D3DFF0656D86}"/>
              </a:ext>
            </a:extLst>
          </p:cNvPr>
          <p:cNvSpPr>
            <a:spLocks noGrp="1"/>
          </p:cNvSpPr>
          <p:nvPr/>
        </p:nvSpPr>
        <p:spPr>
          <a:xfrm>
            <a:off x="666750" y="2266950"/>
            <a:ext cx="457200" cy="457200"/>
          </a:xfrm>
          <a:prstGeom prst="ellipse">
            <a:avLst/>
          </a:prstGeom>
          <a:solidFill>
            <a:srgbClr val="6336D6"/>
          </a:solidFill>
          <a:ln w="0">
            <a:noFill/>
            <a:prstDash val="solid"/>
          </a:ln>
        </p:spPr>
      </p:sp>
      <p:sp>
        <p:nvSpPr>
          <p:cNvPr id="8" name="mark-number-text-1">
            <a:extLst>
              <a:ext uri="{FF2B5EF4-FFF2-40B4-BE49-F238E27FC236}">
                <a16:creationId xmlns:a16="http://schemas.microsoft.com/office/drawing/2014/main" id="{46425CB8-2EFA-48D1-A029-455529B64E62}"/>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8F0FD436-1A66-4021-8D75-9867F7FDD06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Translation: Mg sinθ − f = Ma.</a:t>
            </a:r>
          </a:p>
        </p:txBody>
      </p:sp>
      <p:sp>
        <p:nvSpPr>
          <p:cNvPr id="10" name="mark-number-2">
            <a:extLst>
              <a:ext uri="{FF2B5EF4-FFF2-40B4-BE49-F238E27FC236}">
                <a16:creationId xmlns:a16="http://schemas.microsoft.com/office/drawing/2014/main" id="{503F3F48-8867-485C-BB1B-FBEA2521732F}"/>
              </a:ext>
            </a:extLst>
          </p:cNvPr>
          <p:cNvSpPr>
            <a:spLocks noGrp="1"/>
          </p:cNvSpPr>
          <p:nvPr/>
        </p:nvSpPr>
        <p:spPr>
          <a:xfrm>
            <a:off x="666750" y="3333750"/>
            <a:ext cx="457200" cy="457200"/>
          </a:xfrm>
          <a:prstGeom prst="ellipse">
            <a:avLst/>
          </a:prstGeom>
          <a:solidFill>
            <a:srgbClr val="6336D6"/>
          </a:solidFill>
          <a:ln w="0">
            <a:noFill/>
            <a:prstDash val="solid"/>
          </a:ln>
        </p:spPr>
      </p:sp>
      <p:sp>
        <p:nvSpPr>
          <p:cNvPr id="11" name="mark-number-text-2">
            <a:extLst>
              <a:ext uri="{FF2B5EF4-FFF2-40B4-BE49-F238E27FC236}">
                <a16:creationId xmlns:a16="http://schemas.microsoft.com/office/drawing/2014/main" id="{7B312275-653E-4004-8451-DB63676032F9}"/>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64A16BC1-37EC-4018-BBE8-85D20FF6C3F1}"/>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Rotation about center: fR = Iα = (½MR²)(a/R), so f = ½Ma.</a:t>
            </a:r>
          </a:p>
        </p:txBody>
      </p:sp>
      <p:sp>
        <p:nvSpPr>
          <p:cNvPr id="13" name="mark-number-3">
            <a:extLst>
              <a:ext uri="{FF2B5EF4-FFF2-40B4-BE49-F238E27FC236}">
                <a16:creationId xmlns:a16="http://schemas.microsoft.com/office/drawing/2014/main" id="{6290A82D-4197-406E-BB1D-DDA5094C302D}"/>
              </a:ext>
            </a:extLst>
          </p:cNvPr>
          <p:cNvSpPr>
            <a:spLocks noGrp="1"/>
          </p:cNvSpPr>
          <p:nvPr/>
        </p:nvSpPr>
        <p:spPr>
          <a:xfrm>
            <a:off x="666750" y="4400550"/>
            <a:ext cx="457200" cy="457200"/>
          </a:xfrm>
          <a:prstGeom prst="ellipse">
            <a:avLst/>
          </a:prstGeom>
          <a:solidFill>
            <a:srgbClr val="6336D6"/>
          </a:solidFill>
          <a:ln w="0">
            <a:noFill/>
            <a:prstDash val="solid"/>
          </a:ln>
        </p:spPr>
      </p:sp>
      <p:sp>
        <p:nvSpPr>
          <p:cNvPr id="14" name="mark-number-text-3">
            <a:extLst>
              <a:ext uri="{FF2B5EF4-FFF2-40B4-BE49-F238E27FC236}">
                <a16:creationId xmlns:a16="http://schemas.microsoft.com/office/drawing/2014/main" id="{567EA07E-082B-42A7-863F-7BBCDC5712C4}"/>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78125569-2CF3-4547-881B-31B9AB474990}"/>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Thus Mg sinθ = 3Ma/2 and a = (2/3)g sinθ.</a:t>
            </a:r>
          </a:p>
        </p:txBody>
      </p:sp>
      <p:sp>
        <p:nvSpPr>
          <p:cNvPr id="16" name="improvement-band">
            <a:extLst>
              <a:ext uri="{FF2B5EF4-FFF2-40B4-BE49-F238E27FC236}">
                <a16:creationId xmlns:a16="http://schemas.microsoft.com/office/drawing/2014/main" id="{07363E31-D1B7-4854-81E1-3C4C42F2328E}"/>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5672CCCD-BB85-461E-8824-83ACC5AC5E16}"/>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989386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2D96CFBC-CAA4-4C7A-B17B-091878ACDE3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217169BE-E8FA-4EE4-A1A4-223DA3CEEF0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2C94CA6D-B538-482E-AA41-64C31BBFE72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807F2D9-632D-45D7-BA45-3CEC9F6E217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6E7906BA-1992-4CC5-A3A0-4FCD4A142A4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C080DE40-8015-4464-80E7-22DBD7B24B3B}"/>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D2C48ECF-4EB3-4FA3-B4C1-6F616DDAD0ED}"/>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Q1</a:t>
            </a:r>
          </a:p>
        </p:txBody>
      </p:sp>
      <p:sp>
        <p:nvSpPr>
          <p:cNvPr id="8" name="quiz-question-1">
            <a:extLst>
              <a:ext uri="{FF2B5EF4-FFF2-40B4-BE49-F238E27FC236}">
                <a16:creationId xmlns:a16="http://schemas.microsoft.com/office/drawing/2014/main" id="{AC3A2666-E7A6-4666-A0DF-2776B431B73B}"/>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27ECB1E2-6797-47F7-93AC-82FDB8667C94}"/>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τ = r × F · B speed = distance only · C energy = force/time · D field = charge × time</a:t>
            </a:r>
          </a:p>
        </p:txBody>
      </p:sp>
      <p:sp>
        <p:nvSpPr>
          <p:cNvPr id="10" name="rule-70-425">
            <a:extLst>
              <a:ext uri="{FF2B5EF4-FFF2-40B4-BE49-F238E27FC236}">
                <a16:creationId xmlns:a16="http://schemas.microsoft.com/office/drawing/2014/main" id="{A50D0F9B-FD4E-4B87-B5BD-B383914DB9AF}"/>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AD824D46-BACB-47BA-9B70-2A019B835297}"/>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Q2</a:t>
            </a:r>
          </a:p>
        </p:txBody>
      </p:sp>
      <p:sp>
        <p:nvSpPr>
          <p:cNvPr id="12" name="quiz-question-2">
            <a:extLst>
              <a:ext uri="{FF2B5EF4-FFF2-40B4-BE49-F238E27FC236}">
                <a16:creationId xmlns:a16="http://schemas.microsoft.com/office/drawing/2014/main" id="{CB9C4982-348C-497C-B981-D2CF3FA31D2E}"/>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89B8B721-ED37-4535-B143-20947322C523}"/>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1427410F-EC65-4784-AC25-E8C472BCEBDB}"/>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B8D7C6C0-2071-42E7-81C2-70D5249912CE}"/>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Q3</a:t>
            </a:r>
          </a:p>
        </p:txBody>
      </p:sp>
      <p:sp>
        <p:nvSpPr>
          <p:cNvPr id="16" name="quiz-question-3">
            <a:extLst>
              <a:ext uri="{FF2B5EF4-FFF2-40B4-BE49-F238E27FC236}">
                <a16:creationId xmlns:a16="http://schemas.microsoft.com/office/drawing/2014/main" id="{DA844D76-E598-4C1F-A582-6E59581AF5B7}"/>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D34621F5-0B99-42A4-836E-883099A0FDD6}"/>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Rotational inertia depends on mass distribution…the chosen axis. · B Rotational inertia is an intrinsic property independent of axis. · C Signs and units never matter · D A graph is decorative</a:t>
            </a:r>
          </a:p>
        </p:txBody>
      </p:sp>
      <p:sp>
        <p:nvSpPr>
          <p:cNvPr id="18" name="quiz-question-label-4">
            <a:extLst>
              <a:ext uri="{FF2B5EF4-FFF2-40B4-BE49-F238E27FC236}">
                <a16:creationId xmlns:a16="http://schemas.microsoft.com/office/drawing/2014/main" id="{E5D37A9A-425F-466C-936C-D893D5F7F4C6}"/>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Q4</a:t>
            </a:r>
          </a:p>
        </p:txBody>
      </p:sp>
      <p:sp>
        <p:nvSpPr>
          <p:cNvPr id="19" name="quiz-question-4">
            <a:extLst>
              <a:ext uri="{FF2B5EF4-FFF2-40B4-BE49-F238E27FC236}">
                <a16:creationId xmlns:a16="http://schemas.microsoft.com/office/drawing/2014/main" id="{70F6F78C-AC89-45B0-A6AA-0B8D0C09B6DF}"/>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D6281CA8-75DA-467B-8A82-28C5B67F952C}"/>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86188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E071BEC7-F2F5-4DEE-9C85-85418DCEA3A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5 · AP PHYSICS C: MECHANICS</a:t>
            </a:r>
          </a:p>
        </p:txBody>
      </p:sp>
      <p:sp>
        <p:nvSpPr>
          <p:cNvPr id="2" name="page-number">
            <a:extLst>
              <a:ext uri="{FF2B5EF4-FFF2-40B4-BE49-F238E27FC236}">
                <a16:creationId xmlns:a16="http://schemas.microsoft.com/office/drawing/2014/main" id="{0DE17EE7-17AC-425C-9290-593ED50B80C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019128F6-9349-4872-BACF-CB39361A792F}"/>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996D91A4-9B73-4A95-A972-1FA37710E6F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APC-M-U5 · 10–15%</a:t>
            </a:r>
          </a:p>
        </p:txBody>
      </p:sp>
      <p:sp>
        <p:nvSpPr>
          <p:cNvPr id="5" name="slide-title">
            <a:extLst>
              <a:ext uri="{FF2B5EF4-FFF2-40B4-BE49-F238E27FC236}">
                <a16:creationId xmlns:a16="http://schemas.microsoft.com/office/drawing/2014/main" id="{73124E51-78F9-4D9D-881E-76F4023B7F7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1D5257B2-92D0-4D9C-9851-5A63BA5BFF64}"/>
              </a:ext>
            </a:extLst>
          </p:cNvPr>
          <p:cNvSpPr>
            <a:spLocks noGrp="1"/>
          </p:cNvSpPr>
          <p:nvPr/>
        </p:nvSpPr>
        <p:spPr>
          <a:xfrm>
            <a:off x="714375" y="1714500"/>
            <a:ext cx="476250" cy="476250"/>
          </a:xfrm>
          <a:prstGeom prst="ellipse">
            <a:avLst/>
          </a:prstGeom>
          <a:solidFill>
            <a:srgbClr val="A88CFF"/>
          </a:solidFill>
          <a:ln w="0">
            <a:noFill/>
            <a:prstDash val="solid"/>
          </a:ln>
        </p:spPr>
      </p:sp>
      <p:sp>
        <p:nvSpPr>
          <p:cNvPr id="7" name="answer-number-text-1">
            <a:extLst>
              <a:ext uri="{FF2B5EF4-FFF2-40B4-BE49-F238E27FC236}">
                <a16:creationId xmlns:a16="http://schemas.microsoft.com/office/drawing/2014/main" id="{8AD2AC99-08C5-4278-9530-07390833E4A6}"/>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267790AC-F287-4B1F-A232-51C254CDEE2A}"/>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τ = r × F</a:t>
            </a:r>
          </a:p>
        </p:txBody>
      </p:sp>
      <p:sp>
        <p:nvSpPr>
          <p:cNvPr id="9" name="answer-reason-1">
            <a:extLst>
              <a:ext uri="{FF2B5EF4-FFF2-40B4-BE49-F238E27FC236}">
                <a16:creationId xmlns:a16="http://schemas.microsoft.com/office/drawing/2014/main" id="{C9665756-9177-4488-8355-2079392FB9F9}"/>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B1B51F92-1FC4-4E0D-B054-3C1023A4E1AA}"/>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C5E197BB-A49A-4790-96CE-21614B437044}"/>
              </a:ext>
            </a:extLst>
          </p:cNvPr>
          <p:cNvSpPr>
            <a:spLocks noGrp="1"/>
          </p:cNvSpPr>
          <p:nvPr/>
        </p:nvSpPr>
        <p:spPr>
          <a:xfrm>
            <a:off x="714375" y="2695575"/>
            <a:ext cx="476250" cy="476250"/>
          </a:xfrm>
          <a:prstGeom prst="ellipse">
            <a:avLst/>
          </a:prstGeom>
          <a:solidFill>
            <a:srgbClr val="A88CFF"/>
          </a:solidFill>
          <a:ln w="0">
            <a:noFill/>
            <a:prstDash val="solid"/>
          </a:ln>
        </p:spPr>
      </p:sp>
      <p:sp>
        <p:nvSpPr>
          <p:cNvPr id="12" name="answer-number-text-2">
            <a:extLst>
              <a:ext uri="{FF2B5EF4-FFF2-40B4-BE49-F238E27FC236}">
                <a16:creationId xmlns:a16="http://schemas.microsoft.com/office/drawing/2014/main" id="{87B49B2D-3259-49D9-B4BF-503E7139BC20}"/>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EB75F461-0E5E-4AA7-8E77-CED4EB751104}"/>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1.B</a:t>
            </a:r>
          </a:p>
        </p:txBody>
      </p:sp>
      <p:sp>
        <p:nvSpPr>
          <p:cNvPr id="14" name="answer-reason-2">
            <a:extLst>
              <a:ext uri="{FF2B5EF4-FFF2-40B4-BE49-F238E27FC236}">
                <a16:creationId xmlns:a16="http://schemas.microsoft.com/office/drawing/2014/main" id="{5681EA12-1F07-4604-952A-2926D16B8FDF}"/>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98F4534C-840A-4BD8-B809-22BF7D5B76A9}"/>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32FA13AF-DEEB-4FE8-8CA5-EEA6E5DA6F8B}"/>
              </a:ext>
            </a:extLst>
          </p:cNvPr>
          <p:cNvSpPr>
            <a:spLocks noGrp="1"/>
          </p:cNvSpPr>
          <p:nvPr/>
        </p:nvSpPr>
        <p:spPr>
          <a:xfrm>
            <a:off x="714375" y="3676650"/>
            <a:ext cx="476250" cy="476250"/>
          </a:xfrm>
          <a:prstGeom prst="ellipse">
            <a:avLst/>
          </a:prstGeom>
          <a:solidFill>
            <a:srgbClr val="A88CFF"/>
          </a:solidFill>
          <a:ln w="0">
            <a:noFill/>
            <a:prstDash val="solid"/>
          </a:ln>
        </p:spPr>
      </p:sp>
      <p:sp>
        <p:nvSpPr>
          <p:cNvPr id="17" name="answer-number-text-3">
            <a:extLst>
              <a:ext uri="{FF2B5EF4-FFF2-40B4-BE49-F238E27FC236}">
                <a16:creationId xmlns:a16="http://schemas.microsoft.com/office/drawing/2014/main" id="{040C687F-854E-4F22-9497-C268A7310015}"/>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74537D53-B82F-4BB6-84B0-EDBAE1F51831}"/>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Rotational inertia depends on mass distribution relative to the chosen axis.</a:t>
            </a:r>
          </a:p>
        </p:txBody>
      </p:sp>
      <p:sp>
        <p:nvSpPr>
          <p:cNvPr id="19" name="answer-reason-3">
            <a:extLst>
              <a:ext uri="{FF2B5EF4-FFF2-40B4-BE49-F238E27FC236}">
                <a16:creationId xmlns:a16="http://schemas.microsoft.com/office/drawing/2014/main" id="{419A37E5-060D-4BAB-8E99-ECD7A24A658A}"/>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2968082A-2478-41E8-AD9E-54FC53928365}"/>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1B3C1774-F3AE-4F16-B6DD-54810799B7C2}"/>
              </a:ext>
            </a:extLst>
          </p:cNvPr>
          <p:cNvSpPr>
            <a:spLocks noGrp="1"/>
          </p:cNvSpPr>
          <p:nvPr/>
        </p:nvSpPr>
        <p:spPr>
          <a:xfrm>
            <a:off x="714375" y="4657725"/>
            <a:ext cx="476250" cy="476250"/>
          </a:xfrm>
          <a:prstGeom prst="ellipse">
            <a:avLst/>
          </a:prstGeom>
          <a:solidFill>
            <a:srgbClr val="A88CFF"/>
          </a:solidFill>
          <a:ln w="0">
            <a:noFill/>
            <a:prstDash val="solid"/>
          </a:ln>
        </p:spPr>
      </p:sp>
      <p:sp>
        <p:nvSpPr>
          <p:cNvPr id="22" name="answer-number-text-4">
            <a:extLst>
              <a:ext uri="{FF2B5EF4-FFF2-40B4-BE49-F238E27FC236}">
                <a16:creationId xmlns:a16="http://schemas.microsoft.com/office/drawing/2014/main" id="{EA896028-C7A2-4DCB-AF2F-C49C428409DB}"/>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FC27C54B-219E-448B-ABAB-1C38847DBA28}"/>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Units and a physical interpretation</a:t>
            </a:r>
          </a:p>
        </p:txBody>
      </p:sp>
      <p:sp>
        <p:nvSpPr>
          <p:cNvPr id="24" name="answer-reason-4">
            <a:extLst>
              <a:ext uri="{FF2B5EF4-FFF2-40B4-BE49-F238E27FC236}">
                <a16:creationId xmlns:a16="http://schemas.microsoft.com/office/drawing/2014/main" id="{83D2D3C5-D470-40F6-93B7-0560D7D43172}"/>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52CB6803-DAEF-4AE0-917D-4BE5FA3F1054}"/>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A88CFF"/>
                </a:solidFill>
              </a:defRPr>
            </a:pPr>
            <a:r>
              <a:rPr sz="1875" b="1" i="0">
                <a:solidFill>
                  <a:srgbClr val="A88CFF"/>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2080030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C63823AD-E34E-413D-A236-ACCD5E97A0A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12EBBC63-FC22-4047-8C0F-BC7ABD46DB4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F53E3AEA-CEA8-45C0-81A7-FBE6EE53CC5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385FFF5-FE9E-4E66-84F6-090EDD69AD2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22CB82A6-5846-4B23-8DFD-1C64AFE4A18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6102DAF3-8A99-4968-B5AA-DC82E4227775}"/>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953995B8-A881-4FDD-90D3-654BFB1AB178}"/>
              </a:ext>
            </a:extLst>
          </p:cNvPr>
          <p:cNvSpPr>
            <a:spLocks noGrp="1"/>
          </p:cNvSpPr>
          <p:nvPr/>
        </p:nvSpPr>
        <p:spPr>
          <a:xfrm>
            <a:off x="723900" y="2209800"/>
            <a:ext cx="495300" cy="495300"/>
          </a:xfrm>
          <a:prstGeom prst="ellipse">
            <a:avLst/>
          </a:prstGeom>
          <a:solidFill>
            <a:srgbClr val="6336D6"/>
          </a:solidFill>
          <a:ln w="0">
            <a:noFill/>
            <a:prstDash val="solid"/>
          </a:ln>
        </p:spPr>
      </p:sp>
      <p:sp>
        <p:nvSpPr>
          <p:cNvPr id="8" name="retrieval-number-text-1">
            <a:extLst>
              <a:ext uri="{FF2B5EF4-FFF2-40B4-BE49-F238E27FC236}">
                <a16:creationId xmlns:a16="http://schemas.microsoft.com/office/drawing/2014/main" id="{05D28DA8-702F-4523-B9C7-5D048E0FD32B}"/>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8E9C72C8-B37F-4EB6-A130-F06F5A984899}"/>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Find the magnitude of r × F when r = 0.50 m, F = 12 N and the angle between them is 30°.</a:t>
            </a:r>
          </a:p>
        </p:txBody>
      </p:sp>
      <p:sp>
        <p:nvSpPr>
          <p:cNvPr id="10" name="retrieval-number-2">
            <a:extLst>
              <a:ext uri="{FF2B5EF4-FFF2-40B4-BE49-F238E27FC236}">
                <a16:creationId xmlns:a16="http://schemas.microsoft.com/office/drawing/2014/main" id="{B44584A2-D30D-48D3-8634-0EDB835D301F}"/>
              </a:ext>
            </a:extLst>
          </p:cNvPr>
          <p:cNvSpPr>
            <a:spLocks noGrp="1"/>
          </p:cNvSpPr>
          <p:nvPr/>
        </p:nvSpPr>
        <p:spPr>
          <a:xfrm>
            <a:off x="723900" y="3276600"/>
            <a:ext cx="495300" cy="495300"/>
          </a:xfrm>
          <a:prstGeom prst="ellipse">
            <a:avLst/>
          </a:prstGeom>
          <a:solidFill>
            <a:srgbClr val="6336D6"/>
          </a:solidFill>
          <a:ln w="0">
            <a:noFill/>
            <a:prstDash val="solid"/>
          </a:ln>
        </p:spPr>
      </p:sp>
      <p:sp>
        <p:nvSpPr>
          <p:cNvPr id="11" name="retrieval-number-text-2">
            <a:extLst>
              <a:ext uri="{FF2B5EF4-FFF2-40B4-BE49-F238E27FC236}">
                <a16:creationId xmlns:a16="http://schemas.microsoft.com/office/drawing/2014/main" id="{EC2BE275-9CAF-4E4D-B149-58145C79648C}"/>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C520ACC7-F638-4716-94B2-7ADDBCCF5DA7}"/>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Give I for a thin rod of mass M and length L about its centre, and for a ring of mass M and radius R about its axis.</a:t>
            </a:r>
          </a:p>
        </p:txBody>
      </p:sp>
      <p:sp>
        <p:nvSpPr>
          <p:cNvPr id="13" name="retrieval-number-3">
            <a:extLst>
              <a:ext uri="{FF2B5EF4-FFF2-40B4-BE49-F238E27FC236}">
                <a16:creationId xmlns:a16="http://schemas.microsoft.com/office/drawing/2014/main" id="{0A1A9F8D-23C4-487D-8387-355BB14ABF2B}"/>
              </a:ext>
            </a:extLst>
          </p:cNvPr>
          <p:cNvSpPr>
            <a:spLocks noGrp="1"/>
          </p:cNvSpPr>
          <p:nvPr/>
        </p:nvSpPr>
        <p:spPr>
          <a:xfrm>
            <a:off x="723900" y="4343400"/>
            <a:ext cx="495300" cy="495300"/>
          </a:xfrm>
          <a:prstGeom prst="ellipse">
            <a:avLst/>
          </a:prstGeom>
          <a:solidFill>
            <a:srgbClr val="6336D6"/>
          </a:solidFill>
          <a:ln w="0">
            <a:noFill/>
            <a:prstDash val="solid"/>
          </a:ln>
        </p:spPr>
      </p:sp>
      <p:sp>
        <p:nvSpPr>
          <p:cNvPr id="14" name="retrieval-number-text-3">
            <a:extLst>
              <a:ext uri="{FF2B5EF4-FFF2-40B4-BE49-F238E27FC236}">
                <a16:creationId xmlns:a16="http://schemas.microsoft.com/office/drawing/2014/main" id="{2F7DE924-9C24-410D-807C-3AA709DB9009}"/>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743DFBD3-299B-473B-AD7D-7C55F8037452}"/>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2.0 kg point mass sits 0.30 m from an axis. What is its rotational inertia?</a:t>
            </a:r>
          </a:p>
        </p:txBody>
      </p:sp>
      <p:sp>
        <p:nvSpPr>
          <p:cNvPr id="16" name="retrieval-close">
            <a:extLst>
              <a:ext uri="{FF2B5EF4-FFF2-40B4-BE49-F238E27FC236}">
                <a16:creationId xmlns:a16="http://schemas.microsoft.com/office/drawing/2014/main" id="{A2E9990E-591B-45B7-B049-612CCC78399C}"/>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Mini-whiteboard challenge: sketch or calculate one idea you expect to use today.</a:t>
            </a:r>
          </a:p>
        </p:txBody>
      </p:sp>
    </p:spTree>
    <p:extLst>
      <p:ext uri="{BB962C8B-B14F-4D97-AF65-F5344CB8AC3E}">
        <p14:creationId xmlns:p14="http://schemas.microsoft.com/office/powerpoint/2010/main" val="1297449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2200C98D-B915-4F9B-9FDE-2D2F097C91A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34CEDB3B-C35A-4A3B-BD8B-B620D295D08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64520695-F2BB-48CA-BA0D-DF8A38EBE3C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CF4717D-135B-4BD0-9B10-D01E1652DD8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7C292593-B325-48E6-81B3-7FE4CD58D65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8D0293A4-2483-428A-9C82-60EFED0BADF5}"/>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01</a:t>
            </a:r>
          </a:p>
        </p:txBody>
      </p:sp>
      <p:sp>
        <p:nvSpPr>
          <p:cNvPr id="7" name="core-point-1">
            <a:extLst>
              <a:ext uri="{FF2B5EF4-FFF2-40B4-BE49-F238E27FC236}">
                <a16:creationId xmlns:a16="http://schemas.microsoft.com/office/drawing/2014/main" id="{3FD07CD7-3924-46B4-9FC9-F1FAB7F2E9C8}"/>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Torque is the vector product r × F.</a:t>
            </a:r>
          </a:p>
        </p:txBody>
      </p:sp>
      <p:sp>
        <p:nvSpPr>
          <p:cNvPr id="8" name="core-index-2">
            <a:extLst>
              <a:ext uri="{FF2B5EF4-FFF2-40B4-BE49-F238E27FC236}">
                <a16:creationId xmlns:a16="http://schemas.microsoft.com/office/drawing/2014/main" id="{E53D7E42-473C-4165-8D38-23CC15060842}"/>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02</a:t>
            </a:r>
          </a:p>
        </p:txBody>
      </p:sp>
      <p:sp>
        <p:nvSpPr>
          <p:cNvPr id="9" name="core-point-2">
            <a:extLst>
              <a:ext uri="{FF2B5EF4-FFF2-40B4-BE49-F238E27FC236}">
                <a16:creationId xmlns:a16="http://schemas.microsoft.com/office/drawing/2014/main" id="{54080EF9-83BC-4B66-B830-314D0C6AA6B7}"/>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Rotational inertia can be calculated from a mass integral.</a:t>
            </a:r>
          </a:p>
        </p:txBody>
      </p:sp>
      <p:sp>
        <p:nvSpPr>
          <p:cNvPr id="10" name="core-index-3">
            <a:extLst>
              <a:ext uri="{FF2B5EF4-FFF2-40B4-BE49-F238E27FC236}">
                <a16:creationId xmlns:a16="http://schemas.microsoft.com/office/drawing/2014/main" id="{39A744F3-9A53-49EA-BC6E-FE645F60D009}"/>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03</a:t>
            </a:r>
          </a:p>
        </p:txBody>
      </p:sp>
      <p:sp>
        <p:nvSpPr>
          <p:cNvPr id="11" name="core-point-3">
            <a:extLst>
              <a:ext uri="{FF2B5EF4-FFF2-40B4-BE49-F238E27FC236}">
                <a16:creationId xmlns:a16="http://schemas.microsoft.com/office/drawing/2014/main" id="{F40DA78D-CFBF-42F0-A3FD-1A97E2B708B1}"/>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Angular acceleration follows net torque divided by rotational inertia.</a:t>
            </a:r>
          </a:p>
        </p:txBody>
      </p:sp>
      <p:sp>
        <p:nvSpPr>
          <p:cNvPr id="12" name="core-index-4">
            <a:extLst>
              <a:ext uri="{FF2B5EF4-FFF2-40B4-BE49-F238E27FC236}">
                <a16:creationId xmlns:a16="http://schemas.microsoft.com/office/drawing/2014/main" id="{B9387A5E-34BA-4E4C-BDD3-E233E33D5D69}"/>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04</a:t>
            </a:r>
          </a:p>
        </p:txBody>
      </p:sp>
      <p:sp>
        <p:nvSpPr>
          <p:cNvPr id="13" name="core-point-4">
            <a:extLst>
              <a:ext uri="{FF2B5EF4-FFF2-40B4-BE49-F238E27FC236}">
                <a16:creationId xmlns:a16="http://schemas.microsoft.com/office/drawing/2014/main" id="{5E6A1DD8-869F-4541-87B3-FAECA44899FE}"/>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Static equilibrium requires zero net force and zero net torque.</a:t>
            </a:r>
          </a:p>
        </p:txBody>
      </p:sp>
      <p:sp>
        <p:nvSpPr>
          <p:cNvPr id="14" name="equation-panel">
            <a:extLst>
              <a:ext uri="{FF2B5EF4-FFF2-40B4-BE49-F238E27FC236}">
                <a16:creationId xmlns:a16="http://schemas.microsoft.com/office/drawing/2014/main" id="{3692F9F8-849E-4FC5-AF1B-0E5F903B9DC1}"/>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9EDB0C03-53EA-42F1-9093-9DADA2555B83}"/>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EQUATIONS TO OWN</a:t>
            </a:r>
          </a:p>
        </p:txBody>
      </p:sp>
      <p:sp>
        <p:nvSpPr>
          <p:cNvPr id="16" name="equation-expression-1">
            <a:extLst>
              <a:ext uri="{FF2B5EF4-FFF2-40B4-BE49-F238E27FC236}">
                <a16:creationId xmlns:a16="http://schemas.microsoft.com/office/drawing/2014/main" id="{9E3083E9-FA88-4C8E-B10B-B1735B206F62}"/>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τ = r × F</a:t>
            </a:r>
          </a:p>
        </p:txBody>
      </p:sp>
      <p:sp>
        <p:nvSpPr>
          <p:cNvPr id="17" name="equation-units-1">
            <a:extLst>
              <a:ext uri="{FF2B5EF4-FFF2-40B4-BE49-F238E27FC236}">
                <a16:creationId xmlns:a16="http://schemas.microsoft.com/office/drawing/2014/main" id="{77DA6C05-EE5E-48D1-89C2-708AC25F9BEC}"/>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N·m</a:t>
            </a:r>
          </a:p>
        </p:txBody>
      </p:sp>
      <p:sp>
        <p:nvSpPr>
          <p:cNvPr id="18" name="equation-expression-2">
            <a:extLst>
              <a:ext uri="{FF2B5EF4-FFF2-40B4-BE49-F238E27FC236}">
                <a16:creationId xmlns:a16="http://schemas.microsoft.com/office/drawing/2014/main" id="{CFA6C39A-08B5-49A4-BD0B-B764F3449DFD}"/>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I = ∫r² dm</a:t>
            </a:r>
          </a:p>
        </p:txBody>
      </p:sp>
      <p:sp>
        <p:nvSpPr>
          <p:cNvPr id="19" name="equation-units-2">
            <a:extLst>
              <a:ext uri="{FF2B5EF4-FFF2-40B4-BE49-F238E27FC236}">
                <a16:creationId xmlns:a16="http://schemas.microsoft.com/office/drawing/2014/main" id="{F2497697-2BE5-48D2-A669-B067377857F0}"/>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kg·m²</a:t>
            </a:r>
          </a:p>
        </p:txBody>
      </p:sp>
      <p:sp>
        <p:nvSpPr>
          <p:cNvPr id="20" name="vocabulary-label">
            <a:extLst>
              <a:ext uri="{FF2B5EF4-FFF2-40B4-BE49-F238E27FC236}">
                <a16:creationId xmlns:a16="http://schemas.microsoft.com/office/drawing/2014/main" id="{5D36D841-00B2-43BA-8F44-10E24B9C4C7C}"/>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SAY IT PRECISELY</a:t>
            </a:r>
          </a:p>
        </p:txBody>
      </p:sp>
      <p:sp>
        <p:nvSpPr>
          <p:cNvPr id="21" name="vocabulary">
            <a:extLst>
              <a:ext uri="{FF2B5EF4-FFF2-40B4-BE49-F238E27FC236}">
                <a16:creationId xmlns:a16="http://schemas.microsoft.com/office/drawing/2014/main" id="{03E31958-04C9-4FE4-8362-69C10D00F48F}"/>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cross product · rotational inertia · axis · angular acceleration · parallel-axis theorem · equilibrium</a:t>
            </a:r>
          </a:p>
        </p:txBody>
      </p:sp>
    </p:spTree>
    <p:extLst>
      <p:ext uri="{BB962C8B-B14F-4D97-AF65-F5344CB8AC3E}">
        <p14:creationId xmlns:p14="http://schemas.microsoft.com/office/powerpoint/2010/main" val="1002683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558CE-AAFB-50DF-5654-C8F0725115C7}"/>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EA62ED47-FBAB-D00B-1B63-A0D44317EFD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EACF8E47-357E-3616-92CF-C052245236A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DFEF0165-DCFB-EABD-5FAC-78E54B2EF8C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6A7AE22-0D1C-FE71-BFB4-9AEF8F48E2C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279901A7-0096-06F6-6952-099645C0596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5289FAB0-85DE-52C6-3194-9E4809A04A0D}"/>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B624378B-8D16-2A0B-3D69-27CDBAF30B7E}"/>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Rotational dynamics is mechanics done about an axis: torque replaces force and rotational inertia replaces mass — and that inertia has to be integrated from the body's shape rather than simply weighed.</a:t>
            </a:r>
          </a:p>
        </p:txBody>
      </p:sp>
      <p:sp>
        <p:nvSpPr>
          <p:cNvPr id="25" name="Rectangle 24">
            <a:extLst>
              <a:ext uri="{FF2B5EF4-FFF2-40B4-BE49-F238E27FC236}">
                <a16:creationId xmlns:a16="http://schemas.microsoft.com/office/drawing/2014/main" id="{6A54D75D-1412-6268-0D4E-3B2042ACD8B3}"/>
              </a:ext>
            </a:extLst>
          </p:cNvPr>
          <p:cNvSpPr/>
          <p:nvPr/>
        </p:nvSpPr>
        <p:spPr>
          <a:xfrm>
            <a:off x="2286000" y="4707467"/>
            <a:ext cx="5334000" cy="40828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BEBA7056-1C4F-9008-DB59-D54081C437A4}"/>
              </a:ext>
            </a:extLst>
          </p:cNvPr>
          <p:cNvCxnSpPr/>
          <p:nvPr/>
        </p:nvCxnSpPr>
        <p:spPr>
          <a:xfrm>
            <a:off x="2286000" y="4357511"/>
            <a:ext cx="0" cy="1108193"/>
          </a:xfrm>
          <a:prstGeom prst="line">
            <a:avLst/>
          </a:prstGeom>
          <a:ln w="3175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00E53BD-5E0F-4F8D-65B6-B2D683373223}"/>
              </a:ext>
            </a:extLst>
          </p:cNvPr>
          <p:cNvSpPr txBox="1"/>
          <p:nvPr/>
        </p:nvSpPr>
        <p:spPr>
          <a:xfrm>
            <a:off x="1600200" y="5494867"/>
            <a:ext cx="1397000" cy="276999"/>
          </a:xfrm>
          <a:prstGeom prst="rect">
            <a:avLst/>
          </a:prstGeom>
          <a:noFill/>
        </p:spPr>
        <p:txBody>
          <a:bodyPr vert="horz" wrap="square" lIns="0" tIns="0" bIns="0" rtlCol="0">
            <a:noAutofit/>
          </a:bodyPr>
          <a:lstStyle/>
          <a:p>
            <a:pPr algn="ctr"/>
            <a:r>
              <a:rPr lang="en-US" sz="1600">
                <a:solidFill>
                  <a:srgbClr val="6B7F79"/>
                </a:solidFill>
              </a:rPr>
              <a:t>axis</a:t>
            </a:r>
          </a:p>
        </p:txBody>
      </p:sp>
      <p:cxnSp>
        <p:nvCxnSpPr>
          <p:cNvPr id="28" name="Straight Connector 27">
            <a:extLst>
              <a:ext uri="{FF2B5EF4-FFF2-40B4-BE49-F238E27FC236}">
                <a16:creationId xmlns:a16="http://schemas.microsoft.com/office/drawing/2014/main" id="{5FB44C04-8C52-F511-7B02-CA0AF589A179}"/>
              </a:ext>
            </a:extLst>
          </p:cNvPr>
          <p:cNvCxnSpPr/>
          <p:nvPr/>
        </p:nvCxnSpPr>
        <p:spPr>
          <a:xfrm flipV="1">
            <a:off x="7620000" y="3861741"/>
            <a:ext cx="0" cy="845726"/>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9765864-00D4-A97B-DC33-217339886FDF}"/>
              </a:ext>
            </a:extLst>
          </p:cNvPr>
          <p:cNvSpPr txBox="1"/>
          <p:nvPr/>
        </p:nvSpPr>
        <p:spPr>
          <a:xfrm>
            <a:off x="7721600" y="3803415"/>
            <a:ext cx="635000" cy="276999"/>
          </a:xfrm>
          <a:prstGeom prst="rect">
            <a:avLst/>
          </a:prstGeom>
          <a:noFill/>
        </p:spPr>
        <p:txBody>
          <a:bodyPr vert="horz" wrap="square" lIns="0" tIns="0" bIns="0" rtlCol="0">
            <a:noAutofit/>
          </a:bodyPr>
          <a:lstStyle/>
          <a:p>
            <a:r>
              <a:rPr lang="en-US" sz="1600">
                <a:solidFill>
                  <a:srgbClr val="EF5C3E"/>
                </a:solidFill>
              </a:rPr>
              <a:t>F</a:t>
            </a:r>
          </a:p>
        </p:txBody>
      </p:sp>
      <p:sp>
        <p:nvSpPr>
          <p:cNvPr id="30" name="Rectangle 29">
            <a:extLst>
              <a:ext uri="{FF2B5EF4-FFF2-40B4-BE49-F238E27FC236}">
                <a16:creationId xmlns:a16="http://schemas.microsoft.com/office/drawing/2014/main" id="{E684B283-AAFE-90AB-D327-810D61DF405A}"/>
              </a:ext>
            </a:extLst>
          </p:cNvPr>
          <p:cNvSpPr/>
          <p:nvPr/>
        </p:nvSpPr>
        <p:spPr>
          <a:xfrm>
            <a:off x="5334000" y="4707467"/>
            <a:ext cx="203200" cy="408281"/>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54C8B6EB-A908-5A34-24D1-F3A322CE7A52}"/>
              </a:ext>
            </a:extLst>
          </p:cNvPr>
          <p:cNvSpPr txBox="1"/>
          <p:nvPr/>
        </p:nvSpPr>
        <p:spPr>
          <a:xfrm>
            <a:off x="5054600" y="4240859"/>
            <a:ext cx="762000" cy="276999"/>
          </a:xfrm>
          <a:prstGeom prst="rect">
            <a:avLst/>
          </a:prstGeom>
          <a:noFill/>
        </p:spPr>
        <p:txBody>
          <a:bodyPr vert="horz" wrap="square" lIns="0" tIns="0" bIns="0" rtlCol="0">
            <a:noAutofit/>
          </a:bodyPr>
          <a:lstStyle/>
          <a:p>
            <a:pPr algn="ctr"/>
            <a:r>
              <a:rPr lang="en-US" sz="1600">
                <a:solidFill>
                  <a:srgbClr val="102E29"/>
                </a:solidFill>
              </a:rPr>
              <a:t>dm</a:t>
            </a:r>
          </a:p>
        </p:txBody>
      </p:sp>
      <p:cxnSp>
        <p:nvCxnSpPr>
          <p:cNvPr id="32" name="Straight Connector 31">
            <a:extLst>
              <a:ext uri="{FF2B5EF4-FFF2-40B4-BE49-F238E27FC236}">
                <a16:creationId xmlns:a16="http://schemas.microsoft.com/office/drawing/2014/main" id="{12853F90-4AEC-3C79-662A-11C50A702B57}"/>
              </a:ext>
            </a:extLst>
          </p:cNvPr>
          <p:cNvCxnSpPr/>
          <p:nvPr/>
        </p:nvCxnSpPr>
        <p:spPr>
          <a:xfrm>
            <a:off x="5435600" y="4503326"/>
            <a:ext cx="0" cy="189559"/>
          </a:xfrm>
          <a:prstGeom prst="line">
            <a:avLst/>
          </a:prstGeom>
          <a:ln w="12700">
            <a:solidFill>
              <a:srgbClr val="6B7F79"/>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C2D6214-0086-4237-6052-145621F3E3B5}"/>
              </a:ext>
            </a:extLst>
          </p:cNvPr>
          <p:cNvCxnSpPr/>
          <p:nvPr/>
        </p:nvCxnSpPr>
        <p:spPr>
          <a:xfrm>
            <a:off x="2311400" y="5319889"/>
            <a:ext cx="29972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C698B45-67BA-3DEE-FD82-496AC6C5919E}"/>
              </a:ext>
            </a:extLst>
          </p:cNvPr>
          <p:cNvSpPr txBox="1"/>
          <p:nvPr/>
        </p:nvSpPr>
        <p:spPr>
          <a:xfrm>
            <a:off x="3708400" y="5349052"/>
            <a:ext cx="508000" cy="276999"/>
          </a:xfrm>
          <a:prstGeom prst="rect">
            <a:avLst/>
          </a:prstGeom>
          <a:noFill/>
        </p:spPr>
        <p:txBody>
          <a:bodyPr vert="horz" wrap="square" lIns="0" tIns="0" bIns="0" rtlCol="0">
            <a:noAutofit/>
          </a:bodyPr>
          <a:lstStyle/>
          <a:p>
            <a:r>
              <a:rPr lang="en-US" sz="1600">
                <a:solidFill>
                  <a:srgbClr val="102E29"/>
                </a:solidFill>
              </a:rPr>
              <a:t>r</a:t>
            </a:r>
          </a:p>
        </p:txBody>
      </p:sp>
      <p:sp>
        <p:nvSpPr>
          <p:cNvPr id="35" name="TextBox 34">
            <a:extLst>
              <a:ext uri="{FF2B5EF4-FFF2-40B4-BE49-F238E27FC236}">
                <a16:creationId xmlns:a16="http://schemas.microsoft.com/office/drawing/2014/main" id="{CB3DC04C-45E9-72DB-BA7A-A5578017CDB1}"/>
              </a:ext>
            </a:extLst>
          </p:cNvPr>
          <p:cNvSpPr txBox="1"/>
          <p:nvPr/>
        </p:nvSpPr>
        <p:spPr>
          <a:xfrm>
            <a:off x="8636000" y="4240859"/>
            <a:ext cx="2794000" cy="276999"/>
          </a:xfrm>
          <a:prstGeom prst="rect">
            <a:avLst/>
          </a:prstGeom>
          <a:noFill/>
        </p:spPr>
        <p:txBody>
          <a:bodyPr vert="horz" wrap="square" lIns="0" tIns="0" bIns="0" rtlCol="0">
            <a:noAutofit/>
          </a:bodyPr>
          <a:lstStyle/>
          <a:p>
            <a:r>
              <a:rPr lang="el-GR" sz="1600" b="1">
                <a:solidFill>
                  <a:srgbClr val="102E29"/>
                </a:solidFill>
              </a:rPr>
              <a:t>τ = </a:t>
            </a:r>
            <a:r>
              <a:rPr lang="en-US" sz="1600" b="1">
                <a:solidFill>
                  <a:srgbClr val="102E29"/>
                </a:solidFill>
              </a:rPr>
              <a:t>I</a:t>
            </a:r>
            <a:r>
              <a:rPr lang="el-GR" sz="1600" b="1">
                <a:solidFill>
                  <a:srgbClr val="102E29"/>
                </a:solidFill>
              </a:rPr>
              <a:t>α</a:t>
            </a:r>
            <a:endParaRPr lang="en-US" sz="1600" b="1">
              <a:solidFill>
                <a:srgbClr val="102E29"/>
              </a:solidFill>
            </a:endParaRPr>
          </a:p>
        </p:txBody>
      </p:sp>
      <p:sp>
        <p:nvSpPr>
          <p:cNvPr id="36" name="TextBox 35">
            <a:extLst>
              <a:ext uri="{FF2B5EF4-FFF2-40B4-BE49-F238E27FC236}">
                <a16:creationId xmlns:a16="http://schemas.microsoft.com/office/drawing/2014/main" id="{A25399F7-DBFD-1B60-1CA9-C9289DF198D8}"/>
              </a:ext>
            </a:extLst>
          </p:cNvPr>
          <p:cNvSpPr txBox="1"/>
          <p:nvPr/>
        </p:nvSpPr>
        <p:spPr>
          <a:xfrm>
            <a:off x="8636000" y="4707467"/>
            <a:ext cx="2794000" cy="276999"/>
          </a:xfrm>
          <a:prstGeom prst="rect">
            <a:avLst/>
          </a:prstGeom>
          <a:noFill/>
        </p:spPr>
        <p:txBody>
          <a:bodyPr vert="horz" wrap="square" lIns="0" tIns="0" bIns="0" rtlCol="0">
            <a:noAutofit/>
          </a:bodyPr>
          <a:lstStyle/>
          <a:p>
            <a:r>
              <a:rPr lang="en-US" sz="1600" b="1">
                <a:solidFill>
                  <a:srgbClr val="102E29"/>
                </a:solidFill>
              </a:rPr>
              <a:t>I = ∫ r² dm</a:t>
            </a:r>
          </a:p>
        </p:txBody>
      </p:sp>
      <p:sp>
        <p:nvSpPr>
          <p:cNvPr id="37" name="TextBox 36">
            <a:extLst>
              <a:ext uri="{FF2B5EF4-FFF2-40B4-BE49-F238E27FC236}">
                <a16:creationId xmlns:a16="http://schemas.microsoft.com/office/drawing/2014/main" id="{23360AC9-531E-7514-1347-F5CB9CBF4FDD}"/>
              </a:ext>
            </a:extLst>
          </p:cNvPr>
          <p:cNvSpPr txBox="1"/>
          <p:nvPr/>
        </p:nvSpPr>
        <p:spPr>
          <a:xfrm>
            <a:off x="8636000" y="5174074"/>
            <a:ext cx="2794000" cy="276999"/>
          </a:xfrm>
          <a:prstGeom prst="rect">
            <a:avLst/>
          </a:prstGeom>
          <a:noFill/>
        </p:spPr>
        <p:txBody>
          <a:bodyPr vert="horz" wrap="square" lIns="0" tIns="0" bIns="0" rtlCol="0">
            <a:noAutofit/>
          </a:bodyPr>
          <a:lstStyle/>
          <a:p>
            <a:r>
              <a:rPr lang="en-US" sz="1600">
                <a:solidFill>
                  <a:srgbClr val="102E29"/>
                </a:solidFill>
              </a:rPr>
              <a:t>Every scrap of mass counts, weighted by r²: the shape decides I, not just how much mass.</a:t>
            </a:r>
          </a:p>
        </p:txBody>
      </p:sp>
      <p:sp>
        <p:nvSpPr>
          <p:cNvPr id="38" name="diagram-caption">
            <a:extLst>
              <a:ext uri="{FF2B5EF4-FFF2-40B4-BE49-F238E27FC236}">
                <a16:creationId xmlns:a16="http://schemas.microsoft.com/office/drawing/2014/main" id="{57D7F562-8CAE-CD8E-8F41-B5CB90633013}"/>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Every slice counts as r² dm, so the same mass further from the axis is far harder to spin.</a:t>
            </a:r>
          </a:p>
        </p:txBody>
      </p:sp>
    </p:spTree>
    <p:extLst>
      <p:ext uri="{BB962C8B-B14F-4D97-AF65-F5344CB8AC3E}">
        <p14:creationId xmlns:p14="http://schemas.microsoft.com/office/powerpoint/2010/main" val="1604862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31035E3-D58A-4DB5-B358-739CC0CFC31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DB71EDFA-2B61-4A39-8B32-0684B793212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0EB630E4-CAD8-4C10-A24C-EA4ECDAD4D2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4E798C3-E5DB-47A7-9274-A52D7F04237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C11B7CF9-55F1-431B-9F7A-337EBA74605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The same torque gives less alpha for larger I</a:t>
            </a:r>
          </a:p>
        </p:txBody>
      </p:sp>
      <p:sp>
        <p:nvSpPr>
          <p:cNvPr id="6" name="graph-mode">
            <a:extLst>
              <a:ext uri="{FF2B5EF4-FFF2-40B4-BE49-F238E27FC236}">
                <a16:creationId xmlns:a16="http://schemas.microsoft.com/office/drawing/2014/main" id="{D33BA5CC-1C13-422E-87CE-83FDC4D99804}"/>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INTERACTIVE GRAPH · PREDICT → EDIT → EXPLAIN</a:t>
            </a:r>
          </a:p>
        </p:txBody>
      </p:sp>
      <p:sp>
        <p:nvSpPr>
          <p:cNvPr id="7" name="graph-prompt">
            <a:extLst>
              <a:ext uri="{FF2B5EF4-FFF2-40B4-BE49-F238E27FC236}">
                <a16:creationId xmlns:a16="http://schemas.microsoft.com/office/drawing/2014/main" id="{8B0C9F0C-2B03-4D3D-8E41-034DA1129C0C}"/>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C23C6CAC-0736-4D69-92CB-7E40BB1E4587}"/>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(1, 12), (2, 6), …, (4, 3), (6, 2).</a:t>
            </a:r>
          </a:p>
        </p:txBody>
      </p:sp>
      <p:sp>
        <p:nvSpPr>
          <p:cNvPr id="9" name="graph-scale">
            <a:extLst>
              <a:ext uri="{FF2B5EF4-FFF2-40B4-BE49-F238E27FC236}">
                <a16:creationId xmlns:a16="http://schemas.microsoft.com/office/drawing/2014/main" id="{3B775414-E3B0-4A73-AB65-70CC2EB5BFA1}"/>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2–12 rad/s². Axes: Rotational inertia / kg·m²; Angular acceleration / rad/s².</a:t>
            </a:r>
          </a:p>
        </p:txBody>
      </p:sp>
      <p:sp>
        <p:nvSpPr>
          <p:cNvPr id="10" name="chart-frame">
            <a:extLst>
              <a:ext uri="{FF2B5EF4-FFF2-40B4-BE49-F238E27FC236}">
                <a16:creationId xmlns:a16="http://schemas.microsoft.com/office/drawing/2014/main" id="{0C5795DA-16E1-429A-9BF0-298344BA4972}"/>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02934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31299E3-9E75-4ED0-BB80-96F9DCE8B39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8394C428-2F0B-4584-A7CD-7C41B2B66A3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9D1AE9B9-D740-403F-9A28-98B189AD5D9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4C20846-C194-4791-B330-FE19A76E685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551055DC-2116-4EF4-A0B0-585910AE89A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12B66D0E-6DED-47C7-B9DB-81F579A739B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FULLY WORKED PROBLEM · SHOW THE METHOD</a:t>
            </a:r>
          </a:p>
        </p:txBody>
      </p:sp>
      <p:sp>
        <p:nvSpPr>
          <p:cNvPr id="7" name="problem-frame">
            <a:extLst>
              <a:ext uri="{FF2B5EF4-FFF2-40B4-BE49-F238E27FC236}">
                <a16:creationId xmlns:a16="http://schemas.microsoft.com/office/drawing/2014/main" id="{A018C565-1ED3-4D53-8090-12481779D67D}"/>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0452991-0AA4-4BE5-A0A8-FC0EEE67CFA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uniform rod of mass 3.0 kg and length 2.0 m rotates about one end. Find I. Use Icenter = ML²/12 and the parallel-axis theorem.</a:t>
            </a:r>
          </a:p>
        </p:txBody>
      </p:sp>
      <p:sp>
        <p:nvSpPr>
          <p:cNvPr id="9" name="step-label-1">
            <a:extLst>
              <a:ext uri="{FF2B5EF4-FFF2-40B4-BE49-F238E27FC236}">
                <a16:creationId xmlns:a16="http://schemas.microsoft.com/office/drawing/2014/main" id="{B6C7D678-ED38-47CE-B17F-F0D5010AE30F}"/>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9BBBDA1F-6599-4A38-B910-AABF5010295B}"/>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8C507D3A-69D1-4F2F-B1D7-0878BE41F0EE}"/>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Distance from center to end is L/2.</a:t>
            </a:r>
          </a:p>
        </p:txBody>
      </p:sp>
      <p:sp>
        <p:nvSpPr>
          <p:cNvPr id="12" name="step-label-2">
            <a:extLst>
              <a:ext uri="{FF2B5EF4-FFF2-40B4-BE49-F238E27FC236}">
                <a16:creationId xmlns:a16="http://schemas.microsoft.com/office/drawing/2014/main" id="{C2A048D8-2F71-43E1-A301-2F1601F8F64C}"/>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C04F8FFA-3289-4B94-BA7A-ADA7D7FF2892}"/>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1DC7BD32-10C8-45B1-B850-2C3220ABC893}"/>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Iend = Icenter + M(L/2)².</a:t>
            </a:r>
          </a:p>
        </p:txBody>
      </p:sp>
      <p:sp>
        <p:nvSpPr>
          <p:cNvPr id="15" name="step-label-3">
            <a:extLst>
              <a:ext uri="{FF2B5EF4-FFF2-40B4-BE49-F238E27FC236}">
                <a16:creationId xmlns:a16="http://schemas.microsoft.com/office/drawing/2014/main" id="{D25919B0-FB29-47FC-B385-2089D3B09007}"/>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3000F06E-DCC6-4756-8246-ACB30AA1CDF9}"/>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FC4A5888-B392-42C8-800A-3BA22A2D9B37}"/>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Simplify to ML²/3.</a:t>
            </a:r>
          </a:p>
        </p:txBody>
      </p:sp>
      <p:sp>
        <p:nvSpPr>
          <p:cNvPr id="18" name="answer-frame">
            <a:extLst>
              <a:ext uri="{FF2B5EF4-FFF2-40B4-BE49-F238E27FC236}">
                <a16:creationId xmlns:a16="http://schemas.microsoft.com/office/drawing/2014/main" id="{4F8F406C-129A-41C4-B272-34847F533190}"/>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0F79EC2-7D20-4BEF-A2F3-65726FF5549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Iend = 4.0 kg·m².</a:t>
            </a:r>
          </a:p>
        </p:txBody>
      </p:sp>
    </p:spTree>
    <p:extLst>
      <p:ext uri="{BB962C8B-B14F-4D97-AF65-F5344CB8AC3E}">
        <p14:creationId xmlns:p14="http://schemas.microsoft.com/office/powerpoint/2010/main" val="2114295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CC290DCC-1FCF-41A2-B69B-1DCA787B27F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5 · AP PHYSICS C: MECHANICS</a:t>
            </a:r>
          </a:p>
        </p:txBody>
      </p:sp>
      <p:sp>
        <p:nvSpPr>
          <p:cNvPr id="2" name="page-number">
            <a:extLst>
              <a:ext uri="{FF2B5EF4-FFF2-40B4-BE49-F238E27FC236}">
                <a16:creationId xmlns:a16="http://schemas.microsoft.com/office/drawing/2014/main" id="{30211F41-8368-4E39-A284-3F51EF66249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2E320875-A003-46A9-8A49-6ABC09822C4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66EED73-8640-40D8-B39F-BBC93F8042B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APC-M-U5 · 10–15%</a:t>
            </a:r>
          </a:p>
        </p:txBody>
      </p:sp>
      <p:sp>
        <p:nvSpPr>
          <p:cNvPr id="5" name="slide-title">
            <a:extLst>
              <a:ext uri="{FF2B5EF4-FFF2-40B4-BE49-F238E27FC236}">
                <a16:creationId xmlns:a16="http://schemas.microsoft.com/office/drawing/2014/main" id="{951636AA-C391-4D3C-9AA8-C5ED7851B69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4518D923-0717-4F51-91E5-29C17B82C473}"/>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GUIDED WORKED PROBLEM · TRY EACH STEP BEFORE READING ON</a:t>
            </a:r>
          </a:p>
        </p:txBody>
      </p:sp>
      <p:sp>
        <p:nvSpPr>
          <p:cNvPr id="7" name="problem-frame">
            <a:extLst>
              <a:ext uri="{FF2B5EF4-FFF2-40B4-BE49-F238E27FC236}">
                <a16:creationId xmlns:a16="http://schemas.microsoft.com/office/drawing/2014/main" id="{1BF170B4-F288-4E52-B14E-4182BA96C8D3}"/>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103306F9-CEA1-4038-9B7E-3FB3E4C92C4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net torque τ(t) = 6t N·m acts on a disk with I = 3.0 kg·m² from rest for 2.0 s. Find angular speed.</a:t>
            </a:r>
          </a:p>
        </p:txBody>
      </p:sp>
      <p:sp>
        <p:nvSpPr>
          <p:cNvPr id="9" name="step-label-1">
            <a:extLst>
              <a:ext uri="{FF2B5EF4-FFF2-40B4-BE49-F238E27FC236}">
                <a16:creationId xmlns:a16="http://schemas.microsoft.com/office/drawing/2014/main" id="{FF46F783-0994-47EF-9563-F5F0F49EA36F}"/>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B1AE2EC6-52CF-4164-9979-9A8F9CD7AA1D}"/>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F90D04B8-E787-4A0A-A003-5EEF1DA52443}"/>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α = 2t rad/s²</a:t>
            </a:r>
          </a:p>
        </p:txBody>
      </p:sp>
      <p:sp>
        <p:nvSpPr>
          <p:cNvPr id="12" name="step-label-2">
            <a:extLst>
              <a:ext uri="{FF2B5EF4-FFF2-40B4-BE49-F238E27FC236}">
                <a16:creationId xmlns:a16="http://schemas.microsoft.com/office/drawing/2014/main" id="{C6916E30-7B17-438F-804E-236FE85363EE}"/>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91407B77-F363-4299-B2BA-AD20EB423709}"/>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33749238-FAA1-4E47-B855-E482D2EFAACE}"/>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ω = ∫₀²2t dt</a:t>
            </a:r>
          </a:p>
        </p:txBody>
      </p:sp>
      <p:sp>
        <p:nvSpPr>
          <p:cNvPr id="15" name="step-label-3">
            <a:extLst>
              <a:ext uri="{FF2B5EF4-FFF2-40B4-BE49-F238E27FC236}">
                <a16:creationId xmlns:a16="http://schemas.microsoft.com/office/drawing/2014/main" id="{D61D000C-28E8-4FDA-AB80-02A580C2BB1B}"/>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2671AD5B-B7FB-4B31-9737-0DB9191A7057}"/>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02047E41-1A40-43E3-92A5-12872932DF88}"/>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181CED3C-00CE-4E43-8EBB-E0BB3328CF0B}"/>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A1765A0C-7A56-4B00-BECE-CACDC5E66E7C}"/>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ω = 4.0 rad/s.</a:t>
            </a:r>
          </a:p>
        </p:txBody>
      </p:sp>
    </p:spTree>
    <p:extLst>
      <p:ext uri="{BB962C8B-B14F-4D97-AF65-F5344CB8AC3E}">
        <p14:creationId xmlns:p14="http://schemas.microsoft.com/office/powerpoint/2010/main" val="1338563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81058488-B577-491E-AA3A-7C19B699455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5 · AP PHYSICS C: MECHANICS</a:t>
            </a:r>
          </a:p>
        </p:txBody>
      </p:sp>
      <p:sp>
        <p:nvSpPr>
          <p:cNvPr id="2" name="page-number">
            <a:extLst>
              <a:ext uri="{FF2B5EF4-FFF2-40B4-BE49-F238E27FC236}">
                <a16:creationId xmlns:a16="http://schemas.microsoft.com/office/drawing/2014/main" id="{AD422651-73BF-4481-8FA0-3FECD5E8FEB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7D7D5439-BE3A-4788-9F8B-42DDC74270DA}"/>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B3D23D1-4FA4-4B30-A21D-BD920BFEC9D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APC-M-U5 · 10–15%</a:t>
            </a:r>
          </a:p>
        </p:txBody>
      </p:sp>
      <p:sp>
        <p:nvSpPr>
          <p:cNvPr id="5" name="slide-title">
            <a:extLst>
              <a:ext uri="{FF2B5EF4-FFF2-40B4-BE49-F238E27FC236}">
                <a16:creationId xmlns:a16="http://schemas.microsoft.com/office/drawing/2014/main" id="{EEDE2C6E-722A-4103-A0A2-943BE171CEE5}"/>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6C072E92-4995-4A1D-8C76-9FFC48A112CE}"/>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CLASS ACTIVITY · AP SCIENCE-PRACTICE ACTIVITY</a:t>
            </a:r>
          </a:p>
        </p:txBody>
      </p:sp>
      <p:sp>
        <p:nvSpPr>
          <p:cNvPr id="7" name="materials-label">
            <a:extLst>
              <a:ext uri="{FF2B5EF4-FFF2-40B4-BE49-F238E27FC236}">
                <a16:creationId xmlns:a16="http://schemas.microsoft.com/office/drawing/2014/main" id="{462C4ACC-A545-465B-B26E-F8CD4589502B}"/>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YOU NEED</a:t>
            </a:r>
          </a:p>
        </p:txBody>
      </p:sp>
      <p:sp>
        <p:nvSpPr>
          <p:cNvPr id="8" name="materials">
            <a:extLst>
              <a:ext uri="{FF2B5EF4-FFF2-40B4-BE49-F238E27FC236}">
                <a16:creationId xmlns:a16="http://schemas.microsoft.com/office/drawing/2014/main" id="{B1BAA753-E978-4D4D-B7AD-9284B00A6E8C}"/>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D750D0E3-CCF5-4FFF-9EF2-842009125DA0}"/>
              </a:ext>
            </a:extLst>
          </p:cNvPr>
          <p:cNvSpPr>
            <a:spLocks noGrp="1"/>
          </p:cNvSpPr>
          <p:nvPr/>
        </p:nvSpPr>
        <p:spPr>
          <a:xfrm>
            <a:off x="4905375" y="2143125"/>
            <a:ext cx="514350" cy="514350"/>
          </a:xfrm>
          <a:prstGeom prst="ellipse">
            <a:avLst/>
          </a:prstGeom>
          <a:solidFill>
            <a:srgbClr val="A88CFF"/>
          </a:solidFill>
          <a:ln w="0">
            <a:noFill/>
            <a:prstDash val="solid"/>
          </a:ln>
        </p:spPr>
      </p:sp>
      <p:sp>
        <p:nvSpPr>
          <p:cNvPr id="10" name="activity-step-number-1">
            <a:extLst>
              <a:ext uri="{FF2B5EF4-FFF2-40B4-BE49-F238E27FC236}">
                <a16:creationId xmlns:a16="http://schemas.microsoft.com/office/drawing/2014/main" id="{2D10BE78-E4CF-47DD-839D-79F82D27A3F2}"/>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D5061A64-7C5E-4802-9EF3-9BAD3DB5F284}"/>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Choose a simple rod or ring model.</a:t>
            </a:r>
          </a:p>
        </p:txBody>
      </p:sp>
      <p:sp>
        <p:nvSpPr>
          <p:cNvPr id="12" name="activity-step-2">
            <a:extLst>
              <a:ext uri="{FF2B5EF4-FFF2-40B4-BE49-F238E27FC236}">
                <a16:creationId xmlns:a16="http://schemas.microsoft.com/office/drawing/2014/main" id="{5816C716-E4DE-4C3C-9423-618535D5ED21}"/>
              </a:ext>
            </a:extLst>
          </p:cNvPr>
          <p:cNvSpPr>
            <a:spLocks noGrp="1"/>
          </p:cNvSpPr>
          <p:nvPr/>
        </p:nvSpPr>
        <p:spPr>
          <a:xfrm>
            <a:off x="4905375" y="3209925"/>
            <a:ext cx="514350" cy="514350"/>
          </a:xfrm>
          <a:prstGeom prst="ellipse">
            <a:avLst/>
          </a:prstGeom>
          <a:solidFill>
            <a:srgbClr val="A88CFF"/>
          </a:solidFill>
          <a:ln w="0">
            <a:noFill/>
            <a:prstDash val="solid"/>
          </a:ln>
        </p:spPr>
      </p:sp>
      <p:sp>
        <p:nvSpPr>
          <p:cNvPr id="13" name="activity-step-number-2">
            <a:extLst>
              <a:ext uri="{FF2B5EF4-FFF2-40B4-BE49-F238E27FC236}">
                <a16:creationId xmlns:a16="http://schemas.microsoft.com/office/drawing/2014/main" id="{774A853A-E9FD-43B4-A4B5-1CBFA7E1F831}"/>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2EA505EE-085E-4A68-BE29-5EE83E2B03CF}"/>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Write dm in terms of linear density.</a:t>
            </a:r>
          </a:p>
        </p:txBody>
      </p:sp>
      <p:sp>
        <p:nvSpPr>
          <p:cNvPr id="15" name="activity-step-3">
            <a:extLst>
              <a:ext uri="{FF2B5EF4-FFF2-40B4-BE49-F238E27FC236}">
                <a16:creationId xmlns:a16="http://schemas.microsoft.com/office/drawing/2014/main" id="{EEE230A9-18B6-4EB5-9331-CC2DA685D7C9}"/>
              </a:ext>
            </a:extLst>
          </p:cNvPr>
          <p:cNvSpPr>
            <a:spLocks noGrp="1"/>
          </p:cNvSpPr>
          <p:nvPr/>
        </p:nvSpPr>
        <p:spPr>
          <a:xfrm>
            <a:off x="4905375" y="4276725"/>
            <a:ext cx="514350" cy="514350"/>
          </a:xfrm>
          <a:prstGeom prst="ellipse">
            <a:avLst/>
          </a:prstGeom>
          <a:solidFill>
            <a:srgbClr val="A88CFF"/>
          </a:solidFill>
          <a:ln w="0">
            <a:noFill/>
            <a:prstDash val="solid"/>
          </a:ln>
        </p:spPr>
      </p:sp>
      <p:sp>
        <p:nvSpPr>
          <p:cNvPr id="16" name="activity-step-number-3">
            <a:extLst>
              <a:ext uri="{FF2B5EF4-FFF2-40B4-BE49-F238E27FC236}">
                <a16:creationId xmlns:a16="http://schemas.microsoft.com/office/drawing/2014/main" id="{ED5EBA78-6566-479C-8E95-85BD85475A6C}"/>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EFF3B84C-E89F-4066-9DF8-CEA445D7A995}"/>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Set limits and evaluate I = ∫r²dm.</a:t>
            </a:r>
          </a:p>
        </p:txBody>
      </p:sp>
      <p:sp>
        <p:nvSpPr>
          <p:cNvPr id="18" name="rule-70-518">
            <a:extLst>
              <a:ext uri="{FF2B5EF4-FFF2-40B4-BE49-F238E27FC236}">
                <a16:creationId xmlns:a16="http://schemas.microsoft.com/office/drawing/2014/main" id="{36ED9FFF-75E7-4F69-AD8B-CCA50267EC32}"/>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C3F54754-653E-4500-91A2-6C825E6DEB71}"/>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A88CFF"/>
                </a:solidFill>
              </a:defRPr>
            </a:pPr>
            <a:r>
              <a:rPr sz="1875" b="1" i="0">
                <a:solidFill>
                  <a:srgbClr val="A88CFF"/>
                </a:solidFill>
              </a:rPr>
              <a:t>Success check: The derivation states axis, coordinate, density and units.</a:t>
            </a:r>
          </a:p>
        </p:txBody>
      </p:sp>
    </p:spTree>
    <p:extLst>
      <p:ext uri="{BB962C8B-B14F-4D97-AF65-F5344CB8AC3E}">
        <p14:creationId xmlns:p14="http://schemas.microsoft.com/office/powerpoint/2010/main" val="215404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E59F7"/>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D8519A23-22D4-457A-AFE2-2F29DC25E02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APC-M · UNIT 5 · AP PHYSICS C: MECHANICS</a:t>
            </a:r>
          </a:p>
        </p:txBody>
      </p:sp>
      <p:sp>
        <p:nvSpPr>
          <p:cNvPr id="2" name="page-number">
            <a:extLst>
              <a:ext uri="{FF2B5EF4-FFF2-40B4-BE49-F238E27FC236}">
                <a16:creationId xmlns:a16="http://schemas.microsoft.com/office/drawing/2014/main" id="{3E171B58-813F-43DF-9735-9E6D6406264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803474E8-A105-45CD-B91E-24C00C68BA24}"/>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974D165C-909D-4F8E-9A1A-66D4DA9A72F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APC-M-U5 · 10–15%</a:t>
            </a:r>
          </a:p>
        </p:txBody>
      </p:sp>
      <p:sp>
        <p:nvSpPr>
          <p:cNvPr id="5" name="misconception-label">
            <a:extLst>
              <a:ext uri="{FF2B5EF4-FFF2-40B4-BE49-F238E27FC236}">
                <a16:creationId xmlns:a16="http://schemas.microsoft.com/office/drawing/2014/main" id="{664A220D-1809-4334-9182-64E1266FCF56}"/>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52FEB452-8AB6-4B8B-8D26-097B4FCF6EE7}"/>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“Rotational inertia is an intrinsic property independent of axis.”</a:t>
            </a:r>
          </a:p>
        </p:txBody>
      </p:sp>
      <p:sp>
        <p:nvSpPr>
          <p:cNvPr id="7" name="correction-frame">
            <a:extLst>
              <a:ext uri="{FF2B5EF4-FFF2-40B4-BE49-F238E27FC236}">
                <a16:creationId xmlns:a16="http://schemas.microsoft.com/office/drawing/2014/main" id="{30A0820D-2F12-46BE-B17F-D4474DB2619F}"/>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5D9C4949-ACC6-4BE0-B807-6FC6D115F726}"/>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Rotational inertia depends on mass distribution relative to the chosen axis.</a:t>
            </a:r>
          </a:p>
        </p:txBody>
      </p:sp>
      <p:sp>
        <p:nvSpPr>
          <p:cNvPr id="9" name="humor-line">
            <a:extLst>
              <a:ext uri="{FF2B5EF4-FFF2-40B4-BE49-F238E27FC236}">
                <a16:creationId xmlns:a16="http://schemas.microsoft.com/office/drawing/2014/main" id="{A1F83DA7-8030-49E4-A6D2-334E01818E6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Change the axis and I changes its résumé.</a:t>
            </a:r>
          </a:p>
        </p:txBody>
      </p:sp>
      <p:sp>
        <p:nvSpPr>
          <p:cNvPr id="10" name="misconception-check">
            <a:extLst>
              <a:ext uri="{FF2B5EF4-FFF2-40B4-BE49-F238E27FC236}">
                <a16:creationId xmlns:a16="http://schemas.microsoft.com/office/drawing/2014/main" id="{3E2F6EE1-FD31-4292-9D40-5790709AC38D}"/>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How does the parallel-axis theorem encode axis choice?</a:t>
            </a:r>
          </a:p>
        </p:txBody>
      </p:sp>
    </p:spTree>
    <p:extLst>
      <p:ext uri="{BB962C8B-B14F-4D97-AF65-F5344CB8AC3E}">
        <p14:creationId xmlns:p14="http://schemas.microsoft.com/office/powerpoint/2010/main" val="1909765732"/>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5634</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2026-08-14T20:14:45Z</dcterms:created>
  <dcterms:modified xsi:type="dcterms:W3CDTF">2026-08-15T16:01:26Z</dcterms:modified>
</cp:coreProperties>
</file>