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External torque on the wheel</c:v>
          </c:tx>
          <c:spPr>
            <a:ln w="28575">
              <a:solidFill>
                <a:srgbClr val="6336D6"/>
              </a:solidFill>
              <a:prstDash val="solid"/>
            </a:ln>
          </c:spPr>
          <c:marker>
            <c:symbol val="circle"/>
            <c:size val="7"/>
            <c:spPr>
              <a:solidFill>
                <a:srgbClr val="6336D6"/>
              </a:solidFill>
            </c:spPr>
          </c:marker>
          <c:xVal>
            <c:numLit>
              <c:formatCode>General</c:formatCode>
              <c:ptCount val="5"/>
              <c:pt idx="0">
                <c:v>0</c:v>
              </c:pt>
              <c:pt idx="1">
                <c:v>1</c:v>
              </c:pt>
              <c:pt idx="2">
                <c:v>2</c:v>
              </c:pt>
              <c:pt idx="3">
                <c:v>3</c:v>
              </c:pt>
              <c:pt idx="4">
                <c:v>4</c:v>
              </c:pt>
            </c:numLit>
          </c:xVal>
          <c:yVal>
            <c:numLit>
              <c:formatCode>General</c:formatCode>
              <c:ptCount val="5"/>
              <c:pt idx="0">
                <c:v>0</c:v>
              </c:pt>
              <c:pt idx="1">
                <c:v>4</c:v>
              </c:pt>
              <c:pt idx="2">
                <c:v>4</c:v>
              </c:pt>
              <c:pt idx="3">
                <c:v>0</c:v>
              </c:pt>
              <c:pt idx="4">
                <c:v>-2</c:v>
              </c:pt>
            </c:numLit>
          </c:yVal>
          <c:smooth val="0"/>
          <c:extLst>
            <c:ext xmlns:c16="http://schemas.microsoft.com/office/drawing/2014/chart" uri="{C3380CC4-5D6E-409C-BE32-E72D297353CC}">
              <c16:uniqueId val="{00000000-661C-4196-B007-D423B872E2A5}"/>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External torque / N·m</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50112"/>
        <c:crosses val="autoZero"/>
        <c:crossBetween val="midCat"/>
        <c:majorUnit val="2"/>
      </c:valAx>
      <c:valAx>
        <c:axId val="48650112"/>
        <c:scaling>
          <c:orientation val="minMax"/>
        </c:scaling>
        <c:delete val="0"/>
        <c:axPos val="b"/>
        <c:title>
          <c:tx>
            <c:rich>
              <a:bodyPr/>
              <a:lstStyle/>
              <a:p>
                <a:r>
                  <a:t>Time / s</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72768"/>
        <c:crosses val="autoZero"/>
        <c:crossBetween val="midCat"/>
        <c:majorUnit val="1"/>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https://giophysics.com/chapter-10</a:t>
            </a:r>
          </a:p>
          <a:p>
            <a:r>
              <a:t>This deck uses original GioPhysics worked examples and AP-style questions; it does not reproduce College Board exam questions.</a:t>
            </a:r>
          </a:p>
          <a:p>
            <a:r>
              <a:t>[Visual description]</a:t>
            </a:r>
          </a:p>
          <a:p>
            <a:r>
              <a:t>A dark-green opening slide with the exact topic title “Energy and Momentum of Rotating Systems”, an accent ring for group APC-M, and a single hook question.</a:t>
            </a:r>
          </a:p>
          <a:p>
            <a:r>
              <a:t>[Teacher cue]</a:t>
            </a:r>
          </a:p>
          <a:p>
            <a:r>
              <a:t>Ask the hook question before revealing any explanation. Listen for the representations students choose, then connect their answers to AP unit 6.</a:t>
            </a:r>
          </a:p>
          <a:p>
            <a:r>
              <a:t>[Syllabus coverage]</a:t>
            </a:r>
          </a:p>
          <a:p>
            <a:r>
              <a:t>Angular impulse changes angular momentum.; Angular momentum conservation requires negligible external torque impulse.; Rotational work changes rotational kinetic energy.; Rolling motion combines center-of-mass translation and rotation.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https://giophysics.com/chapter-10</a:t>
            </a:r>
          </a:p>
          <a:p>
            <a:r>
              <a:t>This deck uses original GioPhysics worked examples and AP-style questions; it does not reproduce College Board exam questions.</a:t>
            </a:r>
          </a:p>
          <a:p>
            <a:r>
              <a:t>[Visual description]</a:t>
            </a:r>
          </a:p>
          <a:p>
            <a:r>
              <a:t>An original 3-mark exam-style question occupies the main page, with a dark solve–pair–compare–justify sequence beside it.</a:t>
            </a:r>
          </a:p>
          <a:p>
            <a:r>
              <a:t>[Teacher cue]</a:t>
            </a:r>
          </a:p>
          <a:p>
            <a:r>
              <a:t>Give independent thinking time, then ask pairs to compare methods before answers. Listen for each command word: derive, calculate, justify. Do not reveal the mark scheme until slide 11.</a:t>
            </a:r>
          </a:p>
          <a:p>
            <a:r>
              <a:t>[Syllabus coverage]</a:t>
            </a:r>
          </a:p>
          <a:p>
            <a:r>
              <a:t>Angular impulse changes angular momentum.; Angular momentum conservation requires negligible external torque impulse.; Rotational work changes rotational kinetic energy.; Rolling motion combines center-of-mass translation and rotation.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https://giophysics.com/chapter-10</a:t>
            </a:r>
          </a:p>
          <a:p>
            <a:r>
              <a:t>This deck uses original GioPhysics worked examples and AP-style questions; it does not reproduce College Board exam questions.</a:t>
            </a:r>
          </a:p>
          <a:p>
            <a:r>
              <a:t>[Visual description]</a:t>
            </a:r>
          </a:p>
          <a:p>
            <a:r>
              <a:t>Three numbered mark-scheme ideas are listed in a single readable column,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Angular impulse changes angular momentum.; Angular momentum conservation requires negligible external torque impulse.; Rotational work changes rotational kinetic energy.; Rolling motion combines center-of-mass translation and rotation.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https://giophysics.com/chapter-10</a:t>
            </a:r>
          </a:p>
          <a:p>
            <a:r>
              <a:t>This deck uses original GioPhysics worked examples and AP-style questions; it does not reproduce College Board exam questions.</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Angular impulse changes angular momentum.; Angular momentum conservation requires negligible external torque impulse.; Rotational work changes rotational kinetic energy.; Rolling motion combines center-of-mass translation and rotation.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https://giophysics.com/chapter-10</a:t>
            </a:r>
          </a:p>
          <a:p>
            <a:r>
              <a:t>This deck uses original GioPhysics worked examples and AP-style questions; it does not reproduce College Board exam questions.</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Angular impulse changes angular momentum.; Angular momentum conservation requires negligible external torque impulse.; Rotational work changes rotational kinetic energy.; Rolling motion combines center-of-mass translation and rotation.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[Quiz answers] 1. L = Iω — It is one of the unit’s governing relationships. 2. 1.B — Practice 1.B is creating quantitative graphs with scales and units. 3. Conservation applies over an interval during which angular impulse is negligible. — The correction states the physically valid boundary or relationship. 4. Units and a physical interpretation — A complete response connects mathematics to the model and reports units.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https://giophysics.com/chapter-10</a:t>
            </a:r>
          </a:p>
          <a:p>
            <a:r>
              <a:t>This deck uses original GioPhysics worked examples and AP-style questions; it does not reproduce College Board exam questions.</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Angular impulse changes angular momentum.; Angular momentum conservation requires negligible external torque impulse.; Rotational work changes rotational kinetic energy.; Rolling motion combines center-of-mass translation and rotation.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https://giophysics.com/chapter-10</a:t>
            </a:r>
          </a:p>
          <a:p>
            <a:r>
              <a:t>This deck uses original GioPhysics worked examples and AP-style questions; it does not reproduce College Board exam questions.</a:t>
            </a:r>
          </a:p>
          <a:p>
            <a:r>
              <a:t>[Visual description]</a:t>
            </a:r>
          </a:p>
          <a:p>
            <a:r>
              <a:t>Four concise syllabus ideas form a vertical sequence on the left. An editable dark equation panel and vocabulary rail sit on the right.</a:t>
            </a:r>
          </a:p>
          <a:p>
            <a:r>
              <a:t>[Teacher cue]</a:t>
            </a:r>
          </a:p>
          <a:p>
            <a:r>
              <a:t>Explain one governing idea at a time. Ask students to restate it using one vocabulary word, then reveal the equation only after its variables and mathematical boundary are named.</a:t>
            </a:r>
          </a:p>
          <a:p>
            <a:r>
              <a:t>[Syllabus coverage]</a:t>
            </a:r>
          </a:p>
          <a:p>
            <a:r>
              <a:t>Angular impulse changes angular momentum.; Angular momentum conservation requires negligible external torque impulse.; Rotational work changes rotational kinetic energy.; Rolling motion combines center-of-mass translation and rotation.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8EB320-76CF-0BD0-9915-58E22C389C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3E1971-D266-5EB3-E1D4-CD5C61E688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931772-EE16-5EA0-058F-0818BE86745E}"/>
              </a:ext>
            </a:extLst>
          </p:cNvPr>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https://giophysics.com/chapter-10</a:t>
            </a:r>
          </a:p>
          <a:p>
            <a:r>
              <a:t>This deck uses original GioPhysics worked examples and AP-style questions; it does not reproduce College Board exam questions.</a:t>
            </a:r>
          </a:p>
          <a:p>
            <a:r>
              <a:t>[Visual description]</a:t>
            </a:r>
          </a:p>
          <a:p>
            <a:r>
              <a:t>The simple definition is stated in one sentence across the top of the slide. Below it a drawn diagram is labelled v = ωR, top moves at 2v, contact point is instantaneously at rest, K = ½Mv² + ½Iω². A caption reads: Rolling without slipping locks v to ωR, so translation and rotation share one variable.</a:t>
            </a:r>
          </a:p>
          <a:p>
            <a:r>
              <a:t>[Teacher cue]</a:t>
            </a:r>
          </a:p>
          <a:p>
            <a:r>
              <a:t>Explain one governing idea at a time. Ask students to restate it using one vocabulary word, then reveal the equation only after its variables and mathematical boundary are named.</a:t>
            </a:r>
          </a:p>
          <a:p>
            <a:r>
              <a:t>[Syllabus coverage]</a:t>
            </a:r>
          </a:p>
          <a:p>
            <a:r>
              <a:t>Angular impulse changes angular momentum.; Angular momentum conservation requires negligible external torque impulse.; Rotational work changes rotational kinetic energy.; Rolling motion combines center-of-mass translation and rotation.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a:extLst>
              <a:ext uri="{FF2B5EF4-FFF2-40B4-BE49-F238E27FC236}">
                <a16:creationId xmlns:a16="http://schemas.microsoft.com/office/drawing/2014/main" id="{60252845-81F5-F213-B023-3018AE411F1C}"/>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1332496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https://giophysics.com/chapter-10</a:t>
            </a:r>
          </a:p>
          <a:p>
            <a:r>
              <a:t>This deck uses original GioPhysics worked examples and AP-style questions; it does not reproduce College Board exam questions.</a:t>
            </a:r>
          </a:p>
          <a:p>
            <a:r>
              <a:t>[Visual description]</a:t>
            </a:r>
          </a:p>
          <a:p>
            <a:r>
              <a:t>An editable scatter chart plots External torque in N·m against Time in s; Time remains in s; External torque remains in N·m.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Students integrate signed area to find ΔL and then infer final ω for a stated I.</a:t>
            </a:r>
          </a:p>
          <a:p>
            <a:r>
              <a:t>[Syllabus coverage]</a:t>
            </a:r>
          </a:p>
          <a:p>
            <a:r>
              <a:t>Angular impulse changes angular momentum.; Angular momentum conservation requires negligible external torque impulse.; Rotational work changes rotational kinetic energy.; Rolling motion combines center-of-mass translation and rotation.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[Quantitative visual] Values: Editable model data: (0, 0), (1, 4), (2, 4), (3, 0), (4, -2). Data: illustrative lesson data. Scale: -2 to 4 N·m.</a:t>
            </a:r>
          </a:p>
          <a:p>
            <a:r>
              <a:t>Units: x uses s; y uses newton metres.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https://giophysics.com/chapter-10</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Angular impulse changes angular momentum.; Angular momentum conservation requires negligible external torque impulse.; Rotational work changes rotational kinetic energy.; Rolling motion combines center-of-mass translation and rotation.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[Worked problem] Steps: 1) Angular impulse = τΔt = 15 N·m·s. 2) ΔL = 15 kg·m²/s. 3) Add initial angular momentum with sign. Answer: Lf = 17 kg·m²/s.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https://giophysics.com/chapter-10</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Angular impulse changes angular momentum.; Angular momentum conservation requires negligible external torque impulse.; Rotational work changes rotational kinetic energy.; Rolling motion combines center-of-mass translation and rotation.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[Worked problem] Steps: 1) W = 0.5(2.0)(49 − 9) 2) W = 40 3) Check the direction, significant figures and physical meaning of the result. Answer: W = 40 J.</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https://giophysics.com/chapter-10</a:t>
            </a:r>
          </a:p>
          <a:p>
            <a:r>
              <a:t>This deck uses original GioPhysics worked examples and AP-style questions; it does not reproduce College Board exam questions.</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Angular impulse changes angular momentum.; Angular momentum conservation requires negligible external torque impulse.; Rotational work changes rotational kinetic energy.; Rolling motion combines center-of-mass translation and rotation.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[Safety] 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https://giophysics.com/chapter-10</a:t>
            </a:r>
          </a:p>
          <a:p>
            <a:r>
              <a:t>This deck uses original GioPhysics worked examples and AP-style questions; it does not reproduce College Board exam questions.</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Angular impulse changes angular momentum.; Angular momentum conservation requires negligible external torque impulse.; Rotational work changes rotational kinetic energy.; Rolling motion combines center-of-mass translation and rotation.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[Humor] One calm instant does not sign a lifetime contract.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668E206F-34BE-4B5C-A51F-A4E42C53EAC5}"/>
              </a:ext>
            </a:extLst>
          </p:cNvPr>
          <p:cNvSpPr>
            <a:spLocks noGrp="1"/>
          </p:cNvSpPr>
          <p:nvPr/>
        </p:nvSpPr>
        <p:spPr>
          <a:xfrm>
            <a:off x="0" y="0"/>
            <a:ext cx="171450" cy="6858000"/>
          </a:xfrm>
          <a:prstGeom prst="rect">
            <a:avLst/>
          </a:prstGeom>
          <a:solidFill>
            <a:srgbClr val="A88CFF"/>
          </a:solidFill>
          <a:ln w="0">
            <a:noFill/>
            <a:prstDash val="solid"/>
          </a:ln>
        </p:spPr>
      </p:sp>
      <p:sp>
        <p:nvSpPr>
          <p:cNvPr id="2" name="title-eyebrow">
            <a:extLst>
              <a:ext uri="{FF2B5EF4-FFF2-40B4-BE49-F238E27FC236}">
                <a16:creationId xmlns:a16="http://schemas.microsoft.com/office/drawing/2014/main" id="{CA68F8B5-4891-48DA-8D82-A389FC0D2915}"/>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A88CFF"/>
                </a:solidFill>
              </a:defRPr>
            </a:pPr>
            <a:r>
              <a:rPr sz="1800" b="1" i="0">
                <a:solidFill>
                  <a:srgbClr val="A88CFF"/>
                </a:solidFill>
              </a:rPr>
              <a:t>AP PHYSICS C: MECHANICS · UNIT 6 · 10–15% OF MCQ SECTION</a:t>
            </a:r>
          </a:p>
        </p:txBody>
      </p:sp>
      <p:sp>
        <p:nvSpPr>
          <p:cNvPr id="3" name="topic-title">
            <a:extLst>
              <a:ext uri="{FF2B5EF4-FFF2-40B4-BE49-F238E27FC236}">
                <a16:creationId xmlns:a16="http://schemas.microsoft.com/office/drawing/2014/main" id="{DECE0EC9-0051-494C-9E34-A5EA14AE975A}"/>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Energy and Momentum of Rotating Systems</a:t>
            </a:r>
          </a:p>
        </p:txBody>
      </p:sp>
      <p:sp>
        <p:nvSpPr>
          <p:cNvPr id="4" name="lesson-title">
            <a:extLst>
              <a:ext uri="{FF2B5EF4-FFF2-40B4-BE49-F238E27FC236}">
                <a16:creationId xmlns:a16="http://schemas.microsoft.com/office/drawing/2014/main" id="{78F30212-129B-4631-B613-9FF5250ADC71}"/>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A88CFF"/>
                </a:solidFill>
              </a:defRPr>
            </a:pPr>
            <a:r>
              <a:rPr sz="2850" b="1" i="0">
                <a:solidFill>
                  <a:srgbClr val="A88CFF"/>
                </a:solidFill>
              </a:rPr>
              <a:t>The Collapsing Star’s Spin</a:t>
            </a:r>
          </a:p>
        </p:txBody>
      </p:sp>
      <p:sp>
        <p:nvSpPr>
          <p:cNvPr id="5" name="lesson-hook">
            <a:extLst>
              <a:ext uri="{FF2B5EF4-FFF2-40B4-BE49-F238E27FC236}">
                <a16:creationId xmlns:a16="http://schemas.microsoft.com/office/drawing/2014/main" id="{E97D19C0-CAF7-447F-853D-19F97FE70F2F}"/>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Why does a collapsing star spin faster even when no external agent twists it?</a:t>
            </a:r>
          </a:p>
        </p:txBody>
      </p:sp>
      <p:sp>
        <p:nvSpPr>
          <p:cNvPr id="6" name="topic-ring">
            <a:extLst>
              <a:ext uri="{FF2B5EF4-FFF2-40B4-BE49-F238E27FC236}">
                <a16:creationId xmlns:a16="http://schemas.microsoft.com/office/drawing/2014/main" id="{36DFFBD9-FC57-46F2-8DA3-AE2720D53F73}"/>
              </a:ext>
            </a:extLst>
          </p:cNvPr>
          <p:cNvSpPr>
            <a:spLocks noGrp="1"/>
          </p:cNvSpPr>
          <p:nvPr/>
        </p:nvSpPr>
        <p:spPr>
          <a:xfrm>
            <a:off x="9477375" y="1190625"/>
            <a:ext cx="1952625" cy="1952625"/>
          </a:xfrm>
          <a:prstGeom prst="ellipse">
            <a:avLst/>
          </a:prstGeom>
          <a:solidFill>
            <a:srgbClr val="A88CFF"/>
          </a:solidFill>
          <a:ln w="0">
            <a:noFill/>
            <a:prstDash val="solid"/>
          </a:ln>
        </p:spPr>
      </p:sp>
      <p:sp>
        <p:nvSpPr>
          <p:cNvPr id="7" name="topic-ring-center">
            <a:extLst>
              <a:ext uri="{FF2B5EF4-FFF2-40B4-BE49-F238E27FC236}">
                <a16:creationId xmlns:a16="http://schemas.microsoft.com/office/drawing/2014/main" id="{B3E70C05-A1D3-4163-B9CF-87956EFB0A7F}"/>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405DA55C-20BC-4D13-819D-CE7D7071F2DA}"/>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EDITABLE · 45-MINUTE CLASSROOM LESSON · CALCULUS-BASED</a:t>
            </a:r>
          </a:p>
        </p:txBody>
      </p:sp>
      <p:sp>
        <p:nvSpPr>
          <p:cNvPr id="9" name="group-label">
            <a:extLst>
              <a:ext uri="{FF2B5EF4-FFF2-40B4-BE49-F238E27FC236}">
                <a16:creationId xmlns:a16="http://schemas.microsoft.com/office/drawing/2014/main" id="{D4768DC1-5981-4A7D-AED5-C592FD241075}"/>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APC-M · UNIT 6 · AP PHYSICS C: MECHANICS</a:t>
            </a:r>
          </a:p>
        </p:txBody>
      </p:sp>
      <p:sp>
        <p:nvSpPr>
          <p:cNvPr id="10" name="page-number">
            <a:extLst>
              <a:ext uri="{FF2B5EF4-FFF2-40B4-BE49-F238E27FC236}">
                <a16:creationId xmlns:a16="http://schemas.microsoft.com/office/drawing/2014/main" id="{C8874DBB-2CED-402C-84D4-A773366D2B14}"/>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BDEDE832-2FDA-49A9-95C1-156276C7AE1F}"/>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4181DABE-AD30-48FF-A267-A73217E2BD91}"/>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APC-M-U6 · 10–15%</a:t>
            </a:r>
          </a:p>
        </p:txBody>
      </p:sp>
    </p:spTree>
    <p:extLst>
      <p:ext uri="{BB962C8B-B14F-4D97-AF65-F5344CB8AC3E}">
        <p14:creationId xmlns:p14="http://schemas.microsoft.com/office/powerpoint/2010/main" val="14285387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4C3D10C3-B5BE-4AC1-B460-06BF794C70C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6 · AP PHYSICS C: MECHANICS</a:t>
            </a:r>
          </a:p>
        </p:txBody>
      </p:sp>
      <p:sp>
        <p:nvSpPr>
          <p:cNvPr id="2" name="page-number">
            <a:extLst>
              <a:ext uri="{FF2B5EF4-FFF2-40B4-BE49-F238E27FC236}">
                <a16:creationId xmlns:a16="http://schemas.microsoft.com/office/drawing/2014/main" id="{CD99DFE5-0FCC-4A31-83FF-7AB0AB84E51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3647B18F-60B6-4E58-8160-4FB77CBA3B9B}"/>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E7A18E92-7562-421A-A7F2-45EB4FBF969E}"/>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APC-M-U6 · 10–15%</a:t>
            </a:r>
          </a:p>
        </p:txBody>
      </p:sp>
      <p:sp>
        <p:nvSpPr>
          <p:cNvPr id="5" name="slide-title">
            <a:extLst>
              <a:ext uri="{FF2B5EF4-FFF2-40B4-BE49-F238E27FC236}">
                <a16:creationId xmlns:a16="http://schemas.microsoft.com/office/drawing/2014/main" id="{40CB5528-20FA-405E-AE22-11EEFF9B2E6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AP-style free-response challenge</a:t>
            </a:r>
          </a:p>
        </p:txBody>
      </p:sp>
      <p:sp>
        <p:nvSpPr>
          <p:cNvPr id="6" name="exam-meta">
            <a:extLst>
              <a:ext uri="{FF2B5EF4-FFF2-40B4-BE49-F238E27FC236}">
                <a16:creationId xmlns:a16="http://schemas.microsoft.com/office/drawing/2014/main" id="{FF9F0CCD-F363-4056-8270-B6F267CCB75F}"/>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Calculus-based · 3 MARKS · DERIVE · CALCULATE · JUSTIFY</a:t>
            </a:r>
          </a:p>
        </p:txBody>
      </p:sp>
      <p:sp>
        <p:nvSpPr>
          <p:cNvPr id="7" name="exam-question-frame">
            <a:extLst>
              <a:ext uri="{FF2B5EF4-FFF2-40B4-BE49-F238E27FC236}">
                <a16:creationId xmlns:a16="http://schemas.microsoft.com/office/drawing/2014/main" id="{7007D90D-F130-4EEA-8C35-F025973E34D1}"/>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19A4B2DF-19F9-47EF-8BCD-43513E908F5F}"/>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 person of mass m walks from the edge to the center of a freely rotating disk of mass M and radius R. Initial angular speed is ω₀. Treat the person as a point mass and derive final ω.</a:t>
            </a:r>
          </a:p>
        </p:txBody>
      </p:sp>
      <p:sp>
        <p:nvSpPr>
          <p:cNvPr id="9" name="exam-method-frame">
            <a:extLst>
              <a:ext uri="{FF2B5EF4-FFF2-40B4-BE49-F238E27FC236}">
                <a16:creationId xmlns:a16="http://schemas.microsoft.com/office/drawing/2014/main" id="{9ECFE189-B771-4BB1-BF80-CEFB1B887C12}"/>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4321472A-91BB-483E-8824-FA9CC70784DC}"/>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3DEAF633-261A-42D6-A733-E46AAB5188FC}"/>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AP-style question · not a College Board exam question.</a:t>
            </a:r>
          </a:p>
        </p:txBody>
      </p:sp>
    </p:spTree>
    <p:extLst>
      <p:ext uri="{BB962C8B-B14F-4D97-AF65-F5344CB8AC3E}">
        <p14:creationId xmlns:p14="http://schemas.microsoft.com/office/powerpoint/2010/main" val="13391872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8" name="group-label">
            <a:extLst>
              <a:ext uri="{FF2B5EF4-FFF2-40B4-BE49-F238E27FC236}">
                <a16:creationId xmlns:a16="http://schemas.microsoft.com/office/drawing/2014/main" id="{450D159C-5848-4D31-8755-DEC3E7BE6F2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6 · AP PHYSICS C: MECHANICS</a:t>
            </a:r>
          </a:p>
        </p:txBody>
      </p:sp>
      <p:sp>
        <p:nvSpPr>
          <p:cNvPr id="2" name="page-number">
            <a:extLst>
              <a:ext uri="{FF2B5EF4-FFF2-40B4-BE49-F238E27FC236}">
                <a16:creationId xmlns:a16="http://schemas.microsoft.com/office/drawing/2014/main" id="{A6DF3F1F-B842-473E-951D-51BA2DB30A63}"/>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7264AA6A-20DC-4DB4-87F3-17DAD1AC8B0A}"/>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7C659BE0-32EC-49C7-93B1-C8998B0250AE}"/>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APC-M-U6 · 10–15%</a:t>
            </a:r>
          </a:p>
        </p:txBody>
      </p:sp>
      <p:sp>
        <p:nvSpPr>
          <p:cNvPr id="5" name="slide-title">
            <a:extLst>
              <a:ext uri="{FF2B5EF4-FFF2-40B4-BE49-F238E27FC236}">
                <a16:creationId xmlns:a16="http://schemas.microsoft.com/office/drawing/2014/main" id="{D33B0849-CDE2-43F2-86F2-AF2D4C05E35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3642B772-C54F-4F46-95E7-3D3A0E79AAAF}"/>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66F4A524-7C84-4D9C-99B2-D15A659388EC}"/>
              </a:ext>
            </a:extLst>
          </p:cNvPr>
          <p:cNvSpPr>
            <a:spLocks noGrp="1"/>
          </p:cNvSpPr>
          <p:nvPr/>
        </p:nvSpPr>
        <p:spPr>
          <a:xfrm>
            <a:off x="666750" y="2266950"/>
            <a:ext cx="457200" cy="457200"/>
          </a:xfrm>
          <a:prstGeom prst="ellipse">
            <a:avLst/>
          </a:prstGeom>
          <a:solidFill>
            <a:srgbClr val="6336D6"/>
          </a:solidFill>
          <a:ln w="0">
            <a:noFill/>
            <a:prstDash val="solid"/>
          </a:ln>
        </p:spPr>
      </p:sp>
      <p:sp>
        <p:nvSpPr>
          <p:cNvPr id="8" name="mark-number-text-1">
            <a:extLst>
              <a:ext uri="{FF2B5EF4-FFF2-40B4-BE49-F238E27FC236}">
                <a16:creationId xmlns:a16="http://schemas.microsoft.com/office/drawing/2014/main" id="{B40B6491-6157-4681-B08D-D8AD8E81EA0A}"/>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1</a:t>
            </a:r>
          </a:p>
        </p:txBody>
      </p:sp>
      <p:sp>
        <p:nvSpPr>
          <p:cNvPr id="9" name="mark-point-1">
            <a:extLst>
              <a:ext uri="{FF2B5EF4-FFF2-40B4-BE49-F238E27FC236}">
                <a16:creationId xmlns:a16="http://schemas.microsoft.com/office/drawing/2014/main" id="{0CD3214D-445A-4C58-927A-FB7C383F49AF}"/>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Ii = ½MR² + mR².</a:t>
            </a:r>
          </a:p>
        </p:txBody>
      </p:sp>
      <p:sp>
        <p:nvSpPr>
          <p:cNvPr id="10" name="mark-number-2">
            <a:extLst>
              <a:ext uri="{FF2B5EF4-FFF2-40B4-BE49-F238E27FC236}">
                <a16:creationId xmlns:a16="http://schemas.microsoft.com/office/drawing/2014/main" id="{025339BE-76B3-4045-A1F6-07DB89D67137}"/>
              </a:ext>
            </a:extLst>
          </p:cNvPr>
          <p:cNvSpPr>
            <a:spLocks noGrp="1"/>
          </p:cNvSpPr>
          <p:nvPr/>
        </p:nvSpPr>
        <p:spPr>
          <a:xfrm>
            <a:off x="666750" y="3333750"/>
            <a:ext cx="457200" cy="457200"/>
          </a:xfrm>
          <a:prstGeom prst="ellipse">
            <a:avLst/>
          </a:prstGeom>
          <a:solidFill>
            <a:srgbClr val="6336D6"/>
          </a:solidFill>
          <a:ln w="0">
            <a:noFill/>
            <a:prstDash val="solid"/>
          </a:ln>
        </p:spPr>
      </p:sp>
      <p:sp>
        <p:nvSpPr>
          <p:cNvPr id="11" name="mark-number-text-2">
            <a:extLst>
              <a:ext uri="{FF2B5EF4-FFF2-40B4-BE49-F238E27FC236}">
                <a16:creationId xmlns:a16="http://schemas.microsoft.com/office/drawing/2014/main" id="{5E40E265-E4AE-44DC-8A3E-304DE716A723}"/>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2</a:t>
            </a:r>
          </a:p>
        </p:txBody>
      </p:sp>
      <p:sp>
        <p:nvSpPr>
          <p:cNvPr id="12" name="mark-point-2">
            <a:extLst>
              <a:ext uri="{FF2B5EF4-FFF2-40B4-BE49-F238E27FC236}">
                <a16:creationId xmlns:a16="http://schemas.microsoft.com/office/drawing/2014/main" id="{7F7439B2-958F-483E-AF67-E59E0A39CB0A}"/>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If = ½MR².</a:t>
            </a:r>
          </a:p>
        </p:txBody>
      </p:sp>
      <p:sp>
        <p:nvSpPr>
          <p:cNvPr id="13" name="mark-number-3">
            <a:extLst>
              <a:ext uri="{FF2B5EF4-FFF2-40B4-BE49-F238E27FC236}">
                <a16:creationId xmlns:a16="http://schemas.microsoft.com/office/drawing/2014/main" id="{622B09C3-6E07-4413-90B2-182C1293D6F9}"/>
              </a:ext>
            </a:extLst>
          </p:cNvPr>
          <p:cNvSpPr>
            <a:spLocks noGrp="1"/>
          </p:cNvSpPr>
          <p:nvPr/>
        </p:nvSpPr>
        <p:spPr>
          <a:xfrm>
            <a:off x="666750" y="4400550"/>
            <a:ext cx="457200" cy="457200"/>
          </a:xfrm>
          <a:prstGeom prst="ellipse">
            <a:avLst/>
          </a:prstGeom>
          <a:solidFill>
            <a:srgbClr val="6336D6"/>
          </a:solidFill>
          <a:ln w="0">
            <a:noFill/>
            <a:prstDash val="solid"/>
          </a:ln>
        </p:spPr>
      </p:sp>
      <p:sp>
        <p:nvSpPr>
          <p:cNvPr id="14" name="mark-number-text-3">
            <a:extLst>
              <a:ext uri="{FF2B5EF4-FFF2-40B4-BE49-F238E27FC236}">
                <a16:creationId xmlns:a16="http://schemas.microsoft.com/office/drawing/2014/main" id="{99995B45-69D7-4667-A91E-4934C3D6DB8E}"/>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3</a:t>
            </a:r>
          </a:p>
        </p:txBody>
      </p:sp>
      <p:sp>
        <p:nvSpPr>
          <p:cNvPr id="15" name="mark-point-3">
            <a:extLst>
              <a:ext uri="{FF2B5EF4-FFF2-40B4-BE49-F238E27FC236}">
                <a16:creationId xmlns:a16="http://schemas.microsoft.com/office/drawing/2014/main" id="{1F14E2D5-21D4-4D46-B14B-083C549F7567}"/>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Conserve L: ωf = (Ii/If)ω₀ = (1 + 2m/M)ω₀.</a:t>
            </a:r>
          </a:p>
        </p:txBody>
      </p:sp>
      <p:sp>
        <p:nvSpPr>
          <p:cNvPr id="16" name="improvement-band">
            <a:extLst>
              <a:ext uri="{FF2B5EF4-FFF2-40B4-BE49-F238E27FC236}">
                <a16:creationId xmlns:a16="http://schemas.microsoft.com/office/drawing/2014/main" id="{F4E43DA4-3B08-4E72-AA3B-49ECCD657239}"/>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17" name="improvement-prompt">
            <a:extLst>
              <a:ext uri="{FF2B5EF4-FFF2-40B4-BE49-F238E27FC236}">
                <a16:creationId xmlns:a16="http://schemas.microsoft.com/office/drawing/2014/main" id="{FA016CCD-3762-4A08-ACB8-A41FB772E0A2}"/>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representation, one unit and one sentence of physical justification.</a:t>
            </a:r>
          </a:p>
        </p:txBody>
      </p:sp>
    </p:spTree>
    <p:extLst>
      <p:ext uri="{BB962C8B-B14F-4D97-AF65-F5344CB8AC3E}">
        <p14:creationId xmlns:p14="http://schemas.microsoft.com/office/powerpoint/2010/main" val="15436457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1" name="group-label">
            <a:extLst>
              <a:ext uri="{FF2B5EF4-FFF2-40B4-BE49-F238E27FC236}">
                <a16:creationId xmlns:a16="http://schemas.microsoft.com/office/drawing/2014/main" id="{D64F3C39-C11D-4BA2-8BA9-28A3C54CA456}"/>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6 · AP PHYSICS C: MECHANICS</a:t>
            </a:r>
          </a:p>
        </p:txBody>
      </p:sp>
      <p:sp>
        <p:nvSpPr>
          <p:cNvPr id="2" name="page-number">
            <a:extLst>
              <a:ext uri="{FF2B5EF4-FFF2-40B4-BE49-F238E27FC236}">
                <a16:creationId xmlns:a16="http://schemas.microsoft.com/office/drawing/2014/main" id="{2D73F5F7-ED49-482C-8886-FE8A789E065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03A2F4C2-D62F-47F2-805C-BAF81D2AB3C8}"/>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29A26F33-15F7-4915-9B08-515FA6754F7B}"/>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APC-M-U6 · 10–15%</a:t>
            </a:r>
          </a:p>
        </p:txBody>
      </p:sp>
      <p:sp>
        <p:nvSpPr>
          <p:cNvPr id="5" name="slide-title">
            <a:extLst>
              <a:ext uri="{FF2B5EF4-FFF2-40B4-BE49-F238E27FC236}">
                <a16:creationId xmlns:a16="http://schemas.microsoft.com/office/drawing/2014/main" id="{A82F13E5-A267-47F3-AF29-67A61C2D4B5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3C9F7806-EA12-4077-952D-A0741246F998}"/>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956810B7-AB26-44BE-9B1C-C722088F3457}"/>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Q1</a:t>
            </a:r>
          </a:p>
        </p:txBody>
      </p:sp>
      <p:sp>
        <p:nvSpPr>
          <p:cNvPr id="8" name="quiz-question-1">
            <a:extLst>
              <a:ext uri="{FF2B5EF4-FFF2-40B4-BE49-F238E27FC236}">
                <a16:creationId xmlns:a16="http://schemas.microsoft.com/office/drawing/2014/main" id="{0BDEB059-6959-41A5-9EEC-9DFC2A981E37}"/>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relationship belongs at the center of this unit model?</a:t>
            </a:r>
          </a:p>
        </p:txBody>
      </p:sp>
      <p:sp>
        <p:nvSpPr>
          <p:cNvPr id="9" name="quiz-choices-1">
            <a:extLst>
              <a:ext uri="{FF2B5EF4-FFF2-40B4-BE49-F238E27FC236}">
                <a16:creationId xmlns:a16="http://schemas.microsoft.com/office/drawing/2014/main" id="{123E726D-E7B1-4DA3-BBFD-F07DC29AD1B8}"/>
              </a:ext>
            </a:extLst>
          </p:cNvPr>
          <p:cNvSpPr>
            <a:spLocks noGrp="1"/>
          </p:cNvSpPr>
          <p:nvPr/>
        </p:nvSpPr>
        <p:spPr>
          <a:xfrm>
            <a:off x="6667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L = Iω · B speed = distance only · C energy = force/time · D field = charge × time</a:t>
            </a:r>
          </a:p>
        </p:txBody>
      </p:sp>
      <p:sp>
        <p:nvSpPr>
          <p:cNvPr id="10" name="rule-70-425">
            <a:extLst>
              <a:ext uri="{FF2B5EF4-FFF2-40B4-BE49-F238E27FC236}">
                <a16:creationId xmlns:a16="http://schemas.microsoft.com/office/drawing/2014/main" id="{D12EAEFF-8780-40CB-9543-42D605C0A1C9}"/>
              </a:ext>
            </a:extLst>
          </p:cNvPr>
          <p:cNvSpPr>
            <a:spLocks noGrp="1"/>
          </p:cNvSpPr>
          <p:nvPr/>
        </p:nvSpPr>
        <p:spPr>
          <a:xfrm>
            <a:off x="666750" y="40481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9D068F4F-86BD-417C-B55F-755C4B1E58DF}"/>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Q2</a:t>
            </a:r>
          </a:p>
        </p:txBody>
      </p:sp>
      <p:sp>
        <p:nvSpPr>
          <p:cNvPr id="12" name="quiz-question-2">
            <a:extLst>
              <a:ext uri="{FF2B5EF4-FFF2-40B4-BE49-F238E27FC236}">
                <a16:creationId xmlns:a16="http://schemas.microsoft.com/office/drawing/2014/main" id="{F1700D97-B2EB-4E74-80E2-6B5F86BCBD89}"/>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AP science practice is used when students plot labelled quantitative data?</a:t>
            </a:r>
          </a:p>
        </p:txBody>
      </p:sp>
      <p:sp>
        <p:nvSpPr>
          <p:cNvPr id="13" name="quiz-choices-2">
            <a:extLst>
              <a:ext uri="{FF2B5EF4-FFF2-40B4-BE49-F238E27FC236}">
                <a16:creationId xmlns:a16="http://schemas.microsoft.com/office/drawing/2014/main" id="{DB963F1A-F90B-4197-B11E-AC5F7C422187}"/>
              </a:ext>
            </a:extLst>
          </p:cNvPr>
          <p:cNvSpPr>
            <a:spLocks noGrp="1"/>
          </p:cNvSpPr>
          <p:nvPr/>
        </p:nvSpPr>
        <p:spPr>
          <a:xfrm>
            <a:off x="61912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1.B · B 2.D · C 3.A · D none</a:t>
            </a:r>
          </a:p>
        </p:txBody>
      </p:sp>
      <p:sp>
        <p:nvSpPr>
          <p:cNvPr id="14" name="rule-650-425">
            <a:extLst>
              <a:ext uri="{FF2B5EF4-FFF2-40B4-BE49-F238E27FC236}">
                <a16:creationId xmlns:a16="http://schemas.microsoft.com/office/drawing/2014/main" id="{39059DC5-F0EB-44C9-B1F6-9256C93FBB60}"/>
              </a:ext>
            </a:extLst>
          </p:cNvPr>
          <p:cNvSpPr>
            <a:spLocks noGrp="1"/>
          </p:cNvSpPr>
          <p:nvPr/>
        </p:nvSpPr>
        <p:spPr>
          <a:xfrm>
            <a:off x="6191250" y="40481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7DBC6027-319E-44E5-B27B-FE792726BD9D}"/>
              </a:ext>
            </a:extLst>
          </p:cNvPr>
          <p:cNvSpPr>
            <a:spLocks noGrp="1"/>
          </p:cNvSpPr>
          <p:nvPr/>
        </p:nvSpPr>
        <p:spPr>
          <a:xfrm>
            <a:off x="666750" y="4095750"/>
            <a:ext cx="2095500" cy="2667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Q3</a:t>
            </a:r>
          </a:p>
        </p:txBody>
      </p:sp>
      <p:sp>
        <p:nvSpPr>
          <p:cNvPr id="16" name="quiz-question-3">
            <a:extLst>
              <a:ext uri="{FF2B5EF4-FFF2-40B4-BE49-F238E27FC236}">
                <a16:creationId xmlns:a16="http://schemas.microsoft.com/office/drawing/2014/main" id="{03CE9457-379A-4A9F-A8DB-BAA752C82CBF}"/>
              </a:ext>
            </a:extLst>
          </p:cNvPr>
          <p:cNvSpPr>
            <a:spLocks noGrp="1"/>
          </p:cNvSpPr>
          <p:nvPr/>
        </p:nvSpPr>
        <p:spPr>
          <a:xfrm>
            <a:off x="6667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statement correctly repairs today’s physics trap?</a:t>
            </a:r>
          </a:p>
        </p:txBody>
      </p:sp>
      <p:sp>
        <p:nvSpPr>
          <p:cNvPr id="17" name="quiz-choices-3">
            <a:extLst>
              <a:ext uri="{FF2B5EF4-FFF2-40B4-BE49-F238E27FC236}">
                <a16:creationId xmlns:a16="http://schemas.microsoft.com/office/drawing/2014/main" id="{62915DF3-F88A-4B72-A67E-5EFCE780A4B8}"/>
              </a:ext>
            </a:extLst>
          </p:cNvPr>
          <p:cNvSpPr>
            <a:spLocks noGrp="1"/>
          </p:cNvSpPr>
          <p:nvPr/>
        </p:nvSpPr>
        <p:spPr>
          <a:xfrm>
            <a:off x="6667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Conservation applies over an interval during…impulse is negligible. · B If net external torque is zero…is conserved forever. · C Signs and units never matter · D A graph is decorative</a:t>
            </a:r>
          </a:p>
        </p:txBody>
      </p:sp>
      <p:sp>
        <p:nvSpPr>
          <p:cNvPr id="18" name="quiz-question-label-4">
            <a:extLst>
              <a:ext uri="{FF2B5EF4-FFF2-40B4-BE49-F238E27FC236}">
                <a16:creationId xmlns:a16="http://schemas.microsoft.com/office/drawing/2014/main" id="{5DB03105-EF82-46C2-908F-37E90A1FD2A7}"/>
              </a:ext>
            </a:extLst>
          </p:cNvPr>
          <p:cNvSpPr>
            <a:spLocks noGrp="1"/>
          </p:cNvSpPr>
          <p:nvPr/>
        </p:nvSpPr>
        <p:spPr>
          <a:xfrm>
            <a:off x="6191250" y="4095750"/>
            <a:ext cx="2095500" cy="2667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Q4</a:t>
            </a:r>
          </a:p>
        </p:txBody>
      </p:sp>
      <p:sp>
        <p:nvSpPr>
          <p:cNvPr id="19" name="quiz-question-4">
            <a:extLst>
              <a:ext uri="{FF2B5EF4-FFF2-40B4-BE49-F238E27FC236}">
                <a16:creationId xmlns:a16="http://schemas.microsoft.com/office/drawing/2014/main" id="{07CD5B7F-8697-4404-81D8-B377F422924E}"/>
              </a:ext>
            </a:extLst>
          </p:cNvPr>
          <p:cNvSpPr>
            <a:spLocks noGrp="1"/>
          </p:cNvSpPr>
          <p:nvPr/>
        </p:nvSpPr>
        <p:spPr>
          <a:xfrm>
            <a:off x="61912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What should follow a numerical AP Physics result?</a:t>
            </a:r>
          </a:p>
        </p:txBody>
      </p:sp>
      <p:sp>
        <p:nvSpPr>
          <p:cNvPr id="20" name="quiz-choices-4">
            <a:extLst>
              <a:ext uri="{FF2B5EF4-FFF2-40B4-BE49-F238E27FC236}">
                <a16:creationId xmlns:a16="http://schemas.microsoft.com/office/drawing/2014/main" id="{EDFCDE8B-7D55-4454-93B8-A47F8776E3AF}"/>
              </a:ext>
            </a:extLst>
          </p:cNvPr>
          <p:cNvSpPr>
            <a:spLocks noGrp="1"/>
          </p:cNvSpPr>
          <p:nvPr/>
        </p:nvSpPr>
        <p:spPr>
          <a:xfrm>
            <a:off x="61912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Units and a physical interpretation · B Only more decimals · C A copied formula · D No sign convention</a:t>
            </a:r>
          </a:p>
        </p:txBody>
      </p:sp>
    </p:spTree>
    <p:extLst>
      <p:ext uri="{BB962C8B-B14F-4D97-AF65-F5344CB8AC3E}">
        <p14:creationId xmlns:p14="http://schemas.microsoft.com/office/powerpoint/2010/main" val="17645660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4FA0B976-0912-4490-93B7-D8DE075FD927}"/>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APC-M · UNIT 6 · AP PHYSICS C: MECHANICS</a:t>
            </a:r>
          </a:p>
        </p:txBody>
      </p:sp>
      <p:sp>
        <p:nvSpPr>
          <p:cNvPr id="2" name="page-number">
            <a:extLst>
              <a:ext uri="{FF2B5EF4-FFF2-40B4-BE49-F238E27FC236}">
                <a16:creationId xmlns:a16="http://schemas.microsoft.com/office/drawing/2014/main" id="{8F2FA0CE-B4C4-4576-BE2B-1590D6E0E83D}"/>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BBA77D2C-9B43-4786-B4B9-F5DCE8A2B569}"/>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B241F97F-5F4E-43AD-A0C1-F1A8E3F513F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APC-M-U6 · 10–15%</a:t>
            </a:r>
          </a:p>
        </p:txBody>
      </p:sp>
      <p:sp>
        <p:nvSpPr>
          <p:cNvPr id="5" name="slide-title">
            <a:extLst>
              <a:ext uri="{FF2B5EF4-FFF2-40B4-BE49-F238E27FC236}">
                <a16:creationId xmlns:a16="http://schemas.microsoft.com/office/drawing/2014/main" id="{C234175A-8C5A-4E8D-B2BC-9807327FB4BD}"/>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4B765EA4-7274-4FB2-ADD2-C64110775CFC}"/>
              </a:ext>
            </a:extLst>
          </p:cNvPr>
          <p:cNvSpPr>
            <a:spLocks noGrp="1"/>
          </p:cNvSpPr>
          <p:nvPr/>
        </p:nvSpPr>
        <p:spPr>
          <a:xfrm>
            <a:off x="714375" y="1714500"/>
            <a:ext cx="476250" cy="476250"/>
          </a:xfrm>
          <a:prstGeom prst="ellipse">
            <a:avLst/>
          </a:prstGeom>
          <a:solidFill>
            <a:srgbClr val="A88CFF"/>
          </a:solidFill>
          <a:ln w="0">
            <a:noFill/>
            <a:prstDash val="solid"/>
          </a:ln>
        </p:spPr>
      </p:sp>
      <p:sp>
        <p:nvSpPr>
          <p:cNvPr id="7" name="answer-number-text-1">
            <a:extLst>
              <a:ext uri="{FF2B5EF4-FFF2-40B4-BE49-F238E27FC236}">
                <a16:creationId xmlns:a16="http://schemas.microsoft.com/office/drawing/2014/main" id="{C9192DC4-7A7C-474B-97CB-42051CB95E5E}"/>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127006CE-5F27-423B-A0A0-168BDE71C6D2}"/>
              </a:ext>
            </a:extLst>
          </p:cNvPr>
          <p:cNvSpPr>
            <a:spLocks noGrp="1"/>
          </p:cNvSpPr>
          <p:nvPr/>
        </p:nvSpPr>
        <p:spPr>
          <a:xfrm>
            <a:off x="1476375" y="1647825"/>
            <a:ext cx="4762500" cy="80010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Answer: L = Iω</a:t>
            </a:r>
          </a:p>
        </p:txBody>
      </p:sp>
      <p:sp>
        <p:nvSpPr>
          <p:cNvPr id="9" name="answer-reason-1">
            <a:extLst>
              <a:ext uri="{FF2B5EF4-FFF2-40B4-BE49-F238E27FC236}">
                <a16:creationId xmlns:a16="http://schemas.microsoft.com/office/drawing/2014/main" id="{332F8470-A35E-40CF-95E3-E2CACAE34798}"/>
              </a:ext>
            </a:extLst>
          </p:cNvPr>
          <p:cNvSpPr>
            <a:spLocks noGrp="1"/>
          </p:cNvSpPr>
          <p:nvPr/>
        </p:nvSpPr>
        <p:spPr>
          <a:xfrm>
            <a:off x="6477000" y="169545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It is one of the unit’s governing relationships.</a:t>
            </a:r>
          </a:p>
        </p:txBody>
      </p:sp>
      <p:sp>
        <p:nvSpPr>
          <p:cNvPr id="10" name="rule-155-262">
            <a:extLst>
              <a:ext uri="{FF2B5EF4-FFF2-40B4-BE49-F238E27FC236}">
                <a16:creationId xmlns:a16="http://schemas.microsoft.com/office/drawing/2014/main" id="{57AC694C-BDD1-402D-8A22-16705CC95FA5}"/>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7B01E936-0844-42FE-8857-8AC5370A0495}"/>
              </a:ext>
            </a:extLst>
          </p:cNvPr>
          <p:cNvSpPr>
            <a:spLocks noGrp="1"/>
          </p:cNvSpPr>
          <p:nvPr/>
        </p:nvSpPr>
        <p:spPr>
          <a:xfrm>
            <a:off x="714375" y="2695575"/>
            <a:ext cx="476250" cy="476250"/>
          </a:xfrm>
          <a:prstGeom prst="ellipse">
            <a:avLst/>
          </a:prstGeom>
          <a:solidFill>
            <a:srgbClr val="A88CFF"/>
          </a:solidFill>
          <a:ln w="0">
            <a:noFill/>
            <a:prstDash val="solid"/>
          </a:ln>
        </p:spPr>
      </p:sp>
      <p:sp>
        <p:nvSpPr>
          <p:cNvPr id="12" name="answer-number-text-2">
            <a:extLst>
              <a:ext uri="{FF2B5EF4-FFF2-40B4-BE49-F238E27FC236}">
                <a16:creationId xmlns:a16="http://schemas.microsoft.com/office/drawing/2014/main" id="{607EA09A-317F-460C-801E-6C7FE07F9CC9}"/>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39CC70B1-4584-4C5F-A250-C373BBB2D4F9}"/>
              </a:ext>
            </a:extLst>
          </p:cNvPr>
          <p:cNvSpPr>
            <a:spLocks noGrp="1"/>
          </p:cNvSpPr>
          <p:nvPr/>
        </p:nvSpPr>
        <p:spPr>
          <a:xfrm>
            <a:off x="1476375" y="2628900"/>
            <a:ext cx="4762500" cy="80010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Answer: 1.B</a:t>
            </a:r>
          </a:p>
        </p:txBody>
      </p:sp>
      <p:sp>
        <p:nvSpPr>
          <p:cNvPr id="14" name="answer-reason-2">
            <a:extLst>
              <a:ext uri="{FF2B5EF4-FFF2-40B4-BE49-F238E27FC236}">
                <a16:creationId xmlns:a16="http://schemas.microsoft.com/office/drawing/2014/main" id="{161A8DA1-2E4E-4762-9ECB-678FA8BB8FF7}"/>
              </a:ext>
            </a:extLst>
          </p:cNvPr>
          <p:cNvSpPr>
            <a:spLocks noGrp="1"/>
          </p:cNvSpPr>
          <p:nvPr/>
        </p:nvSpPr>
        <p:spPr>
          <a:xfrm>
            <a:off x="6477000" y="267652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Practice 1.B is creating quantitative graphs with scales and units.</a:t>
            </a:r>
          </a:p>
        </p:txBody>
      </p:sp>
      <p:sp>
        <p:nvSpPr>
          <p:cNvPr id="15" name="rule-155-365">
            <a:extLst>
              <a:ext uri="{FF2B5EF4-FFF2-40B4-BE49-F238E27FC236}">
                <a16:creationId xmlns:a16="http://schemas.microsoft.com/office/drawing/2014/main" id="{6C57F94B-A60A-4CBB-A41B-5C49DABE0637}"/>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DC8EA71E-C514-4945-921B-9691BED7A716}"/>
              </a:ext>
            </a:extLst>
          </p:cNvPr>
          <p:cNvSpPr>
            <a:spLocks noGrp="1"/>
          </p:cNvSpPr>
          <p:nvPr/>
        </p:nvSpPr>
        <p:spPr>
          <a:xfrm>
            <a:off x="714375" y="3676650"/>
            <a:ext cx="476250" cy="476250"/>
          </a:xfrm>
          <a:prstGeom prst="ellipse">
            <a:avLst/>
          </a:prstGeom>
          <a:solidFill>
            <a:srgbClr val="A88CFF"/>
          </a:solidFill>
          <a:ln w="0">
            <a:noFill/>
            <a:prstDash val="solid"/>
          </a:ln>
        </p:spPr>
      </p:sp>
      <p:sp>
        <p:nvSpPr>
          <p:cNvPr id="17" name="answer-number-text-3">
            <a:extLst>
              <a:ext uri="{FF2B5EF4-FFF2-40B4-BE49-F238E27FC236}">
                <a16:creationId xmlns:a16="http://schemas.microsoft.com/office/drawing/2014/main" id="{8E2646F8-37A7-476A-843D-B9C2DA8850E4}"/>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A4CF8AAE-836F-459F-8BF0-F7458AE15BFE}"/>
              </a:ext>
            </a:extLst>
          </p:cNvPr>
          <p:cNvSpPr>
            <a:spLocks noGrp="1"/>
          </p:cNvSpPr>
          <p:nvPr/>
        </p:nvSpPr>
        <p:spPr>
          <a:xfrm>
            <a:off x="1476375" y="3609975"/>
            <a:ext cx="4762500" cy="80010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Answer: Conservation applies over an interval during which angular impulse is negligible.</a:t>
            </a:r>
          </a:p>
        </p:txBody>
      </p:sp>
      <p:sp>
        <p:nvSpPr>
          <p:cNvPr id="19" name="answer-reason-3">
            <a:extLst>
              <a:ext uri="{FF2B5EF4-FFF2-40B4-BE49-F238E27FC236}">
                <a16:creationId xmlns:a16="http://schemas.microsoft.com/office/drawing/2014/main" id="{ECE9C11F-F3D0-456A-8628-449281A48F94}"/>
              </a:ext>
            </a:extLst>
          </p:cNvPr>
          <p:cNvSpPr>
            <a:spLocks noGrp="1"/>
          </p:cNvSpPr>
          <p:nvPr/>
        </p:nvSpPr>
        <p:spPr>
          <a:xfrm>
            <a:off x="6477000" y="365760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The correction states the physically valid boundary or relationship.</a:t>
            </a:r>
          </a:p>
        </p:txBody>
      </p:sp>
      <p:sp>
        <p:nvSpPr>
          <p:cNvPr id="20" name="rule-155-468">
            <a:extLst>
              <a:ext uri="{FF2B5EF4-FFF2-40B4-BE49-F238E27FC236}">
                <a16:creationId xmlns:a16="http://schemas.microsoft.com/office/drawing/2014/main" id="{8C573A78-0F12-4629-BA66-F1ABD8B86E29}"/>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E5FA63E3-BE81-4864-8FE5-8702C86A6EAA}"/>
              </a:ext>
            </a:extLst>
          </p:cNvPr>
          <p:cNvSpPr>
            <a:spLocks noGrp="1"/>
          </p:cNvSpPr>
          <p:nvPr/>
        </p:nvSpPr>
        <p:spPr>
          <a:xfrm>
            <a:off x="714375" y="4657725"/>
            <a:ext cx="476250" cy="476250"/>
          </a:xfrm>
          <a:prstGeom prst="ellipse">
            <a:avLst/>
          </a:prstGeom>
          <a:solidFill>
            <a:srgbClr val="A88CFF"/>
          </a:solidFill>
          <a:ln w="0">
            <a:noFill/>
            <a:prstDash val="solid"/>
          </a:ln>
        </p:spPr>
      </p:sp>
      <p:sp>
        <p:nvSpPr>
          <p:cNvPr id="22" name="answer-number-text-4">
            <a:extLst>
              <a:ext uri="{FF2B5EF4-FFF2-40B4-BE49-F238E27FC236}">
                <a16:creationId xmlns:a16="http://schemas.microsoft.com/office/drawing/2014/main" id="{AF8498C6-1274-4AD0-8B55-825F454E0DE8}"/>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C2F79639-DDE5-413D-973B-C982CFEF110F}"/>
              </a:ext>
            </a:extLst>
          </p:cNvPr>
          <p:cNvSpPr>
            <a:spLocks noGrp="1"/>
          </p:cNvSpPr>
          <p:nvPr/>
        </p:nvSpPr>
        <p:spPr>
          <a:xfrm>
            <a:off x="1476375" y="4591050"/>
            <a:ext cx="4762500" cy="80010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Answer: Units and a physical interpretation</a:t>
            </a:r>
          </a:p>
        </p:txBody>
      </p:sp>
      <p:sp>
        <p:nvSpPr>
          <p:cNvPr id="24" name="answer-reason-4">
            <a:extLst>
              <a:ext uri="{FF2B5EF4-FFF2-40B4-BE49-F238E27FC236}">
                <a16:creationId xmlns:a16="http://schemas.microsoft.com/office/drawing/2014/main" id="{A83CFB9A-0F67-4C9C-9490-7145E357289B}"/>
              </a:ext>
            </a:extLst>
          </p:cNvPr>
          <p:cNvSpPr>
            <a:spLocks noGrp="1"/>
          </p:cNvSpPr>
          <p:nvPr/>
        </p:nvSpPr>
        <p:spPr>
          <a:xfrm>
            <a:off x="6477000" y="463867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A complete response connects mathematics to the model and reports units.</a:t>
            </a:r>
          </a:p>
        </p:txBody>
      </p:sp>
      <p:sp>
        <p:nvSpPr>
          <p:cNvPr id="25" name="exit-ticket">
            <a:extLst>
              <a:ext uri="{FF2B5EF4-FFF2-40B4-BE49-F238E27FC236}">
                <a16:creationId xmlns:a16="http://schemas.microsoft.com/office/drawing/2014/main" id="{8EFE4D46-53E3-4B23-83B6-040956C8A834}"/>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A88CFF"/>
                </a:solidFill>
              </a:defRPr>
            </a:pPr>
            <a:r>
              <a:rPr sz="1875" b="1" i="0">
                <a:solidFill>
                  <a:srgbClr val="A88CFF"/>
                </a:solidFill>
              </a:rPr>
              <a:t>Next move: Correct one response, name the AP science practice you used, and write one new question about this unit.</a:t>
            </a:r>
          </a:p>
        </p:txBody>
      </p:sp>
    </p:spTree>
    <p:extLst>
      <p:ext uri="{BB962C8B-B14F-4D97-AF65-F5344CB8AC3E}">
        <p14:creationId xmlns:p14="http://schemas.microsoft.com/office/powerpoint/2010/main" val="15200178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BDEBC2E5-BD22-4C9D-9E67-802674AD3963}"/>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6 · AP PHYSICS C: MECHANICS</a:t>
            </a:r>
          </a:p>
        </p:txBody>
      </p:sp>
      <p:sp>
        <p:nvSpPr>
          <p:cNvPr id="2" name="page-number">
            <a:extLst>
              <a:ext uri="{FF2B5EF4-FFF2-40B4-BE49-F238E27FC236}">
                <a16:creationId xmlns:a16="http://schemas.microsoft.com/office/drawing/2014/main" id="{448C4CE3-2181-4235-BDD7-7285132FE62B}"/>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C7D6A15D-CE8D-4831-9502-49991CE79C21}"/>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547AFB91-72FC-4376-9A46-22F6E205F54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APC-M-U6 · 10–15%</a:t>
            </a:r>
          </a:p>
        </p:txBody>
      </p:sp>
      <p:sp>
        <p:nvSpPr>
          <p:cNvPr id="5" name="slide-title">
            <a:extLst>
              <a:ext uri="{FF2B5EF4-FFF2-40B4-BE49-F238E27FC236}">
                <a16:creationId xmlns:a16="http://schemas.microsoft.com/office/drawing/2014/main" id="{6C8EA1F4-E89F-4C8B-A3E0-96661C6DDEA8}"/>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4C58C260-DDCE-4CE3-AEA7-E8BBEBD85650}"/>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F9E1638B-ABEB-4B6A-98F7-5E54F17D405D}"/>
              </a:ext>
            </a:extLst>
          </p:cNvPr>
          <p:cNvSpPr>
            <a:spLocks noGrp="1"/>
          </p:cNvSpPr>
          <p:nvPr/>
        </p:nvSpPr>
        <p:spPr>
          <a:xfrm>
            <a:off x="723900" y="2209800"/>
            <a:ext cx="495300" cy="495300"/>
          </a:xfrm>
          <a:prstGeom prst="ellipse">
            <a:avLst/>
          </a:prstGeom>
          <a:solidFill>
            <a:srgbClr val="6336D6"/>
          </a:solidFill>
          <a:ln w="0">
            <a:noFill/>
            <a:prstDash val="solid"/>
          </a:ln>
        </p:spPr>
      </p:sp>
      <p:sp>
        <p:nvSpPr>
          <p:cNvPr id="8" name="retrieval-number-text-1">
            <a:extLst>
              <a:ext uri="{FF2B5EF4-FFF2-40B4-BE49-F238E27FC236}">
                <a16:creationId xmlns:a16="http://schemas.microsoft.com/office/drawing/2014/main" id="{92D557DE-F950-4BCC-A09A-DF06799FA177}"/>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1</a:t>
            </a:r>
          </a:p>
        </p:txBody>
      </p:sp>
      <p:sp>
        <p:nvSpPr>
          <p:cNvPr id="9" name="retrieval-question-1">
            <a:extLst>
              <a:ext uri="{FF2B5EF4-FFF2-40B4-BE49-F238E27FC236}">
                <a16:creationId xmlns:a16="http://schemas.microsoft.com/office/drawing/2014/main" id="{DDD9200F-E60D-44F2-A531-535A082BDD96}"/>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Give the translational analogues of I, ω and τ.</a:t>
            </a:r>
          </a:p>
        </p:txBody>
      </p:sp>
      <p:sp>
        <p:nvSpPr>
          <p:cNvPr id="10" name="retrieval-number-2">
            <a:extLst>
              <a:ext uri="{FF2B5EF4-FFF2-40B4-BE49-F238E27FC236}">
                <a16:creationId xmlns:a16="http://schemas.microsoft.com/office/drawing/2014/main" id="{F33C940A-3DEF-43B7-BEE1-E469269887CA}"/>
              </a:ext>
            </a:extLst>
          </p:cNvPr>
          <p:cNvSpPr>
            <a:spLocks noGrp="1"/>
          </p:cNvSpPr>
          <p:nvPr/>
        </p:nvSpPr>
        <p:spPr>
          <a:xfrm>
            <a:off x="723900" y="3276600"/>
            <a:ext cx="495300" cy="495300"/>
          </a:xfrm>
          <a:prstGeom prst="ellipse">
            <a:avLst/>
          </a:prstGeom>
          <a:solidFill>
            <a:srgbClr val="6336D6"/>
          </a:solidFill>
          <a:ln w="0">
            <a:noFill/>
            <a:prstDash val="solid"/>
          </a:ln>
        </p:spPr>
      </p:sp>
      <p:sp>
        <p:nvSpPr>
          <p:cNvPr id="11" name="retrieval-number-text-2">
            <a:extLst>
              <a:ext uri="{FF2B5EF4-FFF2-40B4-BE49-F238E27FC236}">
                <a16:creationId xmlns:a16="http://schemas.microsoft.com/office/drawing/2014/main" id="{CD40A7A2-B436-4F8E-9067-45AF32A84E0B}"/>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2</a:t>
            </a:r>
          </a:p>
        </p:txBody>
      </p:sp>
      <p:sp>
        <p:nvSpPr>
          <p:cNvPr id="12" name="retrieval-question-2">
            <a:extLst>
              <a:ext uri="{FF2B5EF4-FFF2-40B4-BE49-F238E27FC236}">
                <a16:creationId xmlns:a16="http://schemas.microsoft.com/office/drawing/2014/main" id="{89AC253F-99CF-4F9E-B421-DC42ABA17450}"/>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A disk with I = 0.40 kg·m² spins at 10 rad/s. What is its angular momentum?</a:t>
            </a:r>
          </a:p>
        </p:txBody>
      </p:sp>
      <p:sp>
        <p:nvSpPr>
          <p:cNvPr id="13" name="retrieval-number-3">
            <a:extLst>
              <a:ext uri="{FF2B5EF4-FFF2-40B4-BE49-F238E27FC236}">
                <a16:creationId xmlns:a16="http://schemas.microsoft.com/office/drawing/2014/main" id="{3EF3DC3C-3362-4B8E-89AA-8B3BCF6995FF}"/>
              </a:ext>
            </a:extLst>
          </p:cNvPr>
          <p:cNvSpPr>
            <a:spLocks noGrp="1"/>
          </p:cNvSpPr>
          <p:nvPr/>
        </p:nvSpPr>
        <p:spPr>
          <a:xfrm>
            <a:off x="723900" y="4343400"/>
            <a:ext cx="495300" cy="495300"/>
          </a:xfrm>
          <a:prstGeom prst="ellipse">
            <a:avLst/>
          </a:prstGeom>
          <a:solidFill>
            <a:srgbClr val="6336D6"/>
          </a:solidFill>
          <a:ln w="0">
            <a:noFill/>
            <a:prstDash val="solid"/>
          </a:ln>
        </p:spPr>
      </p:sp>
      <p:sp>
        <p:nvSpPr>
          <p:cNvPr id="14" name="retrieval-number-text-3">
            <a:extLst>
              <a:ext uri="{FF2B5EF4-FFF2-40B4-BE49-F238E27FC236}">
                <a16:creationId xmlns:a16="http://schemas.microsoft.com/office/drawing/2014/main" id="{A4502705-0706-48B8-9E4C-129F7C32FC3B}"/>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3</a:t>
            </a:r>
          </a:p>
        </p:txBody>
      </p:sp>
      <p:sp>
        <p:nvSpPr>
          <p:cNvPr id="15" name="retrieval-question-3">
            <a:extLst>
              <a:ext uri="{FF2B5EF4-FFF2-40B4-BE49-F238E27FC236}">
                <a16:creationId xmlns:a16="http://schemas.microsoft.com/office/drawing/2014/main" id="{2ED8EACA-DE1C-4B50-A5DA-E703BFF7C90F}"/>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For rolling without slipping, what links the centre-of-mass speed to the angular speed?</a:t>
            </a:r>
          </a:p>
        </p:txBody>
      </p:sp>
      <p:sp>
        <p:nvSpPr>
          <p:cNvPr id="16" name="retrieval-close">
            <a:extLst>
              <a:ext uri="{FF2B5EF4-FFF2-40B4-BE49-F238E27FC236}">
                <a16:creationId xmlns:a16="http://schemas.microsoft.com/office/drawing/2014/main" id="{DD2AD4AB-46B1-41CF-8EFD-AF7414E0D482}"/>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Mini-whiteboard challenge: sketch or calculate one idea you expect to use today.</a:t>
            </a:r>
          </a:p>
        </p:txBody>
      </p:sp>
    </p:spTree>
    <p:extLst>
      <p:ext uri="{BB962C8B-B14F-4D97-AF65-F5344CB8AC3E}">
        <p14:creationId xmlns:p14="http://schemas.microsoft.com/office/powerpoint/2010/main" val="10600591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2" name="group-label">
            <a:extLst>
              <a:ext uri="{FF2B5EF4-FFF2-40B4-BE49-F238E27FC236}">
                <a16:creationId xmlns:a16="http://schemas.microsoft.com/office/drawing/2014/main" id="{A37DFD24-9224-4366-9B94-363B52592A5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6 · AP PHYSICS C: MECHANICS</a:t>
            </a:r>
          </a:p>
        </p:txBody>
      </p:sp>
      <p:sp>
        <p:nvSpPr>
          <p:cNvPr id="2" name="page-number">
            <a:extLst>
              <a:ext uri="{FF2B5EF4-FFF2-40B4-BE49-F238E27FC236}">
                <a16:creationId xmlns:a16="http://schemas.microsoft.com/office/drawing/2014/main" id="{63C0E839-E236-4DA9-91D1-00ECA7941B5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143A3C1C-D2DC-4CAF-B000-28491CB3D966}"/>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851A7A0D-6F99-4B92-878F-ED910F2502E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APC-M-U6 · 10–15%</a:t>
            </a:r>
          </a:p>
        </p:txBody>
      </p:sp>
      <p:sp>
        <p:nvSpPr>
          <p:cNvPr id="5" name="slide-title">
            <a:extLst>
              <a:ext uri="{FF2B5EF4-FFF2-40B4-BE49-F238E27FC236}">
                <a16:creationId xmlns:a16="http://schemas.microsoft.com/office/drawing/2014/main" id="{077049C1-D48E-4A40-BEE4-1D124B3A85D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Build the model before reaching for numbers</a:t>
            </a:r>
          </a:p>
        </p:txBody>
      </p:sp>
      <p:sp>
        <p:nvSpPr>
          <p:cNvPr id="6" name="core-index-1">
            <a:extLst>
              <a:ext uri="{FF2B5EF4-FFF2-40B4-BE49-F238E27FC236}">
                <a16:creationId xmlns:a16="http://schemas.microsoft.com/office/drawing/2014/main" id="{2160937B-B857-4B45-A816-62AADF77CD8A}"/>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01</a:t>
            </a:r>
          </a:p>
        </p:txBody>
      </p:sp>
      <p:sp>
        <p:nvSpPr>
          <p:cNvPr id="7" name="core-point-1">
            <a:extLst>
              <a:ext uri="{FF2B5EF4-FFF2-40B4-BE49-F238E27FC236}">
                <a16:creationId xmlns:a16="http://schemas.microsoft.com/office/drawing/2014/main" id="{9148969F-71B8-44BE-9FA6-B8F3D5939904}"/>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Angular impulse changes angular momentum.</a:t>
            </a:r>
          </a:p>
        </p:txBody>
      </p:sp>
      <p:sp>
        <p:nvSpPr>
          <p:cNvPr id="8" name="core-index-2">
            <a:extLst>
              <a:ext uri="{FF2B5EF4-FFF2-40B4-BE49-F238E27FC236}">
                <a16:creationId xmlns:a16="http://schemas.microsoft.com/office/drawing/2014/main" id="{07292943-2C33-4D38-8FEE-10B206BC62BC}"/>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02</a:t>
            </a:r>
          </a:p>
        </p:txBody>
      </p:sp>
      <p:sp>
        <p:nvSpPr>
          <p:cNvPr id="9" name="core-point-2">
            <a:extLst>
              <a:ext uri="{FF2B5EF4-FFF2-40B4-BE49-F238E27FC236}">
                <a16:creationId xmlns:a16="http://schemas.microsoft.com/office/drawing/2014/main" id="{5B9FB45A-A929-4634-8EB4-FA3A7E0AFFD8}"/>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Angular momentum conservation requires negligible external torque impulse.</a:t>
            </a:r>
          </a:p>
        </p:txBody>
      </p:sp>
      <p:sp>
        <p:nvSpPr>
          <p:cNvPr id="10" name="core-index-3">
            <a:extLst>
              <a:ext uri="{FF2B5EF4-FFF2-40B4-BE49-F238E27FC236}">
                <a16:creationId xmlns:a16="http://schemas.microsoft.com/office/drawing/2014/main" id="{D8157B72-10AE-484B-AFAF-C290B425B0DD}"/>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03</a:t>
            </a:r>
          </a:p>
        </p:txBody>
      </p:sp>
      <p:sp>
        <p:nvSpPr>
          <p:cNvPr id="11" name="core-point-3">
            <a:extLst>
              <a:ext uri="{FF2B5EF4-FFF2-40B4-BE49-F238E27FC236}">
                <a16:creationId xmlns:a16="http://schemas.microsoft.com/office/drawing/2014/main" id="{2F491C99-F011-4F97-BDF9-4EDC5C444AD0}"/>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Rotational work changes rotational kinetic energy.</a:t>
            </a:r>
          </a:p>
        </p:txBody>
      </p:sp>
      <p:sp>
        <p:nvSpPr>
          <p:cNvPr id="12" name="core-index-4">
            <a:extLst>
              <a:ext uri="{FF2B5EF4-FFF2-40B4-BE49-F238E27FC236}">
                <a16:creationId xmlns:a16="http://schemas.microsoft.com/office/drawing/2014/main" id="{79B8BC69-4F2D-40BB-9012-A4078622EDB5}"/>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04</a:t>
            </a:r>
          </a:p>
        </p:txBody>
      </p:sp>
      <p:sp>
        <p:nvSpPr>
          <p:cNvPr id="13" name="core-point-4">
            <a:extLst>
              <a:ext uri="{FF2B5EF4-FFF2-40B4-BE49-F238E27FC236}">
                <a16:creationId xmlns:a16="http://schemas.microsoft.com/office/drawing/2014/main" id="{B11C6458-57E0-4822-9A4E-DB5AC2DC3E81}"/>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Rolling motion combines center-of-mass translation and rotation.</a:t>
            </a:r>
          </a:p>
        </p:txBody>
      </p:sp>
      <p:sp>
        <p:nvSpPr>
          <p:cNvPr id="14" name="equation-panel">
            <a:extLst>
              <a:ext uri="{FF2B5EF4-FFF2-40B4-BE49-F238E27FC236}">
                <a16:creationId xmlns:a16="http://schemas.microsoft.com/office/drawing/2014/main" id="{4F6E5340-0977-4D63-8F71-56071619666B}"/>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5" name="equation-label">
            <a:extLst>
              <a:ext uri="{FF2B5EF4-FFF2-40B4-BE49-F238E27FC236}">
                <a16:creationId xmlns:a16="http://schemas.microsoft.com/office/drawing/2014/main" id="{B3BC3B90-B5A6-49AC-B341-4871C6520764}"/>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EQUATIONS TO OWN</a:t>
            </a:r>
          </a:p>
        </p:txBody>
      </p:sp>
      <p:sp>
        <p:nvSpPr>
          <p:cNvPr id="16" name="equation-expression-1">
            <a:extLst>
              <a:ext uri="{FF2B5EF4-FFF2-40B4-BE49-F238E27FC236}">
                <a16:creationId xmlns:a16="http://schemas.microsoft.com/office/drawing/2014/main" id="{33F12A8A-E144-446B-A349-C0A657E1821D}"/>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CALCULUS-BASED · L = Iω</a:t>
            </a:r>
          </a:p>
        </p:txBody>
      </p:sp>
      <p:sp>
        <p:nvSpPr>
          <p:cNvPr id="17" name="equation-units-1">
            <a:extLst>
              <a:ext uri="{FF2B5EF4-FFF2-40B4-BE49-F238E27FC236}">
                <a16:creationId xmlns:a16="http://schemas.microsoft.com/office/drawing/2014/main" id="{F011009B-26D9-4107-9F33-E61D63BA3828}"/>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kg·m²/s</a:t>
            </a:r>
          </a:p>
        </p:txBody>
      </p:sp>
      <p:sp>
        <p:nvSpPr>
          <p:cNvPr id="18" name="equation-expression-2">
            <a:extLst>
              <a:ext uri="{FF2B5EF4-FFF2-40B4-BE49-F238E27FC236}">
                <a16:creationId xmlns:a16="http://schemas.microsoft.com/office/drawing/2014/main" id="{7F2CB169-E9A0-4AF1-B150-EF7C2C4A091D}"/>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CALCULUS-BASED · ΔL = ∫ τₑₓₜ dt</a:t>
            </a:r>
          </a:p>
        </p:txBody>
      </p:sp>
      <p:sp>
        <p:nvSpPr>
          <p:cNvPr id="19" name="equation-units-2">
            <a:extLst>
              <a:ext uri="{FF2B5EF4-FFF2-40B4-BE49-F238E27FC236}">
                <a16:creationId xmlns:a16="http://schemas.microsoft.com/office/drawing/2014/main" id="{5D75C2C4-050F-4CFB-B8BC-2D0C18008F98}"/>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N·m·s</a:t>
            </a:r>
          </a:p>
        </p:txBody>
      </p:sp>
      <p:sp>
        <p:nvSpPr>
          <p:cNvPr id="20" name="vocabulary-label">
            <a:extLst>
              <a:ext uri="{FF2B5EF4-FFF2-40B4-BE49-F238E27FC236}">
                <a16:creationId xmlns:a16="http://schemas.microsoft.com/office/drawing/2014/main" id="{9481F93F-0721-47BD-8C02-49967F3B1B9E}"/>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SAY IT PRECISELY</a:t>
            </a:r>
          </a:p>
        </p:txBody>
      </p:sp>
      <p:sp>
        <p:nvSpPr>
          <p:cNvPr id="21" name="vocabulary">
            <a:extLst>
              <a:ext uri="{FF2B5EF4-FFF2-40B4-BE49-F238E27FC236}">
                <a16:creationId xmlns:a16="http://schemas.microsoft.com/office/drawing/2014/main" id="{FE966FAF-7FED-4576-B827-9D802DC89754}"/>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angular impulse · angular momentum · rolling · instantaneous axis · conservation · rotational work</a:t>
            </a:r>
          </a:p>
        </p:txBody>
      </p:sp>
    </p:spTree>
    <p:extLst>
      <p:ext uri="{BB962C8B-B14F-4D97-AF65-F5344CB8AC3E}">
        <p14:creationId xmlns:p14="http://schemas.microsoft.com/office/powerpoint/2010/main" val="4931248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E17279-DBA4-05D6-E35F-440A5BFCEFEB}"/>
            </a:ext>
          </a:extLst>
        </p:cNvPr>
        <p:cNvGrpSpPr/>
        <p:nvPr/>
      </p:nvGrpSpPr>
      <p:grpSpPr>
        <a:xfrm>
          <a:off x="0" y="0"/>
          <a:ext cx="0" cy="0"/>
          <a:chOff x="0" y="0"/>
          <a:chExt cx="0" cy="0"/>
        </a:xfrm>
      </p:grpSpPr>
      <p:sp>
        <p:nvSpPr>
          <p:cNvPr id="22" name="group-label">
            <a:extLst>
              <a:ext uri="{FF2B5EF4-FFF2-40B4-BE49-F238E27FC236}">
                <a16:creationId xmlns:a16="http://schemas.microsoft.com/office/drawing/2014/main" id="{756684E1-9D71-13ED-6A58-1EBFAE39203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6 · AP PHYSICS C: MECHANICS</a:t>
            </a:r>
          </a:p>
        </p:txBody>
      </p:sp>
      <p:sp>
        <p:nvSpPr>
          <p:cNvPr id="2" name="page-number">
            <a:extLst>
              <a:ext uri="{FF2B5EF4-FFF2-40B4-BE49-F238E27FC236}">
                <a16:creationId xmlns:a16="http://schemas.microsoft.com/office/drawing/2014/main" id="{E64BEDAA-8052-0ED0-2148-9D7D6EE73CD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F31B00D6-DD47-7101-0549-9CC8EAA72CF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AFF881D6-D29D-7218-8F55-E0F455FFE33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APC-M-U6 · 10–15%</a:t>
            </a:r>
          </a:p>
        </p:txBody>
      </p:sp>
      <p:sp>
        <p:nvSpPr>
          <p:cNvPr id="5" name="slide-title">
            <a:extLst>
              <a:ext uri="{FF2B5EF4-FFF2-40B4-BE49-F238E27FC236}">
                <a16:creationId xmlns:a16="http://schemas.microsoft.com/office/drawing/2014/main" id="{C73E1216-309F-978D-8B81-FE958BCDFACF}"/>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a:t>
            </a:r>
            <a:endParaRPr sz="3600" b="1" i="0">
              <a:solidFill>
                <a:srgbClr val="0A332E"/>
              </a:solidFill>
            </a:endParaRPr>
          </a:p>
        </p:txBody>
      </p:sp>
      <p:sp>
        <p:nvSpPr>
          <p:cNvPr id="23" name="simple-definition-label">
            <a:extLst>
              <a:ext uri="{FF2B5EF4-FFF2-40B4-BE49-F238E27FC236}">
                <a16:creationId xmlns:a16="http://schemas.microsoft.com/office/drawing/2014/main" id="{FBF8C538-7256-5EBC-043A-0ED9A102C59A}"/>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4" name="simple-definition">
            <a:extLst>
              <a:ext uri="{FF2B5EF4-FFF2-40B4-BE49-F238E27FC236}">
                <a16:creationId xmlns:a16="http://schemas.microsoft.com/office/drawing/2014/main" id="{F16FBE8B-453B-A577-25BF-6162B8FE1D89}"/>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A rotating body carries its energy and momentum in two forms at once, moving through space while turning about its own centre — and rolling without slipping locks the two together.</a:t>
            </a:r>
          </a:p>
        </p:txBody>
      </p:sp>
      <p:sp>
        <p:nvSpPr>
          <p:cNvPr id="25" name="Oval 24">
            <a:extLst>
              <a:ext uri="{FF2B5EF4-FFF2-40B4-BE49-F238E27FC236}">
                <a16:creationId xmlns:a16="http://schemas.microsoft.com/office/drawing/2014/main" id="{56D3DB1F-D9FF-D45A-8108-F17940A44C8E}"/>
              </a:ext>
            </a:extLst>
          </p:cNvPr>
          <p:cNvSpPr/>
          <p:nvPr/>
        </p:nvSpPr>
        <p:spPr>
          <a:xfrm>
            <a:off x="2540000" y="4036718"/>
            <a:ext cx="1524000" cy="1749778"/>
          </a:xfrm>
          <a:prstGeom prst="ellipse">
            <a:avLst/>
          </a:prstGeom>
          <a:noFill/>
          <a:ln w="25400">
            <a:solidFill>
              <a:srgbClr val="102E29"/>
            </a:solidFill>
            <a:prstDash val="solid"/>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B7C2A468-F575-0D8A-7D7F-5E6A07F864D6}"/>
              </a:ext>
            </a:extLst>
          </p:cNvPr>
          <p:cNvCxnSpPr/>
          <p:nvPr/>
        </p:nvCxnSpPr>
        <p:spPr>
          <a:xfrm>
            <a:off x="1778000" y="5815659"/>
            <a:ext cx="7874000" cy="0"/>
          </a:xfrm>
          <a:prstGeom prst="line">
            <a:avLst/>
          </a:prstGeom>
          <a:ln w="25400">
            <a:solidFill>
              <a:srgbClr val="6B7F79"/>
            </a:solidFill>
            <a:tailEnd type="none"/>
          </a:ln>
        </p:spPr>
        <p:style>
          <a:lnRef idx="1">
            <a:schemeClr val="accent1"/>
          </a:lnRef>
          <a:fillRef idx="0">
            <a:schemeClr val="accent1"/>
          </a:fillRef>
          <a:effectRef idx="0">
            <a:schemeClr val="accent1"/>
          </a:effectRef>
          <a:fontRef idx="minor">
            <a:schemeClr val="tx1"/>
          </a:fontRef>
        </p:style>
      </p:cxnSp>
      <p:sp>
        <p:nvSpPr>
          <p:cNvPr id="27" name="Oval 26">
            <a:extLst>
              <a:ext uri="{FF2B5EF4-FFF2-40B4-BE49-F238E27FC236}">
                <a16:creationId xmlns:a16="http://schemas.microsoft.com/office/drawing/2014/main" id="{68C0C94F-0356-D3E6-5A0D-34398BE519E6}"/>
              </a:ext>
            </a:extLst>
          </p:cNvPr>
          <p:cNvSpPr/>
          <p:nvPr/>
        </p:nvSpPr>
        <p:spPr>
          <a:xfrm>
            <a:off x="3225800" y="4824118"/>
            <a:ext cx="152400" cy="174978"/>
          </a:xfrm>
          <a:prstGeom prst="ellipse">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721FADC6-0768-3907-1EBA-5602ED97AF85}"/>
              </a:ext>
            </a:extLst>
          </p:cNvPr>
          <p:cNvCxnSpPr/>
          <p:nvPr/>
        </p:nvCxnSpPr>
        <p:spPr>
          <a:xfrm>
            <a:off x="3403600" y="4911608"/>
            <a:ext cx="1117600" cy="0"/>
          </a:xfrm>
          <a:prstGeom prst="line">
            <a:avLst/>
          </a:prstGeom>
          <a:ln w="31750">
            <a:solidFill>
              <a:srgbClr val="102E29"/>
            </a:solidFill>
            <a:tailEnd type="arrow"/>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042065C8-E5BD-C53F-458E-CA323E0C7BD8}"/>
              </a:ext>
            </a:extLst>
          </p:cNvPr>
          <p:cNvSpPr txBox="1"/>
          <p:nvPr/>
        </p:nvSpPr>
        <p:spPr>
          <a:xfrm>
            <a:off x="4597400" y="4794955"/>
            <a:ext cx="1397000" cy="276999"/>
          </a:xfrm>
          <a:prstGeom prst="rect">
            <a:avLst/>
          </a:prstGeom>
          <a:noFill/>
        </p:spPr>
        <p:txBody>
          <a:bodyPr vert="horz" wrap="square" lIns="0" tIns="0" bIns="0" rtlCol="0">
            <a:noAutofit/>
          </a:bodyPr>
          <a:lstStyle/>
          <a:p>
            <a:r>
              <a:rPr lang="en-US" sz="1600">
                <a:solidFill>
                  <a:srgbClr val="102E29"/>
                </a:solidFill>
              </a:rPr>
              <a:t>v = </a:t>
            </a:r>
            <a:r>
              <a:rPr lang="el-GR" sz="1600">
                <a:solidFill>
                  <a:srgbClr val="102E29"/>
                </a:solidFill>
              </a:rPr>
              <a:t>ω</a:t>
            </a:r>
            <a:r>
              <a:rPr lang="en-US" sz="1600">
                <a:solidFill>
                  <a:srgbClr val="102E29"/>
                </a:solidFill>
              </a:rPr>
              <a:t>R</a:t>
            </a:r>
          </a:p>
        </p:txBody>
      </p:sp>
      <p:cxnSp>
        <p:nvCxnSpPr>
          <p:cNvPr id="30" name="Straight Connector 29">
            <a:extLst>
              <a:ext uri="{FF2B5EF4-FFF2-40B4-BE49-F238E27FC236}">
                <a16:creationId xmlns:a16="http://schemas.microsoft.com/office/drawing/2014/main" id="{4593B80C-63E1-BED1-72BF-48943F054D70}"/>
              </a:ext>
            </a:extLst>
          </p:cNvPr>
          <p:cNvCxnSpPr/>
          <p:nvPr/>
        </p:nvCxnSpPr>
        <p:spPr>
          <a:xfrm>
            <a:off x="2819400" y="4153371"/>
            <a:ext cx="965200" cy="0"/>
          </a:xfrm>
          <a:prstGeom prst="line">
            <a:avLst/>
          </a:prstGeom>
          <a:ln w="2540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5038B2BA-763C-B020-303F-595B3315C760}"/>
              </a:ext>
            </a:extLst>
          </p:cNvPr>
          <p:cNvSpPr txBox="1"/>
          <p:nvPr/>
        </p:nvSpPr>
        <p:spPr>
          <a:xfrm>
            <a:off x="3860800" y="4036718"/>
            <a:ext cx="1905000" cy="276999"/>
          </a:xfrm>
          <a:prstGeom prst="rect">
            <a:avLst/>
          </a:prstGeom>
          <a:noFill/>
        </p:spPr>
        <p:txBody>
          <a:bodyPr vert="horz" wrap="square" lIns="0" tIns="0" bIns="0" rtlCol="0">
            <a:noAutofit/>
          </a:bodyPr>
          <a:lstStyle/>
          <a:p>
            <a:r>
              <a:rPr lang="en-US" sz="1600">
                <a:solidFill>
                  <a:srgbClr val="EF5C3E"/>
                </a:solidFill>
              </a:rPr>
              <a:t>top moves at 2v</a:t>
            </a:r>
          </a:p>
        </p:txBody>
      </p:sp>
      <p:sp>
        <p:nvSpPr>
          <p:cNvPr id="32" name="Oval 31">
            <a:extLst>
              <a:ext uri="{FF2B5EF4-FFF2-40B4-BE49-F238E27FC236}">
                <a16:creationId xmlns:a16="http://schemas.microsoft.com/office/drawing/2014/main" id="{824CF8FD-494E-3866-0534-049FA38AC931}"/>
              </a:ext>
            </a:extLst>
          </p:cNvPr>
          <p:cNvSpPr/>
          <p:nvPr/>
        </p:nvSpPr>
        <p:spPr>
          <a:xfrm>
            <a:off x="3225800" y="5699008"/>
            <a:ext cx="152400" cy="174977"/>
          </a:xfrm>
          <a:prstGeom prst="ellipse">
            <a:avLst/>
          </a:prstGeom>
          <a:solidFill>
            <a:srgbClr val="EF5C3E"/>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F792FB14-6CEB-D87F-F430-3F9F6A57A92E}"/>
              </a:ext>
            </a:extLst>
          </p:cNvPr>
          <p:cNvSpPr txBox="1"/>
          <p:nvPr/>
        </p:nvSpPr>
        <p:spPr>
          <a:xfrm>
            <a:off x="711200" y="5378215"/>
            <a:ext cx="1778000" cy="276999"/>
          </a:xfrm>
          <a:prstGeom prst="rect">
            <a:avLst/>
          </a:prstGeom>
          <a:noFill/>
        </p:spPr>
        <p:txBody>
          <a:bodyPr vert="horz" wrap="square" lIns="0" tIns="0" bIns="0" rtlCol="0">
            <a:noAutofit/>
          </a:bodyPr>
          <a:lstStyle/>
          <a:p>
            <a:r>
              <a:rPr lang="en-US" sz="1600">
                <a:solidFill>
                  <a:srgbClr val="EF5C3E"/>
                </a:solidFill>
              </a:rPr>
              <a:t>contact point is instantaneously at rest</a:t>
            </a:r>
          </a:p>
        </p:txBody>
      </p:sp>
      <p:sp>
        <p:nvSpPr>
          <p:cNvPr id="34" name="TextBox 33">
            <a:extLst>
              <a:ext uri="{FF2B5EF4-FFF2-40B4-BE49-F238E27FC236}">
                <a16:creationId xmlns:a16="http://schemas.microsoft.com/office/drawing/2014/main" id="{C18FE910-4713-58CD-4BCF-3B0B167FC215}"/>
              </a:ext>
            </a:extLst>
          </p:cNvPr>
          <p:cNvSpPr txBox="1"/>
          <p:nvPr/>
        </p:nvSpPr>
        <p:spPr>
          <a:xfrm>
            <a:off x="6858000" y="4182533"/>
            <a:ext cx="4572000" cy="276999"/>
          </a:xfrm>
          <a:prstGeom prst="rect">
            <a:avLst/>
          </a:prstGeom>
          <a:noFill/>
        </p:spPr>
        <p:txBody>
          <a:bodyPr vert="horz" wrap="square" lIns="0" tIns="0" bIns="0" rtlCol="0">
            <a:noAutofit/>
          </a:bodyPr>
          <a:lstStyle/>
          <a:p>
            <a:r>
              <a:rPr lang="en-US" sz="1600" b="1">
                <a:solidFill>
                  <a:srgbClr val="102E29"/>
                </a:solidFill>
              </a:rPr>
              <a:t>K = ½Mv² + ½I</a:t>
            </a:r>
            <a:r>
              <a:rPr lang="el-GR" sz="1600" b="1">
                <a:solidFill>
                  <a:srgbClr val="102E29"/>
                </a:solidFill>
              </a:rPr>
              <a:t>ω²</a:t>
            </a:r>
            <a:endParaRPr lang="en-US" sz="1600" b="1">
              <a:solidFill>
                <a:srgbClr val="102E29"/>
              </a:solidFill>
            </a:endParaRPr>
          </a:p>
        </p:txBody>
      </p:sp>
      <p:sp>
        <p:nvSpPr>
          <p:cNvPr id="35" name="TextBox 34">
            <a:extLst>
              <a:ext uri="{FF2B5EF4-FFF2-40B4-BE49-F238E27FC236}">
                <a16:creationId xmlns:a16="http://schemas.microsoft.com/office/drawing/2014/main" id="{566BAC3E-46E1-3E25-F7D5-D5D65283287C}"/>
              </a:ext>
            </a:extLst>
          </p:cNvPr>
          <p:cNvSpPr txBox="1"/>
          <p:nvPr/>
        </p:nvSpPr>
        <p:spPr>
          <a:xfrm>
            <a:off x="6858000" y="4649141"/>
            <a:ext cx="4572000" cy="276999"/>
          </a:xfrm>
          <a:prstGeom prst="rect">
            <a:avLst/>
          </a:prstGeom>
          <a:noFill/>
        </p:spPr>
        <p:txBody>
          <a:bodyPr vert="horz" wrap="square" lIns="0" tIns="0" bIns="0" rtlCol="0">
            <a:noAutofit/>
          </a:bodyPr>
          <a:lstStyle/>
          <a:p>
            <a:r>
              <a:rPr lang="en-US" sz="1600">
                <a:solidFill>
                  <a:srgbClr val="102E29"/>
                </a:solidFill>
              </a:rPr>
              <a:t>Rolling ties the two together with v = ωR, so one speed sets both shares.</a:t>
            </a:r>
          </a:p>
        </p:txBody>
      </p:sp>
      <p:sp>
        <p:nvSpPr>
          <p:cNvPr id="36" name="TextBox 35">
            <a:extLst>
              <a:ext uri="{FF2B5EF4-FFF2-40B4-BE49-F238E27FC236}">
                <a16:creationId xmlns:a16="http://schemas.microsoft.com/office/drawing/2014/main" id="{1CB2AF4C-AEE7-5FB3-34F2-F2E3A87032EA}"/>
              </a:ext>
            </a:extLst>
          </p:cNvPr>
          <p:cNvSpPr txBox="1"/>
          <p:nvPr/>
        </p:nvSpPr>
        <p:spPr>
          <a:xfrm>
            <a:off x="6858000" y="5378215"/>
            <a:ext cx="4572000" cy="276999"/>
          </a:xfrm>
          <a:prstGeom prst="rect">
            <a:avLst/>
          </a:prstGeom>
          <a:noFill/>
        </p:spPr>
        <p:txBody>
          <a:bodyPr vert="horz" wrap="square" lIns="0" tIns="0" bIns="0" rtlCol="0">
            <a:noAutofit/>
          </a:bodyPr>
          <a:lstStyle/>
          <a:p>
            <a:r>
              <a:rPr lang="en-US" sz="1600">
                <a:solidFill>
                  <a:srgbClr val="6B7F79"/>
                </a:solidFill>
              </a:rPr>
              <a:t>L = Iω changes only under external torque.</a:t>
            </a:r>
          </a:p>
        </p:txBody>
      </p:sp>
      <p:sp>
        <p:nvSpPr>
          <p:cNvPr id="37" name="diagram-caption">
            <a:extLst>
              <a:ext uri="{FF2B5EF4-FFF2-40B4-BE49-F238E27FC236}">
                <a16:creationId xmlns:a16="http://schemas.microsoft.com/office/drawing/2014/main" id="{F916CB79-3C06-DE96-4839-957573A64F88}"/>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Rolling without slipping locks v to ωR, so translation and rotation share one variable.</a:t>
            </a:r>
          </a:p>
        </p:txBody>
      </p:sp>
    </p:spTree>
    <p:extLst>
      <p:ext uri="{BB962C8B-B14F-4D97-AF65-F5344CB8AC3E}">
        <p14:creationId xmlns:p14="http://schemas.microsoft.com/office/powerpoint/2010/main" val="7471876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7A0A712F-372B-42E8-9366-0DAA1A8F8FEC}"/>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6 · AP PHYSICS C: MECHANICS</a:t>
            </a:r>
          </a:p>
        </p:txBody>
      </p:sp>
      <p:sp>
        <p:nvSpPr>
          <p:cNvPr id="2" name="page-number">
            <a:extLst>
              <a:ext uri="{FF2B5EF4-FFF2-40B4-BE49-F238E27FC236}">
                <a16:creationId xmlns:a16="http://schemas.microsoft.com/office/drawing/2014/main" id="{99A9C318-289A-4F40-B02C-83A7CBFE707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A3070C46-854D-4366-8832-D604D35D2D7F}"/>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1557FF58-457E-4FF8-9A82-6C7AD73C1F8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APC-M-U6 · 10–15%</a:t>
            </a:r>
          </a:p>
        </p:txBody>
      </p:sp>
      <p:sp>
        <p:nvSpPr>
          <p:cNvPr id="5" name="slide-title">
            <a:extLst>
              <a:ext uri="{FF2B5EF4-FFF2-40B4-BE49-F238E27FC236}">
                <a16:creationId xmlns:a16="http://schemas.microsoft.com/office/drawing/2014/main" id="{0B452377-70B8-4F0C-9E68-3C2D2AB6A95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Angular impulse is area under torque–time</a:t>
            </a:r>
          </a:p>
        </p:txBody>
      </p:sp>
      <p:sp>
        <p:nvSpPr>
          <p:cNvPr id="6" name="graph-mode">
            <a:extLst>
              <a:ext uri="{FF2B5EF4-FFF2-40B4-BE49-F238E27FC236}">
                <a16:creationId xmlns:a16="http://schemas.microsoft.com/office/drawing/2014/main" id="{84831E48-F29B-456F-BF49-6315C0B5BEED}"/>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INTERACTIVE GRAPH · PREDICT → EDIT → EXPLAIN</a:t>
            </a:r>
          </a:p>
        </p:txBody>
      </p:sp>
      <p:sp>
        <p:nvSpPr>
          <p:cNvPr id="7" name="graph-prompt">
            <a:extLst>
              <a:ext uri="{FF2B5EF4-FFF2-40B4-BE49-F238E27FC236}">
                <a16:creationId xmlns:a16="http://schemas.microsoft.com/office/drawing/2014/main" id="{61CF46D1-B05A-419E-9120-8345D8073005}"/>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9698F042-EC4D-4E96-BA04-7294BD22DDEB}"/>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Editable model data: (0, 0), (1, 4), …, (3, 0), (4, -2).</a:t>
            </a:r>
          </a:p>
        </p:txBody>
      </p:sp>
      <p:sp>
        <p:nvSpPr>
          <p:cNvPr id="9" name="graph-scale">
            <a:extLst>
              <a:ext uri="{FF2B5EF4-FFF2-40B4-BE49-F238E27FC236}">
                <a16:creationId xmlns:a16="http://schemas.microsoft.com/office/drawing/2014/main" id="{911570C8-D1B4-4C8A-BE2E-E897020F372C}"/>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-2–4 N·m. Axes: Time / s; External torque / N·m.</a:t>
            </a:r>
          </a:p>
        </p:txBody>
      </p:sp>
      <p:sp>
        <p:nvSpPr>
          <p:cNvPr id="10" name="chart-frame">
            <a:extLst>
              <a:ext uri="{FF2B5EF4-FFF2-40B4-BE49-F238E27FC236}">
                <a16:creationId xmlns:a16="http://schemas.microsoft.com/office/drawing/2014/main" id="{E974633D-E77A-40B5-AB4E-1D31682B5095}"/>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139478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E6D46044-8242-4CCF-BCFE-4AE1CF63B573}"/>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6 · AP PHYSICS C: MECHANICS</a:t>
            </a:r>
          </a:p>
        </p:txBody>
      </p:sp>
      <p:sp>
        <p:nvSpPr>
          <p:cNvPr id="2" name="page-number">
            <a:extLst>
              <a:ext uri="{FF2B5EF4-FFF2-40B4-BE49-F238E27FC236}">
                <a16:creationId xmlns:a16="http://schemas.microsoft.com/office/drawing/2014/main" id="{90933859-6266-48AC-99BB-6C647CCD4E8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756F446E-B2B2-4101-8078-E26CABF473A1}"/>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6790D519-09CF-4172-BA1B-158583FEC607}"/>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APC-M-U6 · 10–15%</a:t>
            </a:r>
          </a:p>
        </p:txBody>
      </p:sp>
      <p:sp>
        <p:nvSpPr>
          <p:cNvPr id="5" name="slide-title">
            <a:extLst>
              <a:ext uri="{FF2B5EF4-FFF2-40B4-BE49-F238E27FC236}">
                <a16:creationId xmlns:a16="http://schemas.microsoft.com/office/drawing/2014/main" id="{D862E0C3-2821-4275-8826-2E131F894D2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problem: model → equation → answer</a:t>
            </a:r>
          </a:p>
        </p:txBody>
      </p:sp>
      <p:sp>
        <p:nvSpPr>
          <p:cNvPr id="6" name="worked-label">
            <a:extLst>
              <a:ext uri="{FF2B5EF4-FFF2-40B4-BE49-F238E27FC236}">
                <a16:creationId xmlns:a16="http://schemas.microsoft.com/office/drawing/2014/main" id="{17E0B2BA-8F11-4C9C-B91C-12C63ECA4EAA}"/>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6336D6"/>
                </a:solidFill>
              </a:defRPr>
            </a:pPr>
            <a:r>
              <a:rPr sz="1650" b="1" i="0">
                <a:solidFill>
                  <a:srgbClr val="6336D6"/>
                </a:solidFill>
              </a:rPr>
              <a:t>CALCULUS-BASED · FULLY WORKED PROBLEM · SHOW THE METHOD</a:t>
            </a:r>
          </a:p>
        </p:txBody>
      </p:sp>
      <p:sp>
        <p:nvSpPr>
          <p:cNvPr id="7" name="problem-frame">
            <a:extLst>
              <a:ext uri="{FF2B5EF4-FFF2-40B4-BE49-F238E27FC236}">
                <a16:creationId xmlns:a16="http://schemas.microsoft.com/office/drawing/2014/main" id="{FEDA5A4F-3F56-4912-8911-91A663BFE74C}"/>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03D546C8-A0A0-434D-9AB9-03E0C309F5E1}"/>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constant 5.0 N·m torque acts for 3.0 s on a wheel initially at L = 2.0 kg·m²/s. Find final angular momentum.</a:t>
            </a:r>
          </a:p>
        </p:txBody>
      </p:sp>
      <p:sp>
        <p:nvSpPr>
          <p:cNvPr id="9" name="step-label-1">
            <a:extLst>
              <a:ext uri="{FF2B5EF4-FFF2-40B4-BE49-F238E27FC236}">
                <a16:creationId xmlns:a16="http://schemas.microsoft.com/office/drawing/2014/main" id="{17C463C0-6396-4B68-AAE4-B0376E9583D7}"/>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1</a:t>
            </a:r>
          </a:p>
        </p:txBody>
      </p:sp>
      <p:sp>
        <p:nvSpPr>
          <p:cNvPr id="10" name="rule-190-358">
            <a:extLst>
              <a:ext uri="{FF2B5EF4-FFF2-40B4-BE49-F238E27FC236}">
                <a16:creationId xmlns:a16="http://schemas.microsoft.com/office/drawing/2014/main" id="{28E935A5-B650-4AE8-A71A-5F3BDB167656}"/>
              </a:ext>
            </a:extLst>
          </p:cNvPr>
          <p:cNvSpPr>
            <a:spLocks noGrp="1"/>
          </p:cNvSpPr>
          <p:nvPr/>
        </p:nvSpPr>
        <p:spPr>
          <a:xfrm>
            <a:off x="1809750" y="3409950"/>
            <a:ext cx="381000" cy="19050"/>
          </a:xfrm>
          <a:prstGeom prst="rect">
            <a:avLst/>
          </a:prstGeom>
          <a:solidFill>
            <a:srgbClr val="6336D6"/>
          </a:solidFill>
          <a:ln w="0">
            <a:noFill/>
            <a:prstDash val="solid"/>
          </a:ln>
        </p:spPr>
      </p:sp>
      <p:sp>
        <p:nvSpPr>
          <p:cNvPr id="11" name="step-text-1">
            <a:extLst>
              <a:ext uri="{FF2B5EF4-FFF2-40B4-BE49-F238E27FC236}">
                <a16:creationId xmlns:a16="http://schemas.microsoft.com/office/drawing/2014/main" id="{9A2B1326-8044-4CAC-B240-F8EAF5A4E9CF}"/>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Angular impulse = τΔt = 15 N·m·s.</a:t>
            </a:r>
          </a:p>
        </p:txBody>
      </p:sp>
      <p:sp>
        <p:nvSpPr>
          <p:cNvPr id="12" name="step-label-2">
            <a:extLst>
              <a:ext uri="{FF2B5EF4-FFF2-40B4-BE49-F238E27FC236}">
                <a16:creationId xmlns:a16="http://schemas.microsoft.com/office/drawing/2014/main" id="{5110DFDE-3472-4F51-9A72-99DB64C55493}"/>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2</a:t>
            </a:r>
          </a:p>
        </p:txBody>
      </p:sp>
      <p:sp>
        <p:nvSpPr>
          <p:cNvPr id="13" name="rule-190-430">
            <a:extLst>
              <a:ext uri="{FF2B5EF4-FFF2-40B4-BE49-F238E27FC236}">
                <a16:creationId xmlns:a16="http://schemas.microsoft.com/office/drawing/2014/main" id="{4E77B001-DEF5-464D-8383-24BCBF0A215D}"/>
              </a:ext>
            </a:extLst>
          </p:cNvPr>
          <p:cNvSpPr>
            <a:spLocks noGrp="1"/>
          </p:cNvSpPr>
          <p:nvPr/>
        </p:nvSpPr>
        <p:spPr>
          <a:xfrm>
            <a:off x="1809750" y="4095750"/>
            <a:ext cx="381000" cy="19050"/>
          </a:xfrm>
          <a:prstGeom prst="rect">
            <a:avLst/>
          </a:prstGeom>
          <a:solidFill>
            <a:srgbClr val="6336D6"/>
          </a:solidFill>
          <a:ln w="0">
            <a:noFill/>
            <a:prstDash val="solid"/>
          </a:ln>
        </p:spPr>
      </p:sp>
      <p:sp>
        <p:nvSpPr>
          <p:cNvPr id="14" name="step-text-2">
            <a:extLst>
              <a:ext uri="{FF2B5EF4-FFF2-40B4-BE49-F238E27FC236}">
                <a16:creationId xmlns:a16="http://schemas.microsoft.com/office/drawing/2014/main" id="{F8C98F26-0E6D-47C2-BCB3-BFB91CDA1256}"/>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ΔL = 15 kg·m²/s.</a:t>
            </a:r>
          </a:p>
        </p:txBody>
      </p:sp>
      <p:sp>
        <p:nvSpPr>
          <p:cNvPr id="15" name="step-label-3">
            <a:extLst>
              <a:ext uri="{FF2B5EF4-FFF2-40B4-BE49-F238E27FC236}">
                <a16:creationId xmlns:a16="http://schemas.microsoft.com/office/drawing/2014/main" id="{CBFCDEDD-1F4D-45DF-A97C-35A640175CA3}"/>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3</a:t>
            </a:r>
          </a:p>
        </p:txBody>
      </p:sp>
      <p:sp>
        <p:nvSpPr>
          <p:cNvPr id="16" name="rule-190-502">
            <a:extLst>
              <a:ext uri="{FF2B5EF4-FFF2-40B4-BE49-F238E27FC236}">
                <a16:creationId xmlns:a16="http://schemas.microsoft.com/office/drawing/2014/main" id="{A1F1D812-3F40-411A-8FED-D3C047B040F6}"/>
              </a:ext>
            </a:extLst>
          </p:cNvPr>
          <p:cNvSpPr>
            <a:spLocks noGrp="1"/>
          </p:cNvSpPr>
          <p:nvPr/>
        </p:nvSpPr>
        <p:spPr>
          <a:xfrm>
            <a:off x="1809750" y="4781550"/>
            <a:ext cx="381000" cy="19050"/>
          </a:xfrm>
          <a:prstGeom prst="rect">
            <a:avLst/>
          </a:prstGeom>
          <a:solidFill>
            <a:srgbClr val="6336D6"/>
          </a:solidFill>
          <a:ln w="0">
            <a:noFill/>
            <a:prstDash val="solid"/>
          </a:ln>
        </p:spPr>
      </p:sp>
      <p:sp>
        <p:nvSpPr>
          <p:cNvPr id="17" name="step-text-3">
            <a:extLst>
              <a:ext uri="{FF2B5EF4-FFF2-40B4-BE49-F238E27FC236}">
                <a16:creationId xmlns:a16="http://schemas.microsoft.com/office/drawing/2014/main" id="{C3386504-F864-4306-8417-3B50FDDF59AA}"/>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Add initial angular momentum with sign.</a:t>
            </a:r>
          </a:p>
        </p:txBody>
      </p:sp>
      <p:sp>
        <p:nvSpPr>
          <p:cNvPr id="18" name="answer-frame">
            <a:extLst>
              <a:ext uri="{FF2B5EF4-FFF2-40B4-BE49-F238E27FC236}">
                <a16:creationId xmlns:a16="http://schemas.microsoft.com/office/drawing/2014/main" id="{F8267C80-18DE-4856-9251-EB2A55794006}"/>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731D4B75-5E72-4BB0-B12B-FCB3E4C9E1DB}"/>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Lf = 17 kg·m²/s.</a:t>
            </a:r>
          </a:p>
        </p:txBody>
      </p:sp>
    </p:spTree>
    <p:extLst>
      <p:ext uri="{BB962C8B-B14F-4D97-AF65-F5344CB8AC3E}">
        <p14:creationId xmlns:p14="http://schemas.microsoft.com/office/powerpoint/2010/main" val="12020170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72102277-B976-4683-BF8C-3DF30CB5FFF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6 · AP PHYSICS C: MECHANICS</a:t>
            </a:r>
          </a:p>
        </p:txBody>
      </p:sp>
      <p:sp>
        <p:nvSpPr>
          <p:cNvPr id="2" name="page-number">
            <a:extLst>
              <a:ext uri="{FF2B5EF4-FFF2-40B4-BE49-F238E27FC236}">
                <a16:creationId xmlns:a16="http://schemas.microsoft.com/office/drawing/2014/main" id="{0283E87F-1380-44C5-8275-48E0B1F0AFA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AD89A3DC-16C8-4FB5-A28B-1E612F4D87AA}"/>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DF24CC36-AFF7-456F-82E8-0262AFA50E0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APC-M-U6 · 10–15%</a:t>
            </a:r>
          </a:p>
        </p:txBody>
      </p:sp>
      <p:sp>
        <p:nvSpPr>
          <p:cNvPr id="5" name="slide-title">
            <a:extLst>
              <a:ext uri="{FF2B5EF4-FFF2-40B4-BE49-F238E27FC236}">
                <a16:creationId xmlns:a16="http://schemas.microsoft.com/office/drawing/2014/main" id="{6F03B385-E58C-4A82-A5AC-739EFDF77381}"/>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Guided problem: finish the reasoning</a:t>
            </a:r>
          </a:p>
        </p:txBody>
      </p:sp>
      <p:sp>
        <p:nvSpPr>
          <p:cNvPr id="6" name="worked-label">
            <a:extLst>
              <a:ext uri="{FF2B5EF4-FFF2-40B4-BE49-F238E27FC236}">
                <a16:creationId xmlns:a16="http://schemas.microsoft.com/office/drawing/2014/main" id="{D130A944-2C02-46D1-A84D-8D38A8D4B6DD}"/>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6336D6"/>
                </a:solidFill>
              </a:defRPr>
            </a:pPr>
            <a:r>
              <a:rPr sz="1650" b="1" i="0">
                <a:solidFill>
                  <a:srgbClr val="6336D6"/>
                </a:solidFill>
              </a:rPr>
              <a:t>CALCULUS-BASED · GUIDED WORKED PROBLEM · TRY EACH STEP BEFORE READING ON</a:t>
            </a:r>
          </a:p>
        </p:txBody>
      </p:sp>
      <p:sp>
        <p:nvSpPr>
          <p:cNvPr id="7" name="problem-frame">
            <a:extLst>
              <a:ext uri="{FF2B5EF4-FFF2-40B4-BE49-F238E27FC236}">
                <a16:creationId xmlns:a16="http://schemas.microsoft.com/office/drawing/2014/main" id="{DB246702-F1E6-4C88-8FF6-E6E12F861B09}"/>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36093D2F-1086-461C-9C74-BC7981A1F8F8}"/>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disk with I = 2.0 kg·m² speeds from 3.0 to 7.0 rad/s. Find rotational work.</a:t>
            </a:r>
          </a:p>
        </p:txBody>
      </p:sp>
      <p:sp>
        <p:nvSpPr>
          <p:cNvPr id="9" name="step-label-1">
            <a:extLst>
              <a:ext uri="{FF2B5EF4-FFF2-40B4-BE49-F238E27FC236}">
                <a16:creationId xmlns:a16="http://schemas.microsoft.com/office/drawing/2014/main" id="{5B07D062-BEC6-4050-A2CD-B023BC5ACA40}"/>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1</a:t>
            </a:r>
          </a:p>
        </p:txBody>
      </p:sp>
      <p:sp>
        <p:nvSpPr>
          <p:cNvPr id="10" name="rule-190-358">
            <a:extLst>
              <a:ext uri="{FF2B5EF4-FFF2-40B4-BE49-F238E27FC236}">
                <a16:creationId xmlns:a16="http://schemas.microsoft.com/office/drawing/2014/main" id="{284F5E89-09F5-48AE-8F88-CBE3DEE2B720}"/>
              </a:ext>
            </a:extLst>
          </p:cNvPr>
          <p:cNvSpPr>
            <a:spLocks noGrp="1"/>
          </p:cNvSpPr>
          <p:nvPr/>
        </p:nvSpPr>
        <p:spPr>
          <a:xfrm>
            <a:off x="1809750" y="3409950"/>
            <a:ext cx="381000" cy="19050"/>
          </a:xfrm>
          <a:prstGeom prst="rect">
            <a:avLst/>
          </a:prstGeom>
          <a:solidFill>
            <a:srgbClr val="6336D6"/>
          </a:solidFill>
          <a:ln w="0">
            <a:noFill/>
            <a:prstDash val="solid"/>
          </a:ln>
        </p:spPr>
      </p:sp>
      <p:sp>
        <p:nvSpPr>
          <p:cNvPr id="11" name="step-text-1">
            <a:extLst>
              <a:ext uri="{FF2B5EF4-FFF2-40B4-BE49-F238E27FC236}">
                <a16:creationId xmlns:a16="http://schemas.microsoft.com/office/drawing/2014/main" id="{F572EEF6-10DD-43A4-809A-0B21A334D149}"/>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W = 0.5(2.0)(49 − 9)</a:t>
            </a:r>
          </a:p>
        </p:txBody>
      </p:sp>
      <p:sp>
        <p:nvSpPr>
          <p:cNvPr id="12" name="step-label-2">
            <a:extLst>
              <a:ext uri="{FF2B5EF4-FFF2-40B4-BE49-F238E27FC236}">
                <a16:creationId xmlns:a16="http://schemas.microsoft.com/office/drawing/2014/main" id="{06296C35-B6F8-4A28-82C4-DB0C27CB7445}"/>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2</a:t>
            </a:r>
          </a:p>
        </p:txBody>
      </p:sp>
      <p:sp>
        <p:nvSpPr>
          <p:cNvPr id="13" name="rule-190-430">
            <a:extLst>
              <a:ext uri="{FF2B5EF4-FFF2-40B4-BE49-F238E27FC236}">
                <a16:creationId xmlns:a16="http://schemas.microsoft.com/office/drawing/2014/main" id="{57A366AC-1EC1-49F4-8181-982A97AD9525}"/>
              </a:ext>
            </a:extLst>
          </p:cNvPr>
          <p:cNvSpPr>
            <a:spLocks noGrp="1"/>
          </p:cNvSpPr>
          <p:nvPr/>
        </p:nvSpPr>
        <p:spPr>
          <a:xfrm>
            <a:off x="1809750" y="4095750"/>
            <a:ext cx="381000" cy="19050"/>
          </a:xfrm>
          <a:prstGeom prst="rect">
            <a:avLst/>
          </a:prstGeom>
          <a:solidFill>
            <a:srgbClr val="6336D6"/>
          </a:solidFill>
          <a:ln w="0">
            <a:noFill/>
            <a:prstDash val="solid"/>
          </a:ln>
        </p:spPr>
      </p:sp>
      <p:sp>
        <p:nvSpPr>
          <p:cNvPr id="14" name="step-text-2">
            <a:extLst>
              <a:ext uri="{FF2B5EF4-FFF2-40B4-BE49-F238E27FC236}">
                <a16:creationId xmlns:a16="http://schemas.microsoft.com/office/drawing/2014/main" id="{4CC426EC-1E5D-497D-A829-64EDC6B2366D}"/>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W = 40</a:t>
            </a:r>
          </a:p>
        </p:txBody>
      </p:sp>
      <p:sp>
        <p:nvSpPr>
          <p:cNvPr id="15" name="step-label-3">
            <a:extLst>
              <a:ext uri="{FF2B5EF4-FFF2-40B4-BE49-F238E27FC236}">
                <a16:creationId xmlns:a16="http://schemas.microsoft.com/office/drawing/2014/main" id="{04686E6B-E5A6-4E47-AE6C-80C42C5F29B6}"/>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3</a:t>
            </a:r>
          </a:p>
        </p:txBody>
      </p:sp>
      <p:sp>
        <p:nvSpPr>
          <p:cNvPr id="16" name="rule-190-502">
            <a:extLst>
              <a:ext uri="{FF2B5EF4-FFF2-40B4-BE49-F238E27FC236}">
                <a16:creationId xmlns:a16="http://schemas.microsoft.com/office/drawing/2014/main" id="{343B1BF8-4A3B-4C44-B721-32A73360739F}"/>
              </a:ext>
            </a:extLst>
          </p:cNvPr>
          <p:cNvSpPr>
            <a:spLocks noGrp="1"/>
          </p:cNvSpPr>
          <p:nvPr/>
        </p:nvSpPr>
        <p:spPr>
          <a:xfrm>
            <a:off x="1809750" y="4781550"/>
            <a:ext cx="381000" cy="19050"/>
          </a:xfrm>
          <a:prstGeom prst="rect">
            <a:avLst/>
          </a:prstGeom>
          <a:solidFill>
            <a:srgbClr val="6336D6"/>
          </a:solidFill>
          <a:ln w="0">
            <a:noFill/>
            <a:prstDash val="solid"/>
          </a:ln>
        </p:spPr>
      </p:sp>
      <p:sp>
        <p:nvSpPr>
          <p:cNvPr id="17" name="step-text-3">
            <a:extLst>
              <a:ext uri="{FF2B5EF4-FFF2-40B4-BE49-F238E27FC236}">
                <a16:creationId xmlns:a16="http://schemas.microsoft.com/office/drawing/2014/main" id="{3FB9E897-CE49-4985-AB0F-276DDCE60032}"/>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53BF8542-8186-4350-88B1-346C73EBF9D3}"/>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F9D1246D-AE8D-4550-959D-7ADF1EA109FB}"/>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W = 40 J.</a:t>
            </a:r>
          </a:p>
        </p:txBody>
      </p:sp>
    </p:spTree>
    <p:extLst>
      <p:ext uri="{BB962C8B-B14F-4D97-AF65-F5344CB8AC3E}">
        <p14:creationId xmlns:p14="http://schemas.microsoft.com/office/powerpoint/2010/main" val="9439990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FA12CFC3-42B4-4D93-B048-5B9044DB8DF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APC-M · UNIT 6 · AP PHYSICS C: MECHANICS</a:t>
            </a:r>
          </a:p>
        </p:txBody>
      </p:sp>
      <p:sp>
        <p:nvSpPr>
          <p:cNvPr id="2" name="page-number">
            <a:extLst>
              <a:ext uri="{FF2B5EF4-FFF2-40B4-BE49-F238E27FC236}">
                <a16:creationId xmlns:a16="http://schemas.microsoft.com/office/drawing/2014/main" id="{88678AC8-FF42-4951-B716-11210EE90266}"/>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8581AEAB-B54C-4DEC-9AF3-AFFFA01EC66F}"/>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D6AD9B74-2FEA-48B2-A446-15AE3E14AA1E}"/>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APC-M-U6 · 10–15%</a:t>
            </a:r>
          </a:p>
        </p:txBody>
      </p:sp>
      <p:sp>
        <p:nvSpPr>
          <p:cNvPr id="5" name="slide-title">
            <a:extLst>
              <a:ext uri="{FF2B5EF4-FFF2-40B4-BE49-F238E27FC236}">
                <a16:creationId xmlns:a16="http://schemas.microsoft.com/office/drawing/2014/main" id="{D1944C74-723D-4DD7-992D-083EBC981F32}"/>
              </a:ext>
            </a:extLst>
          </p:cNvPr>
          <p:cNvSpPr>
            <a:spLocks noGrp="1"/>
          </p:cNvSpPr>
          <p:nvPr/>
        </p:nvSpPr>
        <p:spPr>
          <a:xfrm>
            <a:off x="666750" y="685800"/>
            <a:ext cx="10858500" cy="952500"/>
          </a:xfrm>
          <a:prstGeom prst="rect">
            <a:avLst/>
          </a:prstGeom>
          <a:noFill/>
          <a:ln w="0">
            <a:noFill/>
            <a:prstDash val="solid"/>
          </a:ln>
        </p:spPr>
        <p:txBody>
          <a:bodyPr/>
          <a:lstStyle/>
          <a:p>
            <a:endParaRPr/>
          </a:p>
        </p:txBody>
      </p:sp>
      <p:sp>
        <p:nvSpPr>
          <p:cNvPr id="6" name="activity-format">
            <a:extLst>
              <a:ext uri="{FF2B5EF4-FFF2-40B4-BE49-F238E27FC236}">
                <a16:creationId xmlns:a16="http://schemas.microsoft.com/office/drawing/2014/main" id="{A1CC7211-8CA4-4472-8454-039984EA584D}"/>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CLASS ACTIVITY · AP SCIENCE-PRACTICE ACTIVITY</a:t>
            </a:r>
          </a:p>
        </p:txBody>
      </p:sp>
      <p:sp>
        <p:nvSpPr>
          <p:cNvPr id="7" name="materials-label">
            <a:extLst>
              <a:ext uri="{FF2B5EF4-FFF2-40B4-BE49-F238E27FC236}">
                <a16:creationId xmlns:a16="http://schemas.microsoft.com/office/drawing/2014/main" id="{CA5052D4-F7F5-434B-BAFE-9A4A4B7D85C4}"/>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YOU NEED</a:t>
            </a:r>
          </a:p>
        </p:txBody>
      </p:sp>
      <p:sp>
        <p:nvSpPr>
          <p:cNvPr id="8" name="materials">
            <a:extLst>
              <a:ext uri="{FF2B5EF4-FFF2-40B4-BE49-F238E27FC236}">
                <a16:creationId xmlns:a16="http://schemas.microsoft.com/office/drawing/2014/main" id="{3A94D75D-430D-4836-AD51-21DCB0D25AE2}"/>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editable slide • mini-whiteboards • calculator when useful</a:t>
            </a:r>
          </a:p>
        </p:txBody>
      </p:sp>
      <p:sp>
        <p:nvSpPr>
          <p:cNvPr id="9" name="activity-step-1">
            <a:extLst>
              <a:ext uri="{FF2B5EF4-FFF2-40B4-BE49-F238E27FC236}">
                <a16:creationId xmlns:a16="http://schemas.microsoft.com/office/drawing/2014/main" id="{B77647EE-7E06-4B7E-B049-DF1D1AC83795}"/>
              </a:ext>
            </a:extLst>
          </p:cNvPr>
          <p:cNvSpPr>
            <a:spLocks noGrp="1"/>
          </p:cNvSpPr>
          <p:nvPr/>
        </p:nvSpPr>
        <p:spPr>
          <a:xfrm>
            <a:off x="4905375" y="2143125"/>
            <a:ext cx="514350" cy="514350"/>
          </a:xfrm>
          <a:prstGeom prst="ellipse">
            <a:avLst/>
          </a:prstGeom>
          <a:solidFill>
            <a:srgbClr val="A88CFF"/>
          </a:solidFill>
          <a:ln w="0">
            <a:noFill/>
            <a:prstDash val="solid"/>
          </a:ln>
        </p:spPr>
      </p:sp>
      <p:sp>
        <p:nvSpPr>
          <p:cNvPr id="10" name="activity-step-number-1">
            <a:extLst>
              <a:ext uri="{FF2B5EF4-FFF2-40B4-BE49-F238E27FC236}">
                <a16:creationId xmlns:a16="http://schemas.microsoft.com/office/drawing/2014/main" id="{47ED1EDD-441E-47F8-B98B-9D5B787CF6AC}"/>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3B9FAB3E-086E-450E-A4A9-5A19407F491B}"/>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For each scenario, define the system and external torque.</a:t>
            </a:r>
          </a:p>
        </p:txBody>
      </p:sp>
      <p:sp>
        <p:nvSpPr>
          <p:cNvPr id="12" name="activity-step-2">
            <a:extLst>
              <a:ext uri="{FF2B5EF4-FFF2-40B4-BE49-F238E27FC236}">
                <a16:creationId xmlns:a16="http://schemas.microsoft.com/office/drawing/2014/main" id="{48D293A1-E806-4AB4-A942-63A539DD694E}"/>
              </a:ext>
            </a:extLst>
          </p:cNvPr>
          <p:cNvSpPr>
            <a:spLocks noGrp="1"/>
          </p:cNvSpPr>
          <p:nvPr/>
        </p:nvSpPr>
        <p:spPr>
          <a:xfrm>
            <a:off x="4905375" y="3209925"/>
            <a:ext cx="514350" cy="514350"/>
          </a:xfrm>
          <a:prstGeom prst="ellipse">
            <a:avLst/>
          </a:prstGeom>
          <a:solidFill>
            <a:srgbClr val="A88CFF"/>
          </a:solidFill>
          <a:ln w="0">
            <a:noFill/>
            <a:prstDash val="solid"/>
          </a:ln>
        </p:spPr>
      </p:sp>
      <p:sp>
        <p:nvSpPr>
          <p:cNvPr id="13" name="activity-step-number-2">
            <a:extLst>
              <a:ext uri="{FF2B5EF4-FFF2-40B4-BE49-F238E27FC236}">
                <a16:creationId xmlns:a16="http://schemas.microsoft.com/office/drawing/2014/main" id="{1CF85FAF-30AA-40B6-AD9F-1D782999F011}"/>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300C04D8-1379-4054-8191-1FE9E4CE8412}"/>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Decide whether L is conserved over the interval.</a:t>
            </a:r>
          </a:p>
        </p:txBody>
      </p:sp>
      <p:sp>
        <p:nvSpPr>
          <p:cNvPr id="15" name="activity-step-3">
            <a:extLst>
              <a:ext uri="{FF2B5EF4-FFF2-40B4-BE49-F238E27FC236}">
                <a16:creationId xmlns:a16="http://schemas.microsoft.com/office/drawing/2014/main" id="{2DB5F6C1-5E9C-4CD9-B3A9-1B017B327B7C}"/>
              </a:ext>
            </a:extLst>
          </p:cNvPr>
          <p:cNvSpPr>
            <a:spLocks noGrp="1"/>
          </p:cNvSpPr>
          <p:nvPr/>
        </p:nvSpPr>
        <p:spPr>
          <a:xfrm>
            <a:off x="4905375" y="4276725"/>
            <a:ext cx="514350" cy="514350"/>
          </a:xfrm>
          <a:prstGeom prst="ellipse">
            <a:avLst/>
          </a:prstGeom>
          <a:solidFill>
            <a:srgbClr val="A88CFF"/>
          </a:solidFill>
          <a:ln w="0">
            <a:noFill/>
            <a:prstDash val="solid"/>
          </a:ln>
        </p:spPr>
      </p:sp>
      <p:sp>
        <p:nvSpPr>
          <p:cNvPr id="16" name="activity-step-number-3">
            <a:extLst>
              <a:ext uri="{FF2B5EF4-FFF2-40B4-BE49-F238E27FC236}">
                <a16:creationId xmlns:a16="http://schemas.microsoft.com/office/drawing/2014/main" id="{D0A7F58C-2C6F-44E7-B672-2E416E596FF7}"/>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3C5D95CF-2B3A-4458-9FC0-C1A329F8812F}"/>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If not, identify the angular impulse source.</a:t>
            </a:r>
          </a:p>
        </p:txBody>
      </p:sp>
      <p:sp>
        <p:nvSpPr>
          <p:cNvPr id="18" name="rule-70-518">
            <a:extLst>
              <a:ext uri="{FF2B5EF4-FFF2-40B4-BE49-F238E27FC236}">
                <a16:creationId xmlns:a16="http://schemas.microsoft.com/office/drawing/2014/main" id="{EAEF787D-DC0E-46AD-A7E0-C5188AA44954}"/>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5E1AF35B-405F-4DB5-8CA6-5A1D61282232}"/>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A88CFF"/>
                </a:solidFill>
              </a:defRPr>
            </a:pPr>
            <a:r>
              <a:rPr sz="1875" b="1" i="0">
                <a:solidFill>
                  <a:srgbClr val="A88CFF"/>
                </a:solidFill>
              </a:rPr>
              <a:t>Success check: Each decision names axis, system and interval.</a:t>
            </a:r>
          </a:p>
        </p:txBody>
      </p:sp>
    </p:spTree>
    <p:extLst>
      <p:ext uri="{BB962C8B-B14F-4D97-AF65-F5344CB8AC3E}">
        <p14:creationId xmlns:p14="http://schemas.microsoft.com/office/powerpoint/2010/main" val="12830129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7E59F7"/>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0D95BB2B-D6A8-45BF-A561-68A302C4C717}"/>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APC-M · UNIT 6 · AP PHYSICS C: MECHANICS</a:t>
            </a:r>
          </a:p>
        </p:txBody>
      </p:sp>
      <p:sp>
        <p:nvSpPr>
          <p:cNvPr id="2" name="page-number">
            <a:extLst>
              <a:ext uri="{FF2B5EF4-FFF2-40B4-BE49-F238E27FC236}">
                <a16:creationId xmlns:a16="http://schemas.microsoft.com/office/drawing/2014/main" id="{1FC35C3A-3844-4E48-ABA4-9CBA867F70B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F9940B48-7532-45D9-973F-E11D658FADD6}"/>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48E591C4-5075-4D94-9863-27676525067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COLLEGE BOARD AP PHYSICS · APC-M-U6 · 10–15%</a:t>
            </a:r>
          </a:p>
        </p:txBody>
      </p:sp>
      <p:sp>
        <p:nvSpPr>
          <p:cNvPr id="5" name="misconception-label">
            <a:extLst>
              <a:ext uri="{FF2B5EF4-FFF2-40B4-BE49-F238E27FC236}">
                <a16:creationId xmlns:a16="http://schemas.microsoft.com/office/drawing/2014/main" id="{86AA4641-A3FB-48CE-975D-6EE3B3855D9A}"/>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MISCONCEPTION SHOWDOWN · SPOT THE MISTAKE</a:t>
            </a:r>
          </a:p>
        </p:txBody>
      </p:sp>
      <p:sp>
        <p:nvSpPr>
          <p:cNvPr id="6" name="misconception-claim">
            <a:extLst>
              <a:ext uri="{FF2B5EF4-FFF2-40B4-BE49-F238E27FC236}">
                <a16:creationId xmlns:a16="http://schemas.microsoft.com/office/drawing/2014/main" id="{F4B4AD18-A7FE-4A14-911A-0816D814EFA8}"/>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F4F0E2"/>
                </a:solidFill>
              </a:defRPr>
            </a:pPr>
            <a:r>
              <a:rPr sz="3600" b="1" i="0">
                <a:solidFill>
                  <a:srgbClr val="F4F0E2"/>
                </a:solidFill>
              </a:rPr>
              <a:t>“If net external torque is zero at one instant, angular momentum is conserved forever.”</a:t>
            </a:r>
          </a:p>
        </p:txBody>
      </p:sp>
      <p:sp>
        <p:nvSpPr>
          <p:cNvPr id="7" name="correction-frame">
            <a:extLst>
              <a:ext uri="{FF2B5EF4-FFF2-40B4-BE49-F238E27FC236}">
                <a16:creationId xmlns:a16="http://schemas.microsoft.com/office/drawing/2014/main" id="{F9193254-FD65-4326-81E8-F4664293E0D3}"/>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5EFF9415-78BC-4F51-B889-B2CE0640962B}"/>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Conservation applies over an interval during which angular impulse is negligible.</a:t>
            </a:r>
          </a:p>
        </p:txBody>
      </p:sp>
      <p:sp>
        <p:nvSpPr>
          <p:cNvPr id="9" name="humor-line">
            <a:extLst>
              <a:ext uri="{FF2B5EF4-FFF2-40B4-BE49-F238E27FC236}">
                <a16:creationId xmlns:a16="http://schemas.microsoft.com/office/drawing/2014/main" id="{C16FF913-88B4-4AC2-8272-60DE3D8F0970}"/>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F4F0E2"/>
                </a:solidFill>
              </a:defRPr>
            </a:pPr>
            <a:r>
              <a:rPr sz="1950" b="0" i="1">
                <a:solidFill>
                  <a:srgbClr val="F4F0E2"/>
                </a:solidFill>
              </a:rPr>
              <a:t>One calm instant does not sign a lifetime contract.</a:t>
            </a:r>
          </a:p>
        </p:txBody>
      </p:sp>
      <p:sp>
        <p:nvSpPr>
          <p:cNvPr id="10" name="misconception-check">
            <a:extLst>
              <a:ext uri="{FF2B5EF4-FFF2-40B4-BE49-F238E27FC236}">
                <a16:creationId xmlns:a16="http://schemas.microsoft.com/office/drawing/2014/main" id="{AE7C5F6C-4A36-497D-BAD7-E01F6C5031DE}"/>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F4F0E2"/>
                </a:solidFill>
              </a:defRPr>
            </a:pPr>
            <a:r>
              <a:rPr sz="1875" b="1" i="0">
                <a:solidFill>
                  <a:srgbClr val="F4F0E2"/>
                </a:solidFill>
              </a:rPr>
              <a:t>Mini-whiteboard: What graph area tests conservation over an interval?</a:t>
            </a:r>
          </a:p>
        </p:txBody>
      </p:sp>
    </p:spTree>
    <p:extLst>
      <p:ext uri="{BB962C8B-B14F-4D97-AF65-F5344CB8AC3E}">
        <p14:creationId xmlns:p14="http://schemas.microsoft.com/office/powerpoint/2010/main" val="249613557"/>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5486</Words>
  <Application>Microsoft Office PowerPoint</Application>
  <DocSecurity>0</DocSecurity>
  <PresentationFormat>Widescreen</PresentationFormat>
  <Paragraphs>392</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2026-08-14T20:14:45Z</dcterms:created>
  <dcterms:modified xsi:type="dcterms:W3CDTF">2026-08-15T16:01:26Z</dcterms:modified>
</cp:coreProperties>
</file>