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1"/>
  <c:style val="2"/>
  <c:chart>
    <c:autoTitleDeleted val="1"/>
    <c:plotArea>
      <c:layout/>
      <c:scatterChart>
        <c:scatterStyle val="lineMarker"/>
        <c:varyColors val="1"/>
        <c:ser>
          <c:idx val="0"/>
          <c:order val="0"/>
          <c:tx>
            <c:v>Acceleration of the falling sphere</c:v>
          </c:tx>
          <c:spPr>
            <a:ln w="28575">
              <a:solidFill>
                <a:srgbClr val="6336D6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6336D6"/>
              </a:solidFill>
            </c:spPr>
          </c:marker>
          <c:xVal>
            <c:numLit>
              <c:formatCode>General</c:formatCode>
              <c:ptCount val="5"/>
              <c:pt idx="0">
                <c:v>0</c:v>
              </c:pt>
              <c:pt idx="1">
                <c:v>5</c:v>
              </c:pt>
              <c:pt idx="2">
                <c:v>10</c:v>
              </c:pt>
              <c:pt idx="3">
                <c:v>15</c:v>
              </c:pt>
              <c:pt idx="4">
                <c:v>20</c:v>
              </c:pt>
            </c:numLit>
          </c:xVal>
          <c:yVal>
            <c:numLit>
              <c:formatCode>General</c:formatCode>
              <c:ptCount val="5"/>
              <c:pt idx="0">
                <c:v>9.8000000000000007</c:v>
              </c:pt>
              <c:pt idx="1">
                <c:v>7.35</c:v>
              </c:pt>
              <c:pt idx="2">
                <c:v>4.9000000000000004</c:v>
              </c:pt>
              <c:pt idx="3">
                <c:v>2.4500000000000002</c:v>
              </c:pt>
              <c:pt idx="4">
                <c:v>0</c:v>
              </c:pt>
            </c:numLit>
          </c:yVal>
          <c:smooth val="0"/>
          <c:extLst>
            <c:ext xmlns:c16="http://schemas.microsoft.com/office/drawing/2014/chart" uri="{C3380CC4-5D6E-409C-BE32-E72D297353CC}">
              <c16:uniqueId val="{00000000-B8F9-403B-890E-9ACBB483E3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r>
                  <a:t>Acceleration / m/s²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50112"/>
        <c:crosses val="autoZero"/>
        <c:crossBetween val="midCat"/>
        <c:majorUnit val="5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r>
                  <a:t>Speed / m/s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72768"/>
        <c:crosses val="autoZero"/>
        <c:crossBetween val="midCat"/>
        <c:majorUnit val="5"/>
      </c:valAx>
      <c:spPr>
        <a:solidFill>
          <a:srgbClr val="FCFAF1"/>
        </a:solidFill>
        <a:ln w="0">
          <a:noFill/>
          <a:prstDash val="solid"/>
        </a:ln>
      </c:spPr>
    </c:plotArea>
    <c:plotVisOnly val="1"/>
    <c:dispBlanksAs val="zero"/>
    <c:showDLblsOverMax val="1"/>
  </c:chart>
  <c:spPr>
    <a:solidFill>
      <a:srgbClr val="FCFAF1"/>
    </a:solidFill>
    <a:ln w="0">
      <a:noFill/>
      <a:prstDash val="solid"/>
    </a:ln>
  </c:spPr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Mechanics Course and Exam Description (Fall 2024 frameworks · current in 2026), https://apcentral.collegeboard.org/media/pdf/ap-physics-c-mechanics-course-and-exam-description.pdf</a:t>
            </a:r>
          </a:p>
          <a:p>
            <a:r>
              <a:t>College Board course page, https://apcentral.collegeboard.org/courses/ap-physics-c-mechanics</a:t>
            </a:r>
          </a:p>
          <a:p>
            <a:r>
              <a:t>GioPhysics lesson route, https://giophysics.com/chapter-3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 dark-green opening slide with the exact topic title “Force and Translational Dynamics”, an accent ring for group APC-M, and a single hook question.</a:t>
            </a:r>
          </a:p>
          <a:p>
            <a:r>
              <a:t>[Teacher cue]</a:t>
            </a:r>
          </a:p>
          <a:p>
            <a:r>
              <a:t>Ask the hook question before revealing any explanation. Listen for the representations students choose, then connect their answers to AP unit 2.</a:t>
            </a:r>
          </a:p>
          <a:p>
            <a:r>
              <a:t>[Syllabus coverage]</a:t>
            </a:r>
          </a:p>
          <a:p>
            <a:r>
              <a:t>Newton’s second law can produce differential equations of motion.; Forces must be resolved from a free-body diagram before calculus begins.; Variable forces can depend on position, time or velocity.; System choice separates internal and external interactions.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 are expected alongside algebra, vectors, trigonometry and graph analysis.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Mechanics Course and Exam Description (Fall 2024 frameworks · current in 2026), https://apcentral.collegeboard.org/media/pdf/ap-physics-c-mechanics-course-and-exam-description.pdf</a:t>
            </a:r>
          </a:p>
          <a:p>
            <a:r>
              <a:t>College Board course page, https://apcentral.collegeboard.org/courses/ap-physics-c-mechanics</a:t>
            </a:r>
          </a:p>
          <a:p>
            <a:r>
              <a:t>GioPhysics lesson route, https://giophysics.com/chapter-3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An original 3-mark exam-style question occupies the main page, with a dark solve–pair–compare–justify sequence beside it.</a:t>
            </a:r>
          </a:p>
          <a:p>
            <a:r>
              <a:t>[Teacher cue]</a:t>
            </a:r>
          </a:p>
          <a:p>
            <a:r>
              <a:t>Give independent thinking time, then ask pairs to compare methods before answers. Listen for each command word: derive, calculate, justify. Do not reveal the mark scheme until slide 11.</a:t>
            </a:r>
          </a:p>
          <a:p>
            <a:r>
              <a:t>[Syllabus coverage]</a:t>
            </a:r>
          </a:p>
          <a:p>
            <a:r>
              <a:t>Newton’s second law can produce differential equations of motion.; Forces must be resolved from a free-body diagram before calculus begins.; Variable forces can depend on position, time or velocity.; System choice separates internal and external interactions.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 are expected alongside algebra, vectors, trigonometry and graph analysis.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Mechanics Course and Exam Description (Fall 2024 frameworks · current in 2026), https://apcentral.collegeboard.org/media/pdf/ap-physics-c-mechanics-course-and-exam-description.pdf</a:t>
            </a:r>
          </a:p>
          <a:p>
            <a:r>
              <a:t>College Board course page, https://apcentral.collegeboard.org/courses/ap-physics-c-mechanics</a:t>
            </a:r>
          </a:p>
          <a:p>
            <a:r>
              <a:t>GioPhysics lesson route, https://giophysics.com/chapter-3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Three numbered mark-scheme ideas are listed in a single readable column, followed by a dark pair-improvement challenge.</a:t>
            </a:r>
          </a:p>
          <a:p>
            <a:r>
              <a:t>[Teacher cue]</a:t>
            </a:r>
          </a:p>
          <a:p>
            <a:r>
              <a:t>Reveal one numbered marking point at a time. Ask students to locate matching evidence in their own answer, explain missing reasoning and improve one line before counting marks.</a:t>
            </a:r>
          </a:p>
          <a:p>
            <a:r>
              <a:t>[Syllabus coverage]</a:t>
            </a:r>
          </a:p>
          <a:p>
            <a:r>
              <a:t>Newton’s second law can produce differential equations of motion.; Forces must be resolved from a free-body diagram before calculus begins.; Variable forces can depend on position, time or velocity.; System choice separates internal and external interactions.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 are expected alongside algebra, vectors, trigonometry and graph analysis.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Mechanics Course and Exam Description (Fall 2024 frameworks · current in 2026), https://apcentral.collegeboard.org/media/pdf/ap-physics-c-mechanics-course-and-exam-description.pdf</a:t>
            </a:r>
          </a:p>
          <a:p>
            <a:r>
              <a:t>College Board course page, https://apcentral.collegeboard.org/courses/ap-physics-c-mechanics</a:t>
            </a:r>
          </a:p>
          <a:p>
            <a:r>
              <a:t>GioPhysics lesson route, https://giophysics.com/chapter-3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 four-question final quiz is presented in two columns. Each question has four editable answer choices and space for independent reasoning.</a:t>
            </a:r>
          </a:p>
          <a:p>
            <a:r>
              <a:t>[Teacher cue]</a:t>
            </a:r>
          </a:p>
          <a:p>
            <a:r>
              <a:t>Run the quiz independently first. Ask students to commit to all four answers, then compare only the question they found hardest. Do not reveal solutions until slide 13.</a:t>
            </a:r>
          </a:p>
          <a:p>
            <a:r>
              <a:t>[Syllabus coverage]</a:t>
            </a:r>
          </a:p>
          <a:p>
            <a:r>
              <a:t>Newton’s second law can produce differential equations of motion.; Forces must be resolved from a free-body diagram before calculus begins.; Variable forces can depend on position, time or velocity.; System choice separates internal and external interactions.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 are expected alongside algebra, vectors, trigonometry and graph analysis.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  <a:p>
            <a:r>
              <a:t>[Final quiz] Four original retrieval and application questions. Require at least one spoken or written justification before the answer reveal.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Mechanics Course and Exam Description (Fall 2024 frameworks · current in 2026), https://apcentral.collegeboard.org/media/pdf/ap-physics-c-mechanics-course-and-exam-description.pdf</a:t>
            </a:r>
          </a:p>
          <a:p>
            <a:r>
              <a:t>College Board course page, https://apcentral.collegeboard.org/courses/ap-physics-c-mechanics</a:t>
            </a:r>
          </a:p>
          <a:p>
            <a:r>
              <a:t>GioPhysics lesson route, https://giophysics.com/chapter-3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Four numbered quiz answers appear as horizontal rows on a dark background, each pairing the correct answer with a concise reason and ending with an exit ticket.</a:t>
            </a:r>
          </a:p>
          <a:p>
            <a:r>
              <a:t>[Teacher cue]</a:t>
            </a:r>
          </a:p>
          <a:p>
            <a:r>
              <a:t>Reveal answers one at a time. Ask for the reason before reading it, then invite students to correct in a different colour and complete the one-sentence exit ticket.</a:t>
            </a:r>
          </a:p>
          <a:p>
            <a:r>
              <a:t>[Syllabus coverage]</a:t>
            </a:r>
          </a:p>
          <a:p>
            <a:r>
              <a:t>Newton’s second law can produce differential equations of motion.; Forces must be resolved from a free-body diagram before calculus begins.; Variable forces can depend on position, time or velocity.; System choice separates internal and external interactions.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 are expected alongside algebra, vectors, trigonometry and graph analysis.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  <a:p>
            <a:r>
              <a:t>[Quiz answers] 1. ΣF = m dv/dt — It is one of the unit’s governing relationships. 2. 1.B — Practice 1.B is creating quantitative graphs with scales and units. 3. Calculus evolves the model; the free-body diagram determines the correct model first. — The correction states the physically valid boundary or relationship. 4. Units and a physical interpretation — A complete response connects mathematics to the model and reports units.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Mechanics Course and Exam Description (Fall 2024 frameworks · current in 2026), https://apcentral.collegeboard.org/media/pdf/ap-physics-c-mechanics-course-and-exam-description.pdf</a:t>
            </a:r>
          </a:p>
          <a:p>
            <a:r>
              <a:t>College Board course page, https://apcentral.collegeboard.org/courses/ap-physics-c-mechanics</a:t>
            </a:r>
          </a:p>
          <a:p>
            <a:r>
              <a:t>GioPhysics lesson route, https://giophysics.com/chapter-3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Three large numbered retrieval questions run down the slide, followed by a mini-whiteboard challenge. No answers are visible on this slide.</a:t>
            </a:r>
          </a:p>
          <a:p>
            <a:r>
              <a:t>[Teacher cue]</a:t>
            </a:r>
          </a:p>
          <a:p>
            <a:r>
              <a:t>Allow silent think time first. Ask for answers without confirming immediately; invite a partner to explain or challenge each response before the reveal later in the lesson.</a:t>
            </a:r>
          </a:p>
          <a:p>
            <a:r>
              <a:t>[Syllabus coverage]</a:t>
            </a:r>
          </a:p>
          <a:p>
            <a:r>
              <a:t>Newton’s second law can produce differential equations of motion.; Forces must be resolved from a free-body diagram before calculus begins.; Variable forces can depend on position, time or velocity.; System choice separates internal and external interactions.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 are expected alongside algebra, vectors, trigonometry and graph analysis.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Mechanics Course and Exam Description (Fall 2024 frameworks · current in 2026), https://apcentral.collegeboard.org/media/pdf/ap-physics-c-mechanics-course-and-exam-description.pdf</a:t>
            </a:r>
          </a:p>
          <a:p>
            <a:r>
              <a:t>College Board course page, https://apcentral.collegeboard.org/courses/ap-physics-c-mechanics</a:t>
            </a:r>
          </a:p>
          <a:p>
            <a:r>
              <a:t>GioPhysics lesson route, https://giophysics.com/chapter-3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Four concise syllabus ideas form a vertical sequence on the left. An editable dark equation panel and vocabulary rail sit on the right.</a:t>
            </a:r>
          </a:p>
          <a:p>
            <a:r>
              <a:t>[Teacher cue]</a:t>
            </a:r>
          </a:p>
          <a:p>
            <a:r>
              <a:t>Explain one governing idea at a time. Ask students to restate it using one vocabulary word, then reveal the equation only after its variables and mathematical boundary are named.</a:t>
            </a:r>
          </a:p>
          <a:p>
            <a:r>
              <a:t>[Syllabus coverage]</a:t>
            </a:r>
          </a:p>
          <a:p>
            <a:r>
              <a:t>Newton’s second law can produce differential equations of motion.; Forces must be resolved from a free-body diagram before calculus begins.; Variable forces can depend on position, time or velocity.; System choice separates internal and external interactions.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 are expected alongside algebra, vectors, trigonometry and graph analysis.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16DEAD-B524-326B-B930-1DBE79AFFE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F71FC07-ED66-0EC5-6B49-560370077C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752D5E9-36B1-2B59-6AEE-DC865D6524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Mechanics Course and Exam Description (Fall 2024 frameworks · current in 2026), https://apcentral.collegeboard.org/media/pdf/ap-physics-c-mechanics-course-and-exam-description.pdf</a:t>
            </a:r>
          </a:p>
          <a:p>
            <a:r>
              <a:t>College Board course page, https://apcentral.collegeboard.org/courses/ap-physics-c-mechanics</a:t>
            </a:r>
          </a:p>
          <a:p>
            <a:r>
              <a:t>GioPhysics lesson route, https://giophysics.com/chapter-3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The simple definition is stated in one sentence across the top of the slide. Below it a drawn diagram is labelled free-body diagram, m, mg, drag = bv, grows with v, v, m dv/dt = mg − bv. A caption reads: Drag grows as the object speeds up, so the acceleration shrinks toward zero.</a:t>
            </a:r>
          </a:p>
          <a:p>
            <a:r>
              <a:t>[Teacher cue]</a:t>
            </a:r>
          </a:p>
          <a:p>
            <a:r>
              <a:t>Explain one governing idea at a time. Ask students to restate it using one vocabulary word, then reveal the equation only after its variables and mathematical boundary are named.</a:t>
            </a:r>
          </a:p>
          <a:p>
            <a:r>
              <a:t>[Syllabus coverage]</a:t>
            </a:r>
          </a:p>
          <a:p>
            <a:r>
              <a:t>Newton’s second law can produce differential equations of motion.; Forces must be resolved from a free-body diagram before calculus begins.; Variable forces can depend on position, time or velocity.; System choice separates internal and external interactions.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 are expected alongside algebra, vectors, trigonometry and graph analysis.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D56B35-1B4C-BAD7-0455-3165CE927097}"/>
              </a:ext>
            </a:extLst>
          </p:cNvPr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691439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Mechanics Course and Exam Description (Fall 2024 frameworks · current in 2026), https://apcentral.collegeboard.org/media/pdf/ap-physics-c-mechanics-course-and-exam-description.pdf</a:t>
            </a:r>
          </a:p>
          <a:p>
            <a:r>
              <a:t>College Board course page, https://apcentral.collegeboard.org/courses/ap-physics-c-mechanics</a:t>
            </a:r>
          </a:p>
          <a:p>
            <a:r>
              <a:t>GioPhysics lesson route, https://giophysics.com/chapter-3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An editable scatter chart plots Acceleration in m/s² against Speed in m/s; Speed remains in m/s; Acceleration remains in m/s². The left rail states the original data and scale so the graph remains accessible without colour.</a:t>
            </a:r>
          </a:p>
          <a:p>
            <a:r>
              <a:t>[Teacher cue]</a:t>
            </a:r>
          </a:p>
          <a:p>
            <a:r>
              <a:t>Ask for a silent prediction before showing the plotted relationship. Then select the native chart, edit one data value and ask which physical quantity and conclusion must change. Students infer a(v) = g − (b/m)v and identify terminal speed from the zero crossing.</a:t>
            </a:r>
          </a:p>
          <a:p>
            <a:r>
              <a:t>[Syllabus coverage]</a:t>
            </a:r>
          </a:p>
          <a:p>
            <a:r>
              <a:t>Newton’s second law can produce differential equations of motion.; Forces must be resolved from a free-body diagram before calculus begins.; Variable forces can depend on position, time or velocity.; System choice separates internal and external interactions.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 are expected alongside algebra, vectors, trigonometry and graph analysis.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  <a:p>
            <a:r>
              <a:t>[Quantitative visual] Values: Editable model data: (0, 9.8), (5, 7.35), (10, 4.9), (15, 2.45), (20, 0). Data: illustrative lesson data. Scale: 0 to 9.8 m/s².</a:t>
            </a:r>
          </a:p>
          <a:p>
            <a:r>
              <a:t>Units: x uses m/s; y uses m/s².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Mechanics Course and Exam Description (Fall 2024 frameworks · current in 2026), https://apcentral.collegeboard.org/media/pdf/ap-physics-c-mechanics-course-and-exam-description.pdf</a:t>
            </a:r>
          </a:p>
          <a:p>
            <a:r>
              <a:t>College Board course page, https://apcentral.collegeboard.org/courses/ap-physics-c-mechanics</a:t>
            </a:r>
          </a:p>
          <a:p>
            <a:r>
              <a:t>GioPhysics lesson route, https://giophysics.com/chapter-3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 large problem statement is followed by three editable Step 1–3 reasoning lines and a high-contrast answer band.</a:t>
            </a:r>
          </a:p>
          <a:p>
            <a:r>
              <a:t>[Teacher cue]</a:t>
            </a:r>
          </a:p>
          <a:p>
            <a:r>
              <a:t>Model the reasoning aloud, then ask students to explain why each operation is valid. Pause before the answer and listen for unit or substitution errors.</a:t>
            </a:r>
          </a:p>
          <a:p>
            <a:r>
              <a:t>[Syllabus coverage]</a:t>
            </a:r>
          </a:p>
          <a:p>
            <a:r>
              <a:t>Newton’s second law can produce differential equations of motion.; Forces must be resolved from a free-body diagram before calculus begins.; Variable forces can depend on position, time or velocity.; System choice separates internal and external interactions.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 are expected alongside algebra, vectors, trigonometry and graph analysis.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  <a:p>
            <a:r>
              <a:t>[Worked problem] Steps: 1) Write m dv/dt = 6t. 2) dv/dt = 3t; integrate from 0 to 3. 3) v = ∫₀³3t dt. Answer: v = 13.5 m/s.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Mechanics Course and Exam Description (Fall 2024 frameworks · current in 2026), https://apcentral.collegeboard.org/media/pdf/ap-physics-c-mechanics-course-and-exam-description.pdf</a:t>
            </a:r>
          </a:p>
          <a:p>
            <a:r>
              <a:t>College Board course page, https://apcentral.collegeboard.org/courses/ap-physics-c-mechanics</a:t>
            </a:r>
          </a:p>
          <a:p>
            <a:r>
              <a:t>GioPhysics lesson route, https://giophysics.com/chapter-3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 large problem statement is followed by three editable Step 1–3 reasoning lines and a high-contrast answer band.</a:t>
            </a:r>
          </a:p>
          <a:p>
            <a:r>
              <a:t>[Teacher cue]</a:t>
            </a:r>
          </a:p>
          <a:p>
            <a:r>
              <a:t>Ask students to solve each line on mini-whiteboards before you explain and reveal the next step. Compare units and methods, not only final numbers.</a:t>
            </a:r>
          </a:p>
          <a:p>
            <a:r>
              <a:t>[Syllabus coverage]</a:t>
            </a:r>
          </a:p>
          <a:p>
            <a:r>
              <a:t>Newton’s second law can produce differential equations of motion.; Forces must be resolved from a free-body diagram before calculus begins.; Variable forces can depend on position, time or velocity.; System choice separates internal and external interactions.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 are expected alongside algebra, vectors, trigonometry and graph analysis.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  <a:p>
            <a:r>
              <a:t>[Worked problem] Steps: 1) 0 = mg − bvterm 2) bvterm = mg 3) Check the direction, significant figures and physical meaning of the result. Answer: vterm = mg/b.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Mechanics Course and Exam Description (Fall 2024 frameworks · current in 2026), https://apcentral.collegeboard.org/media/pdf/ap-physics-c-mechanics-course-and-exam-description.pdf</a:t>
            </a:r>
          </a:p>
          <a:p>
            <a:r>
              <a:t>College Board course page, https://apcentral.collegeboard.org/courses/ap-physics-c-mechanics</a:t>
            </a:r>
          </a:p>
          <a:p>
            <a:r>
              <a:t>GioPhysics lesson route, https://giophysics.com/chapter-3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 dark activity slide shows required materials on the left, three large numbered instructions on the right and a success criterion at the bottom.</a:t>
            </a:r>
          </a:p>
          <a:p>
            <a:r>
              <a:t>[Teacher cue]</a:t>
            </a:r>
          </a:p>
          <a:p>
            <a:r>
              <a:t>Explain the success check before starting. Circulate, listen for misconceptions and ask pairs to compare evidence. Stop the activity with enough time for one group to model a strong answer.</a:t>
            </a:r>
          </a:p>
          <a:p>
            <a:r>
              <a:t>[Syllabus coverage]</a:t>
            </a:r>
          </a:p>
          <a:p>
            <a:r>
              <a:t>Newton’s second law can produce differential equations of motion.; Forces must be resolved from a free-body diagram before calculus begins.; Variable forces can depend on position, time or velocity.; System choice separates internal and external interactions.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 are expected alongside algebra, vectors, trigonometry and graph analysis.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  <a:p>
            <a:r>
              <a:t>[Safety] Follow the school risk assessment, secure apparatus and keep movement routes clear.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AP Physics C: Mechanics Course and Exam Description (Fall 2024 frameworks · current in 2026), https://apcentral.collegeboard.org/media/pdf/ap-physics-c-mechanics-course-and-exam-description.pdf</a:t>
            </a:r>
          </a:p>
          <a:p>
            <a:r>
              <a:t>College Board course page, https://apcentral.collegeboard.org/courses/ap-physics-c-mechanics</a:t>
            </a:r>
          </a:p>
          <a:p>
            <a:r>
              <a:t>GioPhysics lesson route, https://giophysics.com/chapter-3</a:t>
            </a:r>
          </a:p>
          <a:p>
            <a:r>
              <a:t>This deck uses original GioPhysics worked examples and AP-style questions; it does not reproduce College Board exam questions.</a:t>
            </a:r>
          </a:p>
          <a:p>
            <a:r>
              <a:t>[Visual description]</a:t>
            </a:r>
          </a:p>
          <a:p>
            <a:r>
              <a:t>A full accent-colour slide contrasts one large misconception with a dark correction band, a classroom-safe joke and a mini-whiteboard check.</a:t>
            </a:r>
          </a:p>
          <a:p>
            <a:r>
              <a:t>[Teacher cue]</a:t>
            </a:r>
          </a:p>
          <a:p>
            <a:r>
              <a:t>Ask students to vote true or false before reading the correction. Invite one pair to explain the trap, then use the humorous line as a memory cue rather than as the scientific explanation.</a:t>
            </a:r>
          </a:p>
          <a:p>
            <a:r>
              <a:t>[Syllabus coverage]</a:t>
            </a:r>
          </a:p>
          <a:p>
            <a:r>
              <a:t>Newton’s second law can produce differential equations of motion.; Forces must be resolved from a free-body diagram before calculus begins.; Variable forces can depend on position, time or velocity.; System choice separates internal and external interactions.</a:t>
            </a:r>
          </a:p>
          <a:p>
            <a:r>
              <a:t>[Science practices]</a:t>
            </a:r>
          </a:p>
          <a:p>
            <a:r>
              <a:t>1.B Create quantitative graphs with appropriate scales and units; 2.A Derive a symbolic expression through a logical mathematical pathway; 2.B Calculate or estimate a quantity with units; 3.B Apply a physical law or model to make a claim; 3.C Justify a claim with data, representations, or physical principles</a:t>
            </a:r>
          </a:p>
          <a:p>
            <a:r>
              <a:t>[Math boundary]</a:t>
            </a:r>
          </a:p>
          <a:p>
            <a:r>
              <a:t>Differential and integral calculus are expected alongside algebra, vectors, trigonometry and graph analysis.</a:t>
            </a:r>
          </a:p>
          <a:p>
            <a:r>
              <a:t>[Safety]</a:t>
            </a:r>
          </a:p>
          <a:p>
            <a:r>
              <a:t>Follow the school risk assessment, secure apparatus and keep movement routes clear.</a:t>
            </a:r>
          </a:p>
          <a:p>
            <a:r>
              <a:t>[Humor] An integral cannot rescue a force arrow that never existed.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ccent-rail">
            <a:extLst>
              <a:ext uri="{FF2B5EF4-FFF2-40B4-BE49-F238E27FC236}">
                <a16:creationId xmlns:a16="http://schemas.microsoft.com/office/drawing/2014/main" id="{3F9A9614-4747-4C30-BD24-7E9531EC6373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71450" cy="6858000"/>
          </a:xfrm>
          <a:prstGeom prst="rect">
            <a:avLst/>
          </a:prstGeom>
          <a:solidFill>
            <a:srgbClr val="A88CFF"/>
          </a:solidFill>
          <a:ln w="0">
            <a:noFill/>
            <a:prstDash val="solid"/>
          </a:ln>
        </p:spPr>
      </p:sp>
      <p:sp>
        <p:nvSpPr>
          <p:cNvPr id="2" name="title-eyebrow">
            <a:extLst>
              <a:ext uri="{FF2B5EF4-FFF2-40B4-BE49-F238E27FC236}">
                <a16:creationId xmlns:a16="http://schemas.microsoft.com/office/drawing/2014/main" id="{4E131739-4340-4CDD-9DCD-4E3FAE99B1E6}"/>
              </a:ext>
            </a:extLst>
          </p:cNvPr>
          <p:cNvSpPr>
            <a:spLocks noGrp="1"/>
          </p:cNvSpPr>
          <p:nvPr/>
        </p:nvSpPr>
        <p:spPr>
          <a:xfrm>
            <a:off x="666750" y="523875"/>
            <a:ext cx="8096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A88CFF"/>
                </a:solidFill>
              </a:defRPr>
            </a:pPr>
            <a:r>
              <a:rPr sz="1800" b="1" i="0">
                <a:solidFill>
                  <a:srgbClr val="A88CFF"/>
                </a:solidFill>
              </a:rPr>
              <a:t>AP PHYSICS C: MECHANICS · UNIT 2 · 20–25% OF MCQ SECTION</a:t>
            </a:r>
          </a:p>
        </p:txBody>
      </p:sp>
      <p:sp>
        <p:nvSpPr>
          <p:cNvPr id="3" name="topic-title">
            <a:extLst>
              <a:ext uri="{FF2B5EF4-FFF2-40B4-BE49-F238E27FC236}">
                <a16:creationId xmlns:a16="http://schemas.microsoft.com/office/drawing/2014/main" id="{187C4373-77C4-4A98-A769-D39381EFE714}"/>
              </a:ext>
            </a:extLst>
          </p:cNvPr>
          <p:cNvSpPr>
            <a:spLocks noGrp="1"/>
          </p:cNvSpPr>
          <p:nvPr/>
        </p:nvSpPr>
        <p:spPr>
          <a:xfrm>
            <a:off x="666750" y="1143000"/>
            <a:ext cx="8001000" cy="2190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5400" b="1" i="0">
                <a:solidFill>
                  <a:srgbClr val="F4F0E2"/>
                </a:solidFill>
              </a:defRPr>
            </a:pPr>
            <a:r>
              <a:rPr sz="5400" b="1" i="0">
                <a:solidFill>
                  <a:srgbClr val="F4F0E2"/>
                </a:solidFill>
              </a:rPr>
              <a:t>Force and Translational Dynamics</a:t>
            </a:r>
          </a:p>
        </p:txBody>
      </p:sp>
      <p:sp>
        <p:nvSpPr>
          <p:cNvPr id="4" name="lesson-title">
            <a:extLst>
              <a:ext uri="{FF2B5EF4-FFF2-40B4-BE49-F238E27FC236}">
                <a16:creationId xmlns:a16="http://schemas.microsoft.com/office/drawing/2014/main" id="{0EBB4EAF-E5F0-4709-B3FB-A14C8815F96A}"/>
              </a:ext>
            </a:extLst>
          </p:cNvPr>
          <p:cNvSpPr>
            <a:spLocks noGrp="1"/>
          </p:cNvSpPr>
          <p:nvPr/>
        </p:nvSpPr>
        <p:spPr>
          <a:xfrm>
            <a:off x="666750" y="3571875"/>
            <a:ext cx="8001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850" b="1" i="0">
                <a:solidFill>
                  <a:srgbClr val="A88CFF"/>
                </a:solidFill>
              </a:defRPr>
            </a:pPr>
            <a:r>
              <a:rPr sz="2850" b="1" i="0">
                <a:solidFill>
                  <a:srgbClr val="A88CFF"/>
                </a:solidFill>
              </a:rPr>
              <a:t>When the Force Fights Back</a:t>
            </a:r>
          </a:p>
        </p:txBody>
      </p:sp>
      <p:sp>
        <p:nvSpPr>
          <p:cNvPr id="5" name="lesson-hook">
            <a:extLst>
              <a:ext uri="{FF2B5EF4-FFF2-40B4-BE49-F238E27FC236}">
                <a16:creationId xmlns:a16="http://schemas.microsoft.com/office/drawing/2014/main" id="{D821028D-384C-415D-A36A-83EDEAB8C9C1}"/>
              </a:ext>
            </a:extLst>
          </p:cNvPr>
          <p:cNvSpPr>
            <a:spLocks noGrp="1"/>
          </p:cNvSpPr>
          <p:nvPr/>
        </p:nvSpPr>
        <p:spPr>
          <a:xfrm>
            <a:off x="666750" y="4333875"/>
            <a:ext cx="8096250" cy="1047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0" i="0">
                <a:solidFill>
                  <a:srgbClr val="F4F0E2"/>
                </a:solidFill>
              </a:defRPr>
            </a:pPr>
            <a:r>
              <a:rPr sz="2100" b="0" i="0">
                <a:solidFill>
                  <a:srgbClr val="F4F0E2"/>
                </a:solidFill>
              </a:rPr>
              <a:t>A force depends on speed. Can constant-mass motion still have nonconstant acceleration?</a:t>
            </a:r>
          </a:p>
        </p:txBody>
      </p:sp>
      <p:sp>
        <p:nvSpPr>
          <p:cNvPr id="6" name="topic-ring">
            <a:extLst>
              <a:ext uri="{FF2B5EF4-FFF2-40B4-BE49-F238E27FC236}">
                <a16:creationId xmlns:a16="http://schemas.microsoft.com/office/drawing/2014/main" id="{0F706CD0-AB70-4C39-80ED-2B296F7630F4}"/>
              </a:ext>
            </a:extLst>
          </p:cNvPr>
          <p:cNvSpPr>
            <a:spLocks noGrp="1"/>
          </p:cNvSpPr>
          <p:nvPr/>
        </p:nvSpPr>
        <p:spPr>
          <a:xfrm>
            <a:off x="9477375" y="1190625"/>
            <a:ext cx="1952625" cy="1952625"/>
          </a:xfrm>
          <a:prstGeom prst="ellipse">
            <a:avLst/>
          </a:prstGeom>
          <a:solidFill>
            <a:srgbClr val="A88CFF"/>
          </a:solidFill>
          <a:ln w="0">
            <a:noFill/>
            <a:prstDash val="solid"/>
          </a:ln>
        </p:spPr>
      </p:sp>
      <p:sp>
        <p:nvSpPr>
          <p:cNvPr id="7" name="topic-ring-center">
            <a:extLst>
              <a:ext uri="{FF2B5EF4-FFF2-40B4-BE49-F238E27FC236}">
                <a16:creationId xmlns:a16="http://schemas.microsoft.com/office/drawing/2014/main" id="{94941CBE-CD23-4E3E-B8AD-0A75611EA72D}"/>
              </a:ext>
            </a:extLst>
          </p:cNvPr>
          <p:cNvSpPr>
            <a:spLocks noGrp="1"/>
          </p:cNvSpPr>
          <p:nvPr/>
        </p:nvSpPr>
        <p:spPr>
          <a:xfrm>
            <a:off x="10067925" y="1781175"/>
            <a:ext cx="771525" cy="771525"/>
          </a:xfrm>
          <a:prstGeom prst="ellipse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lesson-format">
            <a:extLst>
              <a:ext uri="{FF2B5EF4-FFF2-40B4-BE49-F238E27FC236}">
                <a16:creationId xmlns:a16="http://schemas.microsoft.com/office/drawing/2014/main" id="{676CCF21-3369-4BE2-B59C-EAA94DB8FC08}"/>
              </a:ext>
            </a:extLst>
          </p:cNvPr>
          <p:cNvSpPr>
            <a:spLocks noGrp="1"/>
          </p:cNvSpPr>
          <p:nvPr/>
        </p:nvSpPr>
        <p:spPr>
          <a:xfrm>
            <a:off x="666750" y="5810250"/>
            <a:ext cx="8858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EDITABLE · 45-MINUTE CLASSROOM LESSON · CALCULUS-BASED</a:t>
            </a:r>
          </a:p>
        </p:txBody>
      </p:sp>
      <p:sp>
        <p:nvSpPr>
          <p:cNvPr id="9" name="group-label">
            <a:extLst>
              <a:ext uri="{FF2B5EF4-FFF2-40B4-BE49-F238E27FC236}">
                <a16:creationId xmlns:a16="http://schemas.microsoft.com/office/drawing/2014/main" id="{58E5100D-6EBC-4C5D-959D-D1050F627AB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APC-M · UNIT 2 · AP PHYSICS C: MECHANICS</a:t>
            </a:r>
          </a:p>
        </p:txBody>
      </p:sp>
      <p:sp>
        <p:nvSpPr>
          <p:cNvPr id="10" name="page-number">
            <a:extLst>
              <a:ext uri="{FF2B5EF4-FFF2-40B4-BE49-F238E27FC236}">
                <a16:creationId xmlns:a16="http://schemas.microsoft.com/office/drawing/2014/main" id="{FEE3596B-FD64-42E0-990B-16AD690CBE86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01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11" name="rule-70-666">
            <a:extLst>
              <a:ext uri="{FF2B5EF4-FFF2-40B4-BE49-F238E27FC236}">
                <a16:creationId xmlns:a16="http://schemas.microsoft.com/office/drawing/2014/main" id="{E0D6912C-CFC6-453D-9D6D-773937FC923F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2" name="course-footer">
            <a:extLst>
              <a:ext uri="{FF2B5EF4-FFF2-40B4-BE49-F238E27FC236}">
                <a16:creationId xmlns:a16="http://schemas.microsoft.com/office/drawing/2014/main" id="{785E32D5-2BB8-4A1C-85A4-E087C366CDD0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COLLEGE BOARD AP PHYSICS · APC-M-U2 · 20–25%</a:t>
            </a:r>
          </a:p>
        </p:txBody>
      </p:sp>
    </p:spTree>
    <p:extLst>
      <p:ext uri="{BB962C8B-B14F-4D97-AF65-F5344CB8AC3E}">
        <p14:creationId xmlns:p14="http://schemas.microsoft.com/office/powerpoint/2010/main" val="1288896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FF2B5EF4-FFF2-40B4-BE49-F238E27FC236}">
                <a16:creationId xmlns:a16="http://schemas.microsoft.com/office/drawing/2014/main" id="{ABF1BC94-09E9-4E57-B58C-52C9D720D1DD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APC-M · UNIT 2 · AP PHYSICS C: MECHANICS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634D7EFB-2515-4F2F-8F4C-32A392A79ABE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10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FFB25978-714C-47FA-8902-543C4EF027B3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7CF71969-9E0C-43B7-BAAD-D8AC4F90D053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APC-M-U2 · 20–25%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E1313BF3-DAFA-4A38-84F8-B1890813F61A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Original AP-style free-response challenge</a:t>
            </a:r>
          </a:p>
        </p:txBody>
      </p:sp>
      <p:sp>
        <p:nvSpPr>
          <p:cNvPr id="6" name="exam-meta">
            <a:extLst>
              <a:ext uri="{FF2B5EF4-FFF2-40B4-BE49-F238E27FC236}">
                <a16:creationId xmlns:a16="http://schemas.microsoft.com/office/drawing/2014/main" id="{DB463A2F-6A75-42C5-899A-76D7D140EA78}"/>
              </a:ext>
            </a:extLst>
          </p:cNvPr>
          <p:cNvSpPr>
            <a:spLocks noGrp="1"/>
          </p:cNvSpPr>
          <p:nvPr/>
        </p:nvSpPr>
        <p:spPr>
          <a:xfrm>
            <a:off x="666750" y="1600200"/>
            <a:ext cx="8572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Calculus-based · 3 MARKS · DERIVE · CALCULATE · JUSTIFY</a:t>
            </a:r>
          </a:p>
        </p:txBody>
      </p:sp>
      <p:sp>
        <p:nvSpPr>
          <p:cNvPr id="7" name="exam-question-frame">
            <a:extLst>
              <a:ext uri="{FF2B5EF4-FFF2-40B4-BE49-F238E27FC236}">
                <a16:creationId xmlns:a16="http://schemas.microsoft.com/office/drawing/2014/main" id="{74A47B8B-936E-4342-AC5B-213150B699BF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8096250" cy="2952750"/>
          </a:xfrm>
          <a:prstGeom prst="roundRect">
            <a:avLst>
              <a:gd name="adj" fmla="val 3871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exam-question">
            <a:extLst>
              <a:ext uri="{FF2B5EF4-FFF2-40B4-BE49-F238E27FC236}">
                <a16:creationId xmlns:a16="http://schemas.microsoft.com/office/drawing/2014/main" id="{95DCF82D-CEED-4841-B772-8CB281C1828B}"/>
              </a:ext>
            </a:extLst>
          </p:cNvPr>
          <p:cNvSpPr>
            <a:spLocks noGrp="1"/>
          </p:cNvSpPr>
          <p:nvPr/>
        </p:nvSpPr>
        <p:spPr>
          <a:xfrm>
            <a:off x="952500" y="2428875"/>
            <a:ext cx="7524750" cy="2381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A particle of mass m moves under F = −kx. Starting from rest at x = A, derive v as a function of x without solving x(t).</a:t>
            </a:r>
          </a:p>
        </p:txBody>
      </p:sp>
      <p:sp>
        <p:nvSpPr>
          <p:cNvPr id="9" name="exam-method-frame">
            <a:extLst>
              <a:ext uri="{FF2B5EF4-FFF2-40B4-BE49-F238E27FC236}">
                <a16:creationId xmlns:a16="http://schemas.microsoft.com/office/drawing/2014/main" id="{E54DE35A-C55C-4AEB-BB29-33E06778F996}"/>
              </a:ext>
            </a:extLst>
          </p:cNvPr>
          <p:cNvSpPr>
            <a:spLocks noGrp="1"/>
          </p:cNvSpPr>
          <p:nvPr/>
        </p:nvSpPr>
        <p:spPr>
          <a:xfrm>
            <a:off x="9144000" y="2143125"/>
            <a:ext cx="2381250" cy="2952750"/>
          </a:xfrm>
          <a:prstGeom prst="roundRect">
            <a:avLst>
              <a:gd name="adj" fmla="val 48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0" name="exam-method">
            <a:extLst>
              <a:ext uri="{FF2B5EF4-FFF2-40B4-BE49-F238E27FC236}">
                <a16:creationId xmlns:a16="http://schemas.microsoft.com/office/drawing/2014/main" id="{5F5AA37C-4533-4880-A3C6-825987CAAFB5}"/>
              </a:ext>
            </a:extLst>
          </p:cNvPr>
          <p:cNvSpPr>
            <a:spLocks noGrp="1"/>
          </p:cNvSpPr>
          <p:nvPr/>
        </p:nvSpPr>
        <p:spPr>
          <a:xfrm>
            <a:off x="9429750" y="2524125"/>
            <a:ext cx="1809750" cy="2238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100" b="1" i="0">
                <a:solidFill>
                  <a:srgbClr val="F4F0E2"/>
                </a:solidFill>
              </a:defRPr>
            </a:pPr>
            <a:r>
              <a:rPr sz="2100" b="1" i="0">
                <a:solidFill>
                  <a:srgbClr val="F4F0E2"/>
                </a:solidFill>
              </a:rPr>
              <a:t>SOLVE PAIR COMPARE JUSTIFY</a:t>
            </a:r>
          </a:p>
        </p:txBody>
      </p:sp>
      <p:sp>
        <p:nvSpPr>
          <p:cNvPr id="11" name="exam-original-note">
            <a:extLst>
              <a:ext uri="{FF2B5EF4-FFF2-40B4-BE49-F238E27FC236}">
                <a16:creationId xmlns:a16="http://schemas.microsoft.com/office/drawing/2014/main" id="{9B9B42FF-9A82-4564-8092-A08390AC2F19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382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Original GioPhysics AP-style question · not a College Board exam question.</a:t>
            </a:r>
          </a:p>
        </p:txBody>
      </p:sp>
    </p:spTree>
    <p:extLst>
      <p:ext uri="{BB962C8B-B14F-4D97-AF65-F5344CB8AC3E}">
        <p14:creationId xmlns:p14="http://schemas.microsoft.com/office/powerpoint/2010/main" val="10825638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roup-label">
            <a:extLst>
              <a:ext uri="{FF2B5EF4-FFF2-40B4-BE49-F238E27FC236}">
                <a16:creationId xmlns:a16="http://schemas.microsoft.com/office/drawing/2014/main" id="{5CBE128E-AA05-4B6D-8957-A78AB65F0837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APC-M · UNIT 2 · AP PHYSICS C: MECHANICS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63C2EFE3-4FD2-4002-B321-4805F71E3986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11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C53D280E-ECF3-46AF-B30B-7BFE760CE455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06BEB353-C1C6-4B83-B98C-5334DD4198C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APC-M-U2 · 20–25%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BB3A2F23-E834-4D33-93AA-96225B2EF4F5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Mark it like an examiner</a:t>
            </a:r>
          </a:p>
        </p:txBody>
      </p:sp>
      <p:sp>
        <p:nvSpPr>
          <p:cNvPr id="6" name="marking-instruction">
            <a:extLst>
              <a:ext uri="{FF2B5EF4-FFF2-40B4-BE49-F238E27FC236}">
                <a16:creationId xmlns:a16="http://schemas.microsoft.com/office/drawing/2014/main" id="{DEE98ACE-FD77-4027-8E26-8EA2738931E4}"/>
              </a:ext>
            </a:extLst>
          </p:cNvPr>
          <p:cNvSpPr>
            <a:spLocks noGrp="1"/>
          </p:cNvSpPr>
          <p:nvPr/>
        </p:nvSpPr>
        <p:spPr>
          <a:xfrm>
            <a:off x="666750" y="1581150"/>
            <a:ext cx="9906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0" i="0">
                <a:solidFill>
                  <a:srgbClr val="48635E"/>
                </a:solidFill>
              </a:defRPr>
            </a:pPr>
            <a:r>
              <a:rPr sz="1875" b="0" i="0">
                <a:solidFill>
                  <a:srgbClr val="48635E"/>
                </a:solidFill>
              </a:rPr>
              <a:t>Compare evidence, award one idea at a time, then improve one line.</a:t>
            </a:r>
          </a:p>
        </p:txBody>
      </p:sp>
      <p:sp>
        <p:nvSpPr>
          <p:cNvPr id="7" name="mark-number-1">
            <a:extLst>
              <a:ext uri="{FF2B5EF4-FFF2-40B4-BE49-F238E27FC236}">
                <a16:creationId xmlns:a16="http://schemas.microsoft.com/office/drawing/2014/main" id="{8C65BE36-80B3-42FF-89EA-7EB27AB422ED}"/>
              </a:ext>
            </a:extLst>
          </p:cNvPr>
          <p:cNvSpPr>
            <a:spLocks noGrp="1"/>
          </p:cNvSpPr>
          <p:nvPr/>
        </p:nvSpPr>
        <p:spPr>
          <a:xfrm>
            <a:off x="666750" y="2266950"/>
            <a:ext cx="457200" cy="457200"/>
          </a:xfrm>
          <a:prstGeom prst="ellipse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8" name="mark-number-text-1">
            <a:extLst>
              <a:ext uri="{FF2B5EF4-FFF2-40B4-BE49-F238E27FC236}">
                <a16:creationId xmlns:a16="http://schemas.microsoft.com/office/drawing/2014/main" id="{E313DC9C-0B25-4D83-BD1E-3E62347BF56A}"/>
              </a:ext>
            </a:extLst>
          </p:cNvPr>
          <p:cNvSpPr>
            <a:spLocks noGrp="1"/>
          </p:cNvSpPr>
          <p:nvPr/>
        </p:nvSpPr>
        <p:spPr>
          <a:xfrm>
            <a:off x="666750" y="23241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mark-point-1">
            <a:extLst>
              <a:ext uri="{FF2B5EF4-FFF2-40B4-BE49-F238E27FC236}">
                <a16:creationId xmlns:a16="http://schemas.microsoft.com/office/drawing/2014/main" id="{C6440C73-BBFD-4C09-B7BB-ADCA91279B0A}"/>
              </a:ext>
            </a:extLst>
          </p:cNvPr>
          <p:cNvSpPr>
            <a:spLocks noGrp="1"/>
          </p:cNvSpPr>
          <p:nvPr/>
        </p:nvSpPr>
        <p:spPr>
          <a:xfrm>
            <a:off x="1333500" y="22288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Use a = v dv/dx, so m v dv/dx = −kx.</a:t>
            </a:r>
          </a:p>
        </p:txBody>
      </p:sp>
      <p:sp>
        <p:nvSpPr>
          <p:cNvPr id="10" name="mark-number-2">
            <a:extLst>
              <a:ext uri="{FF2B5EF4-FFF2-40B4-BE49-F238E27FC236}">
                <a16:creationId xmlns:a16="http://schemas.microsoft.com/office/drawing/2014/main" id="{D3E51EA7-C438-4AB0-BD0D-1C412425E3AA}"/>
              </a:ext>
            </a:extLst>
          </p:cNvPr>
          <p:cNvSpPr>
            <a:spLocks noGrp="1"/>
          </p:cNvSpPr>
          <p:nvPr/>
        </p:nvSpPr>
        <p:spPr>
          <a:xfrm>
            <a:off x="666750" y="3333750"/>
            <a:ext cx="457200" cy="457200"/>
          </a:xfrm>
          <a:prstGeom prst="ellipse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1" name="mark-number-text-2">
            <a:extLst>
              <a:ext uri="{FF2B5EF4-FFF2-40B4-BE49-F238E27FC236}">
                <a16:creationId xmlns:a16="http://schemas.microsoft.com/office/drawing/2014/main" id="{34919853-8BF3-40ED-83EC-6750EB5C0B0B}"/>
              </a:ext>
            </a:extLst>
          </p:cNvPr>
          <p:cNvSpPr>
            <a:spLocks noGrp="1"/>
          </p:cNvSpPr>
          <p:nvPr/>
        </p:nvSpPr>
        <p:spPr>
          <a:xfrm>
            <a:off x="666750" y="33909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mark-point-2">
            <a:extLst>
              <a:ext uri="{FF2B5EF4-FFF2-40B4-BE49-F238E27FC236}">
                <a16:creationId xmlns:a16="http://schemas.microsoft.com/office/drawing/2014/main" id="{EB2D8E55-D741-42A1-83AE-E59FECBF291E}"/>
              </a:ext>
            </a:extLst>
          </p:cNvPr>
          <p:cNvSpPr>
            <a:spLocks noGrp="1"/>
          </p:cNvSpPr>
          <p:nvPr/>
        </p:nvSpPr>
        <p:spPr>
          <a:xfrm>
            <a:off x="1333500" y="32956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Integrate: ½mv² = ½k(A² − x²).</a:t>
            </a:r>
          </a:p>
        </p:txBody>
      </p:sp>
      <p:sp>
        <p:nvSpPr>
          <p:cNvPr id="13" name="mark-number-3">
            <a:extLst>
              <a:ext uri="{FF2B5EF4-FFF2-40B4-BE49-F238E27FC236}">
                <a16:creationId xmlns:a16="http://schemas.microsoft.com/office/drawing/2014/main" id="{3AAF366E-5C9D-42F3-AB21-A460C3FF172B}"/>
              </a:ext>
            </a:extLst>
          </p:cNvPr>
          <p:cNvSpPr>
            <a:spLocks noGrp="1"/>
          </p:cNvSpPr>
          <p:nvPr/>
        </p:nvSpPr>
        <p:spPr>
          <a:xfrm>
            <a:off x="666750" y="4400550"/>
            <a:ext cx="457200" cy="457200"/>
          </a:xfrm>
          <a:prstGeom prst="ellipse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4" name="mark-number-text-3">
            <a:extLst>
              <a:ext uri="{FF2B5EF4-FFF2-40B4-BE49-F238E27FC236}">
                <a16:creationId xmlns:a16="http://schemas.microsoft.com/office/drawing/2014/main" id="{64D460DA-0962-4FB4-A02A-D7EC6A196D6F}"/>
              </a:ext>
            </a:extLst>
          </p:cNvPr>
          <p:cNvSpPr>
            <a:spLocks noGrp="1"/>
          </p:cNvSpPr>
          <p:nvPr/>
        </p:nvSpPr>
        <p:spPr>
          <a:xfrm>
            <a:off x="666750" y="44577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mark-point-3">
            <a:extLst>
              <a:ext uri="{FF2B5EF4-FFF2-40B4-BE49-F238E27FC236}">
                <a16:creationId xmlns:a16="http://schemas.microsoft.com/office/drawing/2014/main" id="{9BB2CEFF-B4CB-473B-B102-ED9BF4BF8C0A}"/>
              </a:ext>
            </a:extLst>
          </p:cNvPr>
          <p:cNvSpPr>
            <a:spLocks noGrp="1"/>
          </p:cNvSpPr>
          <p:nvPr/>
        </p:nvSpPr>
        <p:spPr>
          <a:xfrm>
            <a:off x="1333500" y="43624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v = ±√[(k/m)(A² − x²)], with sign set by direction.</a:t>
            </a:r>
          </a:p>
        </p:txBody>
      </p:sp>
      <p:sp>
        <p:nvSpPr>
          <p:cNvPr id="16" name="improvement-band">
            <a:extLst>
              <a:ext uri="{FF2B5EF4-FFF2-40B4-BE49-F238E27FC236}">
                <a16:creationId xmlns:a16="http://schemas.microsoft.com/office/drawing/2014/main" id="{52A8DB49-1F64-4BCB-BDAC-B24F2ECF2FF4}"/>
              </a:ext>
            </a:extLst>
          </p:cNvPr>
          <p:cNvSpPr>
            <a:spLocks noGrp="1"/>
          </p:cNvSpPr>
          <p:nvPr/>
        </p:nvSpPr>
        <p:spPr>
          <a:xfrm>
            <a:off x="666750" y="5524500"/>
            <a:ext cx="10858500" cy="552450"/>
          </a:xfrm>
          <a:prstGeom prst="roundRect">
            <a:avLst>
              <a:gd name="adj" fmla="val 2069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7" name="improvement-prompt">
            <a:extLst>
              <a:ext uri="{FF2B5EF4-FFF2-40B4-BE49-F238E27FC236}">
                <a16:creationId xmlns:a16="http://schemas.microsoft.com/office/drawing/2014/main" id="{216EA79C-8966-4117-8FC4-AC01CEC1C6FC}"/>
              </a:ext>
            </a:extLst>
          </p:cNvPr>
          <p:cNvSpPr>
            <a:spLocks noGrp="1"/>
          </p:cNvSpPr>
          <p:nvPr/>
        </p:nvSpPr>
        <p:spPr>
          <a:xfrm>
            <a:off x="904875" y="5657850"/>
            <a:ext cx="10382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Add one missing representation, one unit and one sentence of physical justification.</a:t>
            </a:r>
          </a:p>
        </p:txBody>
      </p:sp>
    </p:spTree>
    <p:extLst>
      <p:ext uri="{BB962C8B-B14F-4D97-AF65-F5344CB8AC3E}">
        <p14:creationId xmlns:p14="http://schemas.microsoft.com/office/powerpoint/2010/main" val="11983329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roup-label">
            <a:extLst>
              <a:ext uri="{FF2B5EF4-FFF2-40B4-BE49-F238E27FC236}">
                <a16:creationId xmlns:a16="http://schemas.microsoft.com/office/drawing/2014/main" id="{8055A6D8-3BF5-4525-87A7-2A880CF2C157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APC-M · UNIT 2 · AP PHYSICS C: MECHANICS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44D97B46-5060-4E5C-9E7C-DD43B8230DC6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7E1CADB4-CFFD-4FEA-8EC7-B405F1F8B20D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16D6A672-19EB-4990-8B94-968F03286C5F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APC-M-U2 · 20–25%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A3D36C14-A213-48E5-95FD-43DDBED62CB5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Final quiz: four questions, one calm brain</a:t>
            </a:r>
          </a:p>
        </p:txBody>
      </p:sp>
      <p:sp>
        <p:nvSpPr>
          <p:cNvPr id="6" name="quiz-instruction">
            <a:extLst>
              <a:ext uri="{FF2B5EF4-FFF2-40B4-BE49-F238E27FC236}">
                <a16:creationId xmlns:a16="http://schemas.microsoft.com/office/drawing/2014/main" id="{5C5721C8-4AB3-48E2-A7FB-EAEB45DA39F4}"/>
              </a:ext>
            </a:extLst>
          </p:cNvPr>
          <p:cNvSpPr>
            <a:spLocks noGrp="1"/>
          </p:cNvSpPr>
          <p:nvPr/>
        </p:nvSpPr>
        <p:spPr>
          <a:xfrm>
            <a:off x="666750" y="1543050"/>
            <a:ext cx="100012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48635E"/>
                </a:solidFill>
              </a:defRPr>
            </a:pPr>
            <a:r>
              <a:rPr sz="1800" b="0" i="0">
                <a:solidFill>
                  <a:srgbClr val="48635E"/>
                </a:solidFill>
              </a:rPr>
              <a:t>Answer all four. Add one reason to the question you found hardest.</a:t>
            </a:r>
          </a:p>
        </p:txBody>
      </p:sp>
      <p:sp>
        <p:nvSpPr>
          <p:cNvPr id="7" name="quiz-question-label-1">
            <a:extLst>
              <a:ext uri="{FF2B5EF4-FFF2-40B4-BE49-F238E27FC236}">
                <a16:creationId xmlns:a16="http://schemas.microsoft.com/office/drawing/2014/main" id="{30B433B1-790B-4145-A3F0-989706A3CD86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Q1</a:t>
            </a:r>
          </a:p>
        </p:txBody>
      </p:sp>
      <p:sp>
        <p:nvSpPr>
          <p:cNvPr id="8" name="quiz-question-1">
            <a:extLst>
              <a:ext uri="{FF2B5EF4-FFF2-40B4-BE49-F238E27FC236}">
                <a16:creationId xmlns:a16="http://schemas.microsoft.com/office/drawing/2014/main" id="{D52A3B06-D33C-40CD-A5F2-A0DF1702B3B6}"/>
              </a:ext>
            </a:extLst>
          </p:cNvPr>
          <p:cNvSpPr>
            <a:spLocks noGrp="1"/>
          </p:cNvSpPr>
          <p:nvPr/>
        </p:nvSpPr>
        <p:spPr>
          <a:xfrm>
            <a:off x="666750" y="2466975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Which relationship belongs at the center of this unit model?</a:t>
            </a:r>
          </a:p>
        </p:txBody>
      </p:sp>
      <p:sp>
        <p:nvSpPr>
          <p:cNvPr id="9" name="quiz-choices-1">
            <a:extLst>
              <a:ext uri="{FF2B5EF4-FFF2-40B4-BE49-F238E27FC236}">
                <a16:creationId xmlns:a16="http://schemas.microsoft.com/office/drawing/2014/main" id="{EB2D2C45-FDD0-41C2-9B64-4594F1620310}"/>
              </a:ext>
            </a:extLst>
          </p:cNvPr>
          <p:cNvSpPr>
            <a:spLocks noGrp="1"/>
          </p:cNvSpPr>
          <p:nvPr/>
        </p:nvSpPr>
        <p:spPr>
          <a:xfrm>
            <a:off x="666750" y="3171825"/>
            <a:ext cx="514350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ΣF = m dv/dt · B speed = distance only · C energy = force/time · D field = charge × time</a:t>
            </a:r>
          </a:p>
        </p:txBody>
      </p:sp>
      <p:sp>
        <p:nvSpPr>
          <p:cNvPr id="10" name="rule-70-425">
            <a:extLst>
              <a:ext uri="{FF2B5EF4-FFF2-40B4-BE49-F238E27FC236}">
                <a16:creationId xmlns:a16="http://schemas.microsoft.com/office/drawing/2014/main" id="{518B6F18-A179-41FF-95B6-BD9CEE1A2B1E}"/>
              </a:ext>
            </a:extLst>
          </p:cNvPr>
          <p:cNvSpPr>
            <a:spLocks noGrp="1"/>
          </p:cNvSpPr>
          <p:nvPr/>
        </p:nvSpPr>
        <p:spPr>
          <a:xfrm>
            <a:off x="666750" y="40481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1" name="quiz-question-label-2">
            <a:extLst>
              <a:ext uri="{FF2B5EF4-FFF2-40B4-BE49-F238E27FC236}">
                <a16:creationId xmlns:a16="http://schemas.microsoft.com/office/drawing/2014/main" id="{4CE2A4CD-8AFB-4401-9FCD-6BDECF293671}"/>
              </a:ext>
            </a:extLst>
          </p:cNvPr>
          <p:cNvSpPr>
            <a:spLocks noGrp="1"/>
          </p:cNvSpPr>
          <p:nvPr/>
        </p:nvSpPr>
        <p:spPr>
          <a:xfrm>
            <a:off x="6191250" y="2143125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Q2</a:t>
            </a:r>
          </a:p>
        </p:txBody>
      </p:sp>
      <p:sp>
        <p:nvSpPr>
          <p:cNvPr id="12" name="quiz-question-2">
            <a:extLst>
              <a:ext uri="{FF2B5EF4-FFF2-40B4-BE49-F238E27FC236}">
                <a16:creationId xmlns:a16="http://schemas.microsoft.com/office/drawing/2014/main" id="{1654B3CE-C70E-4B55-9E35-79AEA194C1E3}"/>
              </a:ext>
            </a:extLst>
          </p:cNvPr>
          <p:cNvSpPr>
            <a:spLocks noGrp="1"/>
          </p:cNvSpPr>
          <p:nvPr/>
        </p:nvSpPr>
        <p:spPr>
          <a:xfrm>
            <a:off x="6191250" y="2466975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Which AP science practice is used when students plot labelled quantitative data?</a:t>
            </a:r>
          </a:p>
        </p:txBody>
      </p:sp>
      <p:sp>
        <p:nvSpPr>
          <p:cNvPr id="13" name="quiz-choices-2">
            <a:extLst>
              <a:ext uri="{FF2B5EF4-FFF2-40B4-BE49-F238E27FC236}">
                <a16:creationId xmlns:a16="http://schemas.microsoft.com/office/drawing/2014/main" id="{1738696A-58D3-4A64-AF57-2B5F706D7DEE}"/>
              </a:ext>
            </a:extLst>
          </p:cNvPr>
          <p:cNvSpPr>
            <a:spLocks noGrp="1"/>
          </p:cNvSpPr>
          <p:nvPr/>
        </p:nvSpPr>
        <p:spPr>
          <a:xfrm>
            <a:off x="6191250" y="3171825"/>
            <a:ext cx="514350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1.B · B 2.D · C 3.A · D none</a:t>
            </a:r>
          </a:p>
        </p:txBody>
      </p:sp>
      <p:sp>
        <p:nvSpPr>
          <p:cNvPr id="14" name="rule-650-425">
            <a:extLst>
              <a:ext uri="{FF2B5EF4-FFF2-40B4-BE49-F238E27FC236}">
                <a16:creationId xmlns:a16="http://schemas.microsoft.com/office/drawing/2014/main" id="{8FE67AED-EA54-48CD-BF05-C21207BE5AC5}"/>
              </a:ext>
            </a:extLst>
          </p:cNvPr>
          <p:cNvSpPr>
            <a:spLocks noGrp="1"/>
          </p:cNvSpPr>
          <p:nvPr/>
        </p:nvSpPr>
        <p:spPr>
          <a:xfrm>
            <a:off x="6191250" y="40481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5" name="quiz-question-label-3">
            <a:extLst>
              <a:ext uri="{FF2B5EF4-FFF2-40B4-BE49-F238E27FC236}">
                <a16:creationId xmlns:a16="http://schemas.microsoft.com/office/drawing/2014/main" id="{42158421-4776-4615-9BB2-1278CC8AC6C9}"/>
              </a:ext>
            </a:extLst>
          </p:cNvPr>
          <p:cNvSpPr>
            <a:spLocks noGrp="1"/>
          </p:cNvSpPr>
          <p:nvPr/>
        </p:nvSpPr>
        <p:spPr>
          <a:xfrm>
            <a:off x="666750" y="4095750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Q3</a:t>
            </a:r>
          </a:p>
        </p:txBody>
      </p:sp>
      <p:sp>
        <p:nvSpPr>
          <p:cNvPr id="16" name="quiz-question-3">
            <a:extLst>
              <a:ext uri="{FF2B5EF4-FFF2-40B4-BE49-F238E27FC236}">
                <a16:creationId xmlns:a16="http://schemas.microsoft.com/office/drawing/2014/main" id="{C04DEEE3-86D5-499E-8802-426ADE0D6CD1}"/>
              </a:ext>
            </a:extLst>
          </p:cNvPr>
          <p:cNvSpPr>
            <a:spLocks noGrp="1"/>
          </p:cNvSpPr>
          <p:nvPr/>
        </p:nvSpPr>
        <p:spPr>
          <a:xfrm>
            <a:off x="666750" y="4419600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Which statement correctly repairs today’s physics trap?</a:t>
            </a:r>
          </a:p>
        </p:txBody>
      </p:sp>
      <p:sp>
        <p:nvSpPr>
          <p:cNvPr id="17" name="quiz-choices-3">
            <a:extLst>
              <a:ext uri="{FF2B5EF4-FFF2-40B4-BE49-F238E27FC236}">
                <a16:creationId xmlns:a16="http://schemas.microsoft.com/office/drawing/2014/main" id="{2DDC50F6-7012-45C6-9863-064E536EDF52}"/>
              </a:ext>
            </a:extLst>
          </p:cNvPr>
          <p:cNvSpPr>
            <a:spLocks noGrp="1"/>
          </p:cNvSpPr>
          <p:nvPr/>
        </p:nvSpPr>
        <p:spPr>
          <a:xfrm>
            <a:off x="666750" y="5124450"/>
            <a:ext cx="514350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Calculus evolves the model; the free-body…correct model first. · B Using calculus means a free-body diagram is optional. · C Signs and units never matter · D A graph is decorative</a:t>
            </a:r>
          </a:p>
        </p:txBody>
      </p:sp>
      <p:sp>
        <p:nvSpPr>
          <p:cNvPr id="18" name="quiz-question-label-4">
            <a:extLst>
              <a:ext uri="{FF2B5EF4-FFF2-40B4-BE49-F238E27FC236}">
                <a16:creationId xmlns:a16="http://schemas.microsoft.com/office/drawing/2014/main" id="{4DEE29FF-F819-413A-B689-8F8C86C68BD5}"/>
              </a:ext>
            </a:extLst>
          </p:cNvPr>
          <p:cNvSpPr>
            <a:spLocks noGrp="1"/>
          </p:cNvSpPr>
          <p:nvPr/>
        </p:nvSpPr>
        <p:spPr>
          <a:xfrm>
            <a:off x="6191250" y="4095750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Q4</a:t>
            </a:r>
          </a:p>
        </p:txBody>
      </p:sp>
      <p:sp>
        <p:nvSpPr>
          <p:cNvPr id="19" name="quiz-question-4">
            <a:extLst>
              <a:ext uri="{FF2B5EF4-FFF2-40B4-BE49-F238E27FC236}">
                <a16:creationId xmlns:a16="http://schemas.microsoft.com/office/drawing/2014/main" id="{FDCE3FEA-9FB5-49BE-A7DA-11C69E224CB3}"/>
              </a:ext>
            </a:extLst>
          </p:cNvPr>
          <p:cNvSpPr>
            <a:spLocks noGrp="1"/>
          </p:cNvSpPr>
          <p:nvPr/>
        </p:nvSpPr>
        <p:spPr>
          <a:xfrm>
            <a:off x="6191250" y="4419600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What should follow a numerical AP Physics result?</a:t>
            </a:r>
          </a:p>
        </p:txBody>
      </p:sp>
      <p:sp>
        <p:nvSpPr>
          <p:cNvPr id="20" name="quiz-choices-4">
            <a:extLst>
              <a:ext uri="{FF2B5EF4-FFF2-40B4-BE49-F238E27FC236}">
                <a16:creationId xmlns:a16="http://schemas.microsoft.com/office/drawing/2014/main" id="{038E0EC7-37B6-42DC-9C5A-DD4C0ADB68EF}"/>
              </a:ext>
            </a:extLst>
          </p:cNvPr>
          <p:cNvSpPr>
            <a:spLocks noGrp="1"/>
          </p:cNvSpPr>
          <p:nvPr/>
        </p:nvSpPr>
        <p:spPr>
          <a:xfrm>
            <a:off x="6191250" y="5124450"/>
            <a:ext cx="514350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Units and a physical interpretation · B Only more decimals · C A copied formula · D No sign convention</a:t>
            </a:r>
          </a:p>
        </p:txBody>
      </p:sp>
    </p:spTree>
    <p:extLst>
      <p:ext uri="{BB962C8B-B14F-4D97-AF65-F5344CB8AC3E}">
        <p14:creationId xmlns:p14="http://schemas.microsoft.com/office/powerpoint/2010/main" val="18039636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roup-label">
            <a:extLst>
              <a:ext uri="{FF2B5EF4-FFF2-40B4-BE49-F238E27FC236}">
                <a16:creationId xmlns:a16="http://schemas.microsoft.com/office/drawing/2014/main" id="{1C6FA5BF-D7D5-4E36-BCAC-87F5D3899406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APC-M · UNIT 2 · AP PHYSICS C: MECHANICS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EE0CBF35-8F3F-4744-AC6D-2491439EB0D4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13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F5D1A201-5842-4A6E-9B14-6E89BD5B0188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DFB2AB22-85FA-4968-BA8B-049B42FA0D1D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COLLEGE BOARD AP PHYSICS · APC-M-U2 · 20–25%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20855D1C-CD84-4003-88D4-FC78801D1A7A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F4F0E2"/>
                </a:solidFill>
              </a:defRPr>
            </a:pPr>
            <a:r>
              <a:rPr sz="3600" b="1" i="0">
                <a:solidFill>
                  <a:srgbClr val="F4F0E2"/>
                </a:solidFill>
              </a:rPr>
              <a:t>Quiz answers: correct, explain, improve</a:t>
            </a:r>
          </a:p>
        </p:txBody>
      </p:sp>
      <p:sp>
        <p:nvSpPr>
          <p:cNvPr id="6" name="answer-number-1">
            <a:extLst>
              <a:ext uri="{FF2B5EF4-FFF2-40B4-BE49-F238E27FC236}">
                <a16:creationId xmlns:a16="http://schemas.microsoft.com/office/drawing/2014/main" id="{6052996C-BD22-4D0F-BA6C-28B82A5F74B8}"/>
              </a:ext>
            </a:extLst>
          </p:cNvPr>
          <p:cNvSpPr>
            <a:spLocks noGrp="1"/>
          </p:cNvSpPr>
          <p:nvPr/>
        </p:nvSpPr>
        <p:spPr>
          <a:xfrm>
            <a:off x="714375" y="1714500"/>
            <a:ext cx="476250" cy="476250"/>
          </a:xfrm>
          <a:prstGeom prst="ellipse">
            <a:avLst/>
          </a:prstGeom>
          <a:solidFill>
            <a:srgbClr val="A88CFF"/>
          </a:solidFill>
          <a:ln w="0">
            <a:noFill/>
            <a:prstDash val="solid"/>
          </a:ln>
        </p:spPr>
      </p:sp>
      <p:sp>
        <p:nvSpPr>
          <p:cNvPr id="7" name="answer-number-text-1">
            <a:extLst>
              <a:ext uri="{FF2B5EF4-FFF2-40B4-BE49-F238E27FC236}">
                <a16:creationId xmlns:a16="http://schemas.microsoft.com/office/drawing/2014/main" id="{15F4E606-537C-4E6E-979A-2F180AC5817D}"/>
              </a:ext>
            </a:extLst>
          </p:cNvPr>
          <p:cNvSpPr>
            <a:spLocks noGrp="1"/>
          </p:cNvSpPr>
          <p:nvPr/>
        </p:nvSpPr>
        <p:spPr>
          <a:xfrm>
            <a:off x="714375" y="1781175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1.</a:t>
            </a:r>
          </a:p>
        </p:txBody>
      </p:sp>
      <p:sp>
        <p:nvSpPr>
          <p:cNvPr id="8" name="answer-value-1">
            <a:extLst>
              <a:ext uri="{FF2B5EF4-FFF2-40B4-BE49-F238E27FC236}">
                <a16:creationId xmlns:a16="http://schemas.microsoft.com/office/drawing/2014/main" id="{9DF6BC7A-5AC6-4A14-98EE-54EA3C7E06BB}"/>
              </a:ext>
            </a:extLst>
          </p:cNvPr>
          <p:cNvSpPr>
            <a:spLocks noGrp="1"/>
          </p:cNvSpPr>
          <p:nvPr/>
        </p:nvSpPr>
        <p:spPr>
          <a:xfrm>
            <a:off x="1476375" y="1647825"/>
            <a:ext cx="4762500" cy="800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Answer: ΣF = m dv/dt</a:t>
            </a:r>
          </a:p>
        </p:txBody>
      </p:sp>
      <p:sp>
        <p:nvSpPr>
          <p:cNvPr id="9" name="answer-reason-1">
            <a:extLst>
              <a:ext uri="{FF2B5EF4-FFF2-40B4-BE49-F238E27FC236}">
                <a16:creationId xmlns:a16="http://schemas.microsoft.com/office/drawing/2014/main" id="{0EE22852-3C5D-406B-88D1-B00226CCDC9D}"/>
              </a:ext>
            </a:extLst>
          </p:cNvPr>
          <p:cNvSpPr>
            <a:spLocks noGrp="1"/>
          </p:cNvSpPr>
          <p:nvPr/>
        </p:nvSpPr>
        <p:spPr>
          <a:xfrm>
            <a:off x="6477000" y="1695450"/>
            <a:ext cx="466725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It is one of the unit’s governing relationships.</a:t>
            </a:r>
          </a:p>
        </p:txBody>
      </p:sp>
      <p:sp>
        <p:nvSpPr>
          <p:cNvPr id="10" name="rule-155-262">
            <a:extLst>
              <a:ext uri="{FF2B5EF4-FFF2-40B4-BE49-F238E27FC236}">
                <a16:creationId xmlns:a16="http://schemas.microsoft.com/office/drawing/2014/main" id="{38C58A93-4D6E-4ADF-A160-D8ECD12C10AD}"/>
              </a:ext>
            </a:extLst>
          </p:cNvPr>
          <p:cNvSpPr>
            <a:spLocks noGrp="1"/>
          </p:cNvSpPr>
          <p:nvPr/>
        </p:nvSpPr>
        <p:spPr>
          <a:xfrm>
            <a:off x="1476375" y="249555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1" name="answer-number-2">
            <a:extLst>
              <a:ext uri="{FF2B5EF4-FFF2-40B4-BE49-F238E27FC236}">
                <a16:creationId xmlns:a16="http://schemas.microsoft.com/office/drawing/2014/main" id="{62A1A8BF-2B57-4FE1-8E11-2005F5BBFF10}"/>
              </a:ext>
            </a:extLst>
          </p:cNvPr>
          <p:cNvSpPr>
            <a:spLocks noGrp="1"/>
          </p:cNvSpPr>
          <p:nvPr/>
        </p:nvSpPr>
        <p:spPr>
          <a:xfrm>
            <a:off x="714375" y="2695575"/>
            <a:ext cx="476250" cy="476250"/>
          </a:xfrm>
          <a:prstGeom prst="ellipse">
            <a:avLst/>
          </a:prstGeom>
          <a:solidFill>
            <a:srgbClr val="A88CFF"/>
          </a:solidFill>
          <a:ln w="0">
            <a:noFill/>
            <a:prstDash val="solid"/>
          </a:ln>
        </p:spPr>
      </p:sp>
      <p:sp>
        <p:nvSpPr>
          <p:cNvPr id="12" name="answer-number-text-2">
            <a:extLst>
              <a:ext uri="{FF2B5EF4-FFF2-40B4-BE49-F238E27FC236}">
                <a16:creationId xmlns:a16="http://schemas.microsoft.com/office/drawing/2014/main" id="{3F74F283-C629-4D6E-B81D-EE1FA844C9FD}"/>
              </a:ext>
            </a:extLst>
          </p:cNvPr>
          <p:cNvSpPr>
            <a:spLocks noGrp="1"/>
          </p:cNvSpPr>
          <p:nvPr/>
        </p:nvSpPr>
        <p:spPr>
          <a:xfrm>
            <a:off x="714375" y="27622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2.</a:t>
            </a:r>
          </a:p>
        </p:txBody>
      </p:sp>
      <p:sp>
        <p:nvSpPr>
          <p:cNvPr id="13" name="answer-value-2">
            <a:extLst>
              <a:ext uri="{FF2B5EF4-FFF2-40B4-BE49-F238E27FC236}">
                <a16:creationId xmlns:a16="http://schemas.microsoft.com/office/drawing/2014/main" id="{714E9D04-07CA-4A2E-A2C5-9820A3B4F67A}"/>
              </a:ext>
            </a:extLst>
          </p:cNvPr>
          <p:cNvSpPr>
            <a:spLocks noGrp="1"/>
          </p:cNvSpPr>
          <p:nvPr/>
        </p:nvSpPr>
        <p:spPr>
          <a:xfrm>
            <a:off x="1476375" y="2628900"/>
            <a:ext cx="4762500" cy="800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Answer: 1.B</a:t>
            </a:r>
          </a:p>
        </p:txBody>
      </p:sp>
      <p:sp>
        <p:nvSpPr>
          <p:cNvPr id="14" name="answer-reason-2">
            <a:extLst>
              <a:ext uri="{FF2B5EF4-FFF2-40B4-BE49-F238E27FC236}">
                <a16:creationId xmlns:a16="http://schemas.microsoft.com/office/drawing/2014/main" id="{B645B096-5BE8-496C-A365-F9B34D5403D4}"/>
              </a:ext>
            </a:extLst>
          </p:cNvPr>
          <p:cNvSpPr>
            <a:spLocks noGrp="1"/>
          </p:cNvSpPr>
          <p:nvPr/>
        </p:nvSpPr>
        <p:spPr>
          <a:xfrm>
            <a:off x="6477000" y="2676525"/>
            <a:ext cx="466725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Practice 1.B is creating quantitative graphs with scales and units.</a:t>
            </a:r>
          </a:p>
        </p:txBody>
      </p:sp>
      <p:sp>
        <p:nvSpPr>
          <p:cNvPr id="15" name="rule-155-365">
            <a:extLst>
              <a:ext uri="{FF2B5EF4-FFF2-40B4-BE49-F238E27FC236}">
                <a16:creationId xmlns:a16="http://schemas.microsoft.com/office/drawing/2014/main" id="{4B74055D-32FE-45CC-8319-21BAD078FB4E}"/>
              </a:ext>
            </a:extLst>
          </p:cNvPr>
          <p:cNvSpPr>
            <a:spLocks noGrp="1"/>
          </p:cNvSpPr>
          <p:nvPr/>
        </p:nvSpPr>
        <p:spPr>
          <a:xfrm>
            <a:off x="1476375" y="3476625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6" name="answer-number-3">
            <a:extLst>
              <a:ext uri="{FF2B5EF4-FFF2-40B4-BE49-F238E27FC236}">
                <a16:creationId xmlns:a16="http://schemas.microsoft.com/office/drawing/2014/main" id="{4C8E9BCA-34A9-41BF-86FA-31B00C93C25D}"/>
              </a:ext>
            </a:extLst>
          </p:cNvPr>
          <p:cNvSpPr>
            <a:spLocks noGrp="1"/>
          </p:cNvSpPr>
          <p:nvPr/>
        </p:nvSpPr>
        <p:spPr>
          <a:xfrm>
            <a:off x="714375" y="3676650"/>
            <a:ext cx="476250" cy="476250"/>
          </a:xfrm>
          <a:prstGeom prst="ellipse">
            <a:avLst/>
          </a:prstGeom>
          <a:solidFill>
            <a:srgbClr val="A88CFF"/>
          </a:solidFill>
          <a:ln w="0">
            <a:noFill/>
            <a:prstDash val="solid"/>
          </a:ln>
        </p:spPr>
      </p:sp>
      <p:sp>
        <p:nvSpPr>
          <p:cNvPr id="17" name="answer-number-text-3">
            <a:extLst>
              <a:ext uri="{FF2B5EF4-FFF2-40B4-BE49-F238E27FC236}">
                <a16:creationId xmlns:a16="http://schemas.microsoft.com/office/drawing/2014/main" id="{13CA3225-87AE-47B3-AE88-A0BAA3D3E457}"/>
              </a:ext>
            </a:extLst>
          </p:cNvPr>
          <p:cNvSpPr>
            <a:spLocks noGrp="1"/>
          </p:cNvSpPr>
          <p:nvPr/>
        </p:nvSpPr>
        <p:spPr>
          <a:xfrm>
            <a:off x="714375" y="3743325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3.</a:t>
            </a:r>
          </a:p>
        </p:txBody>
      </p:sp>
      <p:sp>
        <p:nvSpPr>
          <p:cNvPr id="18" name="answer-value-3">
            <a:extLst>
              <a:ext uri="{FF2B5EF4-FFF2-40B4-BE49-F238E27FC236}">
                <a16:creationId xmlns:a16="http://schemas.microsoft.com/office/drawing/2014/main" id="{8392919B-49AC-4DF1-B797-F53CD01C3762}"/>
              </a:ext>
            </a:extLst>
          </p:cNvPr>
          <p:cNvSpPr>
            <a:spLocks noGrp="1"/>
          </p:cNvSpPr>
          <p:nvPr/>
        </p:nvSpPr>
        <p:spPr>
          <a:xfrm>
            <a:off x="1476375" y="3609975"/>
            <a:ext cx="4762500" cy="800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Answer: Calculus evolves the model; the free-body diagram determines the correct model first.</a:t>
            </a:r>
          </a:p>
        </p:txBody>
      </p:sp>
      <p:sp>
        <p:nvSpPr>
          <p:cNvPr id="19" name="answer-reason-3">
            <a:extLst>
              <a:ext uri="{FF2B5EF4-FFF2-40B4-BE49-F238E27FC236}">
                <a16:creationId xmlns:a16="http://schemas.microsoft.com/office/drawing/2014/main" id="{5ABC9177-4398-43C1-9FD5-56E10AE283AA}"/>
              </a:ext>
            </a:extLst>
          </p:cNvPr>
          <p:cNvSpPr>
            <a:spLocks noGrp="1"/>
          </p:cNvSpPr>
          <p:nvPr/>
        </p:nvSpPr>
        <p:spPr>
          <a:xfrm>
            <a:off x="6477000" y="3657600"/>
            <a:ext cx="466725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The correction states the physically valid boundary or relationship.</a:t>
            </a:r>
          </a:p>
        </p:txBody>
      </p:sp>
      <p:sp>
        <p:nvSpPr>
          <p:cNvPr id="20" name="rule-155-468">
            <a:extLst>
              <a:ext uri="{FF2B5EF4-FFF2-40B4-BE49-F238E27FC236}">
                <a16:creationId xmlns:a16="http://schemas.microsoft.com/office/drawing/2014/main" id="{CDD0D381-B043-483F-A518-A2DB066B92B0}"/>
              </a:ext>
            </a:extLst>
          </p:cNvPr>
          <p:cNvSpPr>
            <a:spLocks noGrp="1"/>
          </p:cNvSpPr>
          <p:nvPr/>
        </p:nvSpPr>
        <p:spPr>
          <a:xfrm>
            <a:off x="1476375" y="445770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21" name="answer-number-4">
            <a:extLst>
              <a:ext uri="{FF2B5EF4-FFF2-40B4-BE49-F238E27FC236}">
                <a16:creationId xmlns:a16="http://schemas.microsoft.com/office/drawing/2014/main" id="{9D49FCBD-5DFE-4E71-BA49-3E776B87A2DA}"/>
              </a:ext>
            </a:extLst>
          </p:cNvPr>
          <p:cNvSpPr>
            <a:spLocks noGrp="1"/>
          </p:cNvSpPr>
          <p:nvPr/>
        </p:nvSpPr>
        <p:spPr>
          <a:xfrm>
            <a:off x="714375" y="4657725"/>
            <a:ext cx="476250" cy="476250"/>
          </a:xfrm>
          <a:prstGeom prst="ellipse">
            <a:avLst/>
          </a:prstGeom>
          <a:solidFill>
            <a:srgbClr val="A88CFF"/>
          </a:solidFill>
          <a:ln w="0">
            <a:noFill/>
            <a:prstDash val="solid"/>
          </a:ln>
        </p:spPr>
      </p:sp>
      <p:sp>
        <p:nvSpPr>
          <p:cNvPr id="22" name="answer-number-text-4">
            <a:extLst>
              <a:ext uri="{FF2B5EF4-FFF2-40B4-BE49-F238E27FC236}">
                <a16:creationId xmlns:a16="http://schemas.microsoft.com/office/drawing/2014/main" id="{9B24F29B-33C8-41DC-87E4-25F8805DD7E2}"/>
              </a:ext>
            </a:extLst>
          </p:cNvPr>
          <p:cNvSpPr>
            <a:spLocks noGrp="1"/>
          </p:cNvSpPr>
          <p:nvPr/>
        </p:nvSpPr>
        <p:spPr>
          <a:xfrm>
            <a:off x="714375" y="472440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4.</a:t>
            </a:r>
          </a:p>
        </p:txBody>
      </p:sp>
      <p:sp>
        <p:nvSpPr>
          <p:cNvPr id="23" name="answer-value-4">
            <a:extLst>
              <a:ext uri="{FF2B5EF4-FFF2-40B4-BE49-F238E27FC236}">
                <a16:creationId xmlns:a16="http://schemas.microsoft.com/office/drawing/2014/main" id="{5626BCA6-E752-4B09-875F-6AA11D48502D}"/>
              </a:ext>
            </a:extLst>
          </p:cNvPr>
          <p:cNvSpPr>
            <a:spLocks noGrp="1"/>
          </p:cNvSpPr>
          <p:nvPr/>
        </p:nvSpPr>
        <p:spPr>
          <a:xfrm>
            <a:off x="1476375" y="4591050"/>
            <a:ext cx="4762500" cy="800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Answer: Units and a physical interpretation</a:t>
            </a:r>
          </a:p>
        </p:txBody>
      </p:sp>
      <p:sp>
        <p:nvSpPr>
          <p:cNvPr id="24" name="answer-reason-4">
            <a:extLst>
              <a:ext uri="{FF2B5EF4-FFF2-40B4-BE49-F238E27FC236}">
                <a16:creationId xmlns:a16="http://schemas.microsoft.com/office/drawing/2014/main" id="{9959A270-E304-4B15-B32E-1E31F7801B48}"/>
              </a:ext>
            </a:extLst>
          </p:cNvPr>
          <p:cNvSpPr>
            <a:spLocks noGrp="1"/>
          </p:cNvSpPr>
          <p:nvPr/>
        </p:nvSpPr>
        <p:spPr>
          <a:xfrm>
            <a:off x="6477000" y="4638675"/>
            <a:ext cx="466725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A complete response connects mathematics to the model and reports units.</a:t>
            </a:r>
          </a:p>
        </p:txBody>
      </p:sp>
      <p:sp>
        <p:nvSpPr>
          <p:cNvPr id="25" name="exit-ticket">
            <a:extLst>
              <a:ext uri="{FF2B5EF4-FFF2-40B4-BE49-F238E27FC236}">
                <a16:creationId xmlns:a16="http://schemas.microsoft.com/office/drawing/2014/main" id="{6BC1FDB2-115A-46A8-AB17-A74A3D316C2B}"/>
              </a:ext>
            </a:extLst>
          </p:cNvPr>
          <p:cNvSpPr>
            <a:spLocks noGrp="1"/>
          </p:cNvSpPr>
          <p:nvPr/>
        </p:nvSpPr>
        <p:spPr>
          <a:xfrm>
            <a:off x="1047750" y="5743575"/>
            <a:ext cx="10096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A88CFF"/>
                </a:solidFill>
              </a:defRPr>
            </a:pPr>
            <a:r>
              <a:rPr sz="1875" b="1" i="0">
                <a:solidFill>
                  <a:srgbClr val="A88CFF"/>
                </a:solidFill>
              </a:rPr>
              <a:t>Next move: Correct one response, name the AP science practice you used, and write one new question about this unit.</a:t>
            </a:r>
          </a:p>
        </p:txBody>
      </p:sp>
    </p:spTree>
    <p:extLst>
      <p:ext uri="{BB962C8B-B14F-4D97-AF65-F5344CB8AC3E}">
        <p14:creationId xmlns:p14="http://schemas.microsoft.com/office/powerpoint/2010/main" val="1373696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roup-label">
            <a:extLst>
              <a:ext uri="{FF2B5EF4-FFF2-40B4-BE49-F238E27FC236}">
                <a16:creationId xmlns:a16="http://schemas.microsoft.com/office/drawing/2014/main" id="{AE4E6271-D66B-429F-B73E-FEFB6CEBCE0E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APC-M · UNIT 2 · AP PHYSICS C: MECHANICS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5818E140-9519-42E4-8519-2CFCAD36E5DE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F53795CE-ABCF-4C7B-B5B8-13114E3540DB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A1E2742A-BA92-4BAB-9AC1-B3DAB625D88F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APC-M-U2 · 20–25%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0F0A3C9F-13A1-4AF5-96D2-FEC3A45652C4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Three ideas to wake up</a:t>
            </a:r>
          </a:p>
        </p:txBody>
      </p:sp>
      <p:sp>
        <p:nvSpPr>
          <p:cNvPr id="6" name="retrieval-instruction">
            <a:extLst>
              <a:ext uri="{FF2B5EF4-FFF2-40B4-BE49-F238E27FC236}">
                <a16:creationId xmlns:a16="http://schemas.microsoft.com/office/drawing/2014/main" id="{8AA577CE-B817-4A17-A04A-2B7D5398F834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99060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0" i="0">
                <a:solidFill>
                  <a:srgbClr val="48635E"/>
                </a:solidFill>
              </a:defRPr>
            </a:pPr>
            <a:r>
              <a:rPr sz="1950" b="0" i="0">
                <a:solidFill>
                  <a:srgbClr val="48635E"/>
                </a:solidFill>
              </a:rPr>
              <a:t>Think alone → compare with a partner → vote with one reason.</a:t>
            </a:r>
          </a:p>
        </p:txBody>
      </p:sp>
      <p:sp>
        <p:nvSpPr>
          <p:cNvPr id="7" name="retrieval-number-1">
            <a:extLst>
              <a:ext uri="{FF2B5EF4-FFF2-40B4-BE49-F238E27FC236}">
                <a16:creationId xmlns:a16="http://schemas.microsoft.com/office/drawing/2014/main" id="{34EE001B-310C-4971-B308-AD833AA0C229}"/>
              </a:ext>
            </a:extLst>
          </p:cNvPr>
          <p:cNvSpPr>
            <a:spLocks noGrp="1"/>
          </p:cNvSpPr>
          <p:nvPr/>
        </p:nvSpPr>
        <p:spPr>
          <a:xfrm>
            <a:off x="723900" y="2209800"/>
            <a:ext cx="495300" cy="495300"/>
          </a:xfrm>
          <a:prstGeom prst="ellipse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8" name="retrieval-number-text-1">
            <a:extLst>
              <a:ext uri="{FF2B5EF4-FFF2-40B4-BE49-F238E27FC236}">
                <a16:creationId xmlns:a16="http://schemas.microsoft.com/office/drawing/2014/main" id="{BBBD5727-99F2-4561-8B76-B678697AE90B}"/>
              </a:ext>
            </a:extLst>
          </p:cNvPr>
          <p:cNvSpPr>
            <a:spLocks noGrp="1"/>
          </p:cNvSpPr>
          <p:nvPr/>
        </p:nvSpPr>
        <p:spPr>
          <a:xfrm>
            <a:off x="723900" y="22764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retrieval-question-1">
            <a:extLst>
              <a:ext uri="{FF2B5EF4-FFF2-40B4-BE49-F238E27FC236}">
                <a16:creationId xmlns:a16="http://schemas.microsoft.com/office/drawing/2014/main" id="{BFB9702C-44FC-4D92-812B-92E077D5FE06}"/>
              </a:ext>
            </a:extLst>
          </p:cNvPr>
          <p:cNvSpPr>
            <a:spLocks noGrp="1"/>
          </p:cNvSpPr>
          <p:nvPr/>
        </p:nvSpPr>
        <p:spPr>
          <a:xfrm>
            <a:off x="1524000" y="21717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Separate and integrate dv/dt = −kv with v(0) = v₀. What is v(t)?</a:t>
            </a:r>
          </a:p>
        </p:txBody>
      </p:sp>
      <p:sp>
        <p:nvSpPr>
          <p:cNvPr id="10" name="retrieval-number-2">
            <a:extLst>
              <a:ext uri="{FF2B5EF4-FFF2-40B4-BE49-F238E27FC236}">
                <a16:creationId xmlns:a16="http://schemas.microsoft.com/office/drawing/2014/main" id="{18E9084D-C4F3-46FC-9684-89C69DFD8527}"/>
              </a:ext>
            </a:extLst>
          </p:cNvPr>
          <p:cNvSpPr>
            <a:spLocks noGrp="1"/>
          </p:cNvSpPr>
          <p:nvPr/>
        </p:nvSpPr>
        <p:spPr>
          <a:xfrm>
            <a:off x="723900" y="3276600"/>
            <a:ext cx="495300" cy="495300"/>
          </a:xfrm>
          <a:prstGeom prst="ellipse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1" name="retrieval-number-text-2">
            <a:extLst>
              <a:ext uri="{FF2B5EF4-FFF2-40B4-BE49-F238E27FC236}">
                <a16:creationId xmlns:a16="http://schemas.microsoft.com/office/drawing/2014/main" id="{38E0B24D-AF35-4F55-8BA4-DDEC19EF9AEF}"/>
              </a:ext>
            </a:extLst>
          </p:cNvPr>
          <p:cNvSpPr>
            <a:spLocks noGrp="1"/>
          </p:cNvSpPr>
          <p:nvPr/>
        </p:nvSpPr>
        <p:spPr>
          <a:xfrm>
            <a:off x="723900" y="33432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retrieval-question-2">
            <a:extLst>
              <a:ext uri="{FF2B5EF4-FFF2-40B4-BE49-F238E27FC236}">
                <a16:creationId xmlns:a16="http://schemas.microsoft.com/office/drawing/2014/main" id="{39A12E3B-DE0B-4768-8EBF-90A9EEC93308}"/>
              </a:ext>
            </a:extLst>
          </p:cNvPr>
          <p:cNvSpPr>
            <a:spLocks noGrp="1"/>
          </p:cNvSpPr>
          <p:nvPr/>
        </p:nvSpPr>
        <p:spPr>
          <a:xfrm>
            <a:off x="1524000" y="32385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A 70 kg skydiver falls at terminal speed. What is the drag force on her? Use g = 9.8 m/s².</a:t>
            </a:r>
          </a:p>
        </p:txBody>
      </p:sp>
      <p:sp>
        <p:nvSpPr>
          <p:cNvPr id="13" name="retrieval-number-3">
            <a:extLst>
              <a:ext uri="{FF2B5EF4-FFF2-40B4-BE49-F238E27FC236}">
                <a16:creationId xmlns:a16="http://schemas.microsoft.com/office/drawing/2014/main" id="{3FC3D549-367B-4607-B92E-37C9B705C91C}"/>
              </a:ext>
            </a:extLst>
          </p:cNvPr>
          <p:cNvSpPr>
            <a:spLocks noGrp="1"/>
          </p:cNvSpPr>
          <p:nvPr/>
        </p:nvSpPr>
        <p:spPr>
          <a:xfrm>
            <a:off x="723900" y="4343400"/>
            <a:ext cx="495300" cy="495300"/>
          </a:xfrm>
          <a:prstGeom prst="ellipse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4" name="retrieval-number-text-3">
            <a:extLst>
              <a:ext uri="{FF2B5EF4-FFF2-40B4-BE49-F238E27FC236}">
                <a16:creationId xmlns:a16="http://schemas.microsoft.com/office/drawing/2014/main" id="{C3176054-E9D7-41EC-8BEE-DEA52DF6C50C}"/>
              </a:ext>
            </a:extLst>
          </p:cNvPr>
          <p:cNvSpPr>
            <a:spLocks noGrp="1"/>
          </p:cNvSpPr>
          <p:nvPr/>
        </p:nvSpPr>
        <p:spPr>
          <a:xfrm>
            <a:off x="723900" y="44100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retrieval-question-3">
            <a:extLst>
              <a:ext uri="{FF2B5EF4-FFF2-40B4-BE49-F238E27FC236}">
                <a16:creationId xmlns:a16="http://schemas.microsoft.com/office/drawing/2014/main" id="{3F12ED7A-EEB6-47E2-86CD-49F0ED2A8F68}"/>
              </a:ext>
            </a:extLst>
          </p:cNvPr>
          <p:cNvSpPr>
            <a:spLocks noGrp="1"/>
          </p:cNvSpPr>
          <p:nvPr/>
        </p:nvSpPr>
        <p:spPr>
          <a:xfrm>
            <a:off x="1524000" y="43053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What must be true of the net external force for a system’s momentum to stay constant?</a:t>
            </a:r>
          </a:p>
        </p:txBody>
      </p:sp>
      <p:sp>
        <p:nvSpPr>
          <p:cNvPr id="16" name="retrieval-close">
            <a:extLst>
              <a:ext uri="{FF2B5EF4-FFF2-40B4-BE49-F238E27FC236}">
                <a16:creationId xmlns:a16="http://schemas.microsoft.com/office/drawing/2014/main" id="{66BCD254-5B71-42C6-A759-7597DEB0C90C}"/>
              </a:ext>
            </a:extLst>
          </p:cNvPr>
          <p:cNvSpPr>
            <a:spLocks noGrp="1"/>
          </p:cNvSpPr>
          <p:nvPr/>
        </p:nvSpPr>
        <p:spPr>
          <a:xfrm>
            <a:off x="666750" y="5600700"/>
            <a:ext cx="10668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6336D6"/>
                </a:solidFill>
              </a:defRPr>
            </a:pPr>
            <a:r>
              <a:rPr sz="1800" b="1" i="0">
                <a:solidFill>
                  <a:srgbClr val="6336D6"/>
                </a:solidFill>
              </a:rPr>
              <a:t>Mini-whiteboard challenge: sketch or calculate one idea you expect to use today.</a:t>
            </a:r>
          </a:p>
        </p:txBody>
      </p:sp>
    </p:spTree>
    <p:extLst>
      <p:ext uri="{BB962C8B-B14F-4D97-AF65-F5344CB8AC3E}">
        <p14:creationId xmlns:p14="http://schemas.microsoft.com/office/powerpoint/2010/main" val="9238703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roup-label">
            <a:extLst>
              <a:ext uri="{FF2B5EF4-FFF2-40B4-BE49-F238E27FC236}">
                <a16:creationId xmlns:a16="http://schemas.microsoft.com/office/drawing/2014/main" id="{49CBFFAB-3071-41E3-9EAA-A15FB19D13E3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APC-M · UNIT 2 · AP PHYSICS C: MECHANICS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F16F7F17-3C8C-4C7F-839D-B7470D86AD48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03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A1841C7B-6D39-4FA2-9952-F2F15FFABCCF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61648E93-4776-47D8-B71D-47766555F3DC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APC-M-U2 · 20–25%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A425B6AE-1662-47C8-9909-E106361A3215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Build the model before reaching for numbers</a:t>
            </a:r>
          </a:p>
        </p:txBody>
      </p:sp>
      <p:sp>
        <p:nvSpPr>
          <p:cNvPr id="6" name="core-index-1">
            <a:extLst>
              <a:ext uri="{FF2B5EF4-FFF2-40B4-BE49-F238E27FC236}">
                <a16:creationId xmlns:a16="http://schemas.microsoft.com/office/drawing/2014/main" id="{BA7FF890-B0E2-4464-9C6D-9F91F6BD8480}"/>
              </a:ext>
            </a:extLst>
          </p:cNvPr>
          <p:cNvSpPr>
            <a:spLocks noGrp="1"/>
          </p:cNvSpPr>
          <p:nvPr/>
        </p:nvSpPr>
        <p:spPr>
          <a:xfrm>
            <a:off x="685800" y="180975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01</a:t>
            </a:r>
          </a:p>
        </p:txBody>
      </p:sp>
      <p:sp>
        <p:nvSpPr>
          <p:cNvPr id="7" name="core-point-1">
            <a:extLst>
              <a:ext uri="{FF2B5EF4-FFF2-40B4-BE49-F238E27FC236}">
                <a16:creationId xmlns:a16="http://schemas.microsoft.com/office/drawing/2014/main" id="{DEA69B2C-24BB-4A9F-BCA8-61F33B3BECCE}"/>
              </a:ext>
            </a:extLst>
          </p:cNvPr>
          <p:cNvSpPr>
            <a:spLocks noGrp="1"/>
          </p:cNvSpPr>
          <p:nvPr/>
        </p:nvSpPr>
        <p:spPr>
          <a:xfrm>
            <a:off x="1257300" y="178117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Calculus-based: Newton’s second law can produce differential equations of motion.</a:t>
            </a:r>
          </a:p>
        </p:txBody>
      </p:sp>
      <p:sp>
        <p:nvSpPr>
          <p:cNvPr id="8" name="core-index-2">
            <a:extLst>
              <a:ext uri="{FF2B5EF4-FFF2-40B4-BE49-F238E27FC236}">
                <a16:creationId xmlns:a16="http://schemas.microsoft.com/office/drawing/2014/main" id="{885AE139-7F00-4589-ACC6-CB2A2D9D6C87}"/>
              </a:ext>
            </a:extLst>
          </p:cNvPr>
          <p:cNvSpPr>
            <a:spLocks noGrp="1"/>
          </p:cNvSpPr>
          <p:nvPr/>
        </p:nvSpPr>
        <p:spPr>
          <a:xfrm>
            <a:off x="685800" y="259080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02</a:t>
            </a:r>
          </a:p>
        </p:txBody>
      </p:sp>
      <p:sp>
        <p:nvSpPr>
          <p:cNvPr id="9" name="core-point-2">
            <a:extLst>
              <a:ext uri="{FF2B5EF4-FFF2-40B4-BE49-F238E27FC236}">
                <a16:creationId xmlns:a16="http://schemas.microsoft.com/office/drawing/2014/main" id="{1C256FD0-61DB-4C1A-8E09-773C809C397A}"/>
              </a:ext>
            </a:extLst>
          </p:cNvPr>
          <p:cNvSpPr>
            <a:spLocks noGrp="1"/>
          </p:cNvSpPr>
          <p:nvPr/>
        </p:nvSpPr>
        <p:spPr>
          <a:xfrm>
            <a:off x="1257300" y="256222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Calculus-based: Forces must be resolved from a free-body diagram before calculus begins.</a:t>
            </a:r>
          </a:p>
        </p:txBody>
      </p:sp>
      <p:sp>
        <p:nvSpPr>
          <p:cNvPr id="10" name="core-index-3">
            <a:extLst>
              <a:ext uri="{FF2B5EF4-FFF2-40B4-BE49-F238E27FC236}">
                <a16:creationId xmlns:a16="http://schemas.microsoft.com/office/drawing/2014/main" id="{7AACC838-6059-46E7-8FFC-0BF6B1936C39}"/>
              </a:ext>
            </a:extLst>
          </p:cNvPr>
          <p:cNvSpPr>
            <a:spLocks noGrp="1"/>
          </p:cNvSpPr>
          <p:nvPr/>
        </p:nvSpPr>
        <p:spPr>
          <a:xfrm>
            <a:off x="685800" y="337185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03</a:t>
            </a:r>
          </a:p>
        </p:txBody>
      </p:sp>
      <p:sp>
        <p:nvSpPr>
          <p:cNvPr id="11" name="core-point-3">
            <a:extLst>
              <a:ext uri="{FF2B5EF4-FFF2-40B4-BE49-F238E27FC236}">
                <a16:creationId xmlns:a16="http://schemas.microsoft.com/office/drawing/2014/main" id="{E02D7687-04B1-46FA-BBA1-0200055D541E}"/>
              </a:ext>
            </a:extLst>
          </p:cNvPr>
          <p:cNvSpPr>
            <a:spLocks noGrp="1"/>
          </p:cNvSpPr>
          <p:nvPr/>
        </p:nvSpPr>
        <p:spPr>
          <a:xfrm>
            <a:off x="1257300" y="334327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Calculus-based: Variable forces can depend on position, time or velocity.</a:t>
            </a:r>
          </a:p>
        </p:txBody>
      </p:sp>
      <p:sp>
        <p:nvSpPr>
          <p:cNvPr id="12" name="core-index-4">
            <a:extLst>
              <a:ext uri="{FF2B5EF4-FFF2-40B4-BE49-F238E27FC236}">
                <a16:creationId xmlns:a16="http://schemas.microsoft.com/office/drawing/2014/main" id="{DE1C1329-B1E2-40B3-A810-4FE10F9B8E9C}"/>
              </a:ext>
            </a:extLst>
          </p:cNvPr>
          <p:cNvSpPr>
            <a:spLocks noGrp="1"/>
          </p:cNvSpPr>
          <p:nvPr/>
        </p:nvSpPr>
        <p:spPr>
          <a:xfrm>
            <a:off x="685800" y="415290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04</a:t>
            </a:r>
          </a:p>
        </p:txBody>
      </p:sp>
      <p:sp>
        <p:nvSpPr>
          <p:cNvPr id="13" name="core-point-4">
            <a:extLst>
              <a:ext uri="{FF2B5EF4-FFF2-40B4-BE49-F238E27FC236}">
                <a16:creationId xmlns:a16="http://schemas.microsoft.com/office/drawing/2014/main" id="{C714414E-5D10-4564-A709-3FDF9EB06494}"/>
              </a:ext>
            </a:extLst>
          </p:cNvPr>
          <p:cNvSpPr>
            <a:spLocks noGrp="1"/>
          </p:cNvSpPr>
          <p:nvPr/>
        </p:nvSpPr>
        <p:spPr>
          <a:xfrm>
            <a:off x="1257300" y="412432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Calculus-based: System choice separates internal and external interactions.</a:t>
            </a:r>
          </a:p>
        </p:txBody>
      </p:sp>
      <p:sp>
        <p:nvSpPr>
          <p:cNvPr id="14" name="equation-panel">
            <a:extLst>
              <a:ext uri="{FF2B5EF4-FFF2-40B4-BE49-F238E27FC236}">
                <a16:creationId xmlns:a16="http://schemas.microsoft.com/office/drawing/2014/main" id="{7964B11A-EB3C-4129-A34B-DB15B92DE173}"/>
              </a:ext>
            </a:extLst>
          </p:cNvPr>
          <p:cNvSpPr>
            <a:spLocks noGrp="1"/>
          </p:cNvSpPr>
          <p:nvPr/>
        </p:nvSpPr>
        <p:spPr>
          <a:xfrm>
            <a:off x="7858125" y="1809750"/>
            <a:ext cx="3667125" cy="2952750"/>
          </a:xfrm>
          <a:prstGeom prst="roundRect">
            <a:avLst>
              <a:gd name="adj" fmla="val 3871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5" name="equation-label">
            <a:extLst>
              <a:ext uri="{FF2B5EF4-FFF2-40B4-BE49-F238E27FC236}">
                <a16:creationId xmlns:a16="http://schemas.microsoft.com/office/drawing/2014/main" id="{22D03EE4-66DE-4E34-A0C8-DE3DDC6FA517}"/>
              </a:ext>
            </a:extLst>
          </p:cNvPr>
          <p:cNvSpPr>
            <a:spLocks noGrp="1"/>
          </p:cNvSpPr>
          <p:nvPr/>
        </p:nvSpPr>
        <p:spPr>
          <a:xfrm>
            <a:off x="8143875" y="2095500"/>
            <a:ext cx="3095625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EQUATIONS TO OWN</a:t>
            </a:r>
          </a:p>
        </p:txBody>
      </p:sp>
      <p:sp>
        <p:nvSpPr>
          <p:cNvPr id="16" name="equation-expression-1">
            <a:extLst>
              <a:ext uri="{FF2B5EF4-FFF2-40B4-BE49-F238E27FC236}">
                <a16:creationId xmlns:a16="http://schemas.microsoft.com/office/drawing/2014/main" id="{A9C78293-BA71-49E8-B334-E552A545E654}"/>
              </a:ext>
            </a:extLst>
          </p:cNvPr>
          <p:cNvSpPr>
            <a:spLocks noGrp="1"/>
          </p:cNvSpPr>
          <p:nvPr/>
        </p:nvSpPr>
        <p:spPr>
          <a:xfrm>
            <a:off x="8143875" y="2552700"/>
            <a:ext cx="3095625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CALCULUS-BASED · ΣF = m dv/dt</a:t>
            </a:r>
          </a:p>
        </p:txBody>
      </p:sp>
      <p:sp>
        <p:nvSpPr>
          <p:cNvPr id="17" name="equation-units-1">
            <a:extLst>
              <a:ext uri="{FF2B5EF4-FFF2-40B4-BE49-F238E27FC236}">
                <a16:creationId xmlns:a16="http://schemas.microsoft.com/office/drawing/2014/main" id="{88BCF8B2-2225-47BF-BE91-03B07DA81E9E}"/>
              </a:ext>
            </a:extLst>
          </p:cNvPr>
          <p:cNvSpPr>
            <a:spLocks noGrp="1"/>
          </p:cNvSpPr>
          <p:nvPr/>
        </p:nvSpPr>
        <p:spPr>
          <a:xfrm>
            <a:off x="8143875" y="3276600"/>
            <a:ext cx="3095625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Units: N</a:t>
            </a:r>
          </a:p>
        </p:txBody>
      </p:sp>
      <p:sp>
        <p:nvSpPr>
          <p:cNvPr id="18" name="equation-expression-2">
            <a:extLst>
              <a:ext uri="{FF2B5EF4-FFF2-40B4-BE49-F238E27FC236}">
                <a16:creationId xmlns:a16="http://schemas.microsoft.com/office/drawing/2014/main" id="{4D26E000-4FD3-4FA2-ADD2-464D6D3D9258}"/>
              </a:ext>
            </a:extLst>
          </p:cNvPr>
          <p:cNvSpPr>
            <a:spLocks noGrp="1"/>
          </p:cNvSpPr>
          <p:nvPr/>
        </p:nvSpPr>
        <p:spPr>
          <a:xfrm>
            <a:off x="8143875" y="3714750"/>
            <a:ext cx="3095625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CALCULUS-BASED · dp/dt = ΣFext</a:t>
            </a:r>
          </a:p>
        </p:txBody>
      </p:sp>
      <p:sp>
        <p:nvSpPr>
          <p:cNvPr id="19" name="equation-units-2">
            <a:extLst>
              <a:ext uri="{FF2B5EF4-FFF2-40B4-BE49-F238E27FC236}">
                <a16:creationId xmlns:a16="http://schemas.microsoft.com/office/drawing/2014/main" id="{906EF4F3-8320-4637-B08C-56BC68437ED3}"/>
              </a:ext>
            </a:extLst>
          </p:cNvPr>
          <p:cNvSpPr>
            <a:spLocks noGrp="1"/>
          </p:cNvSpPr>
          <p:nvPr/>
        </p:nvSpPr>
        <p:spPr>
          <a:xfrm>
            <a:off x="8143875" y="4267200"/>
            <a:ext cx="3095625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Units: N</a:t>
            </a:r>
          </a:p>
        </p:txBody>
      </p:sp>
      <p:sp>
        <p:nvSpPr>
          <p:cNvPr id="20" name="vocabulary-label">
            <a:extLst>
              <a:ext uri="{FF2B5EF4-FFF2-40B4-BE49-F238E27FC236}">
                <a16:creationId xmlns:a16="http://schemas.microsoft.com/office/drawing/2014/main" id="{57C4795F-5A63-4410-821D-FD506F55485C}"/>
              </a:ext>
            </a:extLst>
          </p:cNvPr>
          <p:cNvSpPr>
            <a:spLocks noGrp="1"/>
          </p:cNvSpPr>
          <p:nvPr/>
        </p:nvSpPr>
        <p:spPr>
          <a:xfrm>
            <a:off x="7858125" y="4895850"/>
            <a:ext cx="36671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SAY IT PRECISELY</a:t>
            </a:r>
          </a:p>
        </p:txBody>
      </p:sp>
      <p:sp>
        <p:nvSpPr>
          <p:cNvPr id="21" name="vocabulary">
            <a:extLst>
              <a:ext uri="{FF2B5EF4-FFF2-40B4-BE49-F238E27FC236}">
                <a16:creationId xmlns:a16="http://schemas.microsoft.com/office/drawing/2014/main" id="{7BBA881A-1B80-41C1-85C9-6B53AD5401F7}"/>
              </a:ext>
            </a:extLst>
          </p:cNvPr>
          <p:cNvSpPr>
            <a:spLocks noGrp="1"/>
          </p:cNvSpPr>
          <p:nvPr/>
        </p:nvSpPr>
        <p:spPr>
          <a:xfrm>
            <a:off x="7858125" y="5257800"/>
            <a:ext cx="3667125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differential equation · drag · terminal speed · system · constraint · free-body diagram</a:t>
            </a:r>
          </a:p>
        </p:txBody>
      </p:sp>
    </p:spTree>
    <p:extLst>
      <p:ext uri="{BB962C8B-B14F-4D97-AF65-F5344CB8AC3E}">
        <p14:creationId xmlns:p14="http://schemas.microsoft.com/office/powerpoint/2010/main" val="15068005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15BA77-2920-7226-1171-4097696EC5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roup-label">
            <a:extLst>
              <a:ext uri="{FF2B5EF4-FFF2-40B4-BE49-F238E27FC236}">
                <a16:creationId xmlns:a16="http://schemas.microsoft.com/office/drawing/2014/main" id="{2F558171-29AB-39D5-C9E0-4FCE55F90BA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APC-M · UNIT 2 · AP PHYSICS C: MECHANICS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13CFC21E-AF51-E763-507E-0F7E22B0098D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04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0CD6CF93-647C-B931-5C2D-5D65E8505657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2AAF98B0-5AE7-DB00-0ABD-5F5E37864789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APC-M-U2 · 20–25%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9B671970-252D-AC55-036F-3BEB50EEED62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lang="en-US" sz="3600" b="1" i="0">
                <a:solidFill>
                  <a:srgbClr val="0A332E"/>
                </a:solidFill>
              </a:rPr>
              <a:t>In one sentence</a:t>
            </a:r>
            <a:endParaRPr sz="3600" b="1" i="0">
              <a:solidFill>
                <a:srgbClr val="0A332E"/>
              </a:solidFill>
            </a:endParaRPr>
          </a:p>
        </p:txBody>
      </p:sp>
      <p:sp>
        <p:nvSpPr>
          <p:cNvPr id="23" name="simple-definition-label">
            <a:extLst>
              <a:ext uri="{FF2B5EF4-FFF2-40B4-BE49-F238E27FC236}">
                <a16:creationId xmlns:a16="http://schemas.microsoft.com/office/drawing/2014/main" id="{96E9EFBF-64AA-44E8-93E9-947C02B7E6A1}"/>
              </a:ext>
            </a:extLst>
          </p:cNvPr>
          <p:cNvSpPr txBox="1"/>
          <p:nvPr/>
        </p:nvSpPr>
        <p:spPr>
          <a:xfrm>
            <a:off x="660400" y="1524000"/>
            <a:ext cx="10858500" cy="276999"/>
          </a:xfrm>
          <a:prstGeom prst="rect">
            <a:avLst/>
          </a:prstGeom>
          <a:noFill/>
        </p:spPr>
        <p:txBody>
          <a:bodyPr vert="horz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SIMPLE DEFINITION</a:t>
            </a:r>
          </a:p>
        </p:txBody>
      </p:sp>
      <p:sp>
        <p:nvSpPr>
          <p:cNvPr id="24" name="simple-definition">
            <a:extLst>
              <a:ext uri="{FF2B5EF4-FFF2-40B4-BE49-F238E27FC236}">
                <a16:creationId xmlns:a16="http://schemas.microsoft.com/office/drawing/2014/main" id="{782EED63-E742-B449-68AF-F274EBC271FF}"/>
              </a:ext>
            </a:extLst>
          </p:cNvPr>
          <p:cNvSpPr txBox="1"/>
          <p:nvPr/>
        </p:nvSpPr>
        <p:spPr>
          <a:xfrm>
            <a:off x="660400" y="1879600"/>
            <a:ext cx="10858500" cy="323165"/>
          </a:xfrm>
          <a:prstGeom prst="rect">
            <a:avLst/>
          </a:prstGeom>
          <a:noFill/>
        </p:spPr>
        <p:txBody>
          <a:bodyPr vert="horz" wrap="square" lIns="0" tIns="0" rtlCol="0">
            <a:noAutofit/>
          </a:bodyPr>
          <a:lstStyle/>
          <a:p>
            <a:r>
              <a:rPr lang="en-US" sz="2600">
                <a:solidFill>
                  <a:srgbClr val="102E29"/>
                </a:solidFill>
              </a:rPr>
              <a:t>Here Newton's second law becomes a differential equation: when the force depends on position, time, or the very speed it is producing, the motion has to be integrated rather than plugged into a constant-acceleration formula.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FAC634A-BF6E-ED76-EC91-0069C9A9CD8C}"/>
              </a:ext>
            </a:extLst>
          </p:cNvPr>
          <p:cNvSpPr txBox="1"/>
          <p:nvPr/>
        </p:nvSpPr>
        <p:spPr>
          <a:xfrm>
            <a:off x="3759200" y="3715926"/>
            <a:ext cx="1905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6B7F79"/>
                </a:solidFill>
              </a:rPr>
              <a:t>free-body diagram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8D62636E-1BC8-0787-7CC4-083FBDCA559E}"/>
              </a:ext>
            </a:extLst>
          </p:cNvPr>
          <p:cNvSpPr/>
          <p:nvPr/>
        </p:nvSpPr>
        <p:spPr>
          <a:xfrm>
            <a:off x="5461000" y="4182533"/>
            <a:ext cx="711200" cy="816563"/>
          </a:xfrm>
          <a:prstGeom prst="ellipse">
            <a:avLst/>
          </a:prstGeom>
          <a:solidFill>
            <a:srgbClr val="F3EFDF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>
                <a:solidFill>
                  <a:srgbClr val="102E29"/>
                </a:solidFill>
              </a:rPr>
              <a:t>m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773775F-CC9E-1E1E-00A9-B355A2689B0F}"/>
              </a:ext>
            </a:extLst>
          </p:cNvPr>
          <p:cNvCxnSpPr/>
          <p:nvPr/>
        </p:nvCxnSpPr>
        <p:spPr>
          <a:xfrm>
            <a:off x="5816600" y="4999096"/>
            <a:ext cx="0" cy="874889"/>
          </a:xfrm>
          <a:prstGeom prst="line">
            <a:avLst/>
          </a:prstGeom>
          <a:ln w="38100">
            <a:solidFill>
              <a:srgbClr val="102E2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C8D22360-602E-E588-F125-E03412FF6E81}"/>
              </a:ext>
            </a:extLst>
          </p:cNvPr>
          <p:cNvSpPr txBox="1"/>
          <p:nvPr/>
        </p:nvSpPr>
        <p:spPr>
          <a:xfrm>
            <a:off x="5918200" y="5407378"/>
            <a:ext cx="1143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102E29"/>
                </a:solidFill>
              </a:rPr>
              <a:t>mg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075C45FC-412F-EEF0-3A78-0E253C4694CA}"/>
              </a:ext>
            </a:extLst>
          </p:cNvPr>
          <p:cNvCxnSpPr/>
          <p:nvPr/>
        </p:nvCxnSpPr>
        <p:spPr>
          <a:xfrm flipV="1">
            <a:off x="5816600" y="3745089"/>
            <a:ext cx="0" cy="408282"/>
          </a:xfrm>
          <a:prstGeom prst="line">
            <a:avLst/>
          </a:prstGeom>
          <a:ln w="31750">
            <a:solidFill>
              <a:srgbClr val="EF5C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4787E751-A69B-C033-8055-2807C027D20B}"/>
              </a:ext>
            </a:extLst>
          </p:cNvPr>
          <p:cNvSpPr txBox="1"/>
          <p:nvPr/>
        </p:nvSpPr>
        <p:spPr>
          <a:xfrm>
            <a:off x="5918200" y="3715926"/>
            <a:ext cx="2032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EF5C3E"/>
                </a:solidFill>
              </a:rPr>
              <a:t>drag = bv, grows with v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E3623242-2525-C68A-3D83-58BA747D89CF}"/>
              </a:ext>
            </a:extLst>
          </p:cNvPr>
          <p:cNvCxnSpPr/>
          <p:nvPr/>
        </p:nvCxnSpPr>
        <p:spPr>
          <a:xfrm>
            <a:off x="4826000" y="4182533"/>
            <a:ext cx="0" cy="816563"/>
          </a:xfrm>
          <a:prstGeom prst="line">
            <a:avLst/>
          </a:prstGeom>
          <a:ln w="25400">
            <a:solidFill>
              <a:srgbClr val="6B7F7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EBA44785-C0E6-E7A8-E093-037CB730EBC7}"/>
              </a:ext>
            </a:extLst>
          </p:cNvPr>
          <p:cNvSpPr txBox="1"/>
          <p:nvPr/>
        </p:nvSpPr>
        <p:spPr>
          <a:xfrm>
            <a:off x="3962400" y="4445000"/>
            <a:ext cx="762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r"/>
            <a:r>
              <a:rPr lang="en-US" sz="1600">
                <a:solidFill>
                  <a:srgbClr val="102E29"/>
                </a:solidFill>
              </a:rPr>
              <a:t>v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19E4A4D-ABB7-584B-AE88-662E1485B150}"/>
              </a:ext>
            </a:extLst>
          </p:cNvPr>
          <p:cNvSpPr txBox="1"/>
          <p:nvPr/>
        </p:nvSpPr>
        <p:spPr>
          <a:xfrm>
            <a:off x="7112000" y="4095045"/>
            <a:ext cx="4318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 b="1">
                <a:solidFill>
                  <a:srgbClr val="102E29"/>
                </a:solidFill>
              </a:rPr>
              <a:t>m dv/dt = mg − bv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5D64CDB-6B08-F991-3180-196E7AEFA3A4}"/>
              </a:ext>
            </a:extLst>
          </p:cNvPr>
          <p:cNvSpPr txBox="1"/>
          <p:nvPr/>
        </p:nvSpPr>
        <p:spPr>
          <a:xfrm>
            <a:off x="7112000" y="4561652"/>
            <a:ext cx="4318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102E29"/>
                </a:solidFill>
              </a:rPr>
              <a:t>The force depends on the speed it produces, so acceleration is not constant.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A7B1B0A-B1A0-492A-BDE8-8D396C6F2EE9}"/>
              </a:ext>
            </a:extLst>
          </p:cNvPr>
          <p:cNvSpPr txBox="1"/>
          <p:nvPr/>
        </p:nvSpPr>
        <p:spPr>
          <a:xfrm>
            <a:off x="7112000" y="5290726"/>
            <a:ext cx="4318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EF5C3E"/>
                </a:solidFill>
              </a:rPr>
              <a:t>When bv = mg, dv/dt = 0: terminal speed mg/b.</a:t>
            </a:r>
          </a:p>
        </p:txBody>
      </p:sp>
      <p:sp>
        <p:nvSpPr>
          <p:cNvPr id="36" name="diagram-caption">
            <a:extLst>
              <a:ext uri="{FF2B5EF4-FFF2-40B4-BE49-F238E27FC236}">
                <a16:creationId xmlns:a16="http://schemas.microsoft.com/office/drawing/2014/main" id="{7E780970-74BB-C0E9-5DE8-F6ACF02F44F1}"/>
              </a:ext>
            </a:extLst>
          </p:cNvPr>
          <p:cNvSpPr txBox="1"/>
          <p:nvPr/>
        </p:nvSpPr>
        <p:spPr>
          <a:xfrm>
            <a:off x="660400" y="6070600"/>
            <a:ext cx="10858500" cy="323165"/>
          </a:xfrm>
          <a:prstGeom prst="rect">
            <a:avLst/>
          </a:prstGeom>
          <a:noFill/>
        </p:spPr>
        <p:txBody>
          <a:bodyPr vert="horz" lIns="0" tIns="0" rtlCol="0">
            <a:noAutofit/>
          </a:bodyPr>
          <a:lstStyle/>
          <a:p>
            <a:r>
              <a:rPr lang="en-US" sz="1600" i="1">
                <a:solidFill>
                  <a:srgbClr val="6B7F79"/>
                </a:solidFill>
              </a:rPr>
              <a:t>Drag grows as the object speeds up, so the acceleration shrinks toward zero.</a:t>
            </a:r>
          </a:p>
        </p:txBody>
      </p:sp>
    </p:spTree>
    <p:extLst>
      <p:ext uri="{BB962C8B-B14F-4D97-AF65-F5344CB8AC3E}">
        <p14:creationId xmlns:p14="http://schemas.microsoft.com/office/powerpoint/2010/main" val="13627039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FF2B5EF4-FFF2-40B4-BE49-F238E27FC236}">
                <a16:creationId xmlns:a16="http://schemas.microsoft.com/office/drawing/2014/main" id="{B15F4D53-EE9A-4B87-91B3-4832F7ABD1C7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APC-M · UNIT 2 · AP PHYSICS C: MECHANICS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05B0E093-F84E-4999-B12E-B9580DABBBF0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05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0B5BC928-5119-4615-88FE-B8AD8206FBD7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19F59A5A-EA32-4607-8093-D26A48B7FEAD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APC-M-U2 · 20–25%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9F14C37A-21D9-4637-962C-98747A864ECE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Linear drag makes acceleration shrink with speed</a:t>
            </a:r>
          </a:p>
        </p:txBody>
      </p:sp>
      <p:sp>
        <p:nvSpPr>
          <p:cNvPr id="6" name="graph-mode">
            <a:extLst>
              <a:ext uri="{FF2B5EF4-FFF2-40B4-BE49-F238E27FC236}">
                <a16:creationId xmlns:a16="http://schemas.microsoft.com/office/drawing/2014/main" id="{4C6ECB1E-8EE9-43B4-96C0-2D0C4EF17F86}"/>
              </a:ext>
            </a:extLst>
          </p:cNvPr>
          <p:cNvSpPr>
            <a:spLocks noGrp="1"/>
          </p:cNvSpPr>
          <p:nvPr/>
        </p:nvSpPr>
        <p:spPr>
          <a:xfrm>
            <a:off x="666750" y="1657350"/>
            <a:ext cx="3429000" cy="533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INTERACTIVE GRAPH · PREDICT → EDIT → EXPLAIN</a:t>
            </a:r>
          </a:p>
        </p:txBody>
      </p:sp>
      <p:sp>
        <p:nvSpPr>
          <p:cNvPr id="7" name="graph-prompt">
            <a:extLst>
              <a:ext uri="{FF2B5EF4-FFF2-40B4-BE49-F238E27FC236}">
                <a16:creationId xmlns:a16="http://schemas.microsoft.com/office/drawing/2014/main" id="{87EB395F-AC2D-4CB5-A49B-0CB1DE803B60}"/>
              </a:ext>
            </a:extLst>
          </p:cNvPr>
          <p:cNvSpPr>
            <a:spLocks noGrp="1"/>
          </p:cNvSpPr>
          <p:nvPr/>
        </p:nvSpPr>
        <p:spPr>
          <a:xfrm>
            <a:off x="666750" y="2362200"/>
            <a:ext cx="3143250" cy="1314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0A332E"/>
                </a:solidFill>
              </a:defRPr>
            </a:pPr>
            <a:r>
              <a:rPr sz="1950" b="1" i="0">
                <a:solidFill>
                  <a:srgbClr val="0A332E"/>
                </a:solidFill>
              </a:rPr>
              <a:t>Predict the shape first. Then click the native chart in PowerPoint, change one value and explain what physics changed.</a:t>
            </a:r>
          </a:p>
        </p:txBody>
      </p:sp>
      <p:sp>
        <p:nvSpPr>
          <p:cNvPr id="8" name="graph-data">
            <a:extLst>
              <a:ext uri="{FF2B5EF4-FFF2-40B4-BE49-F238E27FC236}">
                <a16:creationId xmlns:a16="http://schemas.microsoft.com/office/drawing/2014/main" id="{B741A956-4B19-4C45-B7C2-154B91C14EFE}"/>
              </a:ext>
            </a:extLst>
          </p:cNvPr>
          <p:cNvSpPr>
            <a:spLocks noGrp="1"/>
          </p:cNvSpPr>
          <p:nvPr/>
        </p:nvSpPr>
        <p:spPr>
          <a:xfrm>
            <a:off x="666750" y="4000500"/>
            <a:ext cx="3143250" cy="876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Data: Editable model data: (0, 9.8), (5, 7.35), …, (15, 2.45), (20, 0).</a:t>
            </a:r>
          </a:p>
        </p:txBody>
      </p:sp>
      <p:sp>
        <p:nvSpPr>
          <p:cNvPr id="9" name="graph-scale">
            <a:extLst>
              <a:ext uri="{FF2B5EF4-FFF2-40B4-BE49-F238E27FC236}">
                <a16:creationId xmlns:a16="http://schemas.microsoft.com/office/drawing/2014/main" id="{DEEDDE4A-33D6-48C6-B924-6AE39EA28692}"/>
              </a:ext>
            </a:extLst>
          </p:cNvPr>
          <p:cNvSpPr>
            <a:spLocks noGrp="1"/>
          </p:cNvSpPr>
          <p:nvPr/>
        </p:nvSpPr>
        <p:spPr>
          <a:xfrm>
            <a:off x="666750" y="4953000"/>
            <a:ext cx="3143250" cy="1028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Scale: 0–9.8 m/s². Axes: Speed / m/s; Acceleration / m/s².</a:t>
            </a:r>
          </a:p>
        </p:txBody>
      </p:sp>
      <p:sp>
        <p:nvSpPr>
          <p:cNvPr id="10" name="chart-frame">
            <a:extLst>
              <a:ext uri="{FF2B5EF4-FFF2-40B4-BE49-F238E27FC236}">
                <a16:creationId xmlns:a16="http://schemas.microsoft.com/office/drawing/2014/main" id="{7B55EDE9-F809-429D-99CC-E6EBB515EA21}"/>
              </a:ext>
            </a:extLst>
          </p:cNvPr>
          <p:cNvSpPr>
            <a:spLocks noGrp="1"/>
          </p:cNvSpPr>
          <p:nvPr/>
        </p:nvSpPr>
        <p:spPr>
          <a:xfrm>
            <a:off x="4143375" y="1790700"/>
            <a:ext cx="7381875" cy="4191000"/>
          </a:xfrm>
          <a:prstGeom prst="roundRect">
            <a:avLst>
              <a:gd name="adj" fmla="val 2727"/>
            </a:avLst>
          </a:prstGeom>
          <a:solidFill>
            <a:srgbClr val="FCFAF1"/>
          </a:solidFill>
          <a:ln w="9525">
            <a:solidFill>
              <a:srgbClr val="A9BBB4"/>
            </a:solidFill>
            <a:prstDash val="solid"/>
          </a:ln>
        </p:spPr>
      </p:sp>
      <p:graphicFrame>
        <p:nvGraphicFramePr>
          <p:cNvPr id="22" name="Chart"/>
          <p:cNvGraphicFramePr/>
          <p:nvPr/>
        </p:nvGraphicFramePr>
        <p:xfrm>
          <a:off x="4429125" y="2076450"/>
          <a:ext cx="6810375" cy="3619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304960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B32C55BA-A827-4317-BEB0-D32BE50DFD59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APC-M · UNIT 2 · AP PHYSICS C: MECHANICS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66FF2C34-5C04-4B19-9DA3-B4A5421B0A9D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06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80821F92-3FBE-4A49-872D-83668B657FB5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850F79E4-B76B-4E2A-A3A2-012C08FAFFDB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APC-M-U2 · 20–25%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7FF69530-7396-45B5-82AE-D6844BC0DD07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Worked problem: model → equation → answer</a:t>
            </a:r>
          </a:p>
        </p:txBody>
      </p:sp>
      <p:sp>
        <p:nvSpPr>
          <p:cNvPr id="6" name="worked-label">
            <a:extLst>
              <a:ext uri="{FF2B5EF4-FFF2-40B4-BE49-F238E27FC236}">
                <a16:creationId xmlns:a16="http://schemas.microsoft.com/office/drawing/2014/main" id="{9AAE9FBC-F356-466B-82AC-5225EC59A9D3}"/>
              </a:ext>
            </a:extLst>
          </p:cNvPr>
          <p:cNvSpPr>
            <a:spLocks noGrp="1"/>
          </p:cNvSpPr>
          <p:nvPr/>
        </p:nvSpPr>
        <p:spPr>
          <a:xfrm>
            <a:off x="666750" y="1562100"/>
            <a:ext cx="100965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CALCULUS-BASED · FULLY WORKED PROBLEM · SHOW THE METHOD</a:t>
            </a:r>
          </a:p>
        </p:txBody>
      </p:sp>
      <p:sp>
        <p:nvSpPr>
          <p:cNvPr id="7" name="problem-frame">
            <a:extLst>
              <a:ext uri="{FF2B5EF4-FFF2-40B4-BE49-F238E27FC236}">
                <a16:creationId xmlns:a16="http://schemas.microsoft.com/office/drawing/2014/main" id="{ED282DBA-AD10-41CA-A13A-4ABB78C9E1F0}"/>
              </a:ext>
            </a:extLst>
          </p:cNvPr>
          <p:cNvSpPr>
            <a:spLocks noGrp="1"/>
          </p:cNvSpPr>
          <p:nvPr/>
        </p:nvSpPr>
        <p:spPr>
          <a:xfrm>
            <a:off x="666750" y="2000250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FF2B5EF4-FFF2-40B4-BE49-F238E27FC236}">
                <a16:creationId xmlns:a16="http://schemas.microsoft.com/office/drawing/2014/main" id="{78231E28-8A4F-4FD4-A244-7908929D900C}"/>
              </a:ext>
            </a:extLst>
          </p:cNvPr>
          <p:cNvSpPr>
            <a:spLocks noGrp="1"/>
          </p:cNvSpPr>
          <p:nvPr/>
        </p:nvSpPr>
        <p:spPr>
          <a:xfrm>
            <a:off x="904875" y="2190750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A 2.0 kg object has horizontal force F(t) = 6t N and starts from rest. Find v at t = 3.0 s.</a:t>
            </a:r>
          </a:p>
        </p:txBody>
      </p:sp>
      <p:sp>
        <p:nvSpPr>
          <p:cNvPr id="9" name="step-label-1">
            <a:extLst>
              <a:ext uri="{FF2B5EF4-FFF2-40B4-BE49-F238E27FC236}">
                <a16:creationId xmlns:a16="http://schemas.microsoft.com/office/drawing/2014/main" id="{E6C99C91-1DF3-4A48-B679-C87F66836021}"/>
              </a:ext>
            </a:extLst>
          </p:cNvPr>
          <p:cNvSpPr>
            <a:spLocks noGrp="1"/>
          </p:cNvSpPr>
          <p:nvPr/>
        </p:nvSpPr>
        <p:spPr>
          <a:xfrm>
            <a:off x="714375" y="32194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6336D6"/>
                </a:solidFill>
              </a:defRPr>
            </a:pPr>
            <a:r>
              <a:rPr sz="1800" b="1" i="0">
                <a:solidFill>
                  <a:srgbClr val="6336D6"/>
                </a:solidFill>
              </a:rPr>
              <a:t>Step 1</a:t>
            </a:r>
          </a:p>
        </p:txBody>
      </p:sp>
      <p:sp>
        <p:nvSpPr>
          <p:cNvPr id="10" name="rule-190-358">
            <a:extLst>
              <a:ext uri="{FF2B5EF4-FFF2-40B4-BE49-F238E27FC236}">
                <a16:creationId xmlns:a16="http://schemas.microsoft.com/office/drawing/2014/main" id="{9548732E-DBAF-4701-B116-1955EC127DBB}"/>
              </a:ext>
            </a:extLst>
          </p:cNvPr>
          <p:cNvSpPr>
            <a:spLocks noGrp="1"/>
          </p:cNvSpPr>
          <p:nvPr/>
        </p:nvSpPr>
        <p:spPr>
          <a:xfrm>
            <a:off x="1809750" y="3409950"/>
            <a:ext cx="381000" cy="19050"/>
          </a:xfrm>
          <a:prstGeom prst="rect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1" name="step-text-1">
            <a:extLst>
              <a:ext uri="{FF2B5EF4-FFF2-40B4-BE49-F238E27FC236}">
                <a16:creationId xmlns:a16="http://schemas.microsoft.com/office/drawing/2014/main" id="{B92393A4-D3D2-47C7-BBA7-72C7149EFDE9}"/>
              </a:ext>
            </a:extLst>
          </p:cNvPr>
          <p:cNvSpPr>
            <a:spLocks noGrp="1"/>
          </p:cNvSpPr>
          <p:nvPr/>
        </p:nvSpPr>
        <p:spPr>
          <a:xfrm>
            <a:off x="2428875" y="31813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Write m dv/dt = 6t.</a:t>
            </a:r>
          </a:p>
        </p:txBody>
      </p:sp>
      <p:sp>
        <p:nvSpPr>
          <p:cNvPr id="12" name="step-label-2">
            <a:extLst>
              <a:ext uri="{FF2B5EF4-FFF2-40B4-BE49-F238E27FC236}">
                <a16:creationId xmlns:a16="http://schemas.microsoft.com/office/drawing/2014/main" id="{2E355ACF-A822-4415-9431-18B4ED697515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6336D6"/>
                </a:solidFill>
              </a:defRPr>
            </a:pPr>
            <a:r>
              <a:rPr sz="1800" b="1" i="0">
                <a:solidFill>
                  <a:srgbClr val="6336D6"/>
                </a:solidFill>
              </a:rPr>
              <a:t>Step 2</a:t>
            </a:r>
          </a:p>
        </p:txBody>
      </p:sp>
      <p:sp>
        <p:nvSpPr>
          <p:cNvPr id="13" name="rule-190-430">
            <a:extLst>
              <a:ext uri="{FF2B5EF4-FFF2-40B4-BE49-F238E27FC236}">
                <a16:creationId xmlns:a16="http://schemas.microsoft.com/office/drawing/2014/main" id="{E291555C-B309-422B-898C-3C6035F56E85}"/>
              </a:ext>
            </a:extLst>
          </p:cNvPr>
          <p:cNvSpPr>
            <a:spLocks noGrp="1"/>
          </p:cNvSpPr>
          <p:nvPr/>
        </p:nvSpPr>
        <p:spPr>
          <a:xfrm>
            <a:off x="1809750" y="4095750"/>
            <a:ext cx="381000" cy="19050"/>
          </a:xfrm>
          <a:prstGeom prst="rect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4" name="step-text-2">
            <a:extLst>
              <a:ext uri="{FF2B5EF4-FFF2-40B4-BE49-F238E27FC236}">
                <a16:creationId xmlns:a16="http://schemas.microsoft.com/office/drawing/2014/main" id="{D467EE18-C656-4B58-995E-7E7C75F760F9}"/>
              </a:ext>
            </a:extLst>
          </p:cNvPr>
          <p:cNvSpPr>
            <a:spLocks noGrp="1"/>
          </p:cNvSpPr>
          <p:nvPr/>
        </p:nvSpPr>
        <p:spPr>
          <a:xfrm>
            <a:off x="2428875" y="38671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dv/dt = 3t; integrate from 0 to 3.</a:t>
            </a:r>
          </a:p>
        </p:txBody>
      </p:sp>
      <p:sp>
        <p:nvSpPr>
          <p:cNvPr id="15" name="step-label-3">
            <a:extLst>
              <a:ext uri="{FF2B5EF4-FFF2-40B4-BE49-F238E27FC236}">
                <a16:creationId xmlns:a16="http://schemas.microsoft.com/office/drawing/2014/main" id="{D8B9EBFE-3BF0-41C9-B7ED-C70756E50B21}"/>
              </a:ext>
            </a:extLst>
          </p:cNvPr>
          <p:cNvSpPr>
            <a:spLocks noGrp="1"/>
          </p:cNvSpPr>
          <p:nvPr/>
        </p:nvSpPr>
        <p:spPr>
          <a:xfrm>
            <a:off x="714375" y="45910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6336D6"/>
                </a:solidFill>
              </a:defRPr>
            </a:pPr>
            <a:r>
              <a:rPr sz="1800" b="1" i="0">
                <a:solidFill>
                  <a:srgbClr val="6336D6"/>
                </a:solidFill>
              </a:rPr>
              <a:t>Step 3</a:t>
            </a:r>
          </a:p>
        </p:txBody>
      </p:sp>
      <p:sp>
        <p:nvSpPr>
          <p:cNvPr id="16" name="rule-190-502">
            <a:extLst>
              <a:ext uri="{FF2B5EF4-FFF2-40B4-BE49-F238E27FC236}">
                <a16:creationId xmlns:a16="http://schemas.microsoft.com/office/drawing/2014/main" id="{BB97BA50-2090-410D-8393-EEAEA58C0B10}"/>
              </a:ext>
            </a:extLst>
          </p:cNvPr>
          <p:cNvSpPr>
            <a:spLocks noGrp="1"/>
          </p:cNvSpPr>
          <p:nvPr/>
        </p:nvSpPr>
        <p:spPr>
          <a:xfrm>
            <a:off x="1809750" y="4781550"/>
            <a:ext cx="381000" cy="19050"/>
          </a:xfrm>
          <a:prstGeom prst="rect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7" name="step-text-3">
            <a:extLst>
              <a:ext uri="{FF2B5EF4-FFF2-40B4-BE49-F238E27FC236}">
                <a16:creationId xmlns:a16="http://schemas.microsoft.com/office/drawing/2014/main" id="{427E2CD2-2B7E-41C5-8E5B-74B986E3A165}"/>
              </a:ext>
            </a:extLst>
          </p:cNvPr>
          <p:cNvSpPr>
            <a:spLocks noGrp="1"/>
          </p:cNvSpPr>
          <p:nvPr/>
        </p:nvSpPr>
        <p:spPr>
          <a:xfrm>
            <a:off x="2428875" y="45529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v = ∫₀³3t dt.</a:t>
            </a:r>
          </a:p>
        </p:txBody>
      </p:sp>
      <p:sp>
        <p:nvSpPr>
          <p:cNvPr id="18" name="answer-frame">
            <a:extLst>
              <a:ext uri="{FF2B5EF4-FFF2-40B4-BE49-F238E27FC236}">
                <a16:creationId xmlns:a16="http://schemas.microsoft.com/office/drawing/2014/main" id="{E1FEEAA4-EA8B-489E-8267-DB5C74914C91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781050"/>
          </a:xfrm>
          <a:prstGeom prst="roundRect">
            <a:avLst>
              <a:gd name="adj" fmla="val 14634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worked-answer">
            <a:extLst>
              <a:ext uri="{FF2B5EF4-FFF2-40B4-BE49-F238E27FC236}">
                <a16:creationId xmlns:a16="http://schemas.microsoft.com/office/drawing/2014/main" id="{C79E3AD1-BD18-4035-B780-05C10D98DA21}"/>
              </a:ext>
            </a:extLst>
          </p:cNvPr>
          <p:cNvSpPr>
            <a:spLocks noGrp="1"/>
          </p:cNvSpPr>
          <p:nvPr/>
        </p:nvSpPr>
        <p:spPr>
          <a:xfrm>
            <a:off x="933450" y="5334000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v = 13.5 m/s.</a:t>
            </a:r>
          </a:p>
        </p:txBody>
      </p:sp>
    </p:spTree>
    <p:extLst>
      <p:ext uri="{BB962C8B-B14F-4D97-AF65-F5344CB8AC3E}">
        <p14:creationId xmlns:p14="http://schemas.microsoft.com/office/powerpoint/2010/main" val="7865610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325C9A88-525A-4C88-B3B9-9105F64234A5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APC-M · UNIT 2 · AP PHYSICS C: MECHANICS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DB09275B-4879-4853-86E6-7BCC4D978C4E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07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010AC44C-56B8-4652-8FC0-9C9F794C6EF5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2B1763D4-0D88-49D6-9E14-22998E4C940A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COLLEGE BOARD AP PHYSICS · APC-M-U2 · 20–25%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02C52C54-3820-473A-BA8C-ED878D960843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Guided problem: finish the reasoning</a:t>
            </a:r>
          </a:p>
        </p:txBody>
      </p:sp>
      <p:sp>
        <p:nvSpPr>
          <p:cNvPr id="6" name="worked-label">
            <a:extLst>
              <a:ext uri="{FF2B5EF4-FFF2-40B4-BE49-F238E27FC236}">
                <a16:creationId xmlns:a16="http://schemas.microsoft.com/office/drawing/2014/main" id="{5F902305-7F7E-457A-99D6-15A945E5DB01}"/>
              </a:ext>
            </a:extLst>
          </p:cNvPr>
          <p:cNvSpPr>
            <a:spLocks noGrp="1"/>
          </p:cNvSpPr>
          <p:nvPr/>
        </p:nvSpPr>
        <p:spPr>
          <a:xfrm>
            <a:off x="666750" y="1562100"/>
            <a:ext cx="100965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CALCULUS-BASED · GUIDED WORKED PROBLEM · TRY EACH STEP BEFORE READING ON</a:t>
            </a:r>
          </a:p>
        </p:txBody>
      </p:sp>
      <p:sp>
        <p:nvSpPr>
          <p:cNvPr id="7" name="problem-frame">
            <a:extLst>
              <a:ext uri="{FF2B5EF4-FFF2-40B4-BE49-F238E27FC236}">
                <a16:creationId xmlns:a16="http://schemas.microsoft.com/office/drawing/2014/main" id="{430CA833-E691-4209-80F0-7CAE37296D3A}"/>
              </a:ext>
            </a:extLst>
          </p:cNvPr>
          <p:cNvSpPr>
            <a:spLocks noGrp="1"/>
          </p:cNvSpPr>
          <p:nvPr/>
        </p:nvSpPr>
        <p:spPr>
          <a:xfrm>
            <a:off x="666750" y="2000250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FF2B5EF4-FFF2-40B4-BE49-F238E27FC236}">
                <a16:creationId xmlns:a16="http://schemas.microsoft.com/office/drawing/2014/main" id="{B224CCBF-2AC4-49F0-9D9B-024F8498D900}"/>
              </a:ext>
            </a:extLst>
          </p:cNvPr>
          <p:cNvSpPr>
            <a:spLocks noGrp="1"/>
          </p:cNvSpPr>
          <p:nvPr/>
        </p:nvSpPr>
        <p:spPr>
          <a:xfrm>
            <a:off x="904875" y="2190750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A mass falls with upward drag bv, so m dv/dt = mg − bv. Find terminal speed.</a:t>
            </a:r>
          </a:p>
        </p:txBody>
      </p:sp>
      <p:sp>
        <p:nvSpPr>
          <p:cNvPr id="9" name="step-label-1">
            <a:extLst>
              <a:ext uri="{FF2B5EF4-FFF2-40B4-BE49-F238E27FC236}">
                <a16:creationId xmlns:a16="http://schemas.microsoft.com/office/drawing/2014/main" id="{693EA867-7C65-4C2C-8E6B-4FED4B374833}"/>
              </a:ext>
            </a:extLst>
          </p:cNvPr>
          <p:cNvSpPr>
            <a:spLocks noGrp="1"/>
          </p:cNvSpPr>
          <p:nvPr/>
        </p:nvSpPr>
        <p:spPr>
          <a:xfrm>
            <a:off x="714375" y="32194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6336D6"/>
                </a:solidFill>
              </a:defRPr>
            </a:pPr>
            <a:r>
              <a:rPr sz="1800" b="1" i="0">
                <a:solidFill>
                  <a:srgbClr val="6336D6"/>
                </a:solidFill>
              </a:rPr>
              <a:t>Step 1</a:t>
            </a:r>
          </a:p>
        </p:txBody>
      </p:sp>
      <p:sp>
        <p:nvSpPr>
          <p:cNvPr id="10" name="rule-190-358">
            <a:extLst>
              <a:ext uri="{FF2B5EF4-FFF2-40B4-BE49-F238E27FC236}">
                <a16:creationId xmlns:a16="http://schemas.microsoft.com/office/drawing/2014/main" id="{0CB669C9-19D0-46D4-82B9-5ED18A238404}"/>
              </a:ext>
            </a:extLst>
          </p:cNvPr>
          <p:cNvSpPr>
            <a:spLocks noGrp="1"/>
          </p:cNvSpPr>
          <p:nvPr/>
        </p:nvSpPr>
        <p:spPr>
          <a:xfrm>
            <a:off x="1809750" y="3409950"/>
            <a:ext cx="381000" cy="19050"/>
          </a:xfrm>
          <a:prstGeom prst="rect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1" name="step-text-1">
            <a:extLst>
              <a:ext uri="{FF2B5EF4-FFF2-40B4-BE49-F238E27FC236}">
                <a16:creationId xmlns:a16="http://schemas.microsoft.com/office/drawing/2014/main" id="{AF2BABAA-E1B9-4E53-A3C5-459556DA60D9}"/>
              </a:ext>
            </a:extLst>
          </p:cNvPr>
          <p:cNvSpPr>
            <a:spLocks noGrp="1"/>
          </p:cNvSpPr>
          <p:nvPr/>
        </p:nvSpPr>
        <p:spPr>
          <a:xfrm>
            <a:off x="2428875" y="31813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0 = mg − bvterm</a:t>
            </a:r>
          </a:p>
        </p:txBody>
      </p:sp>
      <p:sp>
        <p:nvSpPr>
          <p:cNvPr id="12" name="step-label-2">
            <a:extLst>
              <a:ext uri="{FF2B5EF4-FFF2-40B4-BE49-F238E27FC236}">
                <a16:creationId xmlns:a16="http://schemas.microsoft.com/office/drawing/2014/main" id="{4FFEF1F5-E530-452A-8DA9-51925BEE552F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6336D6"/>
                </a:solidFill>
              </a:defRPr>
            </a:pPr>
            <a:r>
              <a:rPr sz="1800" b="1" i="0">
                <a:solidFill>
                  <a:srgbClr val="6336D6"/>
                </a:solidFill>
              </a:rPr>
              <a:t>Step 2</a:t>
            </a:r>
          </a:p>
        </p:txBody>
      </p:sp>
      <p:sp>
        <p:nvSpPr>
          <p:cNvPr id="13" name="rule-190-430">
            <a:extLst>
              <a:ext uri="{FF2B5EF4-FFF2-40B4-BE49-F238E27FC236}">
                <a16:creationId xmlns:a16="http://schemas.microsoft.com/office/drawing/2014/main" id="{D45C9461-3B79-4DDD-B353-164DB667C456}"/>
              </a:ext>
            </a:extLst>
          </p:cNvPr>
          <p:cNvSpPr>
            <a:spLocks noGrp="1"/>
          </p:cNvSpPr>
          <p:nvPr/>
        </p:nvSpPr>
        <p:spPr>
          <a:xfrm>
            <a:off x="1809750" y="4095750"/>
            <a:ext cx="381000" cy="19050"/>
          </a:xfrm>
          <a:prstGeom prst="rect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4" name="step-text-2">
            <a:extLst>
              <a:ext uri="{FF2B5EF4-FFF2-40B4-BE49-F238E27FC236}">
                <a16:creationId xmlns:a16="http://schemas.microsoft.com/office/drawing/2014/main" id="{7B5EB73E-7564-435F-B97F-F29DD13AA9F0}"/>
              </a:ext>
            </a:extLst>
          </p:cNvPr>
          <p:cNvSpPr>
            <a:spLocks noGrp="1"/>
          </p:cNvSpPr>
          <p:nvPr/>
        </p:nvSpPr>
        <p:spPr>
          <a:xfrm>
            <a:off x="2428875" y="38671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bvterm = mg</a:t>
            </a:r>
          </a:p>
        </p:txBody>
      </p:sp>
      <p:sp>
        <p:nvSpPr>
          <p:cNvPr id="15" name="step-label-3">
            <a:extLst>
              <a:ext uri="{FF2B5EF4-FFF2-40B4-BE49-F238E27FC236}">
                <a16:creationId xmlns:a16="http://schemas.microsoft.com/office/drawing/2014/main" id="{D73231B4-EA17-4258-ACA9-479D546F0223}"/>
              </a:ext>
            </a:extLst>
          </p:cNvPr>
          <p:cNvSpPr>
            <a:spLocks noGrp="1"/>
          </p:cNvSpPr>
          <p:nvPr/>
        </p:nvSpPr>
        <p:spPr>
          <a:xfrm>
            <a:off x="714375" y="45910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6336D6"/>
                </a:solidFill>
              </a:defRPr>
            </a:pPr>
            <a:r>
              <a:rPr sz="1800" b="1" i="0">
                <a:solidFill>
                  <a:srgbClr val="6336D6"/>
                </a:solidFill>
              </a:rPr>
              <a:t>Step 3</a:t>
            </a:r>
          </a:p>
        </p:txBody>
      </p:sp>
      <p:sp>
        <p:nvSpPr>
          <p:cNvPr id="16" name="rule-190-502">
            <a:extLst>
              <a:ext uri="{FF2B5EF4-FFF2-40B4-BE49-F238E27FC236}">
                <a16:creationId xmlns:a16="http://schemas.microsoft.com/office/drawing/2014/main" id="{B6F7369B-0AAB-45FB-9266-398DEA9A2598}"/>
              </a:ext>
            </a:extLst>
          </p:cNvPr>
          <p:cNvSpPr>
            <a:spLocks noGrp="1"/>
          </p:cNvSpPr>
          <p:nvPr/>
        </p:nvSpPr>
        <p:spPr>
          <a:xfrm>
            <a:off x="1809750" y="4781550"/>
            <a:ext cx="381000" cy="19050"/>
          </a:xfrm>
          <a:prstGeom prst="rect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7" name="step-text-3">
            <a:extLst>
              <a:ext uri="{FF2B5EF4-FFF2-40B4-BE49-F238E27FC236}">
                <a16:creationId xmlns:a16="http://schemas.microsoft.com/office/drawing/2014/main" id="{F807A27A-5A53-4891-B039-B29B17265824}"/>
              </a:ext>
            </a:extLst>
          </p:cNvPr>
          <p:cNvSpPr>
            <a:spLocks noGrp="1"/>
          </p:cNvSpPr>
          <p:nvPr/>
        </p:nvSpPr>
        <p:spPr>
          <a:xfrm>
            <a:off x="2428875" y="45529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Check the direction, significant figures and physical meaning of the result.</a:t>
            </a:r>
          </a:p>
        </p:txBody>
      </p:sp>
      <p:sp>
        <p:nvSpPr>
          <p:cNvPr id="18" name="answer-frame">
            <a:extLst>
              <a:ext uri="{FF2B5EF4-FFF2-40B4-BE49-F238E27FC236}">
                <a16:creationId xmlns:a16="http://schemas.microsoft.com/office/drawing/2014/main" id="{A00F7FCE-5C16-49BE-A021-62C1604B7312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781050"/>
          </a:xfrm>
          <a:prstGeom prst="roundRect">
            <a:avLst>
              <a:gd name="adj" fmla="val 14634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worked-answer">
            <a:extLst>
              <a:ext uri="{FF2B5EF4-FFF2-40B4-BE49-F238E27FC236}">
                <a16:creationId xmlns:a16="http://schemas.microsoft.com/office/drawing/2014/main" id="{9D42D6E6-83AF-482B-A49E-C502F6B68F91}"/>
              </a:ext>
            </a:extLst>
          </p:cNvPr>
          <p:cNvSpPr>
            <a:spLocks noGrp="1"/>
          </p:cNvSpPr>
          <p:nvPr/>
        </p:nvSpPr>
        <p:spPr>
          <a:xfrm>
            <a:off x="933450" y="5334000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vterm = mg/b.</a:t>
            </a:r>
          </a:p>
        </p:txBody>
      </p:sp>
    </p:spTree>
    <p:extLst>
      <p:ext uri="{BB962C8B-B14F-4D97-AF65-F5344CB8AC3E}">
        <p14:creationId xmlns:p14="http://schemas.microsoft.com/office/powerpoint/2010/main" val="11460610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C58970B9-69ED-4A38-9F89-22CA6F8E45EA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APC-M · UNIT 2 · AP PHYSICS C: MECHANICS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3120992A-52BE-49C7-A9ED-5FEB12298AD7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08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115EAE59-C499-4CB0-B309-25C367184B7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72688744-B548-47E6-89DB-F87D24CB1237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COLLEGE BOARD AP PHYSICS · APC-M-U2 · 20–25%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70E53062-7057-4532-BCDA-0B15B4E1F1D7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6" name="activity-format">
            <a:extLst>
              <a:ext uri="{FF2B5EF4-FFF2-40B4-BE49-F238E27FC236}">
                <a16:creationId xmlns:a16="http://schemas.microsoft.com/office/drawing/2014/main" id="{658EB492-9257-4E5B-AB91-F32637C6DE01}"/>
              </a:ext>
            </a:extLst>
          </p:cNvPr>
          <p:cNvSpPr>
            <a:spLocks noGrp="1"/>
          </p:cNvSpPr>
          <p:nvPr/>
        </p:nvSpPr>
        <p:spPr>
          <a:xfrm>
            <a:off x="666750" y="1600200"/>
            <a:ext cx="6667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CLASS ACTIVITY · AP SCIENCE-PRACTICE ACTIVITY</a:t>
            </a:r>
          </a:p>
        </p:txBody>
      </p:sp>
      <p:sp>
        <p:nvSpPr>
          <p:cNvPr id="7" name="materials-label">
            <a:extLst>
              <a:ext uri="{FF2B5EF4-FFF2-40B4-BE49-F238E27FC236}">
                <a16:creationId xmlns:a16="http://schemas.microsoft.com/office/drawing/2014/main" id="{B8E07212-9185-4C5D-B25B-A065D9054E2E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2571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YOU NEED</a:t>
            </a:r>
          </a:p>
        </p:txBody>
      </p:sp>
      <p:sp>
        <p:nvSpPr>
          <p:cNvPr id="8" name="materials">
            <a:extLst>
              <a:ext uri="{FF2B5EF4-FFF2-40B4-BE49-F238E27FC236}">
                <a16:creationId xmlns:a16="http://schemas.microsoft.com/office/drawing/2014/main" id="{3C74FDAB-D768-48CB-99E7-939DBD8F1948}"/>
              </a:ext>
            </a:extLst>
          </p:cNvPr>
          <p:cNvSpPr>
            <a:spLocks noGrp="1"/>
          </p:cNvSpPr>
          <p:nvPr/>
        </p:nvSpPr>
        <p:spPr>
          <a:xfrm>
            <a:off x="666750" y="2667000"/>
            <a:ext cx="3429000" cy="1809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0" i="0">
                <a:solidFill>
                  <a:srgbClr val="F4F0E2"/>
                </a:solidFill>
              </a:defRPr>
            </a:pPr>
            <a:r>
              <a:rPr sz="1875" b="0" i="0">
                <a:solidFill>
                  <a:srgbClr val="F4F0E2"/>
                </a:solidFill>
              </a:rPr>
              <a:t>• editable slide • mini-whiteboards • calculator when useful</a:t>
            </a:r>
          </a:p>
        </p:txBody>
      </p:sp>
      <p:sp>
        <p:nvSpPr>
          <p:cNvPr id="9" name="activity-step-1">
            <a:extLst>
              <a:ext uri="{FF2B5EF4-FFF2-40B4-BE49-F238E27FC236}">
                <a16:creationId xmlns:a16="http://schemas.microsoft.com/office/drawing/2014/main" id="{CE055380-88C5-4F2D-9208-24EF233EB5C6}"/>
              </a:ext>
            </a:extLst>
          </p:cNvPr>
          <p:cNvSpPr>
            <a:spLocks noGrp="1"/>
          </p:cNvSpPr>
          <p:nvPr/>
        </p:nvSpPr>
        <p:spPr>
          <a:xfrm>
            <a:off x="4905375" y="2143125"/>
            <a:ext cx="514350" cy="514350"/>
          </a:xfrm>
          <a:prstGeom prst="ellipse">
            <a:avLst/>
          </a:prstGeom>
          <a:solidFill>
            <a:srgbClr val="A88CFF"/>
          </a:solidFill>
          <a:ln w="0">
            <a:noFill/>
            <a:prstDash val="solid"/>
          </a:ln>
        </p:spPr>
      </p:sp>
      <p:sp>
        <p:nvSpPr>
          <p:cNvPr id="10" name="activity-step-number-1">
            <a:extLst>
              <a:ext uri="{FF2B5EF4-FFF2-40B4-BE49-F238E27FC236}">
                <a16:creationId xmlns:a16="http://schemas.microsoft.com/office/drawing/2014/main" id="{A03A5551-17E0-47F7-B325-63A652259D10}"/>
              </a:ext>
            </a:extLst>
          </p:cNvPr>
          <p:cNvSpPr>
            <a:spLocks noGrp="1"/>
          </p:cNvSpPr>
          <p:nvPr/>
        </p:nvSpPr>
        <p:spPr>
          <a:xfrm>
            <a:off x="4905375" y="22098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11" name="activity-step-text-1">
            <a:extLst>
              <a:ext uri="{FF2B5EF4-FFF2-40B4-BE49-F238E27FC236}">
                <a16:creationId xmlns:a16="http://schemas.microsoft.com/office/drawing/2014/main" id="{36FD9A80-BD7A-48D3-B2C7-26F768763777}"/>
              </a:ext>
            </a:extLst>
          </p:cNvPr>
          <p:cNvSpPr>
            <a:spLocks noGrp="1"/>
          </p:cNvSpPr>
          <p:nvPr/>
        </p:nvSpPr>
        <p:spPr>
          <a:xfrm>
            <a:off x="5715000" y="20955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Compare acceleration–velocity data with constant drag and linear-drag models.</a:t>
            </a:r>
          </a:p>
        </p:txBody>
      </p:sp>
      <p:sp>
        <p:nvSpPr>
          <p:cNvPr id="12" name="activity-step-2">
            <a:extLst>
              <a:ext uri="{FF2B5EF4-FFF2-40B4-BE49-F238E27FC236}">
                <a16:creationId xmlns:a16="http://schemas.microsoft.com/office/drawing/2014/main" id="{B7A0F0DD-AE85-47F3-A27F-C0F7FBD18668}"/>
              </a:ext>
            </a:extLst>
          </p:cNvPr>
          <p:cNvSpPr>
            <a:spLocks noGrp="1"/>
          </p:cNvSpPr>
          <p:nvPr/>
        </p:nvSpPr>
        <p:spPr>
          <a:xfrm>
            <a:off x="4905375" y="3209925"/>
            <a:ext cx="514350" cy="514350"/>
          </a:xfrm>
          <a:prstGeom prst="ellipse">
            <a:avLst/>
          </a:prstGeom>
          <a:solidFill>
            <a:srgbClr val="A88CFF"/>
          </a:solidFill>
          <a:ln w="0">
            <a:noFill/>
            <a:prstDash val="solid"/>
          </a:ln>
        </p:spPr>
      </p:sp>
      <p:sp>
        <p:nvSpPr>
          <p:cNvPr id="13" name="activity-step-number-2">
            <a:extLst>
              <a:ext uri="{FF2B5EF4-FFF2-40B4-BE49-F238E27FC236}">
                <a16:creationId xmlns:a16="http://schemas.microsoft.com/office/drawing/2014/main" id="{75A7F501-3E1F-4AE2-BA96-B58B201FDAA0}"/>
              </a:ext>
            </a:extLst>
          </p:cNvPr>
          <p:cNvSpPr>
            <a:spLocks noGrp="1"/>
          </p:cNvSpPr>
          <p:nvPr/>
        </p:nvSpPr>
        <p:spPr>
          <a:xfrm>
            <a:off x="4905375" y="32766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4" name="activity-step-text-2">
            <a:extLst>
              <a:ext uri="{FF2B5EF4-FFF2-40B4-BE49-F238E27FC236}">
                <a16:creationId xmlns:a16="http://schemas.microsoft.com/office/drawing/2014/main" id="{E6AF64BB-45AB-4538-90F2-1CC5082995BF}"/>
              </a:ext>
            </a:extLst>
          </p:cNvPr>
          <p:cNvSpPr>
            <a:spLocks noGrp="1"/>
          </p:cNvSpPr>
          <p:nvPr/>
        </p:nvSpPr>
        <p:spPr>
          <a:xfrm>
            <a:off x="5715000" y="31623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Linearize or inspect residual patterns.</a:t>
            </a:r>
          </a:p>
        </p:txBody>
      </p:sp>
      <p:sp>
        <p:nvSpPr>
          <p:cNvPr id="15" name="activity-step-3">
            <a:extLst>
              <a:ext uri="{FF2B5EF4-FFF2-40B4-BE49-F238E27FC236}">
                <a16:creationId xmlns:a16="http://schemas.microsoft.com/office/drawing/2014/main" id="{B90DF405-399A-4870-AD5E-7FAE1F86B085}"/>
              </a:ext>
            </a:extLst>
          </p:cNvPr>
          <p:cNvSpPr>
            <a:spLocks noGrp="1"/>
          </p:cNvSpPr>
          <p:nvPr/>
        </p:nvSpPr>
        <p:spPr>
          <a:xfrm>
            <a:off x="4905375" y="4276725"/>
            <a:ext cx="514350" cy="514350"/>
          </a:xfrm>
          <a:prstGeom prst="ellipse">
            <a:avLst/>
          </a:prstGeom>
          <a:solidFill>
            <a:srgbClr val="A88CFF"/>
          </a:solidFill>
          <a:ln w="0">
            <a:noFill/>
            <a:prstDash val="solid"/>
          </a:ln>
        </p:spPr>
      </p:sp>
      <p:sp>
        <p:nvSpPr>
          <p:cNvPr id="16" name="activity-step-number-3">
            <a:extLst>
              <a:ext uri="{FF2B5EF4-FFF2-40B4-BE49-F238E27FC236}">
                <a16:creationId xmlns:a16="http://schemas.microsoft.com/office/drawing/2014/main" id="{08E27C3A-F319-45A1-9004-48A81FBD5E9D}"/>
              </a:ext>
            </a:extLst>
          </p:cNvPr>
          <p:cNvSpPr>
            <a:spLocks noGrp="1"/>
          </p:cNvSpPr>
          <p:nvPr/>
        </p:nvSpPr>
        <p:spPr>
          <a:xfrm>
            <a:off x="4905375" y="43434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7" name="activity-step-text-3">
            <a:extLst>
              <a:ext uri="{FF2B5EF4-FFF2-40B4-BE49-F238E27FC236}">
                <a16:creationId xmlns:a16="http://schemas.microsoft.com/office/drawing/2014/main" id="{4B2A7CAE-AC0B-4170-BDD1-C03C8537C0BD}"/>
              </a:ext>
            </a:extLst>
          </p:cNvPr>
          <p:cNvSpPr>
            <a:spLocks noGrp="1"/>
          </p:cNvSpPr>
          <p:nvPr/>
        </p:nvSpPr>
        <p:spPr>
          <a:xfrm>
            <a:off x="5715000" y="42291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Choose a model and state one limitation.</a:t>
            </a:r>
          </a:p>
        </p:txBody>
      </p:sp>
      <p:sp>
        <p:nvSpPr>
          <p:cNvPr id="18" name="rule-70-518">
            <a:extLst>
              <a:ext uri="{FF2B5EF4-FFF2-40B4-BE49-F238E27FC236}">
                <a16:creationId xmlns:a16="http://schemas.microsoft.com/office/drawing/2014/main" id="{07174A9B-364A-459D-ACFF-A8F6E2C3C428}"/>
              </a:ext>
            </a:extLst>
          </p:cNvPr>
          <p:cNvSpPr>
            <a:spLocks noGrp="1"/>
          </p:cNvSpPr>
          <p:nvPr/>
        </p:nvSpPr>
        <p:spPr>
          <a:xfrm>
            <a:off x="666750" y="4933950"/>
            <a:ext cx="10477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9" name="success-check">
            <a:extLst>
              <a:ext uri="{FF2B5EF4-FFF2-40B4-BE49-F238E27FC236}">
                <a16:creationId xmlns:a16="http://schemas.microsoft.com/office/drawing/2014/main" id="{640D16C5-2BE2-466C-A938-2F0A36A97687}"/>
              </a:ext>
            </a:extLst>
          </p:cNvPr>
          <p:cNvSpPr>
            <a:spLocks noGrp="1"/>
          </p:cNvSpPr>
          <p:nvPr/>
        </p:nvSpPr>
        <p:spPr>
          <a:xfrm>
            <a:off x="666750" y="5219700"/>
            <a:ext cx="10572750" cy="647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A88CFF"/>
                </a:solidFill>
              </a:defRPr>
            </a:pPr>
            <a:r>
              <a:rPr sz="1875" b="1" i="0">
                <a:solidFill>
                  <a:srgbClr val="A88CFF"/>
                </a:solidFill>
              </a:rPr>
              <a:t>Success check: A claim cites a trend in the data, not only the preferred equation.</a:t>
            </a:r>
          </a:p>
        </p:txBody>
      </p:sp>
    </p:spTree>
    <p:extLst>
      <p:ext uri="{BB962C8B-B14F-4D97-AF65-F5344CB8AC3E}">
        <p14:creationId xmlns:p14="http://schemas.microsoft.com/office/powerpoint/2010/main" val="13315303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E59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roup-label">
            <a:extLst>
              <a:ext uri="{FF2B5EF4-FFF2-40B4-BE49-F238E27FC236}">
                <a16:creationId xmlns:a16="http://schemas.microsoft.com/office/drawing/2014/main" id="{9421DD98-36A2-4021-ACC8-A18940F9E31A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APC-M · UNIT 2 · AP PHYSICS C: MECHANICS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08F360E6-48A2-4D61-B2CA-4611154BF8DB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B342E"/>
                </a:solidFill>
              </a:defRPr>
            </a:pPr>
            <a:r>
              <a:rPr lang="en-US" sz="1650" b="1" i="0">
                <a:solidFill>
                  <a:srgbClr val="0B342E"/>
                </a:solidFill>
              </a:rPr>
              <a:t>09 / 13</a:t>
            </a:r>
            <a:endParaRPr sz="1650" b="1" i="0">
              <a:solidFill>
                <a:srgbClr val="0B34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564488E3-6536-4238-BE04-9A7D1EC66F73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798FE4E1-5D80-446E-AFE8-2CC62E2CAFE0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GIOPHYSICS · COLLEGE BOARD AP PHYSICS · APC-M-U2 · 20–25%</a:t>
            </a:r>
          </a:p>
        </p:txBody>
      </p:sp>
      <p:sp>
        <p:nvSpPr>
          <p:cNvPr id="5" name="misconception-label">
            <a:extLst>
              <a:ext uri="{FF2B5EF4-FFF2-40B4-BE49-F238E27FC236}">
                <a16:creationId xmlns:a16="http://schemas.microsoft.com/office/drawing/2014/main" id="{B45BF534-ECBC-4E86-A0AF-4AFB919FCCF9}"/>
              </a:ext>
            </a:extLst>
          </p:cNvPr>
          <p:cNvSpPr>
            <a:spLocks noGrp="1"/>
          </p:cNvSpPr>
          <p:nvPr/>
        </p:nvSpPr>
        <p:spPr>
          <a:xfrm>
            <a:off x="666750" y="666750"/>
            <a:ext cx="80962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MISCONCEPTION SHOWDOWN · SPOT THE MISTAKE</a:t>
            </a:r>
          </a:p>
        </p:txBody>
      </p:sp>
      <p:sp>
        <p:nvSpPr>
          <p:cNvPr id="6" name="misconception-claim">
            <a:extLst>
              <a:ext uri="{FF2B5EF4-FFF2-40B4-BE49-F238E27FC236}">
                <a16:creationId xmlns:a16="http://schemas.microsoft.com/office/drawing/2014/main" id="{AA24F9AD-081F-44BC-B594-19F0F53CC973}"/>
              </a:ext>
            </a:extLst>
          </p:cNvPr>
          <p:cNvSpPr>
            <a:spLocks noGrp="1"/>
          </p:cNvSpPr>
          <p:nvPr/>
        </p:nvSpPr>
        <p:spPr>
          <a:xfrm>
            <a:off x="666750" y="1285875"/>
            <a:ext cx="10668000" cy="1381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F4F0E2"/>
                </a:solidFill>
              </a:defRPr>
            </a:pPr>
            <a:r>
              <a:rPr sz="3600" b="1" i="0">
                <a:solidFill>
                  <a:srgbClr val="F4F0E2"/>
                </a:solidFill>
              </a:rPr>
              <a:t>“Using calculus means a free-body diagram is optional.”</a:t>
            </a:r>
          </a:p>
        </p:txBody>
      </p:sp>
      <p:sp>
        <p:nvSpPr>
          <p:cNvPr id="7" name="correction-frame">
            <a:extLst>
              <a:ext uri="{FF2B5EF4-FFF2-40B4-BE49-F238E27FC236}">
                <a16:creationId xmlns:a16="http://schemas.microsoft.com/office/drawing/2014/main" id="{452D93EC-3B6D-4776-AF44-76A06888B410}"/>
              </a:ext>
            </a:extLst>
          </p:cNvPr>
          <p:cNvSpPr>
            <a:spLocks noGrp="1"/>
          </p:cNvSpPr>
          <p:nvPr/>
        </p:nvSpPr>
        <p:spPr>
          <a:xfrm>
            <a:off x="666750" y="3048000"/>
            <a:ext cx="10858500" cy="857250"/>
          </a:xfrm>
          <a:prstGeom prst="roundRect">
            <a:avLst>
              <a:gd name="adj" fmla="val 13333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correction">
            <a:extLst>
              <a:ext uri="{FF2B5EF4-FFF2-40B4-BE49-F238E27FC236}">
                <a16:creationId xmlns:a16="http://schemas.microsoft.com/office/drawing/2014/main" id="{22C7DC7F-2F70-4672-9F69-EC2BDF99A013}"/>
              </a:ext>
            </a:extLst>
          </p:cNvPr>
          <p:cNvSpPr>
            <a:spLocks noGrp="1"/>
          </p:cNvSpPr>
          <p:nvPr/>
        </p:nvSpPr>
        <p:spPr>
          <a:xfrm>
            <a:off x="952500" y="3238500"/>
            <a:ext cx="1028700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100" b="1" i="0">
                <a:solidFill>
                  <a:srgbClr val="F4F0E2"/>
                </a:solidFill>
              </a:defRPr>
            </a:pPr>
            <a:r>
              <a:rPr sz="2100" b="1" i="0">
                <a:solidFill>
                  <a:srgbClr val="F4F0E2"/>
                </a:solidFill>
              </a:rPr>
              <a:t>Calculus evolves the model; the free-body diagram determines the correct model first.</a:t>
            </a:r>
          </a:p>
        </p:txBody>
      </p:sp>
      <p:sp>
        <p:nvSpPr>
          <p:cNvPr id="9" name="humor-line">
            <a:extLst>
              <a:ext uri="{FF2B5EF4-FFF2-40B4-BE49-F238E27FC236}">
                <a16:creationId xmlns:a16="http://schemas.microsoft.com/office/drawing/2014/main" id="{798618F4-BEFE-4109-902A-AA33EF48891F}"/>
              </a:ext>
            </a:extLst>
          </p:cNvPr>
          <p:cNvSpPr>
            <a:spLocks noGrp="1"/>
          </p:cNvSpPr>
          <p:nvPr/>
        </p:nvSpPr>
        <p:spPr>
          <a:xfrm>
            <a:off x="1238250" y="4324350"/>
            <a:ext cx="971550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950" b="0" i="1">
                <a:solidFill>
                  <a:srgbClr val="F4F0E2"/>
                </a:solidFill>
              </a:defRPr>
            </a:pPr>
            <a:r>
              <a:rPr sz="1950" b="0" i="1">
                <a:solidFill>
                  <a:srgbClr val="F4F0E2"/>
                </a:solidFill>
              </a:rPr>
              <a:t>An integral cannot rescue a force arrow that never existed.</a:t>
            </a:r>
          </a:p>
        </p:txBody>
      </p:sp>
      <p:sp>
        <p:nvSpPr>
          <p:cNvPr id="10" name="misconception-check">
            <a:extLst>
              <a:ext uri="{FF2B5EF4-FFF2-40B4-BE49-F238E27FC236}">
                <a16:creationId xmlns:a16="http://schemas.microsoft.com/office/drawing/2014/main" id="{2ECE191E-5AD0-4786-B092-D282137D6F4F}"/>
              </a:ext>
            </a:extLst>
          </p:cNvPr>
          <p:cNvSpPr>
            <a:spLocks noGrp="1"/>
          </p:cNvSpPr>
          <p:nvPr/>
        </p:nvSpPr>
        <p:spPr>
          <a:xfrm>
            <a:off x="952500" y="5286375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Mini-whiteboard: What sign must linear drag have relative to velocity?</a:t>
            </a:r>
          </a:p>
        </p:txBody>
      </p:sp>
    </p:spTree>
    <p:extLst>
      <p:ext uri="{BB962C8B-B14F-4D97-AF65-F5344CB8AC3E}">
        <p14:creationId xmlns:p14="http://schemas.microsoft.com/office/powerpoint/2010/main" val="1969385979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5668</Words>
  <Application>Microsoft Office PowerPoint</Application>
  <DocSecurity>0</DocSecurity>
  <PresentationFormat>Widescreen</PresentationFormat>
  <Paragraphs>394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Calibri</vt:lpstr>
      <vt:lpstr>ChatGPT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Giovanni Alexander Rojas</cp:lastModifiedBy>
  <cp:revision>3</cp:revision>
  <dcterms:created xsi:type="dcterms:W3CDTF">2026-08-14T20:14:43Z</dcterms:created>
  <dcterms:modified xsi:type="dcterms:W3CDTF">2026-08-15T16:01:24Z</dcterms:modified>
</cp:coreProperties>
</file>