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Particle position</c:v>
          </c:tx>
          <c:spPr>
            <a:ln w="28575">
              <a:solidFill>
                <a:srgbClr val="6336D6"/>
              </a:solidFill>
              <a:prstDash val="solid"/>
            </a:ln>
          </c:spPr>
          <c:marker>
            <c:symbol val="circle"/>
            <c:size val="7"/>
            <c:spPr>
              <a:solidFill>
                <a:srgbClr val="6336D6"/>
              </a:solidFill>
            </c:spPr>
          </c:marker>
          <c:xVal>
            <c:numLit>
              <c:formatCode>General</c:formatCode>
              <c:ptCount val="5"/>
              <c:pt idx="0">
                <c:v>0</c:v>
              </c:pt>
              <c:pt idx="1">
                <c:v>1</c:v>
              </c:pt>
              <c:pt idx="2">
                <c:v>2</c:v>
              </c:pt>
              <c:pt idx="3">
                <c:v>3</c:v>
              </c:pt>
              <c:pt idx="4">
                <c:v>4</c:v>
              </c:pt>
            </c:numLit>
          </c:xVal>
          <c:yVal>
            <c:numLit>
              <c:formatCode>General</c:formatCode>
              <c:ptCount val="5"/>
              <c:pt idx="0">
                <c:v>0</c:v>
              </c:pt>
              <c:pt idx="1">
                <c:v>1</c:v>
              </c:pt>
              <c:pt idx="2">
                <c:v>4</c:v>
              </c:pt>
              <c:pt idx="3">
                <c:v>9</c:v>
              </c:pt>
              <c:pt idx="4">
                <c:v>16</c:v>
              </c:pt>
            </c:numLit>
          </c:yVal>
          <c:smooth val="0"/>
          <c:extLst>
            <c:ext xmlns:c16="http://schemas.microsoft.com/office/drawing/2014/chart" uri="{C3380CC4-5D6E-409C-BE32-E72D297353CC}">
              <c16:uniqueId val="{00000000-DEAF-4592-ACE5-9208BF43FE36}"/>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Position / 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Time / 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majorUnit val="1"/>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dark-green opening slide with the exact topic title “Kinematics”, an accent ring for group APC-M, and a single hook question.</a:t>
            </a:r>
          </a:p>
          <a:p>
            <a:r>
              <a:t>[Teacher cue]</a:t>
            </a:r>
          </a:p>
          <a:p>
            <a:r>
              <a:t>Ask the hook question before revealing any explanation. Listen for the representations students choose, then connect their answers to AP unit 1.</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An original 3-mark exam-style question occupies the main page, with a dark solve–pair–compare–justify sequence beside it.</a:t>
            </a:r>
          </a:p>
          <a:p>
            <a:r>
              <a:t>[Teacher cue]</a:t>
            </a:r>
          </a:p>
          <a:p>
            <a:r>
              <a:t>Give independent thinking time, then ask pairs to compare methods before answers. Listen for each command word: derive, calculate, justify. Do not reveal the mark scheme until slide 11.</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Three numbered mark-scheme ideas are listed in a single readable column,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[Quiz answers] 1. v = dx/dt — It is one of the unit’s governing relationships. 2. 1.B — Practice 1.B is creating quantitative graphs with scales and units. 3. A turning point can have zero velocity and nonzero acceleration. — The correction states the physically valid boundary or relationship. 4. Units and a physical interpretation — A complete response connects mathematics to the model and reports units.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Four concise syllabus ideas form a vertical sequence on the left. An editable dark equation panel and vocabulary rail sit on the right.</a:t>
            </a:r>
          </a:p>
          <a:p>
            <a:r>
              <a:t>[Teacher cue]</a:t>
            </a:r>
          </a:p>
          <a:p>
            <a:r>
              <a:t>Explain one governing idea at a time. Ask students to restate it using one vocabulary word, then reveal the equation only after its variables and mathematical boundary are named.</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6F96A-770F-D928-4246-AF5E49492A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516C6A-091C-74A6-CD0B-14B22D3BA9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F2FF53-6A49-9A2A-58E4-5630693A01A4}"/>
              </a:ext>
            </a:extLst>
          </p:cNvPr>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The simple definition is stated in one sentence across the top of the slide. Below it a drawn diagram is labelled x(t) position, v(t) velocity, a(t) acceleration, d/dt, ∫ dt. A caption reads: Differentiating throws information away; integrating back needs the initial value to return it.</a:t>
            </a:r>
          </a:p>
          <a:p>
            <a:r>
              <a:t>[Teacher cue]</a:t>
            </a:r>
          </a:p>
          <a:p>
            <a:r>
              <a:t>Explain one governing idea at a time. Ask students to restate it using one vocabulary word, then reveal the equation only after its variables and mathematical boundary are named.</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p:txBody>
      </p:sp>
      <p:sp>
        <p:nvSpPr>
          <p:cNvPr id="4" name="Slide Number Placeholder 3">
            <a:extLst>
              <a:ext uri="{FF2B5EF4-FFF2-40B4-BE49-F238E27FC236}">
                <a16:creationId xmlns:a16="http://schemas.microsoft.com/office/drawing/2014/main" id="{BFF596FD-F857-75FF-8C7E-152EBB134F3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751762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An editable scatter chart plots Position in m against Time in s; Time remains in s; Position remains in m.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Students estimate tangent slopes, infer v(t) = 2t, and connect the second derivative to constant acceleration.</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[Quantitative visual] Values: Editable model data: (0, 0), (1, 1), (2, 4), (3, 9), (4, 16). Data: illustrative lesson data. Scale: 0 to 16 m.</a:t>
            </a:r>
          </a:p>
          <a:p>
            <a:r>
              <a:t>Units: x uses s; y uses metres.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Differentiate: v = 6t² − 6t. 2) Differentiate again: a = 12t − 6. 3) Evaluate at t = 2.0 s. Answer: v = 12 m/s; a = 18 m/s².</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[Worked problem] Steps: 1) Δx = ∫₀³(4t − t²)dt 2) = [2t² − t³/3]₀³ 3) Check the direction, significant figures and physical meaning of the result. Answer: Δx = 9.0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[Safety] Follow the school risk assessment, secure apparatus and keep movement routes clear.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AP Physics C: Mechanics Course and Exam Description (Fall 2024 frameworks · current in 2026), https://apcentral.collegeboard.org/media/pdf/ap-physics-c-mechanics-course-and-exam-description.pdf</a:t>
            </a:r>
          </a:p>
          <a:p>
            <a:r>
              <a:t>College Board course page, https://apcentral.collegeboard.org/courses/ap-physics-c-mechanics</a:t>
            </a:r>
          </a:p>
          <a:p>
            <a:r>
              <a:t>GioPhysics lesson route, https://giophysics.com/chapter-1/kinematics-calculus</a:t>
            </a:r>
          </a:p>
          <a:p>
            <a:r>
              <a:t>This deck uses original GioPhysics worked examples and AP-style questions; it does not reproduce College Board exam questions.</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Velocity is the time derivative of position.; Acceleration is the time derivative of velocity.; Displacement and velocity change are definite integrals.; Vector components evolve independently under known acceleration.</a:t>
            </a:r>
          </a:p>
          <a:p>
            <a:r>
              <a:t>[Science practices]</a:t>
            </a:r>
          </a:p>
          <a:p>
            <a:r>
              <a:t>1.B Create quantitative graphs with appropriate scales and units; 2.A Derive a symbolic expression through a logical mathematical pathway; 2.B Calculate or estimate a quantity with units; 3.B Apply a physical law or model to make a claim; 3.C Justify a claim with data, representations, or physical principles</a:t>
            </a:r>
          </a:p>
          <a:p>
            <a:r>
              <a:t>[Math boundary]</a:t>
            </a:r>
          </a:p>
          <a:p>
            <a:r>
              <a:t>Differential and integral calculus are expected alongside algebra, vectors, trigonometry and graph analysis.</a:t>
            </a:r>
          </a:p>
          <a:p>
            <a:r>
              <a:t>[Safety]</a:t>
            </a:r>
          </a:p>
          <a:p>
            <a:r>
              <a:t>Follow the school risk assessment, secure apparatus and keep movement routes clear.</a:t>
            </a:r>
          </a:p>
          <a:p>
            <a:r>
              <a:t>[Humor] Zero velocity can be a comma, not the end of the motion sentence.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CD5D7F32-F366-4F8A-B870-B6EAF87558D3}"/>
              </a:ext>
            </a:extLst>
          </p:cNvPr>
          <p:cNvSpPr>
            <a:spLocks noGrp="1"/>
          </p:cNvSpPr>
          <p:nvPr/>
        </p:nvSpPr>
        <p:spPr>
          <a:xfrm>
            <a:off x="0" y="0"/>
            <a:ext cx="171450" cy="6858000"/>
          </a:xfrm>
          <a:prstGeom prst="rect">
            <a:avLst/>
          </a:prstGeom>
          <a:solidFill>
            <a:srgbClr val="A88CFF"/>
          </a:solidFill>
          <a:ln w="0">
            <a:noFill/>
            <a:prstDash val="solid"/>
          </a:ln>
        </p:spPr>
      </p:sp>
      <p:sp>
        <p:nvSpPr>
          <p:cNvPr id="2" name="title-eyebrow">
            <a:extLst>
              <a:ext uri="{FF2B5EF4-FFF2-40B4-BE49-F238E27FC236}">
                <a16:creationId xmlns:a16="http://schemas.microsoft.com/office/drawing/2014/main" id="{CBD7EBB2-F5FC-48B0-BEAC-B2E7E5754A5F}"/>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A88CFF"/>
                </a:solidFill>
              </a:defRPr>
            </a:pPr>
            <a:r>
              <a:rPr sz="1800" b="1" i="0">
                <a:solidFill>
                  <a:srgbClr val="A88CFF"/>
                </a:solidFill>
              </a:rPr>
              <a:t>AP PHYSICS C: MECHANICS · UNIT 1 · 10–15% OF MCQ SECTION</a:t>
            </a:r>
          </a:p>
        </p:txBody>
      </p:sp>
      <p:sp>
        <p:nvSpPr>
          <p:cNvPr id="3" name="topic-title">
            <a:extLst>
              <a:ext uri="{FF2B5EF4-FFF2-40B4-BE49-F238E27FC236}">
                <a16:creationId xmlns:a16="http://schemas.microsoft.com/office/drawing/2014/main" id="{EB403F2C-1E0C-4C61-92D9-253A63783CCB}"/>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Kinematics</a:t>
            </a:r>
          </a:p>
        </p:txBody>
      </p:sp>
      <p:sp>
        <p:nvSpPr>
          <p:cNvPr id="4" name="lesson-title">
            <a:extLst>
              <a:ext uri="{FF2B5EF4-FFF2-40B4-BE49-F238E27FC236}">
                <a16:creationId xmlns:a16="http://schemas.microsoft.com/office/drawing/2014/main" id="{CB41A705-0655-40C6-91D2-2A6DE5DA8DB4}"/>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A88CFF"/>
                </a:solidFill>
              </a:defRPr>
            </a:pPr>
            <a:r>
              <a:rPr sz="2850" b="1" i="0">
                <a:solidFill>
                  <a:srgbClr val="A88CFF"/>
                </a:solidFill>
              </a:rPr>
              <a:t>Motion by Derivative</a:t>
            </a:r>
          </a:p>
        </p:txBody>
      </p:sp>
      <p:sp>
        <p:nvSpPr>
          <p:cNvPr id="5" name="lesson-hook">
            <a:extLst>
              <a:ext uri="{FF2B5EF4-FFF2-40B4-BE49-F238E27FC236}">
                <a16:creationId xmlns:a16="http://schemas.microsoft.com/office/drawing/2014/main" id="{056EC498-1037-4ABC-BBF2-BD97FD94CB3B}"/>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If x(t) has a horizontal tangent, must the object stay at rest?</a:t>
            </a:r>
          </a:p>
        </p:txBody>
      </p:sp>
      <p:sp>
        <p:nvSpPr>
          <p:cNvPr id="6" name="topic-ring">
            <a:extLst>
              <a:ext uri="{FF2B5EF4-FFF2-40B4-BE49-F238E27FC236}">
                <a16:creationId xmlns:a16="http://schemas.microsoft.com/office/drawing/2014/main" id="{800C0736-2ED1-46AD-8664-BFC03B2D5398}"/>
              </a:ext>
            </a:extLst>
          </p:cNvPr>
          <p:cNvSpPr>
            <a:spLocks noGrp="1"/>
          </p:cNvSpPr>
          <p:nvPr/>
        </p:nvSpPr>
        <p:spPr>
          <a:xfrm>
            <a:off x="9477375" y="1190625"/>
            <a:ext cx="1952625" cy="1952625"/>
          </a:xfrm>
          <a:prstGeom prst="ellipse">
            <a:avLst/>
          </a:prstGeom>
          <a:solidFill>
            <a:srgbClr val="A88CFF"/>
          </a:solidFill>
          <a:ln w="0">
            <a:noFill/>
            <a:prstDash val="solid"/>
          </a:ln>
        </p:spPr>
      </p:sp>
      <p:sp>
        <p:nvSpPr>
          <p:cNvPr id="7" name="topic-ring-center">
            <a:extLst>
              <a:ext uri="{FF2B5EF4-FFF2-40B4-BE49-F238E27FC236}">
                <a16:creationId xmlns:a16="http://schemas.microsoft.com/office/drawing/2014/main" id="{6CD2076D-EA4F-43B6-A6C7-7B5D964091DF}"/>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6854BA71-BBFD-4E31-8A94-9E1A9B24C9C7}"/>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EDITABLE · 45-MINUTE CLASSROOM LESSON · CALCULUS-BASED</a:t>
            </a:r>
          </a:p>
        </p:txBody>
      </p:sp>
      <p:sp>
        <p:nvSpPr>
          <p:cNvPr id="9" name="group-label">
            <a:extLst>
              <a:ext uri="{FF2B5EF4-FFF2-40B4-BE49-F238E27FC236}">
                <a16:creationId xmlns:a16="http://schemas.microsoft.com/office/drawing/2014/main" id="{BBF1C145-EDB5-401B-9AD9-539068B5A94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1 · AP PHYSICS C: MECHANICS</a:t>
            </a:r>
          </a:p>
        </p:txBody>
      </p:sp>
      <p:sp>
        <p:nvSpPr>
          <p:cNvPr id="10" name="page-number">
            <a:extLst>
              <a:ext uri="{FF2B5EF4-FFF2-40B4-BE49-F238E27FC236}">
                <a16:creationId xmlns:a16="http://schemas.microsoft.com/office/drawing/2014/main" id="{2699BA01-FB9E-4B2A-932C-0303DB5FC5F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D5CBE873-FFFB-4E46-8685-4C5E1486F691}"/>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220A6F97-1A4C-4F6A-9209-6EDF8E5DCBC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APC-M-U1 · 10–15%</a:t>
            </a:r>
          </a:p>
        </p:txBody>
      </p:sp>
    </p:spTree>
    <p:extLst>
      <p:ext uri="{BB962C8B-B14F-4D97-AF65-F5344CB8AC3E}">
        <p14:creationId xmlns:p14="http://schemas.microsoft.com/office/powerpoint/2010/main" val="1739195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69F15C2-1A43-4605-AE0A-97F25F52B35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A6593C80-9F0A-473E-8AF1-4C954BA1B24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43026FBB-C1C7-4C90-91C0-00F706BE155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CA0BC13-9252-41FE-B7CB-3A49EB480F8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0D89EF3F-8B24-4709-B7C8-206810088CD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AP-style free-response challenge</a:t>
            </a:r>
          </a:p>
        </p:txBody>
      </p:sp>
      <p:sp>
        <p:nvSpPr>
          <p:cNvPr id="6" name="exam-meta">
            <a:extLst>
              <a:ext uri="{FF2B5EF4-FFF2-40B4-BE49-F238E27FC236}">
                <a16:creationId xmlns:a16="http://schemas.microsoft.com/office/drawing/2014/main" id="{CACAD264-AB7D-4BA0-8C9F-722F8C0D420D}"/>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3 MARKS · DERIVE · CALCULATE · JUSTIFY</a:t>
            </a:r>
          </a:p>
        </p:txBody>
      </p:sp>
      <p:sp>
        <p:nvSpPr>
          <p:cNvPr id="7" name="exam-question-frame">
            <a:extLst>
              <a:ext uri="{FF2B5EF4-FFF2-40B4-BE49-F238E27FC236}">
                <a16:creationId xmlns:a16="http://schemas.microsoft.com/office/drawing/2014/main" id="{570E46B3-9F2E-4CA9-810F-9F9BE7638E99}"/>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8A92DE4B-896A-4EFC-9222-D8B5D5E5ED3F}"/>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particle has acceleration a(t) = 6t − 4, v(0) = 3 m/s and x(0) = 2 m. Find v(t), x(t), and the first positive time when v = 0.</a:t>
            </a:r>
          </a:p>
        </p:txBody>
      </p:sp>
      <p:sp>
        <p:nvSpPr>
          <p:cNvPr id="9" name="exam-method-frame">
            <a:extLst>
              <a:ext uri="{FF2B5EF4-FFF2-40B4-BE49-F238E27FC236}">
                <a16:creationId xmlns:a16="http://schemas.microsoft.com/office/drawing/2014/main" id="{7B3E40D5-2283-4F86-9D2F-B0144D99D033}"/>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47307430-E072-4392-8F4F-CBE619864360}"/>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C64A301-5980-45DB-8D26-218758203ABA}"/>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AP-style question · not a College Board exam question.</a:t>
            </a:r>
          </a:p>
        </p:txBody>
      </p:sp>
    </p:spTree>
    <p:extLst>
      <p:ext uri="{BB962C8B-B14F-4D97-AF65-F5344CB8AC3E}">
        <p14:creationId xmlns:p14="http://schemas.microsoft.com/office/powerpoint/2010/main" val="1836884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4907347B-4F2F-4FCD-9354-06224265E80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3C90F696-F04C-4464-8386-A0795A8F47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8373417-48BC-4AC0-9924-48D2130F78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D2EDC69-8732-487C-8FE0-A32F22B96E4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000F3AFC-D3E9-4ADB-A241-BC0A3BCCC6D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BF6A8F02-71E9-4377-80A7-623518265511}"/>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6E77E535-4EBD-4F7A-BA9F-80D6D3E36B26}"/>
              </a:ext>
            </a:extLst>
          </p:cNvPr>
          <p:cNvSpPr>
            <a:spLocks noGrp="1"/>
          </p:cNvSpPr>
          <p:nvPr/>
        </p:nvSpPr>
        <p:spPr>
          <a:xfrm>
            <a:off x="666750" y="2266950"/>
            <a:ext cx="457200" cy="457200"/>
          </a:xfrm>
          <a:prstGeom prst="ellipse">
            <a:avLst/>
          </a:prstGeom>
          <a:solidFill>
            <a:srgbClr val="6336D6"/>
          </a:solidFill>
          <a:ln w="0">
            <a:noFill/>
            <a:prstDash val="solid"/>
          </a:ln>
        </p:spPr>
      </p:sp>
      <p:sp>
        <p:nvSpPr>
          <p:cNvPr id="8" name="mark-number-text-1">
            <a:extLst>
              <a:ext uri="{FF2B5EF4-FFF2-40B4-BE49-F238E27FC236}">
                <a16:creationId xmlns:a16="http://schemas.microsoft.com/office/drawing/2014/main" id="{27CFC146-5787-4E1C-BA84-8C52B33EDF68}"/>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9DD69CC4-B7FE-4D8E-8CDC-2123764D6751}"/>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Integrate: v = 3t² − 4t + 3.</a:t>
            </a:r>
          </a:p>
        </p:txBody>
      </p:sp>
      <p:sp>
        <p:nvSpPr>
          <p:cNvPr id="10" name="mark-number-2">
            <a:extLst>
              <a:ext uri="{FF2B5EF4-FFF2-40B4-BE49-F238E27FC236}">
                <a16:creationId xmlns:a16="http://schemas.microsoft.com/office/drawing/2014/main" id="{56A52A20-B45B-41ED-B204-73E0F3238423}"/>
              </a:ext>
            </a:extLst>
          </p:cNvPr>
          <p:cNvSpPr>
            <a:spLocks noGrp="1"/>
          </p:cNvSpPr>
          <p:nvPr/>
        </p:nvSpPr>
        <p:spPr>
          <a:xfrm>
            <a:off x="666750" y="3333750"/>
            <a:ext cx="457200" cy="457200"/>
          </a:xfrm>
          <a:prstGeom prst="ellipse">
            <a:avLst/>
          </a:prstGeom>
          <a:solidFill>
            <a:srgbClr val="6336D6"/>
          </a:solidFill>
          <a:ln w="0">
            <a:noFill/>
            <a:prstDash val="solid"/>
          </a:ln>
        </p:spPr>
      </p:sp>
      <p:sp>
        <p:nvSpPr>
          <p:cNvPr id="11" name="mark-number-text-2">
            <a:extLst>
              <a:ext uri="{FF2B5EF4-FFF2-40B4-BE49-F238E27FC236}">
                <a16:creationId xmlns:a16="http://schemas.microsoft.com/office/drawing/2014/main" id="{7D3B71B8-32EC-4167-B03B-AC11B6D02540}"/>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2A77D4B3-F75F-4309-AC6A-0088E951BBCA}"/>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Its discriminant is 16 − 36 &lt; 0, so v never reaches zero.</a:t>
            </a:r>
          </a:p>
        </p:txBody>
      </p:sp>
      <p:sp>
        <p:nvSpPr>
          <p:cNvPr id="13" name="mark-number-3">
            <a:extLst>
              <a:ext uri="{FF2B5EF4-FFF2-40B4-BE49-F238E27FC236}">
                <a16:creationId xmlns:a16="http://schemas.microsoft.com/office/drawing/2014/main" id="{5ADDD0FD-1092-4417-9ABC-A0FB8423D9F7}"/>
              </a:ext>
            </a:extLst>
          </p:cNvPr>
          <p:cNvSpPr>
            <a:spLocks noGrp="1"/>
          </p:cNvSpPr>
          <p:nvPr/>
        </p:nvSpPr>
        <p:spPr>
          <a:xfrm>
            <a:off x="666750" y="4400550"/>
            <a:ext cx="457200" cy="457200"/>
          </a:xfrm>
          <a:prstGeom prst="ellipse">
            <a:avLst/>
          </a:prstGeom>
          <a:solidFill>
            <a:srgbClr val="6336D6"/>
          </a:solidFill>
          <a:ln w="0">
            <a:noFill/>
            <a:prstDash val="solid"/>
          </a:ln>
        </p:spPr>
      </p:sp>
      <p:sp>
        <p:nvSpPr>
          <p:cNvPr id="14" name="mark-number-text-3">
            <a:extLst>
              <a:ext uri="{FF2B5EF4-FFF2-40B4-BE49-F238E27FC236}">
                <a16:creationId xmlns:a16="http://schemas.microsoft.com/office/drawing/2014/main" id="{7703C284-C369-4757-A87C-79649CF093D5}"/>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55AD07D1-C3B3-4B98-AF1F-6292E6B9995C}"/>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Integrate again: x = t³ − 2t² + 3t + 2.</a:t>
            </a:r>
          </a:p>
        </p:txBody>
      </p:sp>
      <p:sp>
        <p:nvSpPr>
          <p:cNvPr id="16" name="improvement-band">
            <a:extLst>
              <a:ext uri="{FF2B5EF4-FFF2-40B4-BE49-F238E27FC236}">
                <a16:creationId xmlns:a16="http://schemas.microsoft.com/office/drawing/2014/main" id="{84EBD954-7EBA-4A6F-9124-FFDC6DC6D14F}"/>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17" name="improvement-prompt">
            <a:extLst>
              <a:ext uri="{FF2B5EF4-FFF2-40B4-BE49-F238E27FC236}">
                <a16:creationId xmlns:a16="http://schemas.microsoft.com/office/drawing/2014/main" id="{556799F8-58F6-4036-9191-09E6317F681F}"/>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representation, one unit and one sentence of physical justification.</a:t>
            </a:r>
          </a:p>
        </p:txBody>
      </p:sp>
    </p:spTree>
    <p:extLst>
      <p:ext uri="{BB962C8B-B14F-4D97-AF65-F5344CB8AC3E}">
        <p14:creationId xmlns:p14="http://schemas.microsoft.com/office/powerpoint/2010/main" val="1878253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1" name="group-label">
            <a:extLst>
              <a:ext uri="{FF2B5EF4-FFF2-40B4-BE49-F238E27FC236}">
                <a16:creationId xmlns:a16="http://schemas.microsoft.com/office/drawing/2014/main" id="{285450D7-6B4A-487B-B0E5-22FCDC558CA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96F21AC5-DC17-4AD0-B72C-5578D40167B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044C6BF3-2CE0-491C-BF70-D68D74BA4E5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48454F1-3CAA-4F76-8FFF-5E62610E09B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03C9A687-771C-4812-B2FD-98DE75F9C41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A6DDE7DB-CB53-4691-907E-349E9EEC669B}"/>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795BB1B-926B-4A84-8E7D-0E6B9E3550B6}"/>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Q1</a:t>
            </a:r>
          </a:p>
        </p:txBody>
      </p:sp>
      <p:sp>
        <p:nvSpPr>
          <p:cNvPr id="8" name="quiz-question-1">
            <a:extLst>
              <a:ext uri="{FF2B5EF4-FFF2-40B4-BE49-F238E27FC236}">
                <a16:creationId xmlns:a16="http://schemas.microsoft.com/office/drawing/2014/main" id="{6C2C302F-B9E1-4698-A848-D2AAF43325B6}"/>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relationship belongs at the center of this unit model?</a:t>
            </a:r>
          </a:p>
        </p:txBody>
      </p:sp>
      <p:sp>
        <p:nvSpPr>
          <p:cNvPr id="9" name="quiz-choices-1">
            <a:extLst>
              <a:ext uri="{FF2B5EF4-FFF2-40B4-BE49-F238E27FC236}">
                <a16:creationId xmlns:a16="http://schemas.microsoft.com/office/drawing/2014/main" id="{8FB8BD39-89A6-46CB-94DD-3740AA319C44}"/>
              </a:ext>
            </a:extLst>
          </p:cNvPr>
          <p:cNvSpPr>
            <a:spLocks noGrp="1"/>
          </p:cNvSpPr>
          <p:nvPr/>
        </p:nvSpPr>
        <p:spPr>
          <a:xfrm>
            <a:off x="6667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v = dx/dt · B speed = distance only · C energy = force/time · D field = charge × time</a:t>
            </a:r>
          </a:p>
        </p:txBody>
      </p:sp>
      <p:sp>
        <p:nvSpPr>
          <p:cNvPr id="10" name="rule-70-425">
            <a:extLst>
              <a:ext uri="{FF2B5EF4-FFF2-40B4-BE49-F238E27FC236}">
                <a16:creationId xmlns:a16="http://schemas.microsoft.com/office/drawing/2014/main" id="{6B9D6C79-8C5C-4C2B-94E1-57A45F147F81}"/>
              </a:ext>
            </a:extLst>
          </p:cNvPr>
          <p:cNvSpPr>
            <a:spLocks noGrp="1"/>
          </p:cNvSpPr>
          <p:nvPr/>
        </p:nvSpPr>
        <p:spPr>
          <a:xfrm>
            <a:off x="666750" y="40481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8911DE21-F4D2-4CD5-8118-BB12BBF75AD3}"/>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Q2</a:t>
            </a:r>
          </a:p>
        </p:txBody>
      </p:sp>
      <p:sp>
        <p:nvSpPr>
          <p:cNvPr id="12" name="quiz-question-2">
            <a:extLst>
              <a:ext uri="{FF2B5EF4-FFF2-40B4-BE49-F238E27FC236}">
                <a16:creationId xmlns:a16="http://schemas.microsoft.com/office/drawing/2014/main" id="{F7C390BB-5A7D-4D7B-9531-A8C519A1DE26}"/>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AP science practice is used when students plot labelled quantitative data?</a:t>
            </a:r>
          </a:p>
        </p:txBody>
      </p:sp>
      <p:sp>
        <p:nvSpPr>
          <p:cNvPr id="13" name="quiz-choices-2">
            <a:extLst>
              <a:ext uri="{FF2B5EF4-FFF2-40B4-BE49-F238E27FC236}">
                <a16:creationId xmlns:a16="http://schemas.microsoft.com/office/drawing/2014/main" id="{F570F3CF-D392-405F-83BB-9C23F378566E}"/>
              </a:ext>
            </a:extLst>
          </p:cNvPr>
          <p:cNvSpPr>
            <a:spLocks noGrp="1"/>
          </p:cNvSpPr>
          <p:nvPr/>
        </p:nvSpPr>
        <p:spPr>
          <a:xfrm>
            <a:off x="6191250" y="3171825"/>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1.B · B 2.D · C 3.A · D none</a:t>
            </a:r>
          </a:p>
        </p:txBody>
      </p:sp>
      <p:sp>
        <p:nvSpPr>
          <p:cNvPr id="14" name="rule-650-425">
            <a:extLst>
              <a:ext uri="{FF2B5EF4-FFF2-40B4-BE49-F238E27FC236}">
                <a16:creationId xmlns:a16="http://schemas.microsoft.com/office/drawing/2014/main" id="{A1812DBE-D320-4C28-BCAA-3874441BDC46}"/>
              </a:ext>
            </a:extLst>
          </p:cNvPr>
          <p:cNvSpPr>
            <a:spLocks noGrp="1"/>
          </p:cNvSpPr>
          <p:nvPr/>
        </p:nvSpPr>
        <p:spPr>
          <a:xfrm>
            <a:off x="6191250" y="40481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CFE3A650-E157-4486-8124-A74D32638EC4}"/>
              </a:ext>
            </a:extLst>
          </p:cNvPr>
          <p:cNvSpPr>
            <a:spLocks noGrp="1"/>
          </p:cNvSpPr>
          <p:nvPr/>
        </p:nvSpPr>
        <p:spPr>
          <a:xfrm>
            <a:off x="6667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Q3</a:t>
            </a:r>
          </a:p>
        </p:txBody>
      </p:sp>
      <p:sp>
        <p:nvSpPr>
          <p:cNvPr id="16" name="quiz-question-3">
            <a:extLst>
              <a:ext uri="{FF2B5EF4-FFF2-40B4-BE49-F238E27FC236}">
                <a16:creationId xmlns:a16="http://schemas.microsoft.com/office/drawing/2014/main" id="{CA8C7998-ADB2-4A88-A531-5DC07C1125D5}"/>
              </a:ext>
            </a:extLst>
          </p:cNvPr>
          <p:cNvSpPr>
            <a:spLocks noGrp="1"/>
          </p:cNvSpPr>
          <p:nvPr/>
        </p:nvSpPr>
        <p:spPr>
          <a:xfrm>
            <a:off x="6667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Which statement correctly repairs today’s physics trap?</a:t>
            </a:r>
          </a:p>
        </p:txBody>
      </p:sp>
      <p:sp>
        <p:nvSpPr>
          <p:cNvPr id="17" name="quiz-choices-3">
            <a:extLst>
              <a:ext uri="{FF2B5EF4-FFF2-40B4-BE49-F238E27FC236}">
                <a16:creationId xmlns:a16="http://schemas.microsoft.com/office/drawing/2014/main" id="{B3329C30-1D85-412E-9368-760BEB6E4609}"/>
              </a:ext>
            </a:extLst>
          </p:cNvPr>
          <p:cNvSpPr>
            <a:spLocks noGrp="1"/>
          </p:cNvSpPr>
          <p:nvPr/>
        </p:nvSpPr>
        <p:spPr>
          <a:xfrm>
            <a:off x="6667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 turning point can have zero velocity and nonzero acceleration. · B If velocity is zero at an…also be zero. · C Signs and units never matter · D A graph is decorative</a:t>
            </a:r>
          </a:p>
        </p:txBody>
      </p:sp>
      <p:sp>
        <p:nvSpPr>
          <p:cNvPr id="18" name="quiz-question-label-4">
            <a:extLst>
              <a:ext uri="{FF2B5EF4-FFF2-40B4-BE49-F238E27FC236}">
                <a16:creationId xmlns:a16="http://schemas.microsoft.com/office/drawing/2014/main" id="{DD51A97B-B42F-47AE-BDD2-9E1DC43AC380}"/>
              </a:ext>
            </a:extLst>
          </p:cNvPr>
          <p:cNvSpPr>
            <a:spLocks noGrp="1"/>
          </p:cNvSpPr>
          <p:nvPr/>
        </p:nvSpPr>
        <p:spPr>
          <a:xfrm>
            <a:off x="6191250" y="4095750"/>
            <a:ext cx="2095500" cy="2667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Q4</a:t>
            </a:r>
          </a:p>
        </p:txBody>
      </p:sp>
      <p:sp>
        <p:nvSpPr>
          <p:cNvPr id="19" name="quiz-question-4">
            <a:extLst>
              <a:ext uri="{FF2B5EF4-FFF2-40B4-BE49-F238E27FC236}">
                <a16:creationId xmlns:a16="http://schemas.microsoft.com/office/drawing/2014/main" id="{C9855D52-34C4-4F04-B4AE-B8260CC99515}"/>
              </a:ext>
            </a:extLst>
          </p:cNvPr>
          <p:cNvSpPr>
            <a:spLocks noGrp="1"/>
          </p:cNvSpPr>
          <p:nvPr/>
        </p:nvSpPr>
        <p:spPr>
          <a:xfrm>
            <a:off x="6191250" y="4419600"/>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What should follow a numerical AP Physics result?</a:t>
            </a:r>
          </a:p>
        </p:txBody>
      </p:sp>
      <p:sp>
        <p:nvSpPr>
          <p:cNvPr id="20" name="quiz-choices-4">
            <a:extLst>
              <a:ext uri="{FF2B5EF4-FFF2-40B4-BE49-F238E27FC236}">
                <a16:creationId xmlns:a16="http://schemas.microsoft.com/office/drawing/2014/main" id="{4E108225-6AEA-4766-B6D2-9ABF96824EE4}"/>
              </a:ext>
            </a:extLst>
          </p:cNvPr>
          <p:cNvSpPr>
            <a:spLocks noGrp="1"/>
          </p:cNvSpPr>
          <p:nvPr/>
        </p:nvSpPr>
        <p:spPr>
          <a:xfrm>
            <a:off x="6191250" y="5124450"/>
            <a:ext cx="514350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Units and a physical interpretation · B Only more decimals · C A copied formula · D No sign convention</a:t>
            </a:r>
          </a:p>
        </p:txBody>
      </p:sp>
    </p:spTree>
    <p:extLst>
      <p:ext uri="{BB962C8B-B14F-4D97-AF65-F5344CB8AC3E}">
        <p14:creationId xmlns:p14="http://schemas.microsoft.com/office/powerpoint/2010/main" val="1291514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825BA5AB-E4E5-4F56-9A0B-D3BEC36D1C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1 · AP PHYSICS C: MECHANICS</a:t>
            </a:r>
          </a:p>
        </p:txBody>
      </p:sp>
      <p:sp>
        <p:nvSpPr>
          <p:cNvPr id="2" name="page-number">
            <a:extLst>
              <a:ext uri="{FF2B5EF4-FFF2-40B4-BE49-F238E27FC236}">
                <a16:creationId xmlns:a16="http://schemas.microsoft.com/office/drawing/2014/main" id="{9D2F6AF0-D37B-40E7-99F2-A4845898921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6888DB49-1DBE-4563-BC5F-6CB054874237}"/>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CA6CFC1B-BB45-4F92-B09D-F5118B124E8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APC-M-U1 · 10–15%</a:t>
            </a:r>
          </a:p>
        </p:txBody>
      </p:sp>
      <p:sp>
        <p:nvSpPr>
          <p:cNvPr id="5" name="slide-title">
            <a:extLst>
              <a:ext uri="{FF2B5EF4-FFF2-40B4-BE49-F238E27FC236}">
                <a16:creationId xmlns:a16="http://schemas.microsoft.com/office/drawing/2014/main" id="{38F68457-13CE-4DC9-AFB7-84CE9B5C8DD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209A4144-5296-4928-9860-F9170F2D3803}"/>
              </a:ext>
            </a:extLst>
          </p:cNvPr>
          <p:cNvSpPr>
            <a:spLocks noGrp="1"/>
          </p:cNvSpPr>
          <p:nvPr/>
        </p:nvSpPr>
        <p:spPr>
          <a:xfrm>
            <a:off x="714375" y="1714500"/>
            <a:ext cx="476250" cy="476250"/>
          </a:xfrm>
          <a:prstGeom prst="ellipse">
            <a:avLst/>
          </a:prstGeom>
          <a:solidFill>
            <a:srgbClr val="A88CFF"/>
          </a:solidFill>
          <a:ln w="0">
            <a:noFill/>
            <a:prstDash val="solid"/>
          </a:ln>
        </p:spPr>
      </p:sp>
      <p:sp>
        <p:nvSpPr>
          <p:cNvPr id="7" name="answer-number-text-1">
            <a:extLst>
              <a:ext uri="{FF2B5EF4-FFF2-40B4-BE49-F238E27FC236}">
                <a16:creationId xmlns:a16="http://schemas.microsoft.com/office/drawing/2014/main" id="{F13258BE-E988-4DDC-9D21-257287CE29CF}"/>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9EDAF4F1-D68B-4E72-8B2A-2BDEDDF6DD38}"/>
              </a:ext>
            </a:extLst>
          </p:cNvPr>
          <p:cNvSpPr>
            <a:spLocks noGrp="1"/>
          </p:cNvSpPr>
          <p:nvPr/>
        </p:nvSpPr>
        <p:spPr>
          <a:xfrm>
            <a:off x="1476375" y="164782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v = dx/dt</a:t>
            </a:r>
          </a:p>
        </p:txBody>
      </p:sp>
      <p:sp>
        <p:nvSpPr>
          <p:cNvPr id="9" name="answer-reason-1">
            <a:extLst>
              <a:ext uri="{FF2B5EF4-FFF2-40B4-BE49-F238E27FC236}">
                <a16:creationId xmlns:a16="http://schemas.microsoft.com/office/drawing/2014/main" id="{7010ADD7-D18C-4B0B-B643-D8C93388A567}"/>
              </a:ext>
            </a:extLst>
          </p:cNvPr>
          <p:cNvSpPr>
            <a:spLocks noGrp="1"/>
          </p:cNvSpPr>
          <p:nvPr/>
        </p:nvSpPr>
        <p:spPr>
          <a:xfrm>
            <a:off x="6477000" y="169545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It is one of the unit’s governing relationships.</a:t>
            </a:r>
          </a:p>
        </p:txBody>
      </p:sp>
      <p:sp>
        <p:nvSpPr>
          <p:cNvPr id="10" name="rule-155-262">
            <a:extLst>
              <a:ext uri="{FF2B5EF4-FFF2-40B4-BE49-F238E27FC236}">
                <a16:creationId xmlns:a16="http://schemas.microsoft.com/office/drawing/2014/main" id="{11180EB7-58C6-4ED6-88D1-2B189D8F1B13}"/>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73755C92-528B-42E6-857F-AFCC364AA1AA}"/>
              </a:ext>
            </a:extLst>
          </p:cNvPr>
          <p:cNvSpPr>
            <a:spLocks noGrp="1"/>
          </p:cNvSpPr>
          <p:nvPr/>
        </p:nvSpPr>
        <p:spPr>
          <a:xfrm>
            <a:off x="714375" y="2695575"/>
            <a:ext cx="476250" cy="476250"/>
          </a:xfrm>
          <a:prstGeom prst="ellipse">
            <a:avLst/>
          </a:prstGeom>
          <a:solidFill>
            <a:srgbClr val="A88CFF"/>
          </a:solidFill>
          <a:ln w="0">
            <a:noFill/>
            <a:prstDash val="solid"/>
          </a:ln>
        </p:spPr>
      </p:sp>
      <p:sp>
        <p:nvSpPr>
          <p:cNvPr id="12" name="answer-number-text-2">
            <a:extLst>
              <a:ext uri="{FF2B5EF4-FFF2-40B4-BE49-F238E27FC236}">
                <a16:creationId xmlns:a16="http://schemas.microsoft.com/office/drawing/2014/main" id="{788CA7A0-149F-4DCF-9F8D-B64EAA2A8F70}"/>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FB255A77-86B7-4C4F-9C52-268E0ED84681}"/>
              </a:ext>
            </a:extLst>
          </p:cNvPr>
          <p:cNvSpPr>
            <a:spLocks noGrp="1"/>
          </p:cNvSpPr>
          <p:nvPr/>
        </p:nvSpPr>
        <p:spPr>
          <a:xfrm>
            <a:off x="1476375" y="262890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1.B</a:t>
            </a:r>
          </a:p>
        </p:txBody>
      </p:sp>
      <p:sp>
        <p:nvSpPr>
          <p:cNvPr id="14" name="answer-reason-2">
            <a:extLst>
              <a:ext uri="{FF2B5EF4-FFF2-40B4-BE49-F238E27FC236}">
                <a16:creationId xmlns:a16="http://schemas.microsoft.com/office/drawing/2014/main" id="{E5FEF9CD-0543-4B68-9D90-595DC39E18CB}"/>
              </a:ext>
            </a:extLst>
          </p:cNvPr>
          <p:cNvSpPr>
            <a:spLocks noGrp="1"/>
          </p:cNvSpPr>
          <p:nvPr/>
        </p:nvSpPr>
        <p:spPr>
          <a:xfrm>
            <a:off x="6477000" y="267652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Practice 1.B is creating quantitative graphs with scales and units.</a:t>
            </a:r>
          </a:p>
        </p:txBody>
      </p:sp>
      <p:sp>
        <p:nvSpPr>
          <p:cNvPr id="15" name="rule-155-365">
            <a:extLst>
              <a:ext uri="{FF2B5EF4-FFF2-40B4-BE49-F238E27FC236}">
                <a16:creationId xmlns:a16="http://schemas.microsoft.com/office/drawing/2014/main" id="{95B43BBE-CC37-40C6-8B4B-2DDD612F5151}"/>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2FDD7350-A088-4A1C-8877-F67C7E88C131}"/>
              </a:ext>
            </a:extLst>
          </p:cNvPr>
          <p:cNvSpPr>
            <a:spLocks noGrp="1"/>
          </p:cNvSpPr>
          <p:nvPr/>
        </p:nvSpPr>
        <p:spPr>
          <a:xfrm>
            <a:off x="714375" y="3676650"/>
            <a:ext cx="476250" cy="476250"/>
          </a:xfrm>
          <a:prstGeom prst="ellipse">
            <a:avLst/>
          </a:prstGeom>
          <a:solidFill>
            <a:srgbClr val="A88CFF"/>
          </a:solidFill>
          <a:ln w="0">
            <a:noFill/>
            <a:prstDash val="solid"/>
          </a:ln>
        </p:spPr>
      </p:sp>
      <p:sp>
        <p:nvSpPr>
          <p:cNvPr id="17" name="answer-number-text-3">
            <a:extLst>
              <a:ext uri="{FF2B5EF4-FFF2-40B4-BE49-F238E27FC236}">
                <a16:creationId xmlns:a16="http://schemas.microsoft.com/office/drawing/2014/main" id="{2EECAEA4-7262-4C1C-A05D-808E58C16A58}"/>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D7D263A0-54B2-4450-83B2-CDDEAE14EE6E}"/>
              </a:ext>
            </a:extLst>
          </p:cNvPr>
          <p:cNvSpPr>
            <a:spLocks noGrp="1"/>
          </p:cNvSpPr>
          <p:nvPr/>
        </p:nvSpPr>
        <p:spPr>
          <a:xfrm>
            <a:off x="1476375" y="3609975"/>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A turning point can have zero velocity and nonzero acceleration.</a:t>
            </a:r>
          </a:p>
        </p:txBody>
      </p:sp>
      <p:sp>
        <p:nvSpPr>
          <p:cNvPr id="19" name="answer-reason-3">
            <a:extLst>
              <a:ext uri="{FF2B5EF4-FFF2-40B4-BE49-F238E27FC236}">
                <a16:creationId xmlns:a16="http://schemas.microsoft.com/office/drawing/2014/main" id="{CBFC52BB-8EA6-419C-AB80-5D809D4EF169}"/>
              </a:ext>
            </a:extLst>
          </p:cNvPr>
          <p:cNvSpPr>
            <a:spLocks noGrp="1"/>
          </p:cNvSpPr>
          <p:nvPr/>
        </p:nvSpPr>
        <p:spPr>
          <a:xfrm>
            <a:off x="6477000" y="3657600"/>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The correction states the physically valid boundary or relationship.</a:t>
            </a:r>
          </a:p>
        </p:txBody>
      </p:sp>
      <p:sp>
        <p:nvSpPr>
          <p:cNvPr id="20" name="rule-155-468">
            <a:extLst>
              <a:ext uri="{FF2B5EF4-FFF2-40B4-BE49-F238E27FC236}">
                <a16:creationId xmlns:a16="http://schemas.microsoft.com/office/drawing/2014/main" id="{831EA669-3FC9-4F13-BBCC-B12A3F4392A2}"/>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6122ECA6-8EAF-4835-93E5-308BA48B9155}"/>
              </a:ext>
            </a:extLst>
          </p:cNvPr>
          <p:cNvSpPr>
            <a:spLocks noGrp="1"/>
          </p:cNvSpPr>
          <p:nvPr/>
        </p:nvSpPr>
        <p:spPr>
          <a:xfrm>
            <a:off x="714375" y="4657725"/>
            <a:ext cx="476250" cy="476250"/>
          </a:xfrm>
          <a:prstGeom prst="ellipse">
            <a:avLst/>
          </a:prstGeom>
          <a:solidFill>
            <a:srgbClr val="A88CFF"/>
          </a:solidFill>
          <a:ln w="0">
            <a:noFill/>
            <a:prstDash val="solid"/>
          </a:ln>
        </p:spPr>
      </p:sp>
      <p:sp>
        <p:nvSpPr>
          <p:cNvPr id="22" name="answer-number-text-4">
            <a:extLst>
              <a:ext uri="{FF2B5EF4-FFF2-40B4-BE49-F238E27FC236}">
                <a16:creationId xmlns:a16="http://schemas.microsoft.com/office/drawing/2014/main" id="{1D962248-DCCE-4AAA-8D2F-E9E412C20701}"/>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E90CCA80-5228-43EC-B43B-5D1B1079BE02}"/>
              </a:ext>
            </a:extLst>
          </p:cNvPr>
          <p:cNvSpPr>
            <a:spLocks noGrp="1"/>
          </p:cNvSpPr>
          <p:nvPr/>
        </p:nvSpPr>
        <p:spPr>
          <a:xfrm>
            <a:off x="1476375" y="4591050"/>
            <a:ext cx="4762500" cy="80010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Answer: Units and a physical interpretation</a:t>
            </a:r>
          </a:p>
        </p:txBody>
      </p:sp>
      <p:sp>
        <p:nvSpPr>
          <p:cNvPr id="24" name="answer-reason-4">
            <a:extLst>
              <a:ext uri="{FF2B5EF4-FFF2-40B4-BE49-F238E27FC236}">
                <a16:creationId xmlns:a16="http://schemas.microsoft.com/office/drawing/2014/main" id="{34911916-27A0-432A-8CB0-ABCB3DE1EED3}"/>
              </a:ext>
            </a:extLst>
          </p:cNvPr>
          <p:cNvSpPr>
            <a:spLocks noGrp="1"/>
          </p:cNvSpPr>
          <p:nvPr/>
        </p:nvSpPr>
        <p:spPr>
          <a:xfrm>
            <a:off x="6477000" y="4638675"/>
            <a:ext cx="4667250" cy="666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A complete response connects mathematics to the model and reports units.</a:t>
            </a:r>
          </a:p>
        </p:txBody>
      </p:sp>
      <p:sp>
        <p:nvSpPr>
          <p:cNvPr id="25" name="exit-ticket">
            <a:extLst>
              <a:ext uri="{FF2B5EF4-FFF2-40B4-BE49-F238E27FC236}">
                <a16:creationId xmlns:a16="http://schemas.microsoft.com/office/drawing/2014/main" id="{6F435D9B-C5A0-4350-B2F3-B4FB9BCCFEF2}"/>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A88CFF"/>
                </a:solidFill>
              </a:defRPr>
            </a:pPr>
            <a:r>
              <a:rPr sz="1875" b="1" i="0">
                <a:solidFill>
                  <a:srgbClr val="A88CFF"/>
                </a:solidFill>
              </a:rPr>
              <a:t>Next move: Correct one response, name the AP science practice you used, and write one new question about this unit.</a:t>
            </a:r>
          </a:p>
        </p:txBody>
      </p:sp>
    </p:spTree>
    <p:extLst>
      <p:ext uri="{BB962C8B-B14F-4D97-AF65-F5344CB8AC3E}">
        <p14:creationId xmlns:p14="http://schemas.microsoft.com/office/powerpoint/2010/main" val="1814356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8470B24F-8ED4-40A0-A9FE-15D68DBBDC6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70D13078-9DAF-4D22-A503-19AF0C17F98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DCE78211-FBAA-4E26-A789-59A6C59FC37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A0CBDB1-CE69-4105-AEA2-25F96C00B25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69473361-7FB2-4CA5-A7FB-A2653E28E40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0CA71C64-0928-4FC9-9EE5-684949FDD2BD}"/>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E72840F5-80D1-4B93-8982-65C0E43645B5}"/>
              </a:ext>
            </a:extLst>
          </p:cNvPr>
          <p:cNvSpPr>
            <a:spLocks noGrp="1"/>
          </p:cNvSpPr>
          <p:nvPr/>
        </p:nvSpPr>
        <p:spPr>
          <a:xfrm>
            <a:off x="723900" y="2209800"/>
            <a:ext cx="495300" cy="495300"/>
          </a:xfrm>
          <a:prstGeom prst="ellipse">
            <a:avLst/>
          </a:prstGeom>
          <a:solidFill>
            <a:srgbClr val="6336D6"/>
          </a:solidFill>
          <a:ln w="0">
            <a:noFill/>
            <a:prstDash val="solid"/>
          </a:ln>
        </p:spPr>
      </p:sp>
      <p:sp>
        <p:nvSpPr>
          <p:cNvPr id="8" name="retrieval-number-text-1">
            <a:extLst>
              <a:ext uri="{FF2B5EF4-FFF2-40B4-BE49-F238E27FC236}">
                <a16:creationId xmlns:a16="http://schemas.microsoft.com/office/drawing/2014/main" id="{0FF0614D-BC4F-4B6C-8830-C82227D92314}"/>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B5EF8F40-F8FE-45EF-9DBA-E744BF5A38FE}"/>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Differentiate 5t⁴ − 2t with respect to t.</a:t>
            </a:r>
          </a:p>
        </p:txBody>
      </p:sp>
      <p:sp>
        <p:nvSpPr>
          <p:cNvPr id="10" name="retrieval-number-2">
            <a:extLst>
              <a:ext uri="{FF2B5EF4-FFF2-40B4-BE49-F238E27FC236}">
                <a16:creationId xmlns:a16="http://schemas.microsoft.com/office/drawing/2014/main" id="{DE81641B-2C51-42F9-AB0D-1B1051453BB7}"/>
              </a:ext>
            </a:extLst>
          </p:cNvPr>
          <p:cNvSpPr>
            <a:spLocks noGrp="1"/>
          </p:cNvSpPr>
          <p:nvPr/>
        </p:nvSpPr>
        <p:spPr>
          <a:xfrm>
            <a:off x="723900" y="3276600"/>
            <a:ext cx="495300" cy="495300"/>
          </a:xfrm>
          <a:prstGeom prst="ellipse">
            <a:avLst/>
          </a:prstGeom>
          <a:solidFill>
            <a:srgbClr val="6336D6"/>
          </a:solidFill>
          <a:ln w="0">
            <a:noFill/>
            <a:prstDash val="solid"/>
          </a:ln>
        </p:spPr>
      </p:sp>
      <p:sp>
        <p:nvSpPr>
          <p:cNvPr id="11" name="retrieval-number-text-2">
            <a:extLst>
              <a:ext uri="{FF2B5EF4-FFF2-40B4-BE49-F238E27FC236}">
                <a16:creationId xmlns:a16="http://schemas.microsoft.com/office/drawing/2014/main" id="{8D39AE0C-EC97-481F-A2E8-0B571E82F4F2}"/>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DEBB2E67-164E-4F06-B6F7-28F0E40EABEF}"/>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Evaluate the definite integral of 3t² from 0 to 2.</a:t>
            </a:r>
          </a:p>
        </p:txBody>
      </p:sp>
      <p:sp>
        <p:nvSpPr>
          <p:cNvPr id="13" name="retrieval-number-3">
            <a:extLst>
              <a:ext uri="{FF2B5EF4-FFF2-40B4-BE49-F238E27FC236}">
                <a16:creationId xmlns:a16="http://schemas.microsoft.com/office/drawing/2014/main" id="{BB95EB8A-EF73-430F-86A4-D571BC568419}"/>
              </a:ext>
            </a:extLst>
          </p:cNvPr>
          <p:cNvSpPr>
            <a:spLocks noGrp="1"/>
          </p:cNvSpPr>
          <p:nvPr/>
        </p:nvSpPr>
        <p:spPr>
          <a:xfrm>
            <a:off x="723900" y="4343400"/>
            <a:ext cx="495300" cy="495300"/>
          </a:xfrm>
          <a:prstGeom prst="ellipse">
            <a:avLst/>
          </a:prstGeom>
          <a:solidFill>
            <a:srgbClr val="6336D6"/>
          </a:solidFill>
          <a:ln w="0">
            <a:noFill/>
            <a:prstDash val="solid"/>
          </a:ln>
        </p:spPr>
      </p:sp>
      <p:sp>
        <p:nvSpPr>
          <p:cNvPr id="14" name="retrieval-number-text-3">
            <a:extLst>
              <a:ext uri="{FF2B5EF4-FFF2-40B4-BE49-F238E27FC236}">
                <a16:creationId xmlns:a16="http://schemas.microsoft.com/office/drawing/2014/main" id="{D282FB0D-AE2B-42F4-9F55-5B813DC6A17D}"/>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60688F63-FFC9-4150-B83A-A86E5FF31D70}"/>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Without calculus, what do the slope and the area under a velocity–time graph represent?</a:t>
            </a:r>
          </a:p>
        </p:txBody>
      </p:sp>
      <p:sp>
        <p:nvSpPr>
          <p:cNvPr id="16" name="retrieval-close">
            <a:extLst>
              <a:ext uri="{FF2B5EF4-FFF2-40B4-BE49-F238E27FC236}">
                <a16:creationId xmlns:a16="http://schemas.microsoft.com/office/drawing/2014/main" id="{D43D148F-6B98-4985-BBA1-2E4D89650C00}"/>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Mini-whiteboard challenge: sketch or calculate one idea you expect to use today.</a:t>
            </a:r>
          </a:p>
        </p:txBody>
      </p:sp>
    </p:spTree>
    <p:extLst>
      <p:ext uri="{BB962C8B-B14F-4D97-AF65-F5344CB8AC3E}">
        <p14:creationId xmlns:p14="http://schemas.microsoft.com/office/powerpoint/2010/main" val="1425429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70283D19-6804-4A05-A825-A3A0F02142A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70FAA450-E95D-4C12-A0A6-973EFA3EDAA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3F20F5D3-66BE-4DBC-9B1C-0637CED2AB9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F1C2654-892E-40CD-B24F-61FBDD39084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2F1845C9-E271-4271-97B4-94609EEA421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Build the model before reaching for numbers</a:t>
            </a:r>
          </a:p>
        </p:txBody>
      </p:sp>
      <p:sp>
        <p:nvSpPr>
          <p:cNvPr id="6" name="core-index-1">
            <a:extLst>
              <a:ext uri="{FF2B5EF4-FFF2-40B4-BE49-F238E27FC236}">
                <a16:creationId xmlns:a16="http://schemas.microsoft.com/office/drawing/2014/main" id="{B049643D-B2D1-4CEF-8EB7-EF48E2DC56CC}"/>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01</a:t>
            </a:r>
          </a:p>
        </p:txBody>
      </p:sp>
      <p:sp>
        <p:nvSpPr>
          <p:cNvPr id="7" name="core-point-1">
            <a:extLst>
              <a:ext uri="{FF2B5EF4-FFF2-40B4-BE49-F238E27FC236}">
                <a16:creationId xmlns:a16="http://schemas.microsoft.com/office/drawing/2014/main" id="{4BDEC0B8-9777-434B-B68B-175CBD8BFC98}"/>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Velocity is the time derivative of position.</a:t>
            </a:r>
          </a:p>
        </p:txBody>
      </p:sp>
      <p:sp>
        <p:nvSpPr>
          <p:cNvPr id="8" name="core-index-2">
            <a:extLst>
              <a:ext uri="{FF2B5EF4-FFF2-40B4-BE49-F238E27FC236}">
                <a16:creationId xmlns:a16="http://schemas.microsoft.com/office/drawing/2014/main" id="{DA8335B3-1031-4FB3-B3F7-073CCD460309}"/>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02</a:t>
            </a:r>
          </a:p>
        </p:txBody>
      </p:sp>
      <p:sp>
        <p:nvSpPr>
          <p:cNvPr id="9" name="core-point-2">
            <a:extLst>
              <a:ext uri="{FF2B5EF4-FFF2-40B4-BE49-F238E27FC236}">
                <a16:creationId xmlns:a16="http://schemas.microsoft.com/office/drawing/2014/main" id="{D750B130-FD32-40F4-A8F0-CF9BAB14B3AD}"/>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Acceleration is the time derivative of velocity.</a:t>
            </a:r>
          </a:p>
        </p:txBody>
      </p:sp>
      <p:sp>
        <p:nvSpPr>
          <p:cNvPr id="10" name="core-index-3">
            <a:extLst>
              <a:ext uri="{FF2B5EF4-FFF2-40B4-BE49-F238E27FC236}">
                <a16:creationId xmlns:a16="http://schemas.microsoft.com/office/drawing/2014/main" id="{96329412-9604-4138-8133-8D62229EDFF5}"/>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03</a:t>
            </a:r>
          </a:p>
        </p:txBody>
      </p:sp>
      <p:sp>
        <p:nvSpPr>
          <p:cNvPr id="11" name="core-point-3">
            <a:extLst>
              <a:ext uri="{FF2B5EF4-FFF2-40B4-BE49-F238E27FC236}">
                <a16:creationId xmlns:a16="http://schemas.microsoft.com/office/drawing/2014/main" id="{21071F02-E8CA-46F7-9B30-37194CCF4E6B}"/>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Displacement and velocity change are definite integrals.</a:t>
            </a:r>
          </a:p>
        </p:txBody>
      </p:sp>
      <p:sp>
        <p:nvSpPr>
          <p:cNvPr id="12" name="core-index-4">
            <a:extLst>
              <a:ext uri="{FF2B5EF4-FFF2-40B4-BE49-F238E27FC236}">
                <a16:creationId xmlns:a16="http://schemas.microsoft.com/office/drawing/2014/main" id="{234348C5-2772-4B59-8D69-D9772F869BD5}"/>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04</a:t>
            </a:r>
          </a:p>
        </p:txBody>
      </p:sp>
      <p:sp>
        <p:nvSpPr>
          <p:cNvPr id="13" name="core-point-4">
            <a:extLst>
              <a:ext uri="{FF2B5EF4-FFF2-40B4-BE49-F238E27FC236}">
                <a16:creationId xmlns:a16="http://schemas.microsoft.com/office/drawing/2014/main" id="{B077EC3C-F7E7-451D-992E-B111DC913B4A}"/>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Calculus-based: Vector components evolve independently under known acceleration.</a:t>
            </a:r>
          </a:p>
        </p:txBody>
      </p:sp>
      <p:sp>
        <p:nvSpPr>
          <p:cNvPr id="14" name="equation-panel">
            <a:extLst>
              <a:ext uri="{FF2B5EF4-FFF2-40B4-BE49-F238E27FC236}">
                <a16:creationId xmlns:a16="http://schemas.microsoft.com/office/drawing/2014/main" id="{E5AA1AB1-DBAB-4D6C-833E-9D85E3D092B4}"/>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FAFF4956-99D4-4372-8AEA-DB40D8CF144E}"/>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EQUATIONS TO OWN</a:t>
            </a:r>
          </a:p>
        </p:txBody>
      </p:sp>
      <p:sp>
        <p:nvSpPr>
          <p:cNvPr id="16" name="equation-expression-1">
            <a:extLst>
              <a:ext uri="{FF2B5EF4-FFF2-40B4-BE49-F238E27FC236}">
                <a16:creationId xmlns:a16="http://schemas.microsoft.com/office/drawing/2014/main" id="{EF85EC29-F503-4CDF-AC5D-D382CF829D1A}"/>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v = dx/dt</a:t>
            </a:r>
          </a:p>
        </p:txBody>
      </p:sp>
      <p:sp>
        <p:nvSpPr>
          <p:cNvPr id="17" name="equation-units-1">
            <a:extLst>
              <a:ext uri="{FF2B5EF4-FFF2-40B4-BE49-F238E27FC236}">
                <a16:creationId xmlns:a16="http://schemas.microsoft.com/office/drawing/2014/main" id="{6F413F88-46C7-4C0E-88DB-3DB20AC042F4}"/>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a:t>
            </a:r>
          </a:p>
        </p:txBody>
      </p:sp>
      <p:sp>
        <p:nvSpPr>
          <p:cNvPr id="18" name="equation-expression-2">
            <a:extLst>
              <a:ext uri="{FF2B5EF4-FFF2-40B4-BE49-F238E27FC236}">
                <a16:creationId xmlns:a16="http://schemas.microsoft.com/office/drawing/2014/main" id="{24087F3E-18FE-4371-9211-7F309F99A025}"/>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CALCULUS-BASED · Δx = ∫v dt</a:t>
            </a:r>
          </a:p>
        </p:txBody>
      </p:sp>
      <p:sp>
        <p:nvSpPr>
          <p:cNvPr id="19" name="equation-units-2">
            <a:extLst>
              <a:ext uri="{FF2B5EF4-FFF2-40B4-BE49-F238E27FC236}">
                <a16:creationId xmlns:a16="http://schemas.microsoft.com/office/drawing/2014/main" id="{0273CAE1-C94D-4B5B-B3F7-6F85A6538DE1}"/>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a:t>
            </a:r>
          </a:p>
        </p:txBody>
      </p:sp>
      <p:sp>
        <p:nvSpPr>
          <p:cNvPr id="20" name="vocabulary-label">
            <a:extLst>
              <a:ext uri="{FF2B5EF4-FFF2-40B4-BE49-F238E27FC236}">
                <a16:creationId xmlns:a16="http://schemas.microsoft.com/office/drawing/2014/main" id="{C0E3D730-4B6C-44E8-910D-94E0D715BCBD}"/>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SAY IT PRECISELY</a:t>
            </a:r>
          </a:p>
        </p:txBody>
      </p:sp>
      <p:sp>
        <p:nvSpPr>
          <p:cNvPr id="21" name="vocabulary">
            <a:extLst>
              <a:ext uri="{FF2B5EF4-FFF2-40B4-BE49-F238E27FC236}">
                <a16:creationId xmlns:a16="http://schemas.microsoft.com/office/drawing/2014/main" id="{ADFE0A73-1031-4ED5-B209-F5200D982CC2}"/>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derivative · integral · initial condition · component · parametric motion · tangent</a:t>
            </a:r>
          </a:p>
        </p:txBody>
      </p:sp>
    </p:spTree>
    <p:extLst>
      <p:ext uri="{BB962C8B-B14F-4D97-AF65-F5344CB8AC3E}">
        <p14:creationId xmlns:p14="http://schemas.microsoft.com/office/powerpoint/2010/main" val="1105378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00480-35AE-08E7-7B68-FCDBAA66B128}"/>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61E4D467-A5E7-6D62-C32C-A295A7BA9C5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E7E492CC-1D42-795A-D9EE-CF81C31535B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E8D2CA11-00B7-81DE-C1D0-D080458C29D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C96FF03-7F0B-F4CC-C6E3-4F05049977C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9B544B2E-2D79-B827-D294-E97B8C4D347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a:t>
            </a:r>
            <a:endParaRPr sz="3600" b="1" i="0">
              <a:solidFill>
                <a:srgbClr val="0A332E"/>
              </a:solidFill>
            </a:endParaRPr>
          </a:p>
        </p:txBody>
      </p:sp>
      <p:sp>
        <p:nvSpPr>
          <p:cNvPr id="23" name="simple-definition-label">
            <a:extLst>
              <a:ext uri="{FF2B5EF4-FFF2-40B4-BE49-F238E27FC236}">
                <a16:creationId xmlns:a16="http://schemas.microsoft.com/office/drawing/2014/main" id="{6CF8B37B-C6BF-C2B2-35CA-8A2EA1F8CE28}"/>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AD2CB641-D3AF-1E10-337B-FBBAFE52CD56}"/>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Calculus-based kinematics describes motion with functions of time, where velocity is the derivative of position and displacement is the integral of velocity — so the whole motion follows from one function plus its starting conditions.</a:t>
            </a:r>
          </a:p>
        </p:txBody>
      </p:sp>
      <p:sp>
        <p:nvSpPr>
          <p:cNvPr id="25" name="TextBox 24">
            <a:extLst>
              <a:ext uri="{FF2B5EF4-FFF2-40B4-BE49-F238E27FC236}">
                <a16:creationId xmlns:a16="http://schemas.microsoft.com/office/drawing/2014/main" id="{34045EFD-1965-C793-5758-072155F110E3}"/>
              </a:ext>
            </a:extLst>
          </p:cNvPr>
          <p:cNvSpPr txBox="1"/>
          <p:nvPr/>
        </p:nvSpPr>
        <p:spPr>
          <a:xfrm>
            <a:off x="1524000" y="3861741"/>
            <a:ext cx="6604000" cy="276999"/>
          </a:xfrm>
          <a:prstGeom prst="rect">
            <a:avLst/>
          </a:prstGeom>
          <a:noFill/>
        </p:spPr>
        <p:txBody>
          <a:bodyPr vert="horz" wrap="square" lIns="0" tIns="0" bIns="0" rtlCol="0">
            <a:noAutofit/>
          </a:bodyPr>
          <a:lstStyle/>
          <a:p>
            <a:r>
              <a:rPr lang="en-US" sz="1600" b="1">
                <a:solidFill>
                  <a:srgbClr val="102E29"/>
                </a:solidFill>
              </a:rPr>
              <a:t>One motion, three functions of the same t</a:t>
            </a:r>
          </a:p>
        </p:txBody>
      </p:sp>
      <p:sp>
        <p:nvSpPr>
          <p:cNvPr id="26" name="Rectangle 25">
            <a:extLst>
              <a:ext uri="{FF2B5EF4-FFF2-40B4-BE49-F238E27FC236}">
                <a16:creationId xmlns:a16="http://schemas.microsoft.com/office/drawing/2014/main" id="{5A62371C-E9EA-B03F-5274-A0EF5585F6BC}"/>
              </a:ext>
            </a:extLst>
          </p:cNvPr>
          <p:cNvSpPr/>
          <p:nvPr/>
        </p:nvSpPr>
        <p:spPr>
          <a:xfrm>
            <a:off x="1524000" y="4474163"/>
            <a:ext cx="2159000" cy="81656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x(t)  position</a:t>
            </a:r>
          </a:p>
        </p:txBody>
      </p:sp>
      <p:sp>
        <p:nvSpPr>
          <p:cNvPr id="27" name="Rectangle 26">
            <a:extLst>
              <a:ext uri="{FF2B5EF4-FFF2-40B4-BE49-F238E27FC236}">
                <a16:creationId xmlns:a16="http://schemas.microsoft.com/office/drawing/2014/main" id="{E339A9AD-7623-7F0B-C47F-3FF87B8F06D5}"/>
              </a:ext>
            </a:extLst>
          </p:cNvPr>
          <p:cNvSpPr/>
          <p:nvPr/>
        </p:nvSpPr>
        <p:spPr>
          <a:xfrm>
            <a:off x="5029200" y="4474163"/>
            <a:ext cx="2159000" cy="81656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v(t)  velocity</a:t>
            </a:r>
          </a:p>
        </p:txBody>
      </p:sp>
      <p:sp>
        <p:nvSpPr>
          <p:cNvPr id="28" name="Rectangle 27">
            <a:extLst>
              <a:ext uri="{FF2B5EF4-FFF2-40B4-BE49-F238E27FC236}">
                <a16:creationId xmlns:a16="http://schemas.microsoft.com/office/drawing/2014/main" id="{FBBA2E72-120A-FA60-1D82-A30A2AE7313C}"/>
              </a:ext>
            </a:extLst>
          </p:cNvPr>
          <p:cNvSpPr/>
          <p:nvPr/>
        </p:nvSpPr>
        <p:spPr>
          <a:xfrm>
            <a:off x="8534400" y="4474163"/>
            <a:ext cx="2159000" cy="81656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a(t)  acceleration</a:t>
            </a:r>
          </a:p>
        </p:txBody>
      </p:sp>
      <p:cxnSp>
        <p:nvCxnSpPr>
          <p:cNvPr id="29" name="Straight Connector 28">
            <a:extLst>
              <a:ext uri="{FF2B5EF4-FFF2-40B4-BE49-F238E27FC236}">
                <a16:creationId xmlns:a16="http://schemas.microsoft.com/office/drawing/2014/main" id="{0A76FA5D-1F81-BDAA-DEC4-88F0CC0C3F15}"/>
              </a:ext>
            </a:extLst>
          </p:cNvPr>
          <p:cNvCxnSpPr/>
          <p:nvPr/>
        </p:nvCxnSpPr>
        <p:spPr>
          <a:xfrm>
            <a:off x="3759200" y="4678304"/>
            <a:ext cx="11938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F8719B7-2EE4-8394-73F7-512E9F49DAF3}"/>
              </a:ext>
            </a:extLst>
          </p:cNvPr>
          <p:cNvSpPr txBox="1"/>
          <p:nvPr/>
        </p:nvSpPr>
        <p:spPr>
          <a:xfrm>
            <a:off x="3683000" y="4270022"/>
            <a:ext cx="1346200" cy="276999"/>
          </a:xfrm>
          <a:prstGeom prst="rect">
            <a:avLst/>
          </a:prstGeom>
          <a:noFill/>
        </p:spPr>
        <p:txBody>
          <a:bodyPr vert="horz" wrap="square" lIns="0" tIns="0" bIns="0" rtlCol="0">
            <a:noAutofit/>
          </a:bodyPr>
          <a:lstStyle/>
          <a:p>
            <a:pPr algn="ctr"/>
            <a:r>
              <a:rPr lang="en-US" sz="1600">
                <a:solidFill>
                  <a:srgbClr val="EF5C3E"/>
                </a:solidFill>
              </a:rPr>
              <a:t>d/dt</a:t>
            </a:r>
          </a:p>
        </p:txBody>
      </p:sp>
      <p:cxnSp>
        <p:nvCxnSpPr>
          <p:cNvPr id="31" name="Straight Connector 30">
            <a:extLst>
              <a:ext uri="{FF2B5EF4-FFF2-40B4-BE49-F238E27FC236}">
                <a16:creationId xmlns:a16="http://schemas.microsoft.com/office/drawing/2014/main" id="{811C5506-354B-3CBE-CBF2-F8A58C293D61}"/>
              </a:ext>
            </a:extLst>
          </p:cNvPr>
          <p:cNvCxnSpPr/>
          <p:nvPr/>
        </p:nvCxnSpPr>
        <p:spPr>
          <a:xfrm>
            <a:off x="7264400" y="4678304"/>
            <a:ext cx="1193800" cy="0"/>
          </a:xfrm>
          <a:prstGeom prst="line">
            <a:avLst/>
          </a:prstGeom>
          <a:ln w="3175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450F4ABF-4015-7A48-8995-709283FA8C3B}"/>
              </a:ext>
            </a:extLst>
          </p:cNvPr>
          <p:cNvSpPr txBox="1"/>
          <p:nvPr/>
        </p:nvSpPr>
        <p:spPr>
          <a:xfrm>
            <a:off x="7188200" y="4270022"/>
            <a:ext cx="1346200" cy="276999"/>
          </a:xfrm>
          <a:prstGeom prst="rect">
            <a:avLst/>
          </a:prstGeom>
          <a:noFill/>
        </p:spPr>
        <p:txBody>
          <a:bodyPr vert="horz" wrap="square" lIns="0" tIns="0" bIns="0" rtlCol="0">
            <a:noAutofit/>
          </a:bodyPr>
          <a:lstStyle/>
          <a:p>
            <a:pPr algn="ctr"/>
            <a:r>
              <a:rPr lang="en-US" sz="1600">
                <a:solidFill>
                  <a:srgbClr val="EF5C3E"/>
                </a:solidFill>
              </a:rPr>
              <a:t>d/dt</a:t>
            </a:r>
          </a:p>
        </p:txBody>
      </p:sp>
      <p:cxnSp>
        <p:nvCxnSpPr>
          <p:cNvPr id="33" name="Straight Connector 32">
            <a:extLst>
              <a:ext uri="{FF2B5EF4-FFF2-40B4-BE49-F238E27FC236}">
                <a16:creationId xmlns:a16="http://schemas.microsoft.com/office/drawing/2014/main" id="{1628FD58-F429-9CB5-90DD-7B8BC3FF1549}"/>
              </a:ext>
            </a:extLst>
          </p:cNvPr>
          <p:cNvCxnSpPr/>
          <p:nvPr/>
        </p:nvCxnSpPr>
        <p:spPr>
          <a:xfrm flipH="1">
            <a:off x="3759200" y="5086585"/>
            <a:ext cx="11938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1AA1FF4-0084-22E7-C0D5-37948B629D72}"/>
              </a:ext>
            </a:extLst>
          </p:cNvPr>
          <p:cNvSpPr txBox="1"/>
          <p:nvPr/>
        </p:nvSpPr>
        <p:spPr>
          <a:xfrm>
            <a:off x="3683000" y="5144911"/>
            <a:ext cx="1346200" cy="276999"/>
          </a:xfrm>
          <a:prstGeom prst="rect">
            <a:avLst/>
          </a:prstGeom>
          <a:noFill/>
        </p:spPr>
        <p:txBody>
          <a:bodyPr vert="horz" wrap="square" lIns="0" tIns="0" bIns="0" rtlCol="0">
            <a:noAutofit/>
          </a:bodyPr>
          <a:lstStyle/>
          <a:p>
            <a:pPr algn="ctr"/>
            <a:r>
              <a:rPr lang="en-US" sz="1600">
                <a:solidFill>
                  <a:srgbClr val="102E29"/>
                </a:solidFill>
              </a:rPr>
              <a:t>∫ dt</a:t>
            </a:r>
          </a:p>
        </p:txBody>
      </p:sp>
      <p:cxnSp>
        <p:nvCxnSpPr>
          <p:cNvPr id="35" name="Straight Connector 34">
            <a:extLst>
              <a:ext uri="{FF2B5EF4-FFF2-40B4-BE49-F238E27FC236}">
                <a16:creationId xmlns:a16="http://schemas.microsoft.com/office/drawing/2014/main" id="{5B75DE05-EFAE-0ECF-BED0-A2C8AD929592}"/>
              </a:ext>
            </a:extLst>
          </p:cNvPr>
          <p:cNvCxnSpPr/>
          <p:nvPr/>
        </p:nvCxnSpPr>
        <p:spPr>
          <a:xfrm flipH="1">
            <a:off x="7264400" y="5086585"/>
            <a:ext cx="1193800" cy="0"/>
          </a:xfrm>
          <a:prstGeom prst="line">
            <a:avLst/>
          </a:prstGeom>
          <a:ln w="3175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08E0914-4D04-FADD-D0FB-65A8858CB01D}"/>
              </a:ext>
            </a:extLst>
          </p:cNvPr>
          <p:cNvSpPr txBox="1"/>
          <p:nvPr/>
        </p:nvSpPr>
        <p:spPr>
          <a:xfrm>
            <a:off x="7188200" y="5144911"/>
            <a:ext cx="1346200" cy="276999"/>
          </a:xfrm>
          <a:prstGeom prst="rect">
            <a:avLst/>
          </a:prstGeom>
          <a:noFill/>
        </p:spPr>
        <p:txBody>
          <a:bodyPr vert="horz" wrap="square" lIns="0" tIns="0" bIns="0" rtlCol="0">
            <a:noAutofit/>
          </a:bodyPr>
          <a:lstStyle/>
          <a:p>
            <a:pPr algn="ctr"/>
            <a:r>
              <a:rPr lang="en-US" sz="1600">
                <a:solidFill>
                  <a:srgbClr val="102E29"/>
                </a:solidFill>
              </a:rPr>
              <a:t>∫ dt</a:t>
            </a:r>
          </a:p>
        </p:txBody>
      </p:sp>
      <p:sp>
        <p:nvSpPr>
          <p:cNvPr id="37" name="TextBox 36">
            <a:extLst>
              <a:ext uri="{FF2B5EF4-FFF2-40B4-BE49-F238E27FC236}">
                <a16:creationId xmlns:a16="http://schemas.microsoft.com/office/drawing/2014/main" id="{F459A352-D1F8-0387-1E75-80FC8F68BFC9}"/>
              </a:ext>
            </a:extLst>
          </p:cNvPr>
          <p:cNvSpPr txBox="1"/>
          <p:nvPr/>
        </p:nvSpPr>
        <p:spPr>
          <a:xfrm>
            <a:off x="1524000" y="5553192"/>
            <a:ext cx="6604000" cy="276999"/>
          </a:xfrm>
          <a:prstGeom prst="rect">
            <a:avLst/>
          </a:prstGeom>
          <a:noFill/>
        </p:spPr>
        <p:txBody>
          <a:bodyPr vert="horz" wrap="square" lIns="0" tIns="0" bIns="0" rtlCol="0">
            <a:noAutofit/>
          </a:bodyPr>
          <a:lstStyle/>
          <a:p>
            <a:r>
              <a:rPr lang="en-US" sz="1600">
                <a:solidFill>
                  <a:srgbClr val="6B7F79"/>
                </a:solidFill>
              </a:rPr>
              <a:t>Going left needs an initial condition; going right does not.</a:t>
            </a:r>
          </a:p>
        </p:txBody>
      </p:sp>
      <p:sp>
        <p:nvSpPr>
          <p:cNvPr id="38" name="diagram-caption">
            <a:extLst>
              <a:ext uri="{FF2B5EF4-FFF2-40B4-BE49-F238E27FC236}">
                <a16:creationId xmlns:a16="http://schemas.microsoft.com/office/drawing/2014/main" id="{E4F33CFF-915F-A8EB-68A9-AC2007A7B523}"/>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Differentiating throws information away; integrating back needs the initial value to return it.</a:t>
            </a:r>
          </a:p>
        </p:txBody>
      </p:sp>
    </p:spTree>
    <p:extLst>
      <p:ext uri="{BB962C8B-B14F-4D97-AF65-F5344CB8AC3E}">
        <p14:creationId xmlns:p14="http://schemas.microsoft.com/office/powerpoint/2010/main" val="869645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2A26E88-10E2-40E5-B6C1-8BF7553B314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8E937B6B-0590-419D-A02D-3F73BCCD14E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A6F1B982-59F4-4FB2-8F66-28B4B0816A7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0BA82BB-F128-485C-BBCA-2C440CF3EB3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31A8BA19-24A0-4DDA-B4C1-D0140AF3BB4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curved position graph gives a changing tangent slope</a:t>
            </a:r>
          </a:p>
        </p:txBody>
      </p:sp>
      <p:sp>
        <p:nvSpPr>
          <p:cNvPr id="6" name="graph-mode">
            <a:extLst>
              <a:ext uri="{FF2B5EF4-FFF2-40B4-BE49-F238E27FC236}">
                <a16:creationId xmlns:a16="http://schemas.microsoft.com/office/drawing/2014/main" id="{E95F88C3-02C2-408C-921C-64597163C68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INTERACTIVE GRAPH · PREDICT → EDIT → EXPLAIN</a:t>
            </a:r>
          </a:p>
        </p:txBody>
      </p:sp>
      <p:sp>
        <p:nvSpPr>
          <p:cNvPr id="7" name="graph-prompt">
            <a:extLst>
              <a:ext uri="{FF2B5EF4-FFF2-40B4-BE49-F238E27FC236}">
                <a16:creationId xmlns:a16="http://schemas.microsoft.com/office/drawing/2014/main" id="{99A5CBBF-F9A5-468E-AC18-F22610260A19}"/>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7D45767-E6C0-46C4-9A33-AA8CBCDABD0A}"/>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Editable model data: (0, 0), (1, 1), …, (3, 9), (4, 16).</a:t>
            </a:r>
          </a:p>
        </p:txBody>
      </p:sp>
      <p:sp>
        <p:nvSpPr>
          <p:cNvPr id="9" name="graph-scale">
            <a:extLst>
              <a:ext uri="{FF2B5EF4-FFF2-40B4-BE49-F238E27FC236}">
                <a16:creationId xmlns:a16="http://schemas.microsoft.com/office/drawing/2014/main" id="{6BF140E9-A78D-4BC2-8A01-D51CE7BEE560}"/>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0–16 m. Axes: Time / s; Position / m.</a:t>
            </a:r>
          </a:p>
        </p:txBody>
      </p:sp>
      <p:sp>
        <p:nvSpPr>
          <p:cNvPr id="10" name="chart-frame">
            <a:extLst>
              <a:ext uri="{FF2B5EF4-FFF2-40B4-BE49-F238E27FC236}">
                <a16:creationId xmlns:a16="http://schemas.microsoft.com/office/drawing/2014/main" id="{DC34794A-97FD-4424-8C6E-E73553D1B9CC}"/>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82787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24CA97B-7657-4D86-982C-DEDB81FE541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9F687336-E6BB-4330-8D21-E7F8301398F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28D8436E-6A32-4646-A059-D76BB7FD708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02A15EF-37E7-449B-B412-4D925263EF9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54A9E30A-2499-4960-BC1B-12B271B2793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problem: model → equation → answer</a:t>
            </a:r>
          </a:p>
        </p:txBody>
      </p:sp>
      <p:sp>
        <p:nvSpPr>
          <p:cNvPr id="6" name="worked-label">
            <a:extLst>
              <a:ext uri="{FF2B5EF4-FFF2-40B4-BE49-F238E27FC236}">
                <a16:creationId xmlns:a16="http://schemas.microsoft.com/office/drawing/2014/main" id="{65E65EA1-7F2C-4D90-8E8B-1504619D3402}"/>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FULLY WORKED PROBLEM · SHOW THE METHOD</a:t>
            </a:r>
          </a:p>
        </p:txBody>
      </p:sp>
      <p:sp>
        <p:nvSpPr>
          <p:cNvPr id="7" name="problem-frame">
            <a:extLst>
              <a:ext uri="{FF2B5EF4-FFF2-40B4-BE49-F238E27FC236}">
                <a16:creationId xmlns:a16="http://schemas.microsoft.com/office/drawing/2014/main" id="{8BD4DEF5-8707-443D-B00B-B6770E58905E}"/>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7A4247A-C132-45F4-BA80-783AF40B00E2}"/>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particle has x(t) = 2t³ − 3t² + 4 in metres. Find v and a at t = 2.0 s.</a:t>
            </a:r>
          </a:p>
        </p:txBody>
      </p:sp>
      <p:sp>
        <p:nvSpPr>
          <p:cNvPr id="9" name="step-label-1">
            <a:extLst>
              <a:ext uri="{FF2B5EF4-FFF2-40B4-BE49-F238E27FC236}">
                <a16:creationId xmlns:a16="http://schemas.microsoft.com/office/drawing/2014/main" id="{DE918AE8-433A-498E-B3A3-6C95B7EB8E7C}"/>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456A3F1F-3600-451F-B389-A49D1E305BA4}"/>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E3D058BA-DD17-49FD-B5A3-BC0A6729F855}"/>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Differentiate: v = 6t² − 6t.</a:t>
            </a:r>
          </a:p>
        </p:txBody>
      </p:sp>
      <p:sp>
        <p:nvSpPr>
          <p:cNvPr id="12" name="step-label-2">
            <a:extLst>
              <a:ext uri="{FF2B5EF4-FFF2-40B4-BE49-F238E27FC236}">
                <a16:creationId xmlns:a16="http://schemas.microsoft.com/office/drawing/2014/main" id="{FF91AC32-41FE-49FC-995F-C7A98DE81BE2}"/>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19B0E4A7-81B3-4FA6-9189-4807CD2C0092}"/>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C8E5A994-410B-4E40-A8F5-002251E9898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Differentiate again: a = 12t − 6.</a:t>
            </a:r>
          </a:p>
        </p:txBody>
      </p:sp>
      <p:sp>
        <p:nvSpPr>
          <p:cNvPr id="15" name="step-label-3">
            <a:extLst>
              <a:ext uri="{FF2B5EF4-FFF2-40B4-BE49-F238E27FC236}">
                <a16:creationId xmlns:a16="http://schemas.microsoft.com/office/drawing/2014/main" id="{6F8670CC-936E-432D-893A-A8DDBA46FA7F}"/>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B796367C-BE61-4C88-A30C-E9F6DA8812A0}"/>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586AE7B3-C4A9-40DE-B852-72A3ABF9EE5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Evaluate at t = 2.0 s.</a:t>
            </a:r>
          </a:p>
        </p:txBody>
      </p:sp>
      <p:sp>
        <p:nvSpPr>
          <p:cNvPr id="18" name="answer-frame">
            <a:extLst>
              <a:ext uri="{FF2B5EF4-FFF2-40B4-BE49-F238E27FC236}">
                <a16:creationId xmlns:a16="http://schemas.microsoft.com/office/drawing/2014/main" id="{33FE1CEA-786A-4571-92B8-5FFA6E8EAACD}"/>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5EFECA3C-B659-4425-A5C1-BFA4D16302F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 = 12 m/s; a = 18 m/s².</a:t>
            </a:r>
          </a:p>
        </p:txBody>
      </p:sp>
    </p:spTree>
    <p:extLst>
      <p:ext uri="{BB962C8B-B14F-4D97-AF65-F5344CB8AC3E}">
        <p14:creationId xmlns:p14="http://schemas.microsoft.com/office/powerpoint/2010/main" val="665098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7A64536-AB4C-450F-9305-739E71AFE64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6336D6"/>
                </a:solidFill>
              </a:defRPr>
            </a:pPr>
            <a:r>
              <a:rPr sz="1650" b="1" i="0">
                <a:solidFill>
                  <a:srgbClr val="6336D6"/>
                </a:solidFill>
              </a:rPr>
              <a:t>APC-M · UNIT 1 · AP PHYSICS C: MECHANICS</a:t>
            </a:r>
          </a:p>
        </p:txBody>
      </p:sp>
      <p:sp>
        <p:nvSpPr>
          <p:cNvPr id="2" name="page-number">
            <a:extLst>
              <a:ext uri="{FF2B5EF4-FFF2-40B4-BE49-F238E27FC236}">
                <a16:creationId xmlns:a16="http://schemas.microsoft.com/office/drawing/2014/main" id="{14DED881-7E91-445C-ACF6-21567F9E74D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F87D429A-6C51-44E3-AA8C-7B98C923F79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F4616CE-41FF-4B6A-8AF7-6BB729BEE6A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COLLEGE BOARD AP PHYSICS · APC-M-U1 · 10–15%</a:t>
            </a:r>
          </a:p>
        </p:txBody>
      </p:sp>
      <p:sp>
        <p:nvSpPr>
          <p:cNvPr id="5" name="slide-title">
            <a:extLst>
              <a:ext uri="{FF2B5EF4-FFF2-40B4-BE49-F238E27FC236}">
                <a16:creationId xmlns:a16="http://schemas.microsoft.com/office/drawing/2014/main" id="{1F64E267-E525-41A6-A4AF-B0104E45E3E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Guided problem: finish the reasoning</a:t>
            </a:r>
          </a:p>
        </p:txBody>
      </p:sp>
      <p:sp>
        <p:nvSpPr>
          <p:cNvPr id="6" name="worked-label">
            <a:extLst>
              <a:ext uri="{FF2B5EF4-FFF2-40B4-BE49-F238E27FC236}">
                <a16:creationId xmlns:a16="http://schemas.microsoft.com/office/drawing/2014/main" id="{F77A11DF-85FE-4035-B434-2173BA1AD919}"/>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6336D6"/>
                </a:solidFill>
              </a:defRPr>
            </a:pPr>
            <a:r>
              <a:rPr sz="1650" b="1" i="0">
                <a:solidFill>
                  <a:srgbClr val="6336D6"/>
                </a:solidFill>
              </a:rPr>
              <a:t>CALCULUS-BASED · GUIDED WORKED PROBLEM · TRY EACH STEP BEFORE READING ON</a:t>
            </a:r>
          </a:p>
        </p:txBody>
      </p:sp>
      <p:sp>
        <p:nvSpPr>
          <p:cNvPr id="7" name="problem-frame">
            <a:extLst>
              <a:ext uri="{FF2B5EF4-FFF2-40B4-BE49-F238E27FC236}">
                <a16:creationId xmlns:a16="http://schemas.microsoft.com/office/drawing/2014/main" id="{96A09036-DCFF-4DA1-AE07-DACE89D3757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3A9D5399-D085-4862-AE3F-6652B34A196F}"/>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Velocity is v(t) = 4t − t² m/s from t = 0 to 3 s. Find displacement.</a:t>
            </a:r>
          </a:p>
        </p:txBody>
      </p:sp>
      <p:sp>
        <p:nvSpPr>
          <p:cNvPr id="9" name="step-label-1">
            <a:extLst>
              <a:ext uri="{FF2B5EF4-FFF2-40B4-BE49-F238E27FC236}">
                <a16:creationId xmlns:a16="http://schemas.microsoft.com/office/drawing/2014/main" id="{9FAE2F34-C9D0-4874-8BDA-1C69C109644D}"/>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1</a:t>
            </a:r>
          </a:p>
        </p:txBody>
      </p:sp>
      <p:sp>
        <p:nvSpPr>
          <p:cNvPr id="10" name="rule-190-358">
            <a:extLst>
              <a:ext uri="{FF2B5EF4-FFF2-40B4-BE49-F238E27FC236}">
                <a16:creationId xmlns:a16="http://schemas.microsoft.com/office/drawing/2014/main" id="{F2779B0B-CFC0-4EFD-9E68-E96F28947305}"/>
              </a:ext>
            </a:extLst>
          </p:cNvPr>
          <p:cNvSpPr>
            <a:spLocks noGrp="1"/>
          </p:cNvSpPr>
          <p:nvPr/>
        </p:nvSpPr>
        <p:spPr>
          <a:xfrm>
            <a:off x="1809750" y="3409950"/>
            <a:ext cx="381000" cy="19050"/>
          </a:xfrm>
          <a:prstGeom prst="rect">
            <a:avLst/>
          </a:prstGeom>
          <a:solidFill>
            <a:srgbClr val="6336D6"/>
          </a:solidFill>
          <a:ln w="0">
            <a:noFill/>
            <a:prstDash val="solid"/>
          </a:ln>
        </p:spPr>
      </p:sp>
      <p:sp>
        <p:nvSpPr>
          <p:cNvPr id="11" name="step-text-1">
            <a:extLst>
              <a:ext uri="{FF2B5EF4-FFF2-40B4-BE49-F238E27FC236}">
                <a16:creationId xmlns:a16="http://schemas.microsoft.com/office/drawing/2014/main" id="{AF6BE7F6-B7EC-40C8-AA06-7080EB157F8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Δx = ∫₀³(4t − t²)dt</a:t>
            </a:r>
          </a:p>
        </p:txBody>
      </p:sp>
      <p:sp>
        <p:nvSpPr>
          <p:cNvPr id="12" name="step-label-2">
            <a:extLst>
              <a:ext uri="{FF2B5EF4-FFF2-40B4-BE49-F238E27FC236}">
                <a16:creationId xmlns:a16="http://schemas.microsoft.com/office/drawing/2014/main" id="{81277447-577C-4B4A-8C98-0E3689DD4A4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2</a:t>
            </a:r>
          </a:p>
        </p:txBody>
      </p:sp>
      <p:sp>
        <p:nvSpPr>
          <p:cNvPr id="13" name="rule-190-430">
            <a:extLst>
              <a:ext uri="{FF2B5EF4-FFF2-40B4-BE49-F238E27FC236}">
                <a16:creationId xmlns:a16="http://schemas.microsoft.com/office/drawing/2014/main" id="{8A3D9246-5CE4-456A-A081-C428A000C9A2}"/>
              </a:ext>
            </a:extLst>
          </p:cNvPr>
          <p:cNvSpPr>
            <a:spLocks noGrp="1"/>
          </p:cNvSpPr>
          <p:nvPr/>
        </p:nvSpPr>
        <p:spPr>
          <a:xfrm>
            <a:off x="1809750" y="4095750"/>
            <a:ext cx="381000" cy="19050"/>
          </a:xfrm>
          <a:prstGeom prst="rect">
            <a:avLst/>
          </a:prstGeom>
          <a:solidFill>
            <a:srgbClr val="6336D6"/>
          </a:solidFill>
          <a:ln w="0">
            <a:noFill/>
            <a:prstDash val="solid"/>
          </a:ln>
        </p:spPr>
      </p:sp>
      <p:sp>
        <p:nvSpPr>
          <p:cNvPr id="14" name="step-text-2">
            <a:extLst>
              <a:ext uri="{FF2B5EF4-FFF2-40B4-BE49-F238E27FC236}">
                <a16:creationId xmlns:a16="http://schemas.microsoft.com/office/drawing/2014/main" id="{59A8CABE-B328-4EC7-A6D8-8B4C7F6FE02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 [2t² − t³/3]₀³</a:t>
            </a:r>
          </a:p>
        </p:txBody>
      </p:sp>
      <p:sp>
        <p:nvSpPr>
          <p:cNvPr id="15" name="step-label-3">
            <a:extLst>
              <a:ext uri="{FF2B5EF4-FFF2-40B4-BE49-F238E27FC236}">
                <a16:creationId xmlns:a16="http://schemas.microsoft.com/office/drawing/2014/main" id="{2ACE7887-A4E9-4447-9E74-4D33B2FCA562}"/>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6336D6"/>
                </a:solidFill>
              </a:defRPr>
            </a:pPr>
            <a:r>
              <a:rPr sz="1800" b="1" i="0">
                <a:solidFill>
                  <a:srgbClr val="6336D6"/>
                </a:solidFill>
              </a:rPr>
              <a:t>Step 3</a:t>
            </a:r>
          </a:p>
        </p:txBody>
      </p:sp>
      <p:sp>
        <p:nvSpPr>
          <p:cNvPr id="16" name="rule-190-502">
            <a:extLst>
              <a:ext uri="{FF2B5EF4-FFF2-40B4-BE49-F238E27FC236}">
                <a16:creationId xmlns:a16="http://schemas.microsoft.com/office/drawing/2014/main" id="{B08E53C2-9AC0-43D5-A775-BC50AFF91FAB}"/>
              </a:ext>
            </a:extLst>
          </p:cNvPr>
          <p:cNvSpPr>
            <a:spLocks noGrp="1"/>
          </p:cNvSpPr>
          <p:nvPr/>
        </p:nvSpPr>
        <p:spPr>
          <a:xfrm>
            <a:off x="1809750" y="4781550"/>
            <a:ext cx="381000" cy="19050"/>
          </a:xfrm>
          <a:prstGeom prst="rect">
            <a:avLst/>
          </a:prstGeom>
          <a:solidFill>
            <a:srgbClr val="6336D6"/>
          </a:solidFill>
          <a:ln w="0">
            <a:noFill/>
            <a:prstDash val="solid"/>
          </a:ln>
        </p:spPr>
      </p:sp>
      <p:sp>
        <p:nvSpPr>
          <p:cNvPr id="17" name="step-text-3">
            <a:extLst>
              <a:ext uri="{FF2B5EF4-FFF2-40B4-BE49-F238E27FC236}">
                <a16:creationId xmlns:a16="http://schemas.microsoft.com/office/drawing/2014/main" id="{421F0357-F592-4C99-B194-C3FA64B6E46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AE5DABB0-5E00-473C-B447-3A39878F194D}"/>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57904D56-F0FD-4628-89FF-56D6CEE0EF4F}"/>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Δx = 9.0 m.</a:t>
            </a:r>
          </a:p>
        </p:txBody>
      </p:sp>
    </p:spTree>
    <p:extLst>
      <p:ext uri="{BB962C8B-B14F-4D97-AF65-F5344CB8AC3E}">
        <p14:creationId xmlns:p14="http://schemas.microsoft.com/office/powerpoint/2010/main" val="890988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12AC1E4-D191-467F-867B-B4E17ECDDBE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APC-M · UNIT 1 · AP PHYSICS C: MECHANICS</a:t>
            </a:r>
          </a:p>
        </p:txBody>
      </p:sp>
      <p:sp>
        <p:nvSpPr>
          <p:cNvPr id="2" name="page-number">
            <a:extLst>
              <a:ext uri="{FF2B5EF4-FFF2-40B4-BE49-F238E27FC236}">
                <a16:creationId xmlns:a16="http://schemas.microsoft.com/office/drawing/2014/main" id="{440D1495-E167-4D19-90BF-3C55DCB9A97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9CBCAC35-5745-4C26-BFE8-F529CCDBE2C2}"/>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2729577-E3B6-475A-A375-8E8FB095F45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COLLEGE BOARD AP PHYSICS · APC-M-U1 · 10–15%</a:t>
            </a:r>
          </a:p>
        </p:txBody>
      </p:sp>
      <p:sp>
        <p:nvSpPr>
          <p:cNvPr id="5" name="slide-title">
            <a:extLst>
              <a:ext uri="{FF2B5EF4-FFF2-40B4-BE49-F238E27FC236}">
                <a16:creationId xmlns:a16="http://schemas.microsoft.com/office/drawing/2014/main" id="{3E95EEA3-5CBA-4501-BB5C-8CB166F19732}"/>
              </a:ext>
            </a:extLst>
          </p:cNvPr>
          <p:cNvSpPr>
            <a:spLocks noGrp="1"/>
          </p:cNvSpPr>
          <p:nvPr/>
        </p:nvSpPr>
        <p:spPr>
          <a:xfrm>
            <a:off x="666750" y="685800"/>
            <a:ext cx="10858500" cy="952500"/>
          </a:xfrm>
          <a:prstGeom prst="rect">
            <a:avLst/>
          </a:prstGeom>
          <a:noFill/>
          <a:ln w="0">
            <a:noFill/>
            <a:prstDash val="solid"/>
          </a:ln>
        </p:spPr>
        <p:txBody>
          <a:bodyPr/>
          <a:lstStyle/>
          <a:p>
            <a:endParaRPr/>
          </a:p>
        </p:txBody>
      </p:sp>
      <p:sp>
        <p:nvSpPr>
          <p:cNvPr id="6" name="activity-format">
            <a:extLst>
              <a:ext uri="{FF2B5EF4-FFF2-40B4-BE49-F238E27FC236}">
                <a16:creationId xmlns:a16="http://schemas.microsoft.com/office/drawing/2014/main" id="{457357D7-92DC-4DB2-A05F-7833BEE5C166}"/>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CLASS ACTIVITY · AP SCIENCE-PRACTICE ACTIVITY</a:t>
            </a:r>
          </a:p>
        </p:txBody>
      </p:sp>
      <p:sp>
        <p:nvSpPr>
          <p:cNvPr id="7" name="materials-label">
            <a:extLst>
              <a:ext uri="{FF2B5EF4-FFF2-40B4-BE49-F238E27FC236}">
                <a16:creationId xmlns:a16="http://schemas.microsoft.com/office/drawing/2014/main" id="{0D4AECED-7452-4BC4-B979-EDB1C6F6B9D0}"/>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A88CFF"/>
                </a:solidFill>
              </a:defRPr>
            </a:pPr>
            <a:r>
              <a:rPr sz="1650" b="1" i="0">
                <a:solidFill>
                  <a:srgbClr val="A88CFF"/>
                </a:solidFill>
              </a:rPr>
              <a:t>YOU NEED</a:t>
            </a:r>
          </a:p>
        </p:txBody>
      </p:sp>
      <p:sp>
        <p:nvSpPr>
          <p:cNvPr id="8" name="materials">
            <a:extLst>
              <a:ext uri="{FF2B5EF4-FFF2-40B4-BE49-F238E27FC236}">
                <a16:creationId xmlns:a16="http://schemas.microsoft.com/office/drawing/2014/main" id="{EE8B4B72-AF0D-4199-B33A-09DDE1FA02CC}"/>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editable slide • mini-whiteboards • calculator when useful</a:t>
            </a:r>
          </a:p>
        </p:txBody>
      </p:sp>
      <p:sp>
        <p:nvSpPr>
          <p:cNvPr id="9" name="activity-step-1">
            <a:extLst>
              <a:ext uri="{FF2B5EF4-FFF2-40B4-BE49-F238E27FC236}">
                <a16:creationId xmlns:a16="http://schemas.microsoft.com/office/drawing/2014/main" id="{583DAC08-AB60-4FB7-BDA4-0069BBDF0055}"/>
              </a:ext>
            </a:extLst>
          </p:cNvPr>
          <p:cNvSpPr>
            <a:spLocks noGrp="1"/>
          </p:cNvSpPr>
          <p:nvPr/>
        </p:nvSpPr>
        <p:spPr>
          <a:xfrm>
            <a:off x="4905375" y="2143125"/>
            <a:ext cx="514350" cy="514350"/>
          </a:xfrm>
          <a:prstGeom prst="ellipse">
            <a:avLst/>
          </a:prstGeom>
          <a:solidFill>
            <a:srgbClr val="A88CFF"/>
          </a:solidFill>
          <a:ln w="0">
            <a:noFill/>
            <a:prstDash val="solid"/>
          </a:ln>
        </p:spPr>
      </p:sp>
      <p:sp>
        <p:nvSpPr>
          <p:cNvPr id="10" name="activity-step-number-1">
            <a:extLst>
              <a:ext uri="{FF2B5EF4-FFF2-40B4-BE49-F238E27FC236}">
                <a16:creationId xmlns:a16="http://schemas.microsoft.com/office/drawing/2014/main" id="{86C539A6-F23F-4AE7-8A44-11254B03F335}"/>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353C8125-B24D-49EF-9607-2CAB3E16A573}"/>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Match x(t), v(t), a(t) equations and graphs.</a:t>
            </a:r>
          </a:p>
        </p:txBody>
      </p:sp>
      <p:sp>
        <p:nvSpPr>
          <p:cNvPr id="12" name="activity-step-2">
            <a:extLst>
              <a:ext uri="{FF2B5EF4-FFF2-40B4-BE49-F238E27FC236}">
                <a16:creationId xmlns:a16="http://schemas.microsoft.com/office/drawing/2014/main" id="{8AE0918C-81D4-4C9C-84BA-7CD27ADACFF9}"/>
              </a:ext>
            </a:extLst>
          </p:cNvPr>
          <p:cNvSpPr>
            <a:spLocks noGrp="1"/>
          </p:cNvSpPr>
          <p:nvPr/>
        </p:nvSpPr>
        <p:spPr>
          <a:xfrm>
            <a:off x="4905375" y="3209925"/>
            <a:ext cx="514350" cy="514350"/>
          </a:xfrm>
          <a:prstGeom prst="ellipse">
            <a:avLst/>
          </a:prstGeom>
          <a:solidFill>
            <a:srgbClr val="A88CFF"/>
          </a:solidFill>
          <a:ln w="0">
            <a:noFill/>
            <a:prstDash val="solid"/>
          </a:ln>
        </p:spPr>
      </p:sp>
      <p:sp>
        <p:nvSpPr>
          <p:cNvPr id="13" name="activity-step-number-2">
            <a:extLst>
              <a:ext uri="{FF2B5EF4-FFF2-40B4-BE49-F238E27FC236}">
                <a16:creationId xmlns:a16="http://schemas.microsoft.com/office/drawing/2014/main" id="{4CD4BA39-BE1A-4ED7-8353-6EC326951DFD}"/>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6B8659B7-ACEE-4CC8-9437-356D842C1E48}"/>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Mark zeros, extrema and signed areas.</a:t>
            </a:r>
          </a:p>
        </p:txBody>
      </p:sp>
      <p:sp>
        <p:nvSpPr>
          <p:cNvPr id="15" name="activity-step-3">
            <a:extLst>
              <a:ext uri="{FF2B5EF4-FFF2-40B4-BE49-F238E27FC236}">
                <a16:creationId xmlns:a16="http://schemas.microsoft.com/office/drawing/2014/main" id="{50007CA4-2F32-4E61-BF7A-9820FF19DE3F}"/>
              </a:ext>
            </a:extLst>
          </p:cNvPr>
          <p:cNvSpPr>
            <a:spLocks noGrp="1"/>
          </p:cNvSpPr>
          <p:nvPr/>
        </p:nvSpPr>
        <p:spPr>
          <a:xfrm>
            <a:off x="4905375" y="4276725"/>
            <a:ext cx="514350" cy="514350"/>
          </a:xfrm>
          <a:prstGeom prst="ellipse">
            <a:avLst/>
          </a:prstGeom>
          <a:solidFill>
            <a:srgbClr val="A88CFF"/>
          </a:solidFill>
          <a:ln w="0">
            <a:noFill/>
            <a:prstDash val="solid"/>
          </a:ln>
        </p:spPr>
      </p:sp>
      <p:sp>
        <p:nvSpPr>
          <p:cNvPr id="16" name="activity-step-number-3">
            <a:extLst>
              <a:ext uri="{FF2B5EF4-FFF2-40B4-BE49-F238E27FC236}">
                <a16:creationId xmlns:a16="http://schemas.microsoft.com/office/drawing/2014/main" id="{F44293C6-2BFC-4E80-BB01-72594ED84978}"/>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9B07F30F-6D3B-48BD-A68A-7A526D3F4FEC}"/>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Defend one match with a local slope and one with an integral.</a:t>
            </a:r>
          </a:p>
        </p:txBody>
      </p:sp>
      <p:sp>
        <p:nvSpPr>
          <p:cNvPr id="18" name="rule-70-518">
            <a:extLst>
              <a:ext uri="{FF2B5EF4-FFF2-40B4-BE49-F238E27FC236}">
                <a16:creationId xmlns:a16="http://schemas.microsoft.com/office/drawing/2014/main" id="{1FACD9E4-333B-4A63-806D-7818C42DC032}"/>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DF93992A-7DE9-4B69-91DD-F267B5F70474}"/>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A88CFF"/>
                </a:solidFill>
              </a:defRPr>
            </a:pPr>
            <a:r>
              <a:rPr sz="1875" b="1" i="0">
                <a:solidFill>
                  <a:srgbClr val="A88CFF"/>
                </a:solidFill>
              </a:rPr>
              <a:t>Success check: Each set is justified by both graphical and calculus evidence.</a:t>
            </a:r>
          </a:p>
        </p:txBody>
      </p:sp>
    </p:spTree>
    <p:extLst>
      <p:ext uri="{BB962C8B-B14F-4D97-AF65-F5344CB8AC3E}">
        <p14:creationId xmlns:p14="http://schemas.microsoft.com/office/powerpoint/2010/main" val="259897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E59F7"/>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11F623A9-776B-46A3-A04C-CF8808BA4DE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APC-M · UNIT 1 · AP PHYSICS C: MECHANICS</a:t>
            </a:r>
          </a:p>
        </p:txBody>
      </p:sp>
      <p:sp>
        <p:nvSpPr>
          <p:cNvPr id="2" name="page-number">
            <a:extLst>
              <a:ext uri="{FF2B5EF4-FFF2-40B4-BE49-F238E27FC236}">
                <a16:creationId xmlns:a16="http://schemas.microsoft.com/office/drawing/2014/main" id="{9CF9210D-8F99-4A22-AA87-E7D8CCFD9E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F81B8F59-BE9D-4E4F-895A-2961A42C575D}"/>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267F2FE0-983B-4FC3-9D55-40A307ACC6B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COLLEGE BOARD AP PHYSICS · APC-M-U1 · 10–15%</a:t>
            </a:r>
          </a:p>
        </p:txBody>
      </p:sp>
      <p:sp>
        <p:nvSpPr>
          <p:cNvPr id="5" name="misconception-label">
            <a:extLst>
              <a:ext uri="{FF2B5EF4-FFF2-40B4-BE49-F238E27FC236}">
                <a16:creationId xmlns:a16="http://schemas.microsoft.com/office/drawing/2014/main" id="{78EC5E4D-2515-4126-A9E7-57CA8622B75D}"/>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7BF8E79C-1E29-48F8-AADE-2CDAD8C7BC42}"/>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“If velocity is zero at an instant, acceleration must also be zero.”</a:t>
            </a:r>
          </a:p>
        </p:txBody>
      </p:sp>
      <p:sp>
        <p:nvSpPr>
          <p:cNvPr id="7" name="correction-frame">
            <a:extLst>
              <a:ext uri="{FF2B5EF4-FFF2-40B4-BE49-F238E27FC236}">
                <a16:creationId xmlns:a16="http://schemas.microsoft.com/office/drawing/2014/main" id="{706F49A8-9F71-4519-BF8A-B80864459D22}"/>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1E923B04-74D4-4609-AB88-3570254AE587}"/>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 turning point can have zero velocity and nonzero acceleration.</a:t>
            </a:r>
          </a:p>
        </p:txBody>
      </p:sp>
      <p:sp>
        <p:nvSpPr>
          <p:cNvPr id="9" name="humor-line">
            <a:extLst>
              <a:ext uri="{FF2B5EF4-FFF2-40B4-BE49-F238E27FC236}">
                <a16:creationId xmlns:a16="http://schemas.microsoft.com/office/drawing/2014/main" id="{202FF23B-A39E-4622-8A78-F130180511EC}"/>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Zero velocity can be a comma, not the end of the motion sentence.</a:t>
            </a:r>
          </a:p>
        </p:txBody>
      </p:sp>
      <p:sp>
        <p:nvSpPr>
          <p:cNvPr id="10" name="misconception-check">
            <a:extLst>
              <a:ext uri="{FF2B5EF4-FFF2-40B4-BE49-F238E27FC236}">
                <a16:creationId xmlns:a16="http://schemas.microsoft.com/office/drawing/2014/main" id="{620AF06C-4F7A-47F7-A0BC-A3DF18E6A3D1}"/>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Give a function with v = 0 but a ≠ 0 at t = 0.</a:t>
            </a:r>
          </a:p>
        </p:txBody>
      </p:sp>
    </p:spTree>
    <p:extLst>
      <p:ext uri="{BB962C8B-B14F-4D97-AF65-F5344CB8AC3E}">
        <p14:creationId xmlns:p14="http://schemas.microsoft.com/office/powerpoint/2010/main" val="97415782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5550</Words>
  <Application>Microsoft Office PowerPoint</Application>
  <DocSecurity>0</DocSecurity>
  <PresentationFormat>Widescreen</PresentationFormat>
  <Paragraphs>395</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2026-08-14T20:14:42Z</dcterms:created>
  <dcterms:modified xsi:type="dcterms:W3CDTF">2026-08-15T16:01:23Z</dcterms:modified>
</cp:coreProperties>
</file>