
<file path=[Content_Types].xml><?xml version="1.0" encoding="utf-8"?>
<Types xmlns="http://schemas.openxmlformats.org/package/2006/content-types">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charts/chart1.xml" ContentType="application/vnd.openxmlformats-officedocument.drawingml.chart+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5"/>
  </p:notesMasterIdLst>
  <p:sldIdLst>
    <p:sldId id="256" r:id="rId2"/>
    <p:sldId id="257" r:id="rId3"/>
    <p:sldId id="258" r:id="rId4"/>
    <p:sldId id="268" r:id="rId5"/>
    <p:sldId id="259" r:id="rId6"/>
    <p:sldId id="260" r:id="rId7"/>
    <p:sldId id="261" r:id="rId8"/>
    <p:sldId id="262" r:id="rId9"/>
    <p:sldId id="263" r:id="rId10"/>
    <p:sldId id="264" r:id="rId11"/>
    <p:sldId id="265" r:id="rId12"/>
    <p:sldId id="266" r:id="rId13"/>
    <p:sldId id="267" r:id="rId1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1"/>
  <c:lang val="en-US"/>
  <c:roundedCorners val="1"/>
  <c:style val="2"/>
  <c:chart>
    <c:autoTitleDeleted val="1"/>
    <c:plotArea>
      <c:layout/>
      <c:scatterChart>
        <c:scatterStyle val="lineMarker"/>
        <c:varyColors val="1"/>
        <c:ser>
          <c:idx val="0"/>
          <c:order val="0"/>
          <c:tx>
            <c:v>Contact force during impact</c:v>
          </c:tx>
          <c:spPr>
            <a:ln w="28575">
              <a:solidFill>
                <a:srgbClr val="6336D6"/>
              </a:solidFill>
              <a:prstDash val="solid"/>
            </a:ln>
          </c:spPr>
          <c:marker>
            <c:symbol val="circle"/>
            <c:size val="7"/>
            <c:spPr>
              <a:solidFill>
                <a:srgbClr val="6336D6"/>
              </a:solidFill>
            </c:spPr>
          </c:marker>
          <c:xVal>
            <c:numLit>
              <c:formatCode>General</c:formatCode>
              <c:ptCount val="5"/>
              <c:pt idx="0">
                <c:v>0</c:v>
              </c:pt>
              <c:pt idx="1">
                <c:v>2</c:v>
              </c:pt>
              <c:pt idx="2">
                <c:v>4</c:v>
              </c:pt>
              <c:pt idx="3">
                <c:v>6</c:v>
              </c:pt>
              <c:pt idx="4">
                <c:v>8</c:v>
              </c:pt>
            </c:numLit>
          </c:xVal>
          <c:yVal>
            <c:numLit>
              <c:formatCode>General</c:formatCode>
              <c:ptCount val="5"/>
              <c:pt idx="0">
                <c:v>0</c:v>
              </c:pt>
              <c:pt idx="1">
                <c:v>3</c:v>
              </c:pt>
              <c:pt idx="2">
                <c:v>5</c:v>
              </c:pt>
              <c:pt idx="3">
                <c:v>3</c:v>
              </c:pt>
              <c:pt idx="4">
                <c:v>0</c:v>
              </c:pt>
            </c:numLit>
          </c:yVal>
          <c:smooth val="0"/>
          <c:extLst>
            <c:ext xmlns:c16="http://schemas.microsoft.com/office/drawing/2014/chart" uri="{C3380CC4-5D6E-409C-BE32-E72D297353CC}">
              <c16:uniqueId val="{00000000-BEA8-4645-968D-840B58743C58}"/>
            </c:ext>
          </c:extLst>
        </c:ser>
        <c:dLbls>
          <c:showLegendKey val="0"/>
          <c:showVal val="0"/>
          <c:showCatName val="0"/>
          <c:showSerName val="0"/>
          <c:showPercent val="0"/>
          <c:showBubbleSize val="0"/>
        </c:dLbls>
        <c:axId val="48650112"/>
        <c:axId val="48672768"/>
      </c:scatterChart>
      <c:valAx>
        <c:axId val="48672768"/>
        <c:scaling>
          <c:orientation val="minMax"/>
        </c:scaling>
        <c:delete val="0"/>
        <c:axPos val="l"/>
        <c:majorGridlines>
          <c:spPr>
            <a:ln w="9525">
              <a:solidFill>
                <a:srgbClr val="D6DED8"/>
              </a:solidFill>
              <a:prstDash val="solid"/>
            </a:ln>
          </c:spPr>
        </c:majorGridlines>
        <c:title>
          <c:tx>
            <c:rich>
              <a:bodyPr/>
              <a:lstStyle/>
              <a:p>
                <a:r>
                  <a:t>Force / kN</a:t>
                </a:r>
              </a:p>
            </c:rich>
          </c:tx>
          <c:overlay val="0"/>
        </c:title>
        <c:numFmt formatCode="General" sourceLinked="1"/>
        <c:majorTickMark val="none"/>
        <c:minorTickMark val="none"/>
        <c:tickLblPos val="nextTo"/>
        <c:spPr>
          <a:ln w="9525">
            <a:solidFill>
              <a:srgbClr val="A9BBB4"/>
            </a:solidFill>
            <a:prstDash val="solid"/>
          </a:ln>
        </c:spPr>
        <c:txPr>
          <a:bodyPr anchorCtr="1"/>
          <a:lstStyle/>
          <a:p>
            <a:pPr>
              <a:defRPr sz="1650">
                <a:solidFill>
                  <a:srgbClr val="48635E"/>
                </a:solidFill>
              </a:defRPr>
            </a:pPr>
            <a:endParaRPr lang="en-US"/>
          </a:p>
        </c:txPr>
        <c:crossAx val="48650112"/>
        <c:crosses val="autoZero"/>
        <c:crossBetween val="midCat"/>
        <c:majorUnit val="2"/>
      </c:valAx>
      <c:valAx>
        <c:axId val="48650112"/>
        <c:scaling>
          <c:orientation val="minMax"/>
        </c:scaling>
        <c:delete val="0"/>
        <c:axPos val="b"/>
        <c:title>
          <c:tx>
            <c:rich>
              <a:bodyPr/>
              <a:lstStyle/>
              <a:p>
                <a:r>
                  <a:t>Time / ms</a:t>
                </a:r>
              </a:p>
            </c:rich>
          </c:tx>
          <c:overlay val="0"/>
        </c:title>
        <c:numFmt formatCode="General" sourceLinked="1"/>
        <c:majorTickMark val="none"/>
        <c:minorTickMark val="none"/>
        <c:tickLblPos val="nextTo"/>
        <c:spPr>
          <a:ln w="9525">
            <a:solidFill>
              <a:srgbClr val="A9BBB4"/>
            </a:solidFill>
            <a:prstDash val="solid"/>
          </a:ln>
        </c:spPr>
        <c:txPr>
          <a:bodyPr anchorCtr="1"/>
          <a:lstStyle/>
          <a:p>
            <a:pPr>
              <a:defRPr sz="1650">
                <a:solidFill>
                  <a:srgbClr val="48635E"/>
                </a:solidFill>
              </a:defRPr>
            </a:pPr>
            <a:endParaRPr lang="en-US"/>
          </a:p>
        </c:txPr>
        <c:crossAx val="48672768"/>
        <c:crosses val="autoZero"/>
        <c:crossBetween val="midCat"/>
        <c:majorUnit val="2"/>
      </c:valAx>
      <c:spPr>
        <a:solidFill>
          <a:srgbClr val="FCFAF1"/>
        </a:solidFill>
        <a:ln w="0">
          <a:noFill/>
          <a:prstDash val="solid"/>
        </a:ln>
      </c:spPr>
    </c:plotArea>
    <c:plotVisOnly val="1"/>
    <c:dispBlanksAs val="zero"/>
    <c:showDLblsOverMax val="1"/>
  </c:chart>
  <c:spPr>
    <a:solidFill>
      <a:srgbClr val="FCFAF1"/>
    </a:solidFill>
    <a:ln w="0">
      <a:noFill/>
      <a:prstDash val="solid"/>
    </a:ln>
  </c:spPr>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p:cNvSpPr>
            <a:spLocks noGrp="1"/>
          </p:cNvSpPr>
          <p:nvPr>
            <p:ph type="hdr" sz="quarter"/>
          </p:nvPr>
        </p:nvSpPr>
        <p:spPr>
          <a:prstGeom prst="rect">
            <a:avLst/>
          </a:prstGeom>
        </p:spPr>
        <p:txBody>
          <a:bodyPr/>
          <a:lstStyle/>
          <a:p>
            <a:endParaRPr/>
          </a:p>
        </p:txBody>
      </p:sp>
      <p:sp>
        <p:nvSpPr>
          <p:cNvPr id="3" name="Date Placeholder"/>
          <p:cNvSpPr>
            <a:spLocks noGrp="1"/>
          </p:cNvSpPr>
          <p:nvPr>
            <p:ph type="dt" sz="quarter" idx="1"/>
          </p:nvPr>
        </p:nvSpPr>
        <p:spPr>
          <a:prstGeom prst="rect">
            <a:avLst/>
          </a:prstGeom>
        </p:spPr>
        <p:txBody>
          <a:bodyPr/>
          <a:lstStyle/>
          <a:p>
            <a:endParaRPr/>
          </a:p>
        </p:txBody>
      </p:sp>
      <p:sp>
        <p:nvSpPr>
          <p:cNvPr id="4" name="Slide Image Placeholder"/>
          <p:cNvSpPr>
            <a:spLocks noGrp="1" noRot="1" noChangeAspect="1"/>
          </p:cNvSpPr>
          <p:nvPr>
            <p:ph type="sldImg" idx="2"/>
          </p:nvPr>
        </p:nvSpPr>
        <p:spPr>
          <a:prstGeom prst="rect">
            <a:avLst/>
          </a:prstGeom>
        </p:spPr>
        <p:txBody>
          <a:bodyPr/>
          <a:lstStyle/>
          <a:p>
            <a:endParaRPr/>
          </a:p>
        </p:txBody>
      </p:sp>
      <p:sp>
        <p:nvSpPr>
          <p:cNvPr id="5" name="Notes Placeholder"/>
          <p:cNvSpPr>
            <a:spLocks noGrp="1"/>
          </p:cNvSpPr>
          <p:nvPr>
            <p:ph type="body" sz="quarter" idx="3"/>
          </p:nvPr>
        </p:nvSpPr>
        <p:spPr>
          <a:prstGeom prst="rect">
            <a:avLst/>
          </a:prstGeom>
        </p:spPr>
        <p:txBody>
          <a:bodyPr/>
          <a:lstStyle/>
          <a:p>
            <a:endParaRPr/>
          </a:p>
        </p:txBody>
      </p:sp>
      <p:sp>
        <p:nvSpPr>
          <p:cNvPr id="6" name="Footer Placeholder"/>
          <p:cNvSpPr>
            <a:spLocks noGrp="1"/>
          </p:cNvSpPr>
          <p:nvPr>
            <p:ph type="ftr" sz="quarter" idx="4"/>
          </p:nvPr>
        </p:nvSpPr>
        <p:spPr>
          <a:prstGeom prst="rect">
            <a:avLst/>
          </a:prstGeom>
        </p:spPr>
        <p:txBody>
          <a:bodyPr/>
          <a:lstStyle/>
          <a:p>
            <a:endParaRPr/>
          </a:p>
        </p:txBody>
      </p:sp>
      <p:sp>
        <p:nvSpPr>
          <p:cNvPr id="7" name="Slide Number Placeholder"/>
          <p:cNvSpPr>
            <a:spLocks noGrp="1"/>
          </p:cNvSpPr>
          <p:nvPr>
            <p:ph type="sldNum" sz="quarter" idx="5"/>
          </p:nvPr>
        </p:nvSpPr>
        <p:spPr>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lvl1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[Sources]</a:t>
            </a:r>
          </a:p>
          <a:p>
            <a:r>
              <a:t>AP Physics C: Mechanics Course and Exam Description (Fall 2024 frameworks · current in 2026), https://apcentral.collegeboard.org/media/pdf/ap-physics-c-mechanics-course-and-exam-description.pdf</a:t>
            </a:r>
          </a:p>
          <a:p>
            <a:r>
              <a:t>College Board course page, https://apcentral.collegeboard.org/courses/ap-physics-c-mechanics</a:t>
            </a:r>
          </a:p>
          <a:p>
            <a:r>
              <a:t>GioPhysics lesson route, https://giophysics.com/chapter-9</a:t>
            </a:r>
          </a:p>
          <a:p>
            <a:r>
              <a:t>This deck uses original GioPhysics worked examples and AP-style questions; it does not reproduce College Board exam questions.</a:t>
            </a:r>
          </a:p>
          <a:p>
            <a:r>
              <a:t>[Visual description]</a:t>
            </a:r>
          </a:p>
          <a:p>
            <a:r>
              <a:t>A dark-green opening slide with the exact topic title “Linear Momentum”, an accent ring for group APC-M, and a single hook question.</a:t>
            </a:r>
          </a:p>
          <a:p>
            <a:r>
              <a:t>[Teacher cue]</a:t>
            </a:r>
          </a:p>
          <a:p>
            <a:r>
              <a:t>Ask the hook question before revealing any explanation. Listen for the representations students choose, then connect their answers to AP unit 4.</a:t>
            </a:r>
          </a:p>
          <a:p>
            <a:r>
              <a:t>[Syllabus coverage]</a:t>
            </a:r>
          </a:p>
          <a:p>
            <a:r>
              <a:t>Net external force is the time derivative of system momentum.; Impulse is the definite integral of force over time.; Center-of-mass motion responds only to external force.; Momentum conservation follows from negligible external impulse.</a:t>
            </a:r>
          </a:p>
          <a:p>
            <a:r>
              <a:t>[Science practices]</a:t>
            </a:r>
          </a:p>
          <a:p>
            <a:r>
              <a:t>1.B Create quantitative graphs with appropriate scales and units; 2.A Derive a symbolic expression through a logical mathematical pathway; 2.B Calculate or estimate a quantity with units; 3.B Apply a physical law or model to make a claim; 3.C Justify a claim with data, representations, or physical principles</a:t>
            </a:r>
          </a:p>
          <a:p>
            <a:r>
              <a:t>[Math boundary]</a:t>
            </a:r>
          </a:p>
          <a:p>
            <a:r>
              <a:t>Differential and integral calculus are expected alongside algebra, vectors, trigonometry and graph analysis.</a:t>
            </a:r>
          </a:p>
          <a:p>
            <a:r>
              <a:t>[Safety]</a:t>
            </a:r>
          </a:p>
          <a:p>
            <a:r>
              <a:t>Follow the school risk assessment, secure apparatus and keep movement routes clear.</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[Sources]</a:t>
            </a:r>
          </a:p>
          <a:p>
            <a:r>
              <a:t>AP Physics C: Mechanics Course and Exam Description (Fall 2024 frameworks · current in 2026), https://apcentral.collegeboard.org/media/pdf/ap-physics-c-mechanics-course-and-exam-description.pdf</a:t>
            </a:r>
          </a:p>
          <a:p>
            <a:r>
              <a:t>College Board course page, https://apcentral.collegeboard.org/courses/ap-physics-c-mechanics</a:t>
            </a:r>
          </a:p>
          <a:p>
            <a:r>
              <a:t>GioPhysics lesson route, https://giophysics.com/chapter-9</a:t>
            </a:r>
          </a:p>
          <a:p>
            <a:r>
              <a:t>This deck uses original GioPhysics worked examples and AP-style questions; it does not reproduce College Board exam questions.</a:t>
            </a:r>
          </a:p>
          <a:p>
            <a:r>
              <a:t>[Visual description]</a:t>
            </a:r>
          </a:p>
          <a:p>
            <a:r>
              <a:t>An original 3-mark exam-style question occupies the main page, with a dark solve–pair–compare–justify sequence beside it.</a:t>
            </a:r>
          </a:p>
          <a:p>
            <a:r>
              <a:t>[Teacher cue]</a:t>
            </a:r>
          </a:p>
          <a:p>
            <a:r>
              <a:t>Give independent thinking time, then ask pairs to compare methods before answers. Listen for each command word: derive, calculate, justify. Do not reveal the mark scheme until slide 11.</a:t>
            </a:r>
          </a:p>
          <a:p>
            <a:r>
              <a:t>[Syllabus coverage]</a:t>
            </a:r>
          </a:p>
          <a:p>
            <a:r>
              <a:t>Net external force is the time derivative of system momentum.; Impulse is the definite integral of force over time.; Center-of-mass motion responds only to external force.; Momentum conservation follows from negligible external impulse.</a:t>
            </a:r>
          </a:p>
          <a:p>
            <a:r>
              <a:t>[Science practices]</a:t>
            </a:r>
          </a:p>
          <a:p>
            <a:r>
              <a:t>1.B Create quantitative graphs with appropriate scales and units; 2.A Derive a symbolic expression through a logical mathematical pathway; 2.B Calculate or estimate a quantity with units; 3.B Apply a physical law or model to make a claim; 3.C Justify a claim with data, representations, or physical principles</a:t>
            </a:r>
          </a:p>
          <a:p>
            <a:r>
              <a:t>[Math boundary]</a:t>
            </a:r>
          </a:p>
          <a:p>
            <a:r>
              <a:t>Differential and integral calculus are expected alongside algebra, vectors, trigonometry and graph analysis.</a:t>
            </a:r>
          </a:p>
          <a:p>
            <a:r>
              <a:t>[Safety]</a:t>
            </a:r>
          </a:p>
          <a:p>
            <a:r>
              <a:t>Follow the school risk assessment, secure apparatus and keep movement routes clear.</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[Sources]</a:t>
            </a:r>
          </a:p>
          <a:p>
            <a:r>
              <a:t>AP Physics C: Mechanics Course and Exam Description (Fall 2024 frameworks · current in 2026), https://apcentral.collegeboard.org/media/pdf/ap-physics-c-mechanics-course-and-exam-description.pdf</a:t>
            </a:r>
          </a:p>
          <a:p>
            <a:r>
              <a:t>College Board course page, https://apcentral.collegeboard.org/courses/ap-physics-c-mechanics</a:t>
            </a:r>
          </a:p>
          <a:p>
            <a:r>
              <a:t>GioPhysics lesson route, https://giophysics.com/chapter-9</a:t>
            </a:r>
          </a:p>
          <a:p>
            <a:r>
              <a:t>This deck uses original GioPhysics worked examples and AP-style questions; it does not reproduce College Board exam questions.</a:t>
            </a:r>
          </a:p>
          <a:p>
            <a:r>
              <a:t>[Visual description]</a:t>
            </a:r>
          </a:p>
          <a:p>
            <a:r>
              <a:t>Three numbered mark-scheme ideas are listed in a single readable column, followed by a dark pair-improvement challenge.</a:t>
            </a:r>
          </a:p>
          <a:p>
            <a:r>
              <a:t>[Teacher cue]</a:t>
            </a:r>
          </a:p>
          <a:p>
            <a:r>
              <a:t>Reveal one numbered marking point at a time. Ask students to locate matching evidence in their own answer, explain missing reasoning and improve one line before counting marks.</a:t>
            </a:r>
          </a:p>
          <a:p>
            <a:r>
              <a:t>[Syllabus coverage]</a:t>
            </a:r>
          </a:p>
          <a:p>
            <a:r>
              <a:t>Net external force is the time derivative of system momentum.; Impulse is the definite integral of force over time.; Center-of-mass motion responds only to external force.; Momentum conservation follows from negligible external impulse.</a:t>
            </a:r>
          </a:p>
          <a:p>
            <a:r>
              <a:t>[Science practices]</a:t>
            </a:r>
          </a:p>
          <a:p>
            <a:r>
              <a:t>1.B Create quantitative graphs with appropriate scales and units; 2.A Derive a symbolic expression through a logical mathematical pathway; 2.B Calculate or estimate a quantity with units; 3.B Apply a physical law or model to make a claim; 3.C Justify a claim with data, representations, or physical principles</a:t>
            </a:r>
          </a:p>
          <a:p>
            <a:r>
              <a:t>[Math boundary]</a:t>
            </a:r>
          </a:p>
          <a:p>
            <a:r>
              <a:t>Differential and integral calculus are expected alongside algebra, vectors, trigonometry and graph analysis.</a:t>
            </a:r>
          </a:p>
          <a:p>
            <a:r>
              <a:t>[Safety]</a:t>
            </a:r>
          </a:p>
          <a:p>
            <a:r>
              <a:t>Follow the school risk assessment, secure apparatus and keep movement routes clear.</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[Sources]</a:t>
            </a:r>
          </a:p>
          <a:p>
            <a:r>
              <a:t>AP Physics C: Mechanics Course and Exam Description (Fall 2024 frameworks · current in 2026), https://apcentral.collegeboard.org/media/pdf/ap-physics-c-mechanics-course-and-exam-description.pdf</a:t>
            </a:r>
          </a:p>
          <a:p>
            <a:r>
              <a:t>College Board course page, https://apcentral.collegeboard.org/courses/ap-physics-c-mechanics</a:t>
            </a:r>
          </a:p>
          <a:p>
            <a:r>
              <a:t>GioPhysics lesson route, https://giophysics.com/chapter-9</a:t>
            </a:r>
          </a:p>
          <a:p>
            <a:r>
              <a:t>This deck uses original GioPhysics worked examples and AP-style questions; it does not reproduce College Board exam questions.</a:t>
            </a:r>
          </a:p>
          <a:p>
            <a:r>
              <a:t>[Visual description]</a:t>
            </a:r>
          </a:p>
          <a:p>
            <a:r>
              <a:t>A four-question final quiz is presented in two columns. Each question has four editable answer choices and space for independent reasoning.</a:t>
            </a:r>
          </a:p>
          <a:p>
            <a:r>
              <a:t>[Teacher cue]</a:t>
            </a:r>
          </a:p>
          <a:p>
            <a:r>
              <a:t>Run the quiz independently first. Ask students to commit to all four answers, then compare only the question they found hardest. Do not reveal solutions until slide 13.</a:t>
            </a:r>
          </a:p>
          <a:p>
            <a:r>
              <a:t>[Syllabus coverage]</a:t>
            </a:r>
          </a:p>
          <a:p>
            <a:r>
              <a:t>Net external force is the time derivative of system momentum.; Impulse is the definite integral of force over time.; Center-of-mass motion responds only to external force.; Momentum conservation follows from negligible external impulse.</a:t>
            </a:r>
          </a:p>
          <a:p>
            <a:r>
              <a:t>[Science practices]</a:t>
            </a:r>
          </a:p>
          <a:p>
            <a:r>
              <a:t>1.B Create quantitative graphs with appropriate scales and units; 2.A Derive a symbolic expression through a logical mathematical pathway; 2.B Calculate or estimate a quantity with units; 3.B Apply a physical law or model to make a claim; 3.C Justify a claim with data, representations, or physical principles</a:t>
            </a:r>
          </a:p>
          <a:p>
            <a:r>
              <a:t>[Math boundary]</a:t>
            </a:r>
          </a:p>
          <a:p>
            <a:r>
              <a:t>Differential and integral calculus are expected alongside algebra, vectors, trigonometry and graph analysis.</a:t>
            </a:r>
          </a:p>
          <a:p>
            <a:r>
              <a:t>[Safety]</a:t>
            </a:r>
          </a:p>
          <a:p>
            <a:r>
              <a:t>Follow the school risk assessment, secure apparatus and keep movement routes clear.</a:t>
            </a:r>
          </a:p>
          <a:p>
            <a:r>
              <a:t>[Final quiz] Four original retrieval and application questions. Require at least one spoken or written justification before the answer reveal.</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[Sources]</a:t>
            </a:r>
          </a:p>
          <a:p>
            <a:r>
              <a:t>AP Physics C: Mechanics Course and Exam Description (Fall 2024 frameworks · current in 2026), https://apcentral.collegeboard.org/media/pdf/ap-physics-c-mechanics-course-and-exam-description.pdf</a:t>
            </a:r>
          </a:p>
          <a:p>
            <a:r>
              <a:t>College Board course page, https://apcentral.collegeboard.org/courses/ap-physics-c-mechanics</a:t>
            </a:r>
          </a:p>
          <a:p>
            <a:r>
              <a:t>GioPhysics lesson route, https://giophysics.com/chapter-9</a:t>
            </a:r>
          </a:p>
          <a:p>
            <a:r>
              <a:t>This deck uses original GioPhysics worked examples and AP-style questions; it does not reproduce College Board exam questions.</a:t>
            </a:r>
          </a:p>
          <a:p>
            <a:r>
              <a:t>[Visual description]</a:t>
            </a:r>
          </a:p>
          <a:p>
            <a:r>
              <a:t>Four numbered quiz answers appear as horizontal rows on a dark background, each pairing the correct answer with a concise reason and ending with an exit ticket.</a:t>
            </a:r>
          </a:p>
          <a:p>
            <a:r>
              <a:t>[Teacher cue]</a:t>
            </a:r>
          </a:p>
          <a:p>
            <a:r>
              <a:t>Reveal answers one at a time. Ask for the reason before reading it, then invite students to correct in a different colour and complete the one-sentence exit ticket.</a:t>
            </a:r>
          </a:p>
          <a:p>
            <a:r>
              <a:t>[Syllabus coverage]</a:t>
            </a:r>
          </a:p>
          <a:p>
            <a:r>
              <a:t>Net external force is the time derivative of system momentum.; Impulse is the definite integral of force over time.; Center-of-mass motion responds only to external force.; Momentum conservation follows from negligible external impulse.</a:t>
            </a:r>
          </a:p>
          <a:p>
            <a:r>
              <a:t>[Science practices]</a:t>
            </a:r>
          </a:p>
          <a:p>
            <a:r>
              <a:t>1.B Create quantitative graphs with appropriate scales and units; 2.A Derive a symbolic expression through a logical mathematical pathway; 2.B Calculate or estimate a quantity with units; 3.B Apply a physical law or model to make a claim; 3.C Justify a claim with data, representations, or physical principles</a:t>
            </a:r>
          </a:p>
          <a:p>
            <a:r>
              <a:t>[Math boundary]</a:t>
            </a:r>
          </a:p>
          <a:p>
            <a:r>
              <a:t>Differential and integral calculus are expected alongside algebra, vectors, trigonometry and graph analysis.</a:t>
            </a:r>
          </a:p>
          <a:p>
            <a:r>
              <a:t>[Safety]</a:t>
            </a:r>
          </a:p>
          <a:p>
            <a:r>
              <a:t>Follow the school risk assessment, secure apparatus and keep movement routes clear.</a:t>
            </a:r>
          </a:p>
          <a:p>
            <a:r>
              <a:t>[Quiz answers] 1. J = ∫F dt = Δp — It is one of the unit’s governing relationships. 2. 1.B — Practice 1.B is creating quantitative graphs with scales and units. 3. Momentum can be conserved in an isolated inelastic collision even when kinetic energy changes form. — The correction states the physically valid boundary or relationship. 4. Units and a physical interpretation — A complete response connects mathematics to the model and reports units.</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[Sources]</a:t>
            </a:r>
          </a:p>
          <a:p>
            <a:r>
              <a:t>AP Physics C: Mechanics Course and Exam Description (Fall 2024 frameworks · current in 2026), https://apcentral.collegeboard.org/media/pdf/ap-physics-c-mechanics-course-and-exam-description.pdf</a:t>
            </a:r>
          </a:p>
          <a:p>
            <a:r>
              <a:t>College Board course page, https://apcentral.collegeboard.org/courses/ap-physics-c-mechanics</a:t>
            </a:r>
          </a:p>
          <a:p>
            <a:r>
              <a:t>GioPhysics lesson route, https://giophysics.com/chapter-9</a:t>
            </a:r>
          </a:p>
          <a:p>
            <a:r>
              <a:t>This deck uses original GioPhysics worked examples and AP-style questions; it does not reproduce College Board exam questions.</a:t>
            </a:r>
          </a:p>
          <a:p>
            <a:r>
              <a:t>[Visual description]</a:t>
            </a:r>
          </a:p>
          <a:p>
            <a:r>
              <a:t>Three large numbered retrieval questions run down the slide, followed by a mini-whiteboard challenge. No answers are visible on this slide.</a:t>
            </a:r>
          </a:p>
          <a:p>
            <a:r>
              <a:t>[Teacher cue]</a:t>
            </a:r>
          </a:p>
          <a:p>
            <a:r>
              <a:t>Allow silent think time first. Ask for answers without confirming immediately; invite a partner to explain or challenge each response before the reveal later in the lesson.</a:t>
            </a:r>
          </a:p>
          <a:p>
            <a:r>
              <a:t>[Syllabus coverage]</a:t>
            </a:r>
          </a:p>
          <a:p>
            <a:r>
              <a:t>Net external force is the time derivative of system momentum.; Impulse is the definite integral of force over time.; Center-of-mass motion responds only to external force.; Momentum conservation follows from negligible external impulse.</a:t>
            </a:r>
          </a:p>
          <a:p>
            <a:r>
              <a:t>[Science practices]</a:t>
            </a:r>
          </a:p>
          <a:p>
            <a:r>
              <a:t>1.B Create quantitative graphs with appropriate scales and units; 2.A Derive a symbolic expression through a logical mathematical pathway; 2.B Calculate or estimate a quantity with units; 3.B Apply a physical law or model to make a claim; 3.C Justify a claim with data, representations, or physical principles</a:t>
            </a:r>
          </a:p>
          <a:p>
            <a:r>
              <a:t>[Math boundary]</a:t>
            </a:r>
          </a:p>
          <a:p>
            <a:r>
              <a:t>Differential and integral calculus are expected alongside algebra, vectors, trigonometry and graph analysis.</a:t>
            </a:r>
          </a:p>
          <a:p>
            <a:r>
              <a:t>[Safety]</a:t>
            </a:r>
          </a:p>
          <a:p>
            <a:r>
              <a:t>Follow the school risk assessment, secure apparatus and keep movement routes clear.</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[Sources]</a:t>
            </a:r>
          </a:p>
          <a:p>
            <a:r>
              <a:t>AP Physics C: Mechanics Course and Exam Description (Fall 2024 frameworks · current in 2026), https://apcentral.collegeboard.org/media/pdf/ap-physics-c-mechanics-course-and-exam-description.pdf</a:t>
            </a:r>
          </a:p>
          <a:p>
            <a:r>
              <a:t>College Board course page, https://apcentral.collegeboard.org/courses/ap-physics-c-mechanics</a:t>
            </a:r>
          </a:p>
          <a:p>
            <a:r>
              <a:t>GioPhysics lesson route, https://giophysics.com/chapter-9</a:t>
            </a:r>
          </a:p>
          <a:p>
            <a:r>
              <a:t>This deck uses original GioPhysics worked examples and AP-style questions; it does not reproduce College Board exam questions.</a:t>
            </a:r>
          </a:p>
          <a:p>
            <a:r>
              <a:t>[Visual description]</a:t>
            </a:r>
          </a:p>
          <a:p>
            <a:r>
              <a:t>Four concise syllabus ideas form a vertical sequence on the left. An editable dark equation panel and vocabulary rail sit on the right.</a:t>
            </a:r>
          </a:p>
          <a:p>
            <a:r>
              <a:t>[Teacher cue]</a:t>
            </a:r>
          </a:p>
          <a:p>
            <a:r>
              <a:t>Explain one governing idea at a time. Ask students to restate it using one vocabulary word, then reveal the equation only after its variables and mathematical boundary are named.</a:t>
            </a:r>
          </a:p>
          <a:p>
            <a:r>
              <a:t>[Syllabus coverage]</a:t>
            </a:r>
          </a:p>
          <a:p>
            <a:r>
              <a:t>Net external force is the time derivative of system momentum.; Impulse is the definite integral of force over time.; Center-of-mass motion responds only to external force.; Momentum conservation follows from negligible external impulse.</a:t>
            </a:r>
          </a:p>
          <a:p>
            <a:r>
              <a:t>[Science practices]</a:t>
            </a:r>
          </a:p>
          <a:p>
            <a:r>
              <a:t>1.B Create quantitative graphs with appropriate scales and units; 2.A Derive a symbolic expression through a logical mathematical pathway; 2.B Calculate or estimate a quantity with units; 3.B Apply a physical law or model to make a claim; 3.C Justify a claim with data, representations, or physical principles</a:t>
            </a:r>
          </a:p>
          <a:p>
            <a:r>
              <a:t>[Math boundary]</a:t>
            </a:r>
          </a:p>
          <a:p>
            <a:r>
              <a:t>Differential and integral calculus are expected alongside algebra, vectors, trigonometry and graph analysis.</a:t>
            </a:r>
          </a:p>
          <a:p>
            <a:r>
              <a:t>[Safety]</a:t>
            </a:r>
          </a:p>
          <a:p>
            <a:r>
              <a:t>Follow the school risk assessment, secure apparatus and keep movement routes clear.</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DC7E9F8-77BB-41CE-82E7-45D2592A939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EB687A3-EB2C-7DDA-4AC0-02F7E97CEDF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71EC197-081C-2C4F-C3DE-E8EF9CC8F261}"/>
              </a:ext>
            </a:extLst>
          </p:cNvPr>
          <p:cNvSpPr>
            <a:spLocks noGrp="1"/>
          </p:cNvSpPr>
          <p:nvPr>
            <p:ph type="body" idx="1"/>
          </p:nvPr>
        </p:nvSpPr>
        <p:spPr/>
        <p:txBody>
          <a:bodyPr/>
          <a:lstStyle/>
          <a:p>
            <a:r>
              <a:t>[Sources]</a:t>
            </a:r>
          </a:p>
          <a:p>
            <a:r>
              <a:t>AP Physics C: Mechanics Course and Exam Description (Fall 2024 frameworks · current in 2026), https://apcentral.collegeboard.org/media/pdf/ap-physics-c-mechanics-course-and-exam-description.pdf</a:t>
            </a:r>
          </a:p>
          <a:p>
            <a:r>
              <a:t>College Board course page, https://apcentral.collegeboard.org/courses/ap-physics-c-mechanics</a:t>
            </a:r>
          </a:p>
          <a:p>
            <a:r>
              <a:t>GioPhysics lesson route, https://giophysics.com/chapter-9</a:t>
            </a:r>
          </a:p>
          <a:p>
            <a:r>
              <a:t>This deck uses original GioPhysics worked examples and AP-style questions; it does not reproduce College Board exam questions.</a:t>
            </a:r>
          </a:p>
          <a:p>
            <a:r>
              <a:t>[Visual description]</a:t>
            </a:r>
          </a:p>
          <a:p>
            <a:r>
              <a:t>The simple definition is stated in one sentence across the top of the slide. Below it a drawn diagram is labelled 2m, m, centre of mass, F_ext, a_CM = F_ext / M_total, dp/dt = ΣF_ext. A caption reads: The centre of mass responds only to the external force, wherever that force is applied.</a:t>
            </a:r>
          </a:p>
          <a:p>
            <a:r>
              <a:t>[Teacher cue]</a:t>
            </a:r>
          </a:p>
          <a:p>
            <a:r>
              <a:t>Explain one governing idea at a time. Ask students to restate it using one vocabulary word, then reveal the equation only after its variables and mathematical boundary are named.</a:t>
            </a:r>
          </a:p>
          <a:p>
            <a:r>
              <a:t>[Syllabus coverage]</a:t>
            </a:r>
          </a:p>
          <a:p>
            <a:r>
              <a:t>Net external force is the time derivative of system momentum.; Impulse is the definite integral of force over time.; Center-of-mass motion responds only to external force.; Momentum conservation follows from negligible external impulse.</a:t>
            </a:r>
          </a:p>
          <a:p>
            <a:r>
              <a:t>[Science practices]</a:t>
            </a:r>
          </a:p>
          <a:p>
            <a:r>
              <a:t>1.B Create quantitative graphs with appropriate scales and units; 2.A Derive a symbolic expression through a logical mathematical pathway; 2.B Calculate or estimate a quantity with units; 3.B Apply a physical law or model to make a claim; 3.C Justify a claim with data, representations, or physical principles</a:t>
            </a:r>
          </a:p>
          <a:p>
            <a:r>
              <a:t>[Math boundary]</a:t>
            </a:r>
          </a:p>
          <a:p>
            <a:r>
              <a:t>Differential and integral calculus are expected alongside algebra, vectors, trigonometry and graph analysis.</a:t>
            </a:r>
          </a:p>
          <a:p>
            <a:r>
              <a:t>[Safety]</a:t>
            </a:r>
          </a:p>
          <a:p>
            <a:r>
              <a:t>Follow the school risk assessment, secure apparatus and keep movement routes clear.</a:t>
            </a:r>
          </a:p>
        </p:txBody>
      </p:sp>
      <p:sp>
        <p:nvSpPr>
          <p:cNvPr id="4" name="Slide Number Placeholder 3">
            <a:extLst>
              <a:ext uri="{FF2B5EF4-FFF2-40B4-BE49-F238E27FC236}">
                <a16:creationId xmlns:a16="http://schemas.microsoft.com/office/drawing/2014/main" id="{A3C4072B-9A23-3446-3BC7-7C4F32102A48}"/>
              </a:ext>
            </a:extLst>
          </p:cNvPr>
          <p:cNvSpPr>
            <a:spLocks noGrp="1"/>
          </p:cNvSpPr>
          <p:nvPr>
            <p:ph type="sldNum" idx="5"/>
          </p:nvPr>
        </p:nvSpPr>
        <p:spPr/>
        <p:txBody>
          <a:bodyPr/>
          <a:lstStyle/>
          <a:p>
            <a:endParaRPr/>
          </a:p>
        </p:txBody>
      </p:sp>
    </p:spTree>
    <p:extLst>
      <p:ext uri="{BB962C8B-B14F-4D97-AF65-F5344CB8AC3E}">
        <p14:creationId xmlns:p14="http://schemas.microsoft.com/office/powerpoint/2010/main" val="41140097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[Sources]</a:t>
            </a:r>
          </a:p>
          <a:p>
            <a:r>
              <a:t>AP Physics C: Mechanics Course and Exam Description (Fall 2024 frameworks · current in 2026), https://apcentral.collegeboard.org/media/pdf/ap-physics-c-mechanics-course-and-exam-description.pdf</a:t>
            </a:r>
          </a:p>
          <a:p>
            <a:r>
              <a:t>College Board course page, https://apcentral.collegeboard.org/courses/ap-physics-c-mechanics</a:t>
            </a:r>
          </a:p>
          <a:p>
            <a:r>
              <a:t>GioPhysics lesson route, https://giophysics.com/chapter-9</a:t>
            </a:r>
          </a:p>
          <a:p>
            <a:r>
              <a:t>This deck uses original GioPhysics worked examples and AP-style questions; it does not reproduce College Board exam questions.</a:t>
            </a:r>
          </a:p>
          <a:p>
            <a:r>
              <a:t>[Visual description]</a:t>
            </a:r>
          </a:p>
          <a:p>
            <a:r>
              <a:t>An editable scatter chart plots Force in kN against Time in ms; Time remains in ms; Force remains in kN. The left rail states the original data and scale so the graph remains accessible without colour.</a:t>
            </a:r>
          </a:p>
          <a:p>
            <a:r>
              <a:t>[Teacher cue]</a:t>
            </a:r>
          </a:p>
          <a:p>
            <a:r>
              <a:t>Ask for a silent prediction before showing the plotted relationship. Then select the native chart, edit one data value and ask which physical quantity and conclusion must change. Students integrate by geometry or trapezoids, convert units, and compare peaks with another curve of equal area.</a:t>
            </a:r>
          </a:p>
          <a:p>
            <a:r>
              <a:t>[Syllabus coverage]</a:t>
            </a:r>
          </a:p>
          <a:p>
            <a:r>
              <a:t>Net external force is the time derivative of system momentum.; Impulse is the definite integral of force over time.; Center-of-mass motion responds only to external force.; Momentum conservation follows from negligible external impulse.</a:t>
            </a:r>
          </a:p>
          <a:p>
            <a:r>
              <a:t>[Science practices]</a:t>
            </a:r>
          </a:p>
          <a:p>
            <a:r>
              <a:t>1.B Create quantitative graphs with appropriate scales and units; 2.A Derive a symbolic expression through a logical mathematical pathway; 2.B Calculate or estimate a quantity with units; 3.B Apply a physical law or model to make a claim; 3.C Justify a claim with data, representations, or physical principles</a:t>
            </a:r>
          </a:p>
          <a:p>
            <a:r>
              <a:t>[Math boundary]</a:t>
            </a:r>
          </a:p>
          <a:p>
            <a:r>
              <a:t>Differential and integral calculus are expected alongside algebra, vectors, trigonometry and graph analysis.</a:t>
            </a:r>
          </a:p>
          <a:p>
            <a:r>
              <a:t>[Safety]</a:t>
            </a:r>
          </a:p>
          <a:p>
            <a:r>
              <a:t>Follow the school risk assessment, secure apparatus and keep movement routes clear.</a:t>
            </a:r>
          </a:p>
          <a:p>
            <a:r>
              <a:t>[Quantitative visual] Values: Editable model data: (0, 0), (2, 3), (4, 5), (6, 3), (8, 0). Data: illustrative lesson data. Scale: 0 to 5 kN.</a:t>
            </a:r>
          </a:p>
          <a:p>
            <a:r>
              <a:t>Units: x uses ms; y uses kN.</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[Sources]</a:t>
            </a:r>
          </a:p>
          <a:p>
            <a:r>
              <a:t>AP Physics C: Mechanics Course and Exam Description (Fall 2024 frameworks · current in 2026), https://apcentral.collegeboard.org/media/pdf/ap-physics-c-mechanics-course-and-exam-description.pdf</a:t>
            </a:r>
          </a:p>
          <a:p>
            <a:r>
              <a:t>College Board course page, https://apcentral.collegeboard.org/courses/ap-physics-c-mechanics</a:t>
            </a:r>
          </a:p>
          <a:p>
            <a:r>
              <a:t>GioPhysics lesson route, https://giophysics.com/chapter-9</a:t>
            </a:r>
          </a:p>
          <a:p>
            <a:r>
              <a:t>This deck uses original GioPhysics worked examples and AP-style questions; it does not reproduce College Board exam questions.</a:t>
            </a:r>
          </a:p>
          <a:p>
            <a:r>
              <a:t>[Visual description]</a:t>
            </a:r>
          </a:p>
          <a:p>
            <a:r>
              <a:t>A large problem statement is followed by three editable Step 1–3 reasoning lines and a high-contrast answer band.</a:t>
            </a:r>
          </a:p>
          <a:p>
            <a:r>
              <a:t>[Teacher cue]</a:t>
            </a:r>
          </a:p>
          <a:p>
            <a:r>
              <a:t>Model the reasoning aloud, then ask students to explain why each operation is valid. Pause before the answer and listen for unit or substitution errors.</a:t>
            </a:r>
          </a:p>
          <a:p>
            <a:r>
              <a:t>[Syllabus coverage]</a:t>
            </a:r>
          </a:p>
          <a:p>
            <a:r>
              <a:t>Net external force is the time derivative of system momentum.; Impulse is the definite integral of force over time.; Center-of-mass motion responds only to external force.; Momentum conservation follows from negligible external impulse.</a:t>
            </a:r>
          </a:p>
          <a:p>
            <a:r>
              <a:t>[Science practices]</a:t>
            </a:r>
          </a:p>
          <a:p>
            <a:r>
              <a:t>1.B Create quantitative graphs with appropriate scales and units; 2.A Derive a symbolic expression through a logical mathematical pathway; 2.B Calculate or estimate a quantity with units; 3.B Apply a physical law or model to make a claim; 3.C Justify a claim with data, representations, or physical principles</a:t>
            </a:r>
          </a:p>
          <a:p>
            <a:r>
              <a:t>[Math boundary]</a:t>
            </a:r>
          </a:p>
          <a:p>
            <a:r>
              <a:t>Differential and integral calculus are expected alongside algebra, vectors, trigonometry and graph analysis.</a:t>
            </a:r>
          </a:p>
          <a:p>
            <a:r>
              <a:t>[Safety]</a:t>
            </a:r>
          </a:p>
          <a:p>
            <a:r>
              <a:t>Follow the school risk assessment, secure apparatus and keep movement routes clear.</a:t>
            </a:r>
          </a:p>
          <a:p>
            <a:r>
              <a:t>[Worked problem] Steps: 1) Impulse J = ∫₀³4t dt = [2t²]₀³ = 18 N·s. 2) Δv = J/m = 36 m/s. 3) Add initial velocity. Answer: vf = 38 m/s.</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[Sources]</a:t>
            </a:r>
          </a:p>
          <a:p>
            <a:r>
              <a:t>AP Physics C: Mechanics Course and Exam Description (Fall 2024 frameworks · current in 2026), https://apcentral.collegeboard.org/media/pdf/ap-physics-c-mechanics-course-and-exam-description.pdf</a:t>
            </a:r>
          </a:p>
          <a:p>
            <a:r>
              <a:t>College Board course page, https://apcentral.collegeboard.org/courses/ap-physics-c-mechanics</a:t>
            </a:r>
          </a:p>
          <a:p>
            <a:r>
              <a:t>GioPhysics lesson route, https://giophysics.com/chapter-9</a:t>
            </a:r>
          </a:p>
          <a:p>
            <a:r>
              <a:t>This deck uses original GioPhysics worked examples and AP-style questions; it does not reproduce College Board exam questions.</a:t>
            </a:r>
          </a:p>
          <a:p>
            <a:r>
              <a:t>[Visual description]</a:t>
            </a:r>
          </a:p>
          <a:p>
            <a:r>
              <a:t>A large problem statement is followed by three editable Step 1–3 reasoning lines and a high-contrast answer band.</a:t>
            </a:r>
          </a:p>
          <a:p>
            <a:r>
              <a:t>[Teacher cue]</a:t>
            </a:r>
          </a:p>
          <a:p>
            <a:r>
              <a:t>Ask students to solve each line on mini-whiteboards before you explain and reveal the next step. Compare units and methods, not only final numbers.</a:t>
            </a:r>
          </a:p>
          <a:p>
            <a:r>
              <a:t>[Syllabus coverage]</a:t>
            </a:r>
          </a:p>
          <a:p>
            <a:r>
              <a:t>Net external force is the time derivative of system momentum.; Impulse is the definite integral of force over time.; Center-of-mass motion responds only to external force.; Momentum conservation follows from negligible external impulse.</a:t>
            </a:r>
          </a:p>
          <a:p>
            <a:r>
              <a:t>[Science practices]</a:t>
            </a:r>
          </a:p>
          <a:p>
            <a:r>
              <a:t>1.B Create quantitative graphs with appropriate scales and units; 2.A Derive a symbolic expression through a logical mathematical pathway; 2.B Calculate or estimate a quantity with units; 3.B Apply a physical law or model to make a claim; 3.C Justify a claim with data, representations, or physical principles</a:t>
            </a:r>
          </a:p>
          <a:p>
            <a:r>
              <a:t>[Math boundary]</a:t>
            </a:r>
          </a:p>
          <a:p>
            <a:r>
              <a:t>Differential and integral calculus are expected alongside algebra, vectors, trigonometry and graph analysis.</a:t>
            </a:r>
          </a:p>
          <a:p>
            <a:r>
              <a:t>[Safety]</a:t>
            </a:r>
          </a:p>
          <a:p>
            <a:r>
              <a:t>Follow the school risk assessment, secure apparatus and keep movement routes clear.</a:t>
            </a:r>
          </a:p>
          <a:p>
            <a:r>
              <a:t>[Worked problem] Steps: 1) 0 = 2m(−v) + m u 2) u = 2v 3) Check the direction, significant figures and physical meaning of the result. Answer: The m mass moves right at 2v; vCM = 0.</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[Sources]</a:t>
            </a:r>
          </a:p>
          <a:p>
            <a:r>
              <a:t>AP Physics C: Mechanics Course and Exam Description (Fall 2024 frameworks · current in 2026), https://apcentral.collegeboard.org/media/pdf/ap-physics-c-mechanics-course-and-exam-description.pdf</a:t>
            </a:r>
          </a:p>
          <a:p>
            <a:r>
              <a:t>College Board course page, https://apcentral.collegeboard.org/courses/ap-physics-c-mechanics</a:t>
            </a:r>
          </a:p>
          <a:p>
            <a:r>
              <a:t>GioPhysics lesson route, https://giophysics.com/chapter-9</a:t>
            </a:r>
          </a:p>
          <a:p>
            <a:r>
              <a:t>This deck uses original GioPhysics worked examples and AP-style questions; it does not reproduce College Board exam questions.</a:t>
            </a:r>
          </a:p>
          <a:p>
            <a:r>
              <a:t>[Visual description]</a:t>
            </a:r>
          </a:p>
          <a:p>
            <a:r>
              <a:t>A dark activity slide shows required materials on the left, three large numbered instructions on the right and a success criterion at the bottom.</a:t>
            </a:r>
          </a:p>
          <a:p>
            <a:r>
              <a:t>[Teacher cue]</a:t>
            </a:r>
          </a:p>
          <a:p>
            <a:r>
              <a:t>Explain the success check before starting. Circulate, listen for misconceptions and ask pairs to compare evidence. Stop the activity with enough time for one group to model a strong answer.</a:t>
            </a:r>
          </a:p>
          <a:p>
            <a:r>
              <a:t>[Syllabus coverage]</a:t>
            </a:r>
          </a:p>
          <a:p>
            <a:r>
              <a:t>Net external force is the time derivative of system momentum.; Impulse is the definite integral of force over time.; Center-of-mass motion responds only to external force.; Momentum conservation follows from negligible external impulse.</a:t>
            </a:r>
          </a:p>
          <a:p>
            <a:r>
              <a:t>[Science practices]</a:t>
            </a:r>
          </a:p>
          <a:p>
            <a:r>
              <a:t>1.B Create quantitative graphs with appropriate scales and units; 2.A Derive a symbolic expression through a logical mathematical pathway; 2.B Calculate or estimate a quantity with units; 3.B Apply a physical law or model to make a claim; 3.C Justify a claim with data, representations, or physical principles</a:t>
            </a:r>
          </a:p>
          <a:p>
            <a:r>
              <a:t>[Math boundary]</a:t>
            </a:r>
          </a:p>
          <a:p>
            <a:r>
              <a:t>Differential and integral calculus are expected alongside algebra, vectors, trigonometry and graph analysis.</a:t>
            </a:r>
          </a:p>
          <a:p>
            <a:r>
              <a:t>[Safety]</a:t>
            </a:r>
          </a:p>
          <a:p>
            <a:r>
              <a:t>Follow the school risk assessment, secure apparatus and keep movement routes clear.</a:t>
            </a:r>
          </a:p>
          <a:p>
            <a:r>
              <a:t>[Safety] Follow the school risk assessment, secure apparatus and keep movement routes clear.</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[Sources]</a:t>
            </a:r>
          </a:p>
          <a:p>
            <a:r>
              <a:t>AP Physics C: Mechanics Course and Exam Description (Fall 2024 frameworks · current in 2026), https://apcentral.collegeboard.org/media/pdf/ap-physics-c-mechanics-course-and-exam-description.pdf</a:t>
            </a:r>
          </a:p>
          <a:p>
            <a:r>
              <a:t>College Board course page, https://apcentral.collegeboard.org/courses/ap-physics-c-mechanics</a:t>
            </a:r>
          </a:p>
          <a:p>
            <a:r>
              <a:t>GioPhysics lesson route, https://giophysics.com/chapter-9</a:t>
            </a:r>
          </a:p>
          <a:p>
            <a:r>
              <a:t>This deck uses original GioPhysics worked examples and AP-style questions; it does not reproduce College Board exam questions.</a:t>
            </a:r>
          </a:p>
          <a:p>
            <a:r>
              <a:t>[Visual description]</a:t>
            </a:r>
          </a:p>
          <a:p>
            <a:r>
              <a:t>A full accent-colour slide contrasts one large misconception with a dark correction band, a classroom-safe joke and a mini-whiteboard check.</a:t>
            </a:r>
          </a:p>
          <a:p>
            <a:r>
              <a:t>[Teacher cue]</a:t>
            </a:r>
          </a:p>
          <a:p>
            <a:r>
              <a:t>Ask students to vote true or false before reading the correction. Invite one pair to explain the trap, then use the humorous line as a memory cue rather than as the scientific explanation.</a:t>
            </a:r>
          </a:p>
          <a:p>
            <a:r>
              <a:t>[Syllabus coverage]</a:t>
            </a:r>
          </a:p>
          <a:p>
            <a:r>
              <a:t>Net external force is the time derivative of system momentum.; Impulse is the definite integral of force over time.; Center-of-mass motion responds only to external force.; Momentum conservation follows from negligible external impulse.</a:t>
            </a:r>
          </a:p>
          <a:p>
            <a:r>
              <a:t>[Science practices]</a:t>
            </a:r>
          </a:p>
          <a:p>
            <a:r>
              <a:t>1.B Create quantitative graphs with appropriate scales and units; 2.A Derive a symbolic expression through a logical mathematical pathway; 2.B Calculate or estimate a quantity with units; 3.B Apply a physical law or model to make a claim; 3.C Justify a claim with data, representations, or physical principles</a:t>
            </a:r>
          </a:p>
          <a:p>
            <a:r>
              <a:t>[Math boundary]</a:t>
            </a:r>
          </a:p>
          <a:p>
            <a:r>
              <a:t>Differential and integral calculus are expected alongside algebra, vectors, trigonometry and graph analysis.</a:t>
            </a:r>
          </a:p>
          <a:p>
            <a:r>
              <a:t>[Safety]</a:t>
            </a:r>
          </a:p>
          <a:p>
            <a:r>
              <a:t>Follow the school risk assessment, secure apparatus and keep movement routes clear.</a:t>
            </a:r>
          </a:p>
          <a:p>
            <a:r>
              <a:t>[Humor] Momentum and kinetic energy share a collision, not a bank account.</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Master">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Lst>
  <p:txStyles>
    <p:titleStyle>
      <a:lvl1pPr algn="l">
        <a:lnSpc>
          <a:spcPct val="90000"/>
        </a:lnSpc>
        <a:spcBef>
          <a:spcPts val="0"/>
        </a:spcBef>
        <a:buNone/>
        <a:defRPr sz="4400">
          <a:solidFill>
            <a:schemeClr val="tx1"/>
          </a:solidFill>
          <a:latin typeface="+mj-lt"/>
          <a:ea typeface="+mj-lt"/>
          <a:cs typeface="+mj-lt"/>
        </a:defRPr>
      </a:lvl1pPr>
    </p:titleStyle>
    <p:bodyStyle>
      <a:lvl1pPr marL="228600" indent="-228600" algn="l">
        <a:lnSpc>
          <a:spcPct val="90000"/>
        </a:lnSpc>
        <a:spcBef>
          <a:spcPts val="1000"/>
        </a:spcBef>
        <a:buChar char="•"/>
        <a:defRPr sz="2800">
          <a:solidFill>
            <a:schemeClr val="tx1"/>
          </a:solidFill>
          <a:latin typeface="+mn-lt"/>
          <a:ea typeface="+mn-lt"/>
          <a:cs typeface="+mn-lt"/>
        </a:defRPr>
      </a:lvl1pPr>
      <a:lvl2pPr marL="685800" indent="-228600" algn="l">
        <a:lnSpc>
          <a:spcPct val="90000"/>
        </a:lnSpc>
        <a:spcBef>
          <a:spcPts val="500"/>
        </a:spcBef>
        <a:buChar char="•"/>
        <a:defRPr sz="2400">
          <a:solidFill>
            <a:schemeClr val="tx1"/>
          </a:solidFill>
          <a:latin typeface="+mn-lt"/>
          <a:ea typeface="+mn-lt"/>
          <a:cs typeface="+mn-lt"/>
        </a:defRPr>
      </a:lvl2pPr>
      <a:lvl3pPr marL="1143000" indent="-228600" algn="l">
        <a:lnSpc>
          <a:spcPct val="90000"/>
        </a:lnSpc>
        <a:spcBef>
          <a:spcPts val="500"/>
        </a:spcBef>
        <a:buChar char="•"/>
        <a:defRPr sz="2000">
          <a:solidFill>
            <a:schemeClr val="tx1"/>
          </a:solidFill>
          <a:latin typeface="+mn-lt"/>
          <a:ea typeface="+mn-lt"/>
          <a:cs typeface="+mn-lt"/>
        </a:defRPr>
      </a:lvl3pPr>
      <a:lvl4pPr marL="1600200" indent="-228600" algn="l">
        <a:lnSpc>
          <a:spcPct val="90000"/>
        </a:lnSpc>
        <a:spcBef>
          <a:spcPts val="500"/>
        </a:spcBef>
        <a:buChar char="•"/>
        <a:defRPr sz="1800">
          <a:solidFill>
            <a:schemeClr val="tx1"/>
          </a:solidFill>
          <a:latin typeface="+mn-lt"/>
          <a:ea typeface="+mn-lt"/>
          <a:cs typeface="+mn-lt"/>
        </a:defRPr>
      </a:lvl4pPr>
      <a:lvl5pPr marL="2057400" indent="-228600" algn="l">
        <a:lnSpc>
          <a:spcPct val="90000"/>
        </a:lnSpc>
        <a:spcBef>
          <a:spcPts val="500"/>
        </a:spcBef>
        <a:buChar char="•"/>
        <a:defRPr sz="1800">
          <a:solidFill>
            <a:schemeClr val="tx1"/>
          </a:solidFill>
          <a:latin typeface="+mn-lt"/>
          <a:ea typeface="+mn-lt"/>
          <a:cs typeface="+mn-lt"/>
        </a:defRPr>
      </a:lvl5pPr>
      <a:lvl6pPr marL="2514600" indent="-228600" algn="l">
        <a:lnSpc>
          <a:spcPct val="90000"/>
        </a:lnSpc>
        <a:spcBef>
          <a:spcPts val="500"/>
        </a:spcBef>
        <a:buChar char="•"/>
        <a:defRPr sz="1800">
          <a:solidFill>
            <a:schemeClr val="tx1"/>
          </a:solidFill>
          <a:latin typeface="+mn-lt"/>
          <a:ea typeface="+mn-lt"/>
          <a:cs typeface="+mn-lt"/>
        </a:defRPr>
      </a:lvl6pPr>
      <a:lvl7pPr marL="2971800" indent="-228600" algn="l">
        <a:lnSpc>
          <a:spcPct val="90000"/>
        </a:lnSpc>
        <a:spcBef>
          <a:spcPts val="500"/>
        </a:spcBef>
        <a:buChar char="•"/>
        <a:defRPr sz="1800">
          <a:solidFill>
            <a:schemeClr val="tx1"/>
          </a:solidFill>
          <a:latin typeface="+mn-lt"/>
          <a:ea typeface="+mn-lt"/>
          <a:cs typeface="+mn-lt"/>
        </a:defRPr>
      </a:lvl7pPr>
      <a:lvl8pPr marL="3429000" indent="-228600" algn="l">
        <a:lnSpc>
          <a:spcPct val="90000"/>
        </a:lnSpc>
        <a:spcBef>
          <a:spcPts val="500"/>
        </a:spcBef>
        <a:buChar char="•"/>
        <a:defRPr sz="1800">
          <a:solidFill>
            <a:schemeClr val="tx1"/>
          </a:solidFill>
          <a:latin typeface="+mn-lt"/>
          <a:ea typeface="+mn-lt"/>
          <a:cs typeface="+mn-lt"/>
        </a:defRPr>
      </a:lvl8pPr>
      <a:lvl9pPr marL="3886200" indent="-228600" algn="l">
        <a:lnSpc>
          <a:spcPct val="90000"/>
        </a:lnSpc>
        <a:spcBef>
          <a:spcPts val="500"/>
        </a:spcBef>
        <a:buChar char="•"/>
        <a:defRPr sz="1800">
          <a:solidFill>
            <a:schemeClr val="tx1"/>
          </a:solidFill>
          <a:latin typeface="+mn-lt"/>
          <a:ea typeface="+mn-lt"/>
          <a:cs typeface="+mn-lt"/>
        </a:defRPr>
      </a:lvl9pPr>
    </p:bodyStyle>
    <p:otherStyle>
      <a:lvl1pPr marL="0" algn="l">
        <a:buNone/>
        <a:defRPr sz="1800">
          <a:solidFill>
            <a:schemeClr val="tx1"/>
          </a:solidFill>
          <a:latin typeface="+mn-lt"/>
          <a:ea typeface="+mn-lt"/>
          <a:cs typeface="+mn-lt"/>
        </a:defRPr>
      </a:lvl1pPr>
      <a:lvl2pPr marL="457200" algn="l">
        <a:buNone/>
        <a:defRPr sz="1800">
          <a:solidFill>
            <a:schemeClr val="tx1"/>
          </a:solidFill>
          <a:latin typeface="+mn-lt"/>
          <a:ea typeface="+mn-lt"/>
          <a:cs typeface="+mn-lt"/>
        </a:defRPr>
      </a:lvl2pPr>
      <a:lvl3pPr marL="914400" algn="l">
        <a:buNone/>
        <a:defRPr sz="1800">
          <a:solidFill>
            <a:schemeClr val="tx1"/>
          </a:solidFill>
          <a:latin typeface="+mn-lt"/>
          <a:ea typeface="+mn-lt"/>
          <a:cs typeface="+mn-lt"/>
        </a:defRPr>
      </a:lvl3pPr>
      <a:lvl4pPr marL="1371600" algn="l">
        <a:buNone/>
        <a:defRPr sz="1800">
          <a:solidFill>
            <a:schemeClr val="tx1"/>
          </a:solidFill>
          <a:latin typeface="+mn-lt"/>
          <a:ea typeface="+mn-lt"/>
          <a:cs typeface="+mn-lt"/>
        </a:defRPr>
      </a:lvl4pPr>
      <a:lvl5pPr marL="1828800" algn="l">
        <a:buNone/>
        <a:defRPr sz="1800">
          <a:solidFill>
            <a:schemeClr val="tx1"/>
          </a:solidFill>
          <a:latin typeface="+mn-lt"/>
          <a:ea typeface="+mn-lt"/>
          <a:cs typeface="+mn-lt"/>
        </a:defRPr>
      </a:lvl5pPr>
      <a:lvl6pPr marL="2286000" algn="l">
        <a:buNone/>
        <a:defRPr sz="1800">
          <a:solidFill>
            <a:schemeClr val="tx1"/>
          </a:solidFill>
          <a:latin typeface="+mn-lt"/>
          <a:ea typeface="+mn-lt"/>
          <a:cs typeface="+mn-lt"/>
        </a:defRPr>
      </a:lvl6pPr>
      <a:lvl7pPr marL="2743200" algn="l">
        <a:buNone/>
        <a:defRPr sz="1800">
          <a:solidFill>
            <a:schemeClr val="tx1"/>
          </a:solidFill>
          <a:latin typeface="+mn-lt"/>
          <a:ea typeface="+mn-lt"/>
          <a:cs typeface="+mn-lt"/>
        </a:defRPr>
      </a:lvl7pPr>
      <a:lvl8pPr marL="3200400" algn="l">
        <a:buNone/>
        <a:defRPr sz="1800">
          <a:solidFill>
            <a:schemeClr val="tx1"/>
          </a:solidFill>
          <a:latin typeface="+mn-lt"/>
          <a:ea typeface="+mn-lt"/>
          <a:cs typeface="+mn-lt"/>
        </a:defRPr>
      </a:lvl8pPr>
      <a:lvl9pPr marL="3657600" algn="l">
        <a:buNone/>
        <a:defRPr sz="1800">
          <a:solidFill>
            <a:schemeClr val="tx1"/>
          </a:solidFill>
          <a:latin typeface="+mn-lt"/>
          <a:ea typeface="+mn-lt"/>
          <a:cs typeface="+mn-lt"/>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0B342E"/>
        </a:solidFill>
        <a:effectLst/>
      </p:bgPr>
    </p:bg>
    <p:spTree>
      <p:nvGrpSpPr>
        <p:cNvPr id="1" name=""/>
        <p:cNvGrpSpPr/>
        <p:nvPr/>
      </p:nvGrpSpPr>
      <p:grpSpPr>
        <a:xfrm>
          <a:off x="0" y="0"/>
          <a:ext cx="0" cy="0"/>
          <a:chOff x="0" y="0"/>
          <a:chExt cx="0" cy="0"/>
        </a:xfrm>
      </p:grpSpPr>
      <p:sp>
        <p:nvSpPr>
          <p:cNvPr id="13" name="accent-rail">
            <a:extLst>
              <a:ext uri="{FF2B5EF4-FFF2-40B4-BE49-F238E27FC236}">
                <a16:creationId xmlns:a16="http://schemas.microsoft.com/office/drawing/2014/main" id="{A25D8F69-37CA-4A6A-8CEC-A3073D6F1B97}"/>
              </a:ext>
            </a:extLst>
          </p:cNvPr>
          <p:cNvSpPr>
            <a:spLocks noGrp="1"/>
          </p:cNvSpPr>
          <p:nvPr/>
        </p:nvSpPr>
        <p:spPr>
          <a:xfrm>
            <a:off x="0" y="0"/>
            <a:ext cx="171450" cy="6858000"/>
          </a:xfrm>
          <a:prstGeom prst="rect">
            <a:avLst/>
          </a:prstGeom>
          <a:solidFill>
            <a:srgbClr val="A88CFF"/>
          </a:solidFill>
          <a:ln w="0">
            <a:noFill/>
            <a:prstDash val="solid"/>
          </a:ln>
        </p:spPr>
      </p:sp>
      <p:sp>
        <p:nvSpPr>
          <p:cNvPr id="2" name="title-eyebrow">
            <a:extLst>
              <a:ext uri="{FF2B5EF4-FFF2-40B4-BE49-F238E27FC236}">
                <a16:creationId xmlns:a16="http://schemas.microsoft.com/office/drawing/2014/main" id="{69044057-6E06-449D-B37D-2729952DAACA}"/>
              </a:ext>
            </a:extLst>
          </p:cNvPr>
          <p:cNvSpPr>
            <a:spLocks noGrp="1"/>
          </p:cNvSpPr>
          <p:nvPr/>
        </p:nvSpPr>
        <p:spPr>
          <a:xfrm>
            <a:off x="666750" y="523875"/>
            <a:ext cx="8096250" cy="361950"/>
          </a:xfrm>
          <a:prstGeom prst="rect">
            <a:avLst/>
          </a:prstGeom>
          <a:noFill/>
          <a:ln w="0">
            <a:noFill/>
            <a:prstDash val="solid"/>
          </a:ln>
        </p:spPr>
        <p:txBody>
          <a:bodyPr/>
          <a:lstStyle/>
          <a:p>
            <a:pPr algn="l">
              <a:defRPr sz="1800" b="1" i="0">
                <a:solidFill>
                  <a:srgbClr val="A88CFF"/>
                </a:solidFill>
              </a:defRPr>
            </a:pPr>
            <a:r>
              <a:rPr sz="1800" b="1" i="0">
                <a:solidFill>
                  <a:srgbClr val="A88CFF"/>
                </a:solidFill>
              </a:rPr>
              <a:t>AP PHYSICS C: MECHANICS · UNIT 4 · 10–20% OF MCQ SECTION</a:t>
            </a:r>
          </a:p>
        </p:txBody>
      </p:sp>
      <p:sp>
        <p:nvSpPr>
          <p:cNvPr id="3" name="topic-title">
            <a:extLst>
              <a:ext uri="{FF2B5EF4-FFF2-40B4-BE49-F238E27FC236}">
                <a16:creationId xmlns:a16="http://schemas.microsoft.com/office/drawing/2014/main" id="{5A711002-F6A4-4481-9368-5E43F5FEBFE9}"/>
              </a:ext>
            </a:extLst>
          </p:cNvPr>
          <p:cNvSpPr>
            <a:spLocks noGrp="1"/>
          </p:cNvSpPr>
          <p:nvPr/>
        </p:nvSpPr>
        <p:spPr>
          <a:xfrm>
            <a:off x="666750" y="1143000"/>
            <a:ext cx="8001000" cy="2190750"/>
          </a:xfrm>
          <a:prstGeom prst="rect">
            <a:avLst/>
          </a:prstGeom>
          <a:noFill/>
          <a:ln w="0">
            <a:noFill/>
            <a:prstDash val="solid"/>
          </a:ln>
        </p:spPr>
        <p:txBody>
          <a:bodyPr/>
          <a:lstStyle/>
          <a:p>
            <a:pPr algn="l">
              <a:defRPr sz="5400" b="1" i="0">
                <a:solidFill>
                  <a:srgbClr val="F4F0E2"/>
                </a:solidFill>
              </a:defRPr>
            </a:pPr>
            <a:r>
              <a:rPr sz="5400" b="1" i="0">
                <a:solidFill>
                  <a:srgbClr val="F4F0E2"/>
                </a:solidFill>
              </a:rPr>
              <a:t>Linear Momentum</a:t>
            </a:r>
          </a:p>
        </p:txBody>
      </p:sp>
      <p:sp>
        <p:nvSpPr>
          <p:cNvPr id="4" name="lesson-title">
            <a:extLst>
              <a:ext uri="{FF2B5EF4-FFF2-40B4-BE49-F238E27FC236}">
                <a16:creationId xmlns:a16="http://schemas.microsoft.com/office/drawing/2014/main" id="{71198E5B-0159-4548-B6F7-F61436474FC1}"/>
              </a:ext>
            </a:extLst>
          </p:cNvPr>
          <p:cNvSpPr>
            <a:spLocks noGrp="1"/>
          </p:cNvSpPr>
          <p:nvPr/>
        </p:nvSpPr>
        <p:spPr>
          <a:xfrm>
            <a:off x="666750" y="3571875"/>
            <a:ext cx="8001000" cy="495300"/>
          </a:xfrm>
          <a:prstGeom prst="rect">
            <a:avLst/>
          </a:prstGeom>
          <a:noFill/>
          <a:ln w="0">
            <a:noFill/>
            <a:prstDash val="solid"/>
          </a:ln>
        </p:spPr>
        <p:txBody>
          <a:bodyPr/>
          <a:lstStyle/>
          <a:p>
            <a:pPr algn="l">
              <a:defRPr sz="2850" b="1" i="0">
                <a:solidFill>
                  <a:srgbClr val="A88CFF"/>
                </a:solidFill>
              </a:defRPr>
            </a:pPr>
            <a:r>
              <a:rPr sz="2850" b="1" i="0">
                <a:solidFill>
                  <a:srgbClr val="A88CFF"/>
                </a:solidFill>
              </a:rPr>
              <a:t>Area Under the Crash</a:t>
            </a:r>
          </a:p>
        </p:txBody>
      </p:sp>
      <p:sp>
        <p:nvSpPr>
          <p:cNvPr id="5" name="lesson-hook">
            <a:extLst>
              <a:ext uri="{FF2B5EF4-FFF2-40B4-BE49-F238E27FC236}">
                <a16:creationId xmlns:a16="http://schemas.microsoft.com/office/drawing/2014/main" id="{62FB3360-292D-4F08-B2E5-1B5ACA913294}"/>
              </a:ext>
            </a:extLst>
          </p:cNvPr>
          <p:cNvSpPr>
            <a:spLocks noGrp="1"/>
          </p:cNvSpPr>
          <p:nvPr/>
        </p:nvSpPr>
        <p:spPr>
          <a:xfrm>
            <a:off x="666750" y="4333875"/>
            <a:ext cx="8096250" cy="1047750"/>
          </a:xfrm>
          <a:prstGeom prst="rect">
            <a:avLst/>
          </a:prstGeom>
          <a:noFill/>
          <a:ln w="0">
            <a:noFill/>
            <a:prstDash val="solid"/>
          </a:ln>
        </p:spPr>
        <p:txBody>
          <a:bodyPr/>
          <a:lstStyle/>
          <a:p>
            <a:pPr algn="l">
              <a:defRPr sz="2100" b="0" i="0">
                <a:solidFill>
                  <a:srgbClr val="F4F0E2"/>
                </a:solidFill>
              </a:defRPr>
            </a:pPr>
            <a:r>
              <a:rPr sz="2100" b="0" i="0">
                <a:solidFill>
                  <a:srgbClr val="F4F0E2"/>
                </a:solidFill>
              </a:rPr>
              <a:t>If force varies sharply during a collision, what single graph feature determines momentum change?</a:t>
            </a:r>
          </a:p>
        </p:txBody>
      </p:sp>
      <p:sp>
        <p:nvSpPr>
          <p:cNvPr id="6" name="topic-ring">
            <a:extLst>
              <a:ext uri="{FF2B5EF4-FFF2-40B4-BE49-F238E27FC236}">
                <a16:creationId xmlns:a16="http://schemas.microsoft.com/office/drawing/2014/main" id="{50E47AC1-770B-4CD5-9D7C-4EC54385EB5B}"/>
              </a:ext>
            </a:extLst>
          </p:cNvPr>
          <p:cNvSpPr>
            <a:spLocks noGrp="1"/>
          </p:cNvSpPr>
          <p:nvPr/>
        </p:nvSpPr>
        <p:spPr>
          <a:xfrm>
            <a:off x="9477375" y="1190625"/>
            <a:ext cx="1952625" cy="1952625"/>
          </a:xfrm>
          <a:prstGeom prst="ellipse">
            <a:avLst/>
          </a:prstGeom>
          <a:solidFill>
            <a:srgbClr val="A88CFF"/>
          </a:solidFill>
          <a:ln w="0">
            <a:noFill/>
            <a:prstDash val="solid"/>
          </a:ln>
        </p:spPr>
      </p:sp>
      <p:sp>
        <p:nvSpPr>
          <p:cNvPr id="7" name="topic-ring-center">
            <a:extLst>
              <a:ext uri="{FF2B5EF4-FFF2-40B4-BE49-F238E27FC236}">
                <a16:creationId xmlns:a16="http://schemas.microsoft.com/office/drawing/2014/main" id="{4D056014-4536-4B2B-9ACE-737ED2484526}"/>
              </a:ext>
            </a:extLst>
          </p:cNvPr>
          <p:cNvSpPr>
            <a:spLocks noGrp="1"/>
          </p:cNvSpPr>
          <p:nvPr/>
        </p:nvSpPr>
        <p:spPr>
          <a:xfrm>
            <a:off x="10067925" y="1781175"/>
            <a:ext cx="771525" cy="771525"/>
          </a:xfrm>
          <a:prstGeom prst="ellipse">
            <a:avLst/>
          </a:prstGeom>
          <a:solidFill>
            <a:srgbClr val="0B342E"/>
          </a:solidFill>
          <a:ln w="0">
            <a:noFill/>
            <a:prstDash val="solid"/>
          </a:ln>
        </p:spPr>
      </p:sp>
      <p:sp>
        <p:nvSpPr>
          <p:cNvPr id="8" name="lesson-format">
            <a:extLst>
              <a:ext uri="{FF2B5EF4-FFF2-40B4-BE49-F238E27FC236}">
                <a16:creationId xmlns:a16="http://schemas.microsoft.com/office/drawing/2014/main" id="{CF6440BE-7490-40DE-A8F0-94976F69E445}"/>
              </a:ext>
            </a:extLst>
          </p:cNvPr>
          <p:cNvSpPr>
            <a:spLocks noGrp="1"/>
          </p:cNvSpPr>
          <p:nvPr/>
        </p:nvSpPr>
        <p:spPr>
          <a:xfrm>
            <a:off x="666750" y="5810250"/>
            <a:ext cx="8858250" cy="285750"/>
          </a:xfrm>
          <a:prstGeom prst="rect">
            <a:avLst/>
          </a:prstGeom>
          <a:noFill/>
          <a:ln w="0">
            <a:noFill/>
            <a:prstDash val="solid"/>
          </a:ln>
        </p:spPr>
        <p:txBody>
          <a:bodyPr/>
          <a:lstStyle/>
          <a:p>
            <a:pPr algn="l">
              <a:defRPr sz="1650" b="1" i="0">
                <a:solidFill>
                  <a:srgbClr val="A88CFF"/>
                </a:solidFill>
              </a:defRPr>
            </a:pPr>
            <a:r>
              <a:rPr sz="1650" b="1" i="0">
                <a:solidFill>
                  <a:srgbClr val="A88CFF"/>
                </a:solidFill>
              </a:rPr>
              <a:t>EDITABLE · 45-MINUTE CLASSROOM LESSON · CALCULUS-BASED</a:t>
            </a:r>
          </a:p>
        </p:txBody>
      </p:sp>
      <p:sp>
        <p:nvSpPr>
          <p:cNvPr id="9" name="group-label">
            <a:extLst>
              <a:ext uri="{FF2B5EF4-FFF2-40B4-BE49-F238E27FC236}">
                <a16:creationId xmlns:a16="http://schemas.microsoft.com/office/drawing/2014/main" id="{7EBC9A3B-0326-41C7-AE35-19D35482F267}"/>
              </a:ext>
            </a:extLst>
          </p:cNvPr>
          <p:cNvSpPr>
            <a:spLocks noGrp="1"/>
          </p:cNvSpPr>
          <p:nvPr/>
        </p:nvSpPr>
        <p:spPr>
          <a:xfrm>
            <a:off x="666750" y="266700"/>
            <a:ext cx="7239000" cy="285750"/>
          </a:xfrm>
          <a:prstGeom prst="rect">
            <a:avLst/>
          </a:prstGeom>
          <a:noFill/>
          <a:ln w="0">
            <a:noFill/>
            <a:prstDash val="solid"/>
          </a:ln>
        </p:spPr>
        <p:txBody>
          <a:bodyPr/>
          <a:lstStyle/>
          <a:p>
            <a:pPr algn="l">
              <a:defRPr sz="1650" b="1" i="0">
                <a:solidFill>
                  <a:srgbClr val="A88CFF"/>
                </a:solidFill>
              </a:defRPr>
            </a:pPr>
            <a:r>
              <a:rPr sz="1650" b="1" i="0">
                <a:solidFill>
                  <a:srgbClr val="A88CFF"/>
                </a:solidFill>
              </a:rPr>
              <a:t>APC-M · UNIT 4 · AP PHYSICS C: MECHANICS</a:t>
            </a:r>
          </a:p>
        </p:txBody>
      </p:sp>
      <p:sp>
        <p:nvSpPr>
          <p:cNvPr id="10" name="page-number">
            <a:extLst>
              <a:ext uri="{FF2B5EF4-FFF2-40B4-BE49-F238E27FC236}">
                <a16:creationId xmlns:a16="http://schemas.microsoft.com/office/drawing/2014/main" id="{6CD99D33-4E7F-4D71-BB03-3973E81BFD7A}"/>
              </a:ext>
            </a:extLst>
          </p:cNvPr>
          <p:cNvSpPr>
            <a:spLocks noGrp="1"/>
          </p:cNvSpPr>
          <p:nvPr/>
        </p:nvSpPr>
        <p:spPr>
          <a:xfrm>
            <a:off x="10334625" y="266700"/>
            <a:ext cx="1190625" cy="285750"/>
          </a:xfrm>
          <a:prstGeom prst="rect">
            <a:avLst/>
          </a:prstGeom>
          <a:noFill/>
          <a:ln w="0">
            <a:noFill/>
            <a:prstDash val="solid"/>
          </a:ln>
        </p:spPr>
        <p:txBody>
          <a:bodyPr/>
          <a:lstStyle/>
          <a:p>
            <a:pPr algn="r">
              <a:defRPr sz="1650" b="1" i="0">
                <a:solidFill>
                  <a:srgbClr val="F4F0E2"/>
                </a:solidFill>
              </a:defRPr>
            </a:pPr>
            <a:r>
              <a:rPr lang="en-US" sz="1650" b="1" i="0">
                <a:solidFill>
                  <a:srgbClr val="F4F0E2"/>
                </a:solidFill>
              </a:rPr>
              <a:t>01 / 13</a:t>
            </a:r>
            <a:endParaRPr sz="1650" b="1" i="0">
              <a:solidFill>
                <a:srgbClr val="F4F0E2"/>
              </a:solidFill>
            </a:endParaRPr>
          </a:p>
        </p:txBody>
      </p:sp>
      <p:sp>
        <p:nvSpPr>
          <p:cNvPr id="11" name="rule-70-666">
            <a:extLst>
              <a:ext uri="{FF2B5EF4-FFF2-40B4-BE49-F238E27FC236}">
                <a16:creationId xmlns:a16="http://schemas.microsoft.com/office/drawing/2014/main" id="{0F296A56-D517-4EDC-B937-499B16994AF5}"/>
              </a:ext>
            </a:extLst>
          </p:cNvPr>
          <p:cNvSpPr>
            <a:spLocks noGrp="1"/>
          </p:cNvSpPr>
          <p:nvPr/>
        </p:nvSpPr>
        <p:spPr>
          <a:xfrm>
            <a:off x="666750" y="6343650"/>
            <a:ext cx="10858500" cy="9525"/>
          </a:xfrm>
          <a:prstGeom prst="rect">
            <a:avLst/>
          </a:prstGeom>
          <a:solidFill>
            <a:srgbClr val="47716A"/>
          </a:solidFill>
          <a:ln w="0">
            <a:noFill/>
            <a:prstDash val="solid"/>
          </a:ln>
        </p:spPr>
      </p:sp>
      <p:sp>
        <p:nvSpPr>
          <p:cNvPr id="12" name="course-footer">
            <a:extLst>
              <a:ext uri="{FF2B5EF4-FFF2-40B4-BE49-F238E27FC236}">
                <a16:creationId xmlns:a16="http://schemas.microsoft.com/office/drawing/2014/main" id="{2E1A24F8-4804-4F84-8817-28BE5A6F71B7}"/>
              </a:ext>
            </a:extLst>
          </p:cNvPr>
          <p:cNvSpPr>
            <a:spLocks noGrp="1"/>
          </p:cNvSpPr>
          <p:nvPr/>
        </p:nvSpPr>
        <p:spPr>
          <a:xfrm>
            <a:off x="666750" y="6429375"/>
            <a:ext cx="8572500" cy="266700"/>
          </a:xfrm>
          <a:prstGeom prst="rect">
            <a:avLst/>
          </a:prstGeom>
          <a:noFill/>
          <a:ln w="0">
            <a:noFill/>
            <a:prstDash val="solid"/>
          </a:ln>
        </p:spPr>
        <p:txBody>
          <a:bodyPr/>
          <a:lstStyle/>
          <a:p>
            <a:pPr algn="l">
              <a:defRPr sz="1650" b="1" i="0">
                <a:solidFill>
                  <a:srgbClr val="F4F0E2"/>
                </a:solidFill>
              </a:defRPr>
            </a:pPr>
            <a:r>
              <a:rPr sz="1650" b="1" i="0">
                <a:solidFill>
                  <a:srgbClr val="F4F0E2"/>
                </a:solidFill>
              </a:rPr>
              <a:t>GIOPHYSICS · COLLEGE BOARD AP PHYSICS · APC-M-U4 · 10–20%</a:t>
            </a:r>
          </a:p>
        </p:txBody>
      </p:sp>
    </p:spTree>
    <p:extLst>
      <p:ext uri="{BB962C8B-B14F-4D97-AF65-F5344CB8AC3E}">
        <p14:creationId xmlns:p14="http://schemas.microsoft.com/office/powerpoint/2010/main" val="100539566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FCFAF1"/>
        </a:solidFill>
        <a:effectLst/>
      </p:bgPr>
    </p:bg>
    <p:spTree>
      <p:nvGrpSpPr>
        <p:cNvPr id="1" name=""/>
        <p:cNvGrpSpPr/>
        <p:nvPr/>
      </p:nvGrpSpPr>
      <p:grpSpPr>
        <a:xfrm>
          <a:off x="0" y="0"/>
          <a:ext cx="0" cy="0"/>
          <a:chOff x="0" y="0"/>
          <a:chExt cx="0" cy="0"/>
        </a:xfrm>
      </p:grpSpPr>
      <p:sp>
        <p:nvSpPr>
          <p:cNvPr id="12" name="group-label">
            <a:extLst>
              <a:ext uri="{FF2B5EF4-FFF2-40B4-BE49-F238E27FC236}">
                <a16:creationId xmlns:a16="http://schemas.microsoft.com/office/drawing/2014/main" id="{79A2B2D1-98EE-47DB-8B9F-5450948A9A98}"/>
              </a:ext>
            </a:extLst>
          </p:cNvPr>
          <p:cNvSpPr>
            <a:spLocks noGrp="1"/>
          </p:cNvSpPr>
          <p:nvPr/>
        </p:nvSpPr>
        <p:spPr>
          <a:xfrm>
            <a:off x="666750" y="266700"/>
            <a:ext cx="7239000" cy="285750"/>
          </a:xfrm>
          <a:prstGeom prst="rect">
            <a:avLst/>
          </a:prstGeom>
          <a:noFill/>
          <a:ln w="0">
            <a:noFill/>
            <a:prstDash val="solid"/>
          </a:ln>
        </p:spPr>
        <p:txBody>
          <a:bodyPr/>
          <a:lstStyle/>
          <a:p>
            <a:pPr algn="l">
              <a:defRPr sz="1650" b="1" i="0">
                <a:solidFill>
                  <a:srgbClr val="6336D6"/>
                </a:solidFill>
              </a:defRPr>
            </a:pPr>
            <a:r>
              <a:rPr sz="1650" b="1" i="0">
                <a:solidFill>
                  <a:srgbClr val="6336D6"/>
                </a:solidFill>
              </a:rPr>
              <a:t>APC-M · UNIT 4 · AP PHYSICS C: MECHANICS</a:t>
            </a:r>
          </a:p>
        </p:txBody>
      </p:sp>
      <p:sp>
        <p:nvSpPr>
          <p:cNvPr id="2" name="page-number">
            <a:extLst>
              <a:ext uri="{FF2B5EF4-FFF2-40B4-BE49-F238E27FC236}">
                <a16:creationId xmlns:a16="http://schemas.microsoft.com/office/drawing/2014/main" id="{C101627B-5B07-4BE9-BBCC-3EF447488E64}"/>
              </a:ext>
            </a:extLst>
          </p:cNvPr>
          <p:cNvSpPr>
            <a:spLocks noGrp="1"/>
          </p:cNvSpPr>
          <p:nvPr/>
        </p:nvSpPr>
        <p:spPr>
          <a:xfrm>
            <a:off x="10334625" y="266700"/>
            <a:ext cx="1190625" cy="285750"/>
          </a:xfrm>
          <a:prstGeom prst="rect">
            <a:avLst/>
          </a:prstGeom>
          <a:noFill/>
          <a:ln w="0">
            <a:noFill/>
            <a:prstDash val="solid"/>
          </a:ln>
        </p:spPr>
        <p:txBody>
          <a:bodyPr/>
          <a:lstStyle/>
          <a:p>
            <a:pPr algn="r">
              <a:defRPr sz="1650" b="1" i="0">
                <a:solidFill>
                  <a:srgbClr val="0A332E"/>
                </a:solidFill>
              </a:defRPr>
            </a:pPr>
            <a:r>
              <a:rPr lang="en-US" sz="1650" b="1" i="0">
                <a:solidFill>
                  <a:srgbClr val="0A332E"/>
                </a:solidFill>
              </a:rPr>
              <a:t>10 / 13</a:t>
            </a:r>
            <a:endParaRPr sz="1650" b="1" i="0">
              <a:solidFill>
                <a:srgbClr val="0A332E"/>
              </a:solidFill>
            </a:endParaRPr>
          </a:p>
        </p:txBody>
      </p:sp>
      <p:sp>
        <p:nvSpPr>
          <p:cNvPr id="3" name="rule-70-666">
            <a:extLst>
              <a:ext uri="{FF2B5EF4-FFF2-40B4-BE49-F238E27FC236}">
                <a16:creationId xmlns:a16="http://schemas.microsoft.com/office/drawing/2014/main" id="{C8050630-92C6-42F2-A386-62FB8B2551C2}"/>
              </a:ext>
            </a:extLst>
          </p:cNvPr>
          <p:cNvSpPr>
            <a:spLocks noGrp="1"/>
          </p:cNvSpPr>
          <p:nvPr/>
        </p:nvSpPr>
        <p:spPr>
          <a:xfrm>
            <a:off x="666750" y="6343650"/>
            <a:ext cx="10858500" cy="9525"/>
          </a:xfrm>
          <a:prstGeom prst="rect">
            <a:avLst/>
          </a:prstGeom>
          <a:solidFill>
            <a:srgbClr val="A9BBB4"/>
          </a:solidFill>
          <a:ln w="0">
            <a:noFill/>
            <a:prstDash val="solid"/>
          </a:ln>
        </p:spPr>
      </p:sp>
      <p:sp>
        <p:nvSpPr>
          <p:cNvPr id="4" name="course-footer">
            <a:extLst>
              <a:ext uri="{FF2B5EF4-FFF2-40B4-BE49-F238E27FC236}">
                <a16:creationId xmlns:a16="http://schemas.microsoft.com/office/drawing/2014/main" id="{01511405-7E3C-47F3-9B7F-80276BFE3826}"/>
              </a:ext>
            </a:extLst>
          </p:cNvPr>
          <p:cNvSpPr>
            <a:spLocks noGrp="1"/>
          </p:cNvSpPr>
          <p:nvPr/>
        </p:nvSpPr>
        <p:spPr>
          <a:xfrm>
            <a:off x="666750" y="6429375"/>
            <a:ext cx="8572500" cy="266700"/>
          </a:xfrm>
          <a:prstGeom prst="rect">
            <a:avLst/>
          </a:prstGeom>
          <a:noFill/>
          <a:ln w="0">
            <a:noFill/>
            <a:prstDash val="solid"/>
          </a:ln>
        </p:spPr>
        <p:txBody>
          <a:bodyPr/>
          <a:lstStyle/>
          <a:p>
            <a:pPr algn="l">
              <a:defRPr sz="1650" b="1" i="0">
                <a:solidFill>
                  <a:srgbClr val="48635E"/>
                </a:solidFill>
              </a:defRPr>
            </a:pPr>
            <a:r>
              <a:rPr sz="1650" b="1" i="0">
                <a:solidFill>
                  <a:srgbClr val="48635E"/>
                </a:solidFill>
              </a:rPr>
              <a:t>GIOPHYSICS · COLLEGE BOARD AP PHYSICS · APC-M-U4 · 10–20%</a:t>
            </a:r>
          </a:p>
        </p:txBody>
      </p:sp>
      <p:sp>
        <p:nvSpPr>
          <p:cNvPr id="5" name="slide-title">
            <a:extLst>
              <a:ext uri="{FF2B5EF4-FFF2-40B4-BE49-F238E27FC236}">
                <a16:creationId xmlns:a16="http://schemas.microsoft.com/office/drawing/2014/main" id="{CFA8EE5A-3626-4B9A-B66B-CA55715DB98E}"/>
              </a:ext>
            </a:extLst>
          </p:cNvPr>
          <p:cNvSpPr>
            <a:spLocks noGrp="1"/>
          </p:cNvSpPr>
          <p:nvPr/>
        </p:nvSpPr>
        <p:spPr>
          <a:xfrm>
            <a:off x="666750" y="685800"/>
            <a:ext cx="10858500" cy="952500"/>
          </a:xfrm>
          <a:prstGeom prst="rect">
            <a:avLst/>
          </a:prstGeom>
          <a:noFill/>
          <a:ln w="0">
            <a:noFill/>
            <a:prstDash val="solid"/>
          </a:ln>
        </p:spPr>
        <p:txBody>
          <a:bodyPr/>
          <a:lstStyle/>
          <a:p>
            <a:pPr algn="l">
              <a:defRPr sz="3600" b="1" i="0">
                <a:solidFill>
                  <a:srgbClr val="0A332E"/>
                </a:solidFill>
              </a:defRPr>
            </a:pPr>
            <a:r>
              <a:rPr sz="3600" b="1" i="0">
                <a:solidFill>
                  <a:srgbClr val="0A332E"/>
                </a:solidFill>
              </a:rPr>
              <a:t>Original AP-style free-response challenge</a:t>
            </a:r>
          </a:p>
        </p:txBody>
      </p:sp>
      <p:sp>
        <p:nvSpPr>
          <p:cNvPr id="6" name="exam-meta">
            <a:extLst>
              <a:ext uri="{FF2B5EF4-FFF2-40B4-BE49-F238E27FC236}">
                <a16:creationId xmlns:a16="http://schemas.microsoft.com/office/drawing/2014/main" id="{6E0B37D0-F4EC-43CD-BDD8-A7F9DA884B58}"/>
              </a:ext>
            </a:extLst>
          </p:cNvPr>
          <p:cNvSpPr>
            <a:spLocks noGrp="1"/>
          </p:cNvSpPr>
          <p:nvPr/>
        </p:nvSpPr>
        <p:spPr>
          <a:xfrm>
            <a:off x="666750" y="1600200"/>
            <a:ext cx="8572500" cy="342900"/>
          </a:xfrm>
          <a:prstGeom prst="rect">
            <a:avLst/>
          </a:prstGeom>
          <a:noFill/>
          <a:ln w="0">
            <a:noFill/>
            <a:prstDash val="solid"/>
          </a:ln>
        </p:spPr>
        <p:txBody>
          <a:bodyPr/>
          <a:lstStyle/>
          <a:p>
            <a:pPr algn="l">
              <a:defRPr sz="1650" b="1" i="0">
                <a:solidFill>
                  <a:srgbClr val="6336D6"/>
                </a:solidFill>
              </a:defRPr>
            </a:pPr>
            <a:r>
              <a:rPr sz="1650" b="1" i="0">
                <a:solidFill>
                  <a:srgbClr val="6336D6"/>
                </a:solidFill>
              </a:rPr>
              <a:t>Calculus-based · 3 MARKS · DERIVE · CALCULATE · JUSTIFY</a:t>
            </a:r>
          </a:p>
        </p:txBody>
      </p:sp>
      <p:sp>
        <p:nvSpPr>
          <p:cNvPr id="7" name="exam-question-frame">
            <a:extLst>
              <a:ext uri="{FF2B5EF4-FFF2-40B4-BE49-F238E27FC236}">
                <a16:creationId xmlns:a16="http://schemas.microsoft.com/office/drawing/2014/main" id="{D70A1F7E-B86A-4A7F-9A14-AB4942C4A041}"/>
              </a:ext>
            </a:extLst>
          </p:cNvPr>
          <p:cNvSpPr>
            <a:spLocks noGrp="1"/>
          </p:cNvSpPr>
          <p:nvPr/>
        </p:nvSpPr>
        <p:spPr>
          <a:xfrm>
            <a:off x="666750" y="2143125"/>
            <a:ext cx="8096250" cy="2952750"/>
          </a:xfrm>
          <a:prstGeom prst="roundRect">
            <a:avLst>
              <a:gd name="adj" fmla="val 3871"/>
            </a:avLst>
          </a:prstGeom>
          <a:solidFill>
            <a:srgbClr val="F4F0E2"/>
          </a:solidFill>
          <a:ln w="9525">
            <a:solidFill>
              <a:srgbClr val="A9BBB4"/>
            </a:solidFill>
            <a:prstDash val="solid"/>
          </a:ln>
        </p:spPr>
      </p:sp>
      <p:sp>
        <p:nvSpPr>
          <p:cNvPr id="8" name="exam-question">
            <a:extLst>
              <a:ext uri="{FF2B5EF4-FFF2-40B4-BE49-F238E27FC236}">
                <a16:creationId xmlns:a16="http://schemas.microsoft.com/office/drawing/2014/main" id="{C99BAF22-C3F3-4CFF-966B-0209FD19B44A}"/>
              </a:ext>
            </a:extLst>
          </p:cNvPr>
          <p:cNvSpPr>
            <a:spLocks noGrp="1"/>
          </p:cNvSpPr>
          <p:nvPr/>
        </p:nvSpPr>
        <p:spPr>
          <a:xfrm>
            <a:off x="952500" y="2428875"/>
            <a:ext cx="7524750" cy="2381250"/>
          </a:xfrm>
          <a:prstGeom prst="rect">
            <a:avLst/>
          </a:prstGeom>
          <a:noFill/>
          <a:ln w="0">
            <a:noFill/>
            <a:prstDash val="solid"/>
          </a:ln>
        </p:spPr>
        <p:txBody>
          <a:bodyPr/>
          <a:lstStyle/>
          <a:p>
            <a:pPr algn="l">
              <a:defRPr sz="2025" b="1" i="0">
                <a:solidFill>
                  <a:srgbClr val="0A332E"/>
                </a:solidFill>
              </a:defRPr>
            </a:pPr>
            <a:r>
              <a:rPr sz="2025" b="1" i="0">
                <a:solidFill>
                  <a:srgbClr val="0A332E"/>
                </a:solidFill>
              </a:rPr>
              <a:t>A rocket in deep space ejects a small mass dm backward at speed u relative to the rocket. Use momentum conservation to obtain the differential rocket relation.</a:t>
            </a:r>
          </a:p>
        </p:txBody>
      </p:sp>
      <p:sp>
        <p:nvSpPr>
          <p:cNvPr id="9" name="exam-method-frame">
            <a:extLst>
              <a:ext uri="{FF2B5EF4-FFF2-40B4-BE49-F238E27FC236}">
                <a16:creationId xmlns:a16="http://schemas.microsoft.com/office/drawing/2014/main" id="{F2B416D8-2D37-4412-B667-4BCD1EAFBC63}"/>
              </a:ext>
            </a:extLst>
          </p:cNvPr>
          <p:cNvSpPr>
            <a:spLocks noGrp="1"/>
          </p:cNvSpPr>
          <p:nvPr/>
        </p:nvSpPr>
        <p:spPr>
          <a:xfrm>
            <a:off x="9144000" y="2143125"/>
            <a:ext cx="2381250" cy="2952750"/>
          </a:xfrm>
          <a:prstGeom prst="roundRect">
            <a:avLst>
              <a:gd name="adj" fmla="val 4800"/>
            </a:avLst>
          </a:prstGeom>
          <a:solidFill>
            <a:srgbClr val="0B342E"/>
          </a:solidFill>
          <a:ln w="0">
            <a:noFill/>
            <a:prstDash val="solid"/>
          </a:ln>
        </p:spPr>
      </p:sp>
      <p:sp>
        <p:nvSpPr>
          <p:cNvPr id="10" name="exam-method">
            <a:extLst>
              <a:ext uri="{FF2B5EF4-FFF2-40B4-BE49-F238E27FC236}">
                <a16:creationId xmlns:a16="http://schemas.microsoft.com/office/drawing/2014/main" id="{81A6BA33-A10B-4B1D-80F5-59AF9A2DC96C}"/>
              </a:ext>
            </a:extLst>
          </p:cNvPr>
          <p:cNvSpPr>
            <a:spLocks noGrp="1"/>
          </p:cNvSpPr>
          <p:nvPr/>
        </p:nvSpPr>
        <p:spPr>
          <a:xfrm>
            <a:off x="9429750" y="2524125"/>
            <a:ext cx="1809750" cy="2238375"/>
          </a:xfrm>
          <a:prstGeom prst="rect">
            <a:avLst/>
          </a:prstGeom>
          <a:noFill/>
          <a:ln w="0">
            <a:noFill/>
            <a:prstDash val="solid"/>
          </a:ln>
        </p:spPr>
        <p:txBody>
          <a:bodyPr/>
          <a:lstStyle/>
          <a:p>
            <a:pPr algn="ctr">
              <a:defRPr sz="2100" b="1" i="0">
                <a:solidFill>
                  <a:srgbClr val="F4F0E2"/>
                </a:solidFill>
              </a:defRPr>
            </a:pPr>
            <a:r>
              <a:rPr sz="2100" b="1" i="0">
                <a:solidFill>
                  <a:srgbClr val="F4F0E2"/>
                </a:solidFill>
              </a:rPr>
              <a:t>SOLVE PAIR COMPARE JUSTIFY</a:t>
            </a:r>
          </a:p>
        </p:txBody>
      </p:sp>
      <p:sp>
        <p:nvSpPr>
          <p:cNvPr id="11" name="exam-original-note">
            <a:extLst>
              <a:ext uri="{FF2B5EF4-FFF2-40B4-BE49-F238E27FC236}">
                <a16:creationId xmlns:a16="http://schemas.microsoft.com/office/drawing/2014/main" id="{4B11FBA7-3C55-45EF-9FF0-173E6F7B2048}"/>
              </a:ext>
            </a:extLst>
          </p:cNvPr>
          <p:cNvSpPr>
            <a:spLocks noGrp="1"/>
          </p:cNvSpPr>
          <p:nvPr/>
        </p:nvSpPr>
        <p:spPr>
          <a:xfrm>
            <a:off x="666750" y="5429250"/>
            <a:ext cx="10382250" cy="400050"/>
          </a:xfrm>
          <a:prstGeom prst="rect">
            <a:avLst/>
          </a:prstGeom>
          <a:noFill/>
          <a:ln w="0">
            <a:noFill/>
            <a:prstDash val="solid"/>
          </a:ln>
        </p:spPr>
        <p:txBody>
          <a:bodyPr/>
          <a:lstStyle/>
          <a:p>
            <a:pPr algn="l">
              <a:defRPr sz="1650" b="0" i="0">
                <a:solidFill>
                  <a:srgbClr val="48635E"/>
                </a:solidFill>
              </a:defRPr>
            </a:pPr>
            <a:r>
              <a:rPr sz="1650" b="0" i="0">
                <a:solidFill>
                  <a:srgbClr val="48635E"/>
                </a:solidFill>
              </a:rPr>
              <a:t>Original GioPhysics AP-style question · not a College Board exam question.</a:t>
            </a:r>
          </a:p>
        </p:txBody>
      </p:sp>
    </p:spTree>
    <p:extLst>
      <p:ext uri="{BB962C8B-B14F-4D97-AF65-F5344CB8AC3E}">
        <p14:creationId xmlns:p14="http://schemas.microsoft.com/office/powerpoint/2010/main" val="132683673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F4F0E2"/>
        </a:solidFill>
        <a:effectLst/>
      </p:bgPr>
    </p:bg>
    <p:spTree>
      <p:nvGrpSpPr>
        <p:cNvPr id="1" name=""/>
        <p:cNvGrpSpPr/>
        <p:nvPr/>
      </p:nvGrpSpPr>
      <p:grpSpPr>
        <a:xfrm>
          <a:off x="0" y="0"/>
          <a:ext cx="0" cy="0"/>
          <a:chOff x="0" y="0"/>
          <a:chExt cx="0" cy="0"/>
        </a:xfrm>
      </p:grpSpPr>
      <p:sp>
        <p:nvSpPr>
          <p:cNvPr id="18" name="group-label">
            <a:extLst>
              <a:ext uri="{FF2B5EF4-FFF2-40B4-BE49-F238E27FC236}">
                <a16:creationId xmlns:a16="http://schemas.microsoft.com/office/drawing/2014/main" id="{4DAF34C5-A4E7-43ED-92A8-416FDD5E4CBE}"/>
              </a:ext>
            </a:extLst>
          </p:cNvPr>
          <p:cNvSpPr>
            <a:spLocks noGrp="1"/>
          </p:cNvSpPr>
          <p:nvPr/>
        </p:nvSpPr>
        <p:spPr>
          <a:xfrm>
            <a:off x="666750" y="266700"/>
            <a:ext cx="7239000" cy="285750"/>
          </a:xfrm>
          <a:prstGeom prst="rect">
            <a:avLst/>
          </a:prstGeom>
          <a:noFill/>
          <a:ln w="0">
            <a:noFill/>
            <a:prstDash val="solid"/>
          </a:ln>
        </p:spPr>
        <p:txBody>
          <a:bodyPr/>
          <a:lstStyle/>
          <a:p>
            <a:pPr algn="l">
              <a:defRPr sz="1650" b="1" i="0">
                <a:solidFill>
                  <a:srgbClr val="6336D6"/>
                </a:solidFill>
              </a:defRPr>
            </a:pPr>
            <a:r>
              <a:rPr sz="1650" b="1" i="0">
                <a:solidFill>
                  <a:srgbClr val="6336D6"/>
                </a:solidFill>
              </a:rPr>
              <a:t>APC-M · UNIT 4 · AP PHYSICS C: MECHANICS</a:t>
            </a:r>
          </a:p>
        </p:txBody>
      </p:sp>
      <p:sp>
        <p:nvSpPr>
          <p:cNvPr id="2" name="page-number">
            <a:extLst>
              <a:ext uri="{FF2B5EF4-FFF2-40B4-BE49-F238E27FC236}">
                <a16:creationId xmlns:a16="http://schemas.microsoft.com/office/drawing/2014/main" id="{17AE2A08-1068-48E6-BFD9-484B0B785216}"/>
              </a:ext>
            </a:extLst>
          </p:cNvPr>
          <p:cNvSpPr>
            <a:spLocks noGrp="1"/>
          </p:cNvSpPr>
          <p:nvPr/>
        </p:nvSpPr>
        <p:spPr>
          <a:xfrm>
            <a:off x="10334625" y="266700"/>
            <a:ext cx="1190625" cy="285750"/>
          </a:xfrm>
          <a:prstGeom prst="rect">
            <a:avLst/>
          </a:prstGeom>
          <a:noFill/>
          <a:ln w="0">
            <a:noFill/>
            <a:prstDash val="solid"/>
          </a:ln>
        </p:spPr>
        <p:txBody>
          <a:bodyPr/>
          <a:lstStyle/>
          <a:p>
            <a:pPr algn="r">
              <a:defRPr sz="1650" b="1" i="0">
                <a:solidFill>
                  <a:srgbClr val="0A332E"/>
                </a:solidFill>
              </a:defRPr>
            </a:pPr>
            <a:r>
              <a:rPr lang="en-US" sz="1650" b="1" i="0">
                <a:solidFill>
                  <a:srgbClr val="0A332E"/>
                </a:solidFill>
              </a:rPr>
              <a:t>11 / 13</a:t>
            </a:r>
            <a:endParaRPr sz="1650" b="1" i="0">
              <a:solidFill>
                <a:srgbClr val="0A332E"/>
              </a:solidFill>
            </a:endParaRPr>
          </a:p>
        </p:txBody>
      </p:sp>
      <p:sp>
        <p:nvSpPr>
          <p:cNvPr id="3" name="rule-70-666">
            <a:extLst>
              <a:ext uri="{FF2B5EF4-FFF2-40B4-BE49-F238E27FC236}">
                <a16:creationId xmlns:a16="http://schemas.microsoft.com/office/drawing/2014/main" id="{533761BC-8EAF-4FC4-9BF9-D33845CBE613}"/>
              </a:ext>
            </a:extLst>
          </p:cNvPr>
          <p:cNvSpPr>
            <a:spLocks noGrp="1"/>
          </p:cNvSpPr>
          <p:nvPr/>
        </p:nvSpPr>
        <p:spPr>
          <a:xfrm>
            <a:off x="666750" y="6343650"/>
            <a:ext cx="10858500" cy="9525"/>
          </a:xfrm>
          <a:prstGeom prst="rect">
            <a:avLst/>
          </a:prstGeom>
          <a:solidFill>
            <a:srgbClr val="A9BBB4"/>
          </a:solidFill>
          <a:ln w="0">
            <a:noFill/>
            <a:prstDash val="solid"/>
          </a:ln>
        </p:spPr>
      </p:sp>
      <p:sp>
        <p:nvSpPr>
          <p:cNvPr id="4" name="course-footer">
            <a:extLst>
              <a:ext uri="{FF2B5EF4-FFF2-40B4-BE49-F238E27FC236}">
                <a16:creationId xmlns:a16="http://schemas.microsoft.com/office/drawing/2014/main" id="{921061E9-55C9-4B49-B125-B51EB08E60AB}"/>
              </a:ext>
            </a:extLst>
          </p:cNvPr>
          <p:cNvSpPr>
            <a:spLocks noGrp="1"/>
          </p:cNvSpPr>
          <p:nvPr/>
        </p:nvSpPr>
        <p:spPr>
          <a:xfrm>
            <a:off x="666750" y="6429375"/>
            <a:ext cx="8572500" cy="266700"/>
          </a:xfrm>
          <a:prstGeom prst="rect">
            <a:avLst/>
          </a:prstGeom>
          <a:noFill/>
          <a:ln w="0">
            <a:noFill/>
            <a:prstDash val="solid"/>
          </a:ln>
        </p:spPr>
        <p:txBody>
          <a:bodyPr/>
          <a:lstStyle/>
          <a:p>
            <a:pPr algn="l">
              <a:defRPr sz="1650" b="1" i="0">
                <a:solidFill>
                  <a:srgbClr val="48635E"/>
                </a:solidFill>
              </a:defRPr>
            </a:pPr>
            <a:r>
              <a:rPr sz="1650" b="1" i="0">
                <a:solidFill>
                  <a:srgbClr val="48635E"/>
                </a:solidFill>
              </a:rPr>
              <a:t>GIOPHYSICS · COLLEGE BOARD AP PHYSICS · APC-M-U4 · 10–20%</a:t>
            </a:r>
          </a:p>
        </p:txBody>
      </p:sp>
      <p:sp>
        <p:nvSpPr>
          <p:cNvPr id="5" name="slide-title">
            <a:extLst>
              <a:ext uri="{FF2B5EF4-FFF2-40B4-BE49-F238E27FC236}">
                <a16:creationId xmlns:a16="http://schemas.microsoft.com/office/drawing/2014/main" id="{F4F8D8D1-AD3C-425A-8EA9-6C6792C3CA7D}"/>
              </a:ext>
            </a:extLst>
          </p:cNvPr>
          <p:cNvSpPr>
            <a:spLocks noGrp="1"/>
          </p:cNvSpPr>
          <p:nvPr/>
        </p:nvSpPr>
        <p:spPr>
          <a:xfrm>
            <a:off x="666750" y="685800"/>
            <a:ext cx="10858500" cy="952500"/>
          </a:xfrm>
          <a:prstGeom prst="rect">
            <a:avLst/>
          </a:prstGeom>
          <a:noFill/>
          <a:ln w="0">
            <a:noFill/>
            <a:prstDash val="solid"/>
          </a:ln>
        </p:spPr>
        <p:txBody>
          <a:bodyPr/>
          <a:lstStyle/>
          <a:p>
            <a:pPr algn="l">
              <a:defRPr sz="3600" b="1" i="0">
                <a:solidFill>
                  <a:srgbClr val="0A332E"/>
                </a:solidFill>
              </a:defRPr>
            </a:pPr>
            <a:r>
              <a:rPr sz="3600" b="1" i="0">
                <a:solidFill>
                  <a:srgbClr val="0A332E"/>
                </a:solidFill>
              </a:rPr>
              <a:t>Mark it like an examiner</a:t>
            </a:r>
          </a:p>
        </p:txBody>
      </p:sp>
      <p:sp>
        <p:nvSpPr>
          <p:cNvPr id="6" name="marking-instruction">
            <a:extLst>
              <a:ext uri="{FF2B5EF4-FFF2-40B4-BE49-F238E27FC236}">
                <a16:creationId xmlns:a16="http://schemas.microsoft.com/office/drawing/2014/main" id="{3FFD9DCD-9C0C-4532-8955-9607A6A0733E}"/>
              </a:ext>
            </a:extLst>
          </p:cNvPr>
          <p:cNvSpPr>
            <a:spLocks noGrp="1"/>
          </p:cNvSpPr>
          <p:nvPr/>
        </p:nvSpPr>
        <p:spPr>
          <a:xfrm>
            <a:off x="666750" y="1581150"/>
            <a:ext cx="9906000" cy="381000"/>
          </a:xfrm>
          <a:prstGeom prst="rect">
            <a:avLst/>
          </a:prstGeom>
          <a:noFill/>
          <a:ln w="0">
            <a:noFill/>
            <a:prstDash val="solid"/>
          </a:ln>
        </p:spPr>
        <p:txBody>
          <a:bodyPr/>
          <a:lstStyle/>
          <a:p>
            <a:pPr algn="l">
              <a:defRPr sz="1875" b="0" i="0">
                <a:solidFill>
                  <a:srgbClr val="48635E"/>
                </a:solidFill>
              </a:defRPr>
            </a:pPr>
            <a:r>
              <a:rPr sz="1875" b="0" i="0">
                <a:solidFill>
                  <a:srgbClr val="48635E"/>
                </a:solidFill>
              </a:rPr>
              <a:t>Compare evidence, award one idea at a time, then improve one line.</a:t>
            </a:r>
          </a:p>
        </p:txBody>
      </p:sp>
      <p:sp>
        <p:nvSpPr>
          <p:cNvPr id="7" name="mark-number-1">
            <a:extLst>
              <a:ext uri="{FF2B5EF4-FFF2-40B4-BE49-F238E27FC236}">
                <a16:creationId xmlns:a16="http://schemas.microsoft.com/office/drawing/2014/main" id="{CACA7AC3-6CA6-4F38-91FB-17B2B58609D8}"/>
              </a:ext>
            </a:extLst>
          </p:cNvPr>
          <p:cNvSpPr>
            <a:spLocks noGrp="1"/>
          </p:cNvSpPr>
          <p:nvPr/>
        </p:nvSpPr>
        <p:spPr>
          <a:xfrm>
            <a:off x="666750" y="2266950"/>
            <a:ext cx="457200" cy="457200"/>
          </a:xfrm>
          <a:prstGeom prst="ellipse">
            <a:avLst/>
          </a:prstGeom>
          <a:solidFill>
            <a:srgbClr val="6336D6"/>
          </a:solidFill>
          <a:ln w="0">
            <a:noFill/>
            <a:prstDash val="solid"/>
          </a:ln>
        </p:spPr>
      </p:sp>
      <p:sp>
        <p:nvSpPr>
          <p:cNvPr id="8" name="mark-number-text-1">
            <a:extLst>
              <a:ext uri="{FF2B5EF4-FFF2-40B4-BE49-F238E27FC236}">
                <a16:creationId xmlns:a16="http://schemas.microsoft.com/office/drawing/2014/main" id="{A1B4FD39-368D-4F59-94CF-E982F315FD79}"/>
              </a:ext>
            </a:extLst>
          </p:cNvPr>
          <p:cNvSpPr>
            <a:spLocks noGrp="1"/>
          </p:cNvSpPr>
          <p:nvPr/>
        </p:nvSpPr>
        <p:spPr>
          <a:xfrm>
            <a:off x="666750" y="2324100"/>
            <a:ext cx="457200" cy="314325"/>
          </a:xfrm>
          <a:prstGeom prst="rect">
            <a:avLst/>
          </a:prstGeom>
          <a:noFill/>
          <a:ln w="0">
            <a:noFill/>
            <a:prstDash val="solid"/>
          </a:ln>
        </p:spPr>
        <p:txBody>
          <a:bodyPr/>
          <a:lstStyle/>
          <a:p>
            <a:pPr algn="ctr">
              <a:defRPr sz="1650" b="1" i="0">
                <a:solidFill>
                  <a:srgbClr val="F4F0E2"/>
                </a:solidFill>
              </a:defRPr>
            </a:pPr>
            <a:r>
              <a:rPr sz="1650" b="1" i="0">
                <a:solidFill>
                  <a:srgbClr val="F4F0E2"/>
                </a:solidFill>
              </a:rPr>
              <a:t>1</a:t>
            </a:r>
          </a:p>
        </p:txBody>
      </p:sp>
      <p:sp>
        <p:nvSpPr>
          <p:cNvPr id="9" name="mark-point-1">
            <a:extLst>
              <a:ext uri="{FF2B5EF4-FFF2-40B4-BE49-F238E27FC236}">
                <a16:creationId xmlns:a16="http://schemas.microsoft.com/office/drawing/2014/main" id="{21E5025C-AD9F-4429-8BD4-C7F41B58B1D7}"/>
              </a:ext>
            </a:extLst>
          </p:cNvPr>
          <p:cNvSpPr>
            <a:spLocks noGrp="1"/>
          </p:cNvSpPr>
          <p:nvPr/>
        </p:nvSpPr>
        <p:spPr>
          <a:xfrm>
            <a:off x="1333500" y="2228850"/>
            <a:ext cx="4572000" cy="790575"/>
          </a:xfrm>
          <a:prstGeom prst="rect">
            <a:avLst/>
          </a:prstGeom>
          <a:noFill/>
          <a:ln w="0">
            <a:noFill/>
            <a:prstDash val="solid"/>
          </a:ln>
        </p:spPr>
        <p:txBody>
          <a:bodyPr/>
          <a:lstStyle/>
          <a:p>
            <a:pPr algn="l">
              <a:defRPr sz="1725" b="0" i="0">
                <a:solidFill>
                  <a:srgbClr val="0A332E"/>
                </a:solidFill>
              </a:defRPr>
            </a:pPr>
            <a:r>
              <a:rPr sz="1725" b="0" i="0">
                <a:solidFill>
                  <a:srgbClr val="0A332E"/>
                </a:solidFill>
              </a:rPr>
              <a:t>For an infinitesimal ejection and neglecting second-order products, M dv = −u dM.</a:t>
            </a:r>
          </a:p>
        </p:txBody>
      </p:sp>
      <p:sp>
        <p:nvSpPr>
          <p:cNvPr id="10" name="mark-number-2">
            <a:extLst>
              <a:ext uri="{FF2B5EF4-FFF2-40B4-BE49-F238E27FC236}">
                <a16:creationId xmlns:a16="http://schemas.microsoft.com/office/drawing/2014/main" id="{54EA2B3E-9F06-4950-9875-B7DCAB99227B}"/>
              </a:ext>
            </a:extLst>
          </p:cNvPr>
          <p:cNvSpPr>
            <a:spLocks noGrp="1"/>
          </p:cNvSpPr>
          <p:nvPr/>
        </p:nvSpPr>
        <p:spPr>
          <a:xfrm>
            <a:off x="666750" y="3333750"/>
            <a:ext cx="457200" cy="457200"/>
          </a:xfrm>
          <a:prstGeom prst="ellipse">
            <a:avLst/>
          </a:prstGeom>
          <a:solidFill>
            <a:srgbClr val="6336D6"/>
          </a:solidFill>
          <a:ln w="0">
            <a:noFill/>
            <a:prstDash val="solid"/>
          </a:ln>
        </p:spPr>
      </p:sp>
      <p:sp>
        <p:nvSpPr>
          <p:cNvPr id="11" name="mark-number-text-2">
            <a:extLst>
              <a:ext uri="{FF2B5EF4-FFF2-40B4-BE49-F238E27FC236}">
                <a16:creationId xmlns:a16="http://schemas.microsoft.com/office/drawing/2014/main" id="{76D2F282-6C34-4E0F-9401-F5D34414C056}"/>
              </a:ext>
            </a:extLst>
          </p:cNvPr>
          <p:cNvSpPr>
            <a:spLocks noGrp="1"/>
          </p:cNvSpPr>
          <p:nvPr/>
        </p:nvSpPr>
        <p:spPr>
          <a:xfrm>
            <a:off x="666750" y="3390900"/>
            <a:ext cx="457200" cy="314325"/>
          </a:xfrm>
          <a:prstGeom prst="rect">
            <a:avLst/>
          </a:prstGeom>
          <a:noFill/>
          <a:ln w="0">
            <a:noFill/>
            <a:prstDash val="solid"/>
          </a:ln>
        </p:spPr>
        <p:txBody>
          <a:bodyPr/>
          <a:lstStyle/>
          <a:p>
            <a:pPr algn="ctr">
              <a:defRPr sz="1650" b="1" i="0">
                <a:solidFill>
                  <a:srgbClr val="F4F0E2"/>
                </a:solidFill>
              </a:defRPr>
            </a:pPr>
            <a:r>
              <a:rPr sz="1650" b="1" i="0">
                <a:solidFill>
                  <a:srgbClr val="F4F0E2"/>
                </a:solidFill>
              </a:rPr>
              <a:t>2</a:t>
            </a:r>
          </a:p>
        </p:txBody>
      </p:sp>
      <p:sp>
        <p:nvSpPr>
          <p:cNvPr id="12" name="mark-point-2">
            <a:extLst>
              <a:ext uri="{FF2B5EF4-FFF2-40B4-BE49-F238E27FC236}">
                <a16:creationId xmlns:a16="http://schemas.microsoft.com/office/drawing/2014/main" id="{F67A7C64-27C7-4BE4-87B1-BEEDCAFF6355}"/>
              </a:ext>
            </a:extLst>
          </p:cNvPr>
          <p:cNvSpPr>
            <a:spLocks noGrp="1"/>
          </p:cNvSpPr>
          <p:nvPr/>
        </p:nvSpPr>
        <p:spPr>
          <a:xfrm>
            <a:off x="1333500" y="3295650"/>
            <a:ext cx="4572000" cy="790575"/>
          </a:xfrm>
          <a:prstGeom prst="rect">
            <a:avLst/>
          </a:prstGeom>
          <a:noFill/>
          <a:ln w="0">
            <a:noFill/>
            <a:prstDash val="solid"/>
          </a:ln>
        </p:spPr>
        <p:txBody>
          <a:bodyPr/>
          <a:lstStyle/>
          <a:p>
            <a:pPr algn="l">
              <a:defRPr sz="1725" b="0" i="0">
                <a:solidFill>
                  <a:srgbClr val="0A332E"/>
                </a:solidFill>
              </a:defRPr>
            </a:pPr>
            <a:r>
              <a:rPr sz="1725" b="0" i="0">
                <a:solidFill>
                  <a:srgbClr val="0A332E"/>
                </a:solidFill>
              </a:rPr>
              <a:t>Because dM &lt; 0, dv is forward.</a:t>
            </a:r>
          </a:p>
        </p:txBody>
      </p:sp>
      <p:sp>
        <p:nvSpPr>
          <p:cNvPr id="13" name="mark-number-3">
            <a:extLst>
              <a:ext uri="{FF2B5EF4-FFF2-40B4-BE49-F238E27FC236}">
                <a16:creationId xmlns:a16="http://schemas.microsoft.com/office/drawing/2014/main" id="{74AED547-9011-4174-8D31-0566DE9C917C}"/>
              </a:ext>
            </a:extLst>
          </p:cNvPr>
          <p:cNvSpPr>
            <a:spLocks noGrp="1"/>
          </p:cNvSpPr>
          <p:nvPr/>
        </p:nvSpPr>
        <p:spPr>
          <a:xfrm>
            <a:off x="666750" y="4400550"/>
            <a:ext cx="457200" cy="457200"/>
          </a:xfrm>
          <a:prstGeom prst="ellipse">
            <a:avLst/>
          </a:prstGeom>
          <a:solidFill>
            <a:srgbClr val="6336D6"/>
          </a:solidFill>
          <a:ln w="0">
            <a:noFill/>
            <a:prstDash val="solid"/>
          </a:ln>
        </p:spPr>
      </p:sp>
      <p:sp>
        <p:nvSpPr>
          <p:cNvPr id="14" name="mark-number-text-3">
            <a:extLst>
              <a:ext uri="{FF2B5EF4-FFF2-40B4-BE49-F238E27FC236}">
                <a16:creationId xmlns:a16="http://schemas.microsoft.com/office/drawing/2014/main" id="{441EF007-787B-494C-83E5-91A6D40CE7A2}"/>
              </a:ext>
            </a:extLst>
          </p:cNvPr>
          <p:cNvSpPr>
            <a:spLocks noGrp="1"/>
          </p:cNvSpPr>
          <p:nvPr/>
        </p:nvSpPr>
        <p:spPr>
          <a:xfrm>
            <a:off x="666750" y="4457700"/>
            <a:ext cx="457200" cy="314325"/>
          </a:xfrm>
          <a:prstGeom prst="rect">
            <a:avLst/>
          </a:prstGeom>
          <a:noFill/>
          <a:ln w="0">
            <a:noFill/>
            <a:prstDash val="solid"/>
          </a:ln>
        </p:spPr>
        <p:txBody>
          <a:bodyPr/>
          <a:lstStyle/>
          <a:p>
            <a:pPr algn="ctr">
              <a:defRPr sz="1650" b="1" i="0">
                <a:solidFill>
                  <a:srgbClr val="F4F0E2"/>
                </a:solidFill>
              </a:defRPr>
            </a:pPr>
            <a:r>
              <a:rPr sz="1650" b="1" i="0">
                <a:solidFill>
                  <a:srgbClr val="F4F0E2"/>
                </a:solidFill>
              </a:rPr>
              <a:t>3</a:t>
            </a:r>
          </a:p>
        </p:txBody>
      </p:sp>
      <p:sp>
        <p:nvSpPr>
          <p:cNvPr id="15" name="mark-point-3">
            <a:extLst>
              <a:ext uri="{FF2B5EF4-FFF2-40B4-BE49-F238E27FC236}">
                <a16:creationId xmlns:a16="http://schemas.microsoft.com/office/drawing/2014/main" id="{49B24E1A-0493-418C-A543-01D56C567C8A}"/>
              </a:ext>
            </a:extLst>
          </p:cNvPr>
          <p:cNvSpPr>
            <a:spLocks noGrp="1"/>
          </p:cNvSpPr>
          <p:nvPr/>
        </p:nvSpPr>
        <p:spPr>
          <a:xfrm>
            <a:off x="1333500" y="4362450"/>
            <a:ext cx="4572000" cy="790575"/>
          </a:xfrm>
          <a:prstGeom prst="rect">
            <a:avLst/>
          </a:prstGeom>
          <a:noFill/>
          <a:ln w="0">
            <a:noFill/>
            <a:prstDash val="solid"/>
          </a:ln>
        </p:spPr>
        <p:txBody>
          <a:bodyPr/>
          <a:lstStyle/>
          <a:p>
            <a:pPr algn="l">
              <a:defRPr sz="1725" b="0" i="0">
                <a:solidFill>
                  <a:srgbClr val="0A332E"/>
                </a:solidFill>
              </a:defRPr>
            </a:pPr>
            <a:r>
              <a:rPr sz="1725" b="0" i="0">
                <a:solidFill>
                  <a:srgbClr val="0A332E"/>
                </a:solidFill>
              </a:rPr>
              <a:t>Integrating constant u gives Δv = u ln(Mi/Mf).</a:t>
            </a:r>
          </a:p>
        </p:txBody>
      </p:sp>
      <p:sp>
        <p:nvSpPr>
          <p:cNvPr id="16" name="improvement-band">
            <a:extLst>
              <a:ext uri="{FF2B5EF4-FFF2-40B4-BE49-F238E27FC236}">
                <a16:creationId xmlns:a16="http://schemas.microsoft.com/office/drawing/2014/main" id="{17108DB7-D144-4366-825D-072513E4E3A1}"/>
              </a:ext>
            </a:extLst>
          </p:cNvPr>
          <p:cNvSpPr>
            <a:spLocks noGrp="1"/>
          </p:cNvSpPr>
          <p:nvPr/>
        </p:nvSpPr>
        <p:spPr>
          <a:xfrm>
            <a:off x="666750" y="5524500"/>
            <a:ext cx="10858500" cy="552450"/>
          </a:xfrm>
          <a:prstGeom prst="roundRect">
            <a:avLst>
              <a:gd name="adj" fmla="val 20690"/>
            </a:avLst>
          </a:prstGeom>
          <a:solidFill>
            <a:srgbClr val="0B342E"/>
          </a:solidFill>
          <a:ln w="0">
            <a:noFill/>
            <a:prstDash val="solid"/>
          </a:ln>
        </p:spPr>
      </p:sp>
      <p:sp>
        <p:nvSpPr>
          <p:cNvPr id="17" name="improvement-prompt">
            <a:extLst>
              <a:ext uri="{FF2B5EF4-FFF2-40B4-BE49-F238E27FC236}">
                <a16:creationId xmlns:a16="http://schemas.microsoft.com/office/drawing/2014/main" id="{0EB65686-CF0E-472E-A9C4-FEC2BA71F14D}"/>
              </a:ext>
            </a:extLst>
          </p:cNvPr>
          <p:cNvSpPr>
            <a:spLocks noGrp="1"/>
          </p:cNvSpPr>
          <p:nvPr/>
        </p:nvSpPr>
        <p:spPr>
          <a:xfrm>
            <a:off x="904875" y="5657850"/>
            <a:ext cx="10382250" cy="323850"/>
          </a:xfrm>
          <a:prstGeom prst="rect">
            <a:avLst/>
          </a:prstGeom>
          <a:noFill/>
          <a:ln w="0">
            <a:noFill/>
            <a:prstDash val="solid"/>
          </a:ln>
        </p:spPr>
        <p:txBody>
          <a:bodyPr/>
          <a:lstStyle/>
          <a:p>
            <a:pPr algn="l">
              <a:defRPr sz="1800" b="1" i="0">
                <a:solidFill>
                  <a:srgbClr val="F4F0E2"/>
                </a:solidFill>
              </a:defRPr>
            </a:pPr>
            <a:r>
              <a:rPr sz="1800" b="1" i="0">
                <a:solidFill>
                  <a:srgbClr val="F4F0E2"/>
                </a:solidFill>
              </a:rPr>
              <a:t>Add one missing representation, one unit and one sentence of physical justification.</a:t>
            </a:r>
          </a:p>
        </p:txBody>
      </p:sp>
    </p:spTree>
    <p:extLst>
      <p:ext uri="{BB962C8B-B14F-4D97-AF65-F5344CB8AC3E}">
        <p14:creationId xmlns:p14="http://schemas.microsoft.com/office/powerpoint/2010/main" val="31787947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FCFAF1"/>
        </a:solidFill>
        <a:effectLst/>
      </p:bgPr>
    </p:bg>
    <p:spTree>
      <p:nvGrpSpPr>
        <p:cNvPr id="1" name=""/>
        <p:cNvGrpSpPr/>
        <p:nvPr/>
      </p:nvGrpSpPr>
      <p:grpSpPr>
        <a:xfrm>
          <a:off x="0" y="0"/>
          <a:ext cx="0" cy="0"/>
          <a:chOff x="0" y="0"/>
          <a:chExt cx="0" cy="0"/>
        </a:xfrm>
      </p:grpSpPr>
      <p:sp>
        <p:nvSpPr>
          <p:cNvPr id="21" name="group-label">
            <a:extLst>
              <a:ext uri="{FF2B5EF4-FFF2-40B4-BE49-F238E27FC236}">
                <a16:creationId xmlns:a16="http://schemas.microsoft.com/office/drawing/2014/main" id="{DF5F02F4-3B15-468C-97DA-F202F0EA1538}"/>
              </a:ext>
            </a:extLst>
          </p:cNvPr>
          <p:cNvSpPr>
            <a:spLocks noGrp="1"/>
          </p:cNvSpPr>
          <p:nvPr/>
        </p:nvSpPr>
        <p:spPr>
          <a:xfrm>
            <a:off x="666750" y="266700"/>
            <a:ext cx="7239000" cy="285750"/>
          </a:xfrm>
          <a:prstGeom prst="rect">
            <a:avLst/>
          </a:prstGeom>
          <a:noFill/>
          <a:ln w="0">
            <a:noFill/>
            <a:prstDash val="solid"/>
          </a:ln>
        </p:spPr>
        <p:txBody>
          <a:bodyPr/>
          <a:lstStyle/>
          <a:p>
            <a:pPr algn="l">
              <a:defRPr sz="1650" b="1" i="0">
                <a:solidFill>
                  <a:srgbClr val="6336D6"/>
                </a:solidFill>
              </a:defRPr>
            </a:pPr>
            <a:r>
              <a:rPr sz="1650" b="1" i="0">
                <a:solidFill>
                  <a:srgbClr val="6336D6"/>
                </a:solidFill>
              </a:rPr>
              <a:t>APC-M · UNIT 4 · AP PHYSICS C: MECHANICS</a:t>
            </a:r>
          </a:p>
        </p:txBody>
      </p:sp>
      <p:sp>
        <p:nvSpPr>
          <p:cNvPr id="2" name="page-number">
            <a:extLst>
              <a:ext uri="{FF2B5EF4-FFF2-40B4-BE49-F238E27FC236}">
                <a16:creationId xmlns:a16="http://schemas.microsoft.com/office/drawing/2014/main" id="{5C2C3285-3622-41BC-8BCD-EE1A093DDC32}"/>
              </a:ext>
            </a:extLst>
          </p:cNvPr>
          <p:cNvSpPr>
            <a:spLocks noGrp="1"/>
          </p:cNvSpPr>
          <p:nvPr/>
        </p:nvSpPr>
        <p:spPr>
          <a:xfrm>
            <a:off x="10334625" y="266700"/>
            <a:ext cx="1190625" cy="285750"/>
          </a:xfrm>
          <a:prstGeom prst="rect">
            <a:avLst/>
          </a:prstGeom>
          <a:noFill/>
          <a:ln w="0">
            <a:noFill/>
            <a:prstDash val="solid"/>
          </a:ln>
        </p:spPr>
        <p:txBody>
          <a:bodyPr/>
          <a:lstStyle/>
          <a:p>
            <a:pPr algn="r">
              <a:defRPr sz="1650" b="1" i="0">
                <a:solidFill>
                  <a:srgbClr val="0A332E"/>
                </a:solidFill>
              </a:defRPr>
            </a:pPr>
            <a:r>
              <a:rPr lang="en-US" sz="1650" b="1" i="0">
                <a:solidFill>
                  <a:srgbClr val="0A332E"/>
                </a:solidFill>
              </a:rPr>
              <a:t>12 / 13</a:t>
            </a:r>
            <a:endParaRPr sz="1650" b="1" i="0">
              <a:solidFill>
                <a:srgbClr val="0A332E"/>
              </a:solidFill>
            </a:endParaRPr>
          </a:p>
        </p:txBody>
      </p:sp>
      <p:sp>
        <p:nvSpPr>
          <p:cNvPr id="3" name="rule-70-666">
            <a:extLst>
              <a:ext uri="{FF2B5EF4-FFF2-40B4-BE49-F238E27FC236}">
                <a16:creationId xmlns:a16="http://schemas.microsoft.com/office/drawing/2014/main" id="{BF43CF09-0588-4B2B-BD4B-EE7899A926EB}"/>
              </a:ext>
            </a:extLst>
          </p:cNvPr>
          <p:cNvSpPr>
            <a:spLocks noGrp="1"/>
          </p:cNvSpPr>
          <p:nvPr/>
        </p:nvSpPr>
        <p:spPr>
          <a:xfrm>
            <a:off x="666750" y="6343650"/>
            <a:ext cx="10858500" cy="9525"/>
          </a:xfrm>
          <a:prstGeom prst="rect">
            <a:avLst/>
          </a:prstGeom>
          <a:solidFill>
            <a:srgbClr val="A9BBB4"/>
          </a:solidFill>
          <a:ln w="0">
            <a:noFill/>
            <a:prstDash val="solid"/>
          </a:ln>
        </p:spPr>
      </p:sp>
      <p:sp>
        <p:nvSpPr>
          <p:cNvPr id="4" name="course-footer">
            <a:extLst>
              <a:ext uri="{FF2B5EF4-FFF2-40B4-BE49-F238E27FC236}">
                <a16:creationId xmlns:a16="http://schemas.microsoft.com/office/drawing/2014/main" id="{6789B4EC-2A62-45A6-ACC5-BE9108605183}"/>
              </a:ext>
            </a:extLst>
          </p:cNvPr>
          <p:cNvSpPr>
            <a:spLocks noGrp="1"/>
          </p:cNvSpPr>
          <p:nvPr/>
        </p:nvSpPr>
        <p:spPr>
          <a:xfrm>
            <a:off x="666750" y="6429375"/>
            <a:ext cx="8572500" cy="266700"/>
          </a:xfrm>
          <a:prstGeom prst="rect">
            <a:avLst/>
          </a:prstGeom>
          <a:noFill/>
          <a:ln w="0">
            <a:noFill/>
            <a:prstDash val="solid"/>
          </a:ln>
        </p:spPr>
        <p:txBody>
          <a:bodyPr/>
          <a:lstStyle/>
          <a:p>
            <a:pPr algn="l">
              <a:defRPr sz="1650" b="1" i="0">
                <a:solidFill>
                  <a:srgbClr val="48635E"/>
                </a:solidFill>
              </a:defRPr>
            </a:pPr>
            <a:r>
              <a:rPr sz="1650" b="1" i="0">
                <a:solidFill>
                  <a:srgbClr val="48635E"/>
                </a:solidFill>
              </a:rPr>
              <a:t>GIOPHYSICS · COLLEGE BOARD AP PHYSICS · APC-M-U4 · 10–20%</a:t>
            </a:r>
          </a:p>
        </p:txBody>
      </p:sp>
      <p:sp>
        <p:nvSpPr>
          <p:cNvPr id="5" name="slide-title">
            <a:extLst>
              <a:ext uri="{FF2B5EF4-FFF2-40B4-BE49-F238E27FC236}">
                <a16:creationId xmlns:a16="http://schemas.microsoft.com/office/drawing/2014/main" id="{877B7EE7-2FD4-4A10-B8C1-3515C5E98ED3}"/>
              </a:ext>
            </a:extLst>
          </p:cNvPr>
          <p:cNvSpPr>
            <a:spLocks noGrp="1"/>
          </p:cNvSpPr>
          <p:nvPr/>
        </p:nvSpPr>
        <p:spPr>
          <a:xfrm>
            <a:off x="666750" y="685800"/>
            <a:ext cx="10858500" cy="952500"/>
          </a:xfrm>
          <a:prstGeom prst="rect">
            <a:avLst/>
          </a:prstGeom>
          <a:noFill/>
          <a:ln w="0">
            <a:noFill/>
            <a:prstDash val="solid"/>
          </a:ln>
        </p:spPr>
        <p:txBody>
          <a:bodyPr/>
          <a:lstStyle/>
          <a:p>
            <a:pPr algn="l">
              <a:defRPr sz="3600" b="1" i="0">
                <a:solidFill>
                  <a:srgbClr val="0A332E"/>
                </a:solidFill>
              </a:defRPr>
            </a:pPr>
            <a:r>
              <a:rPr sz="3600" b="1" i="0">
                <a:solidFill>
                  <a:srgbClr val="0A332E"/>
                </a:solidFill>
              </a:rPr>
              <a:t>Final quiz: four questions, one calm brain</a:t>
            </a:r>
          </a:p>
        </p:txBody>
      </p:sp>
      <p:sp>
        <p:nvSpPr>
          <p:cNvPr id="6" name="quiz-instruction">
            <a:extLst>
              <a:ext uri="{FF2B5EF4-FFF2-40B4-BE49-F238E27FC236}">
                <a16:creationId xmlns:a16="http://schemas.microsoft.com/office/drawing/2014/main" id="{D046F4F5-9ECA-4ACB-ADBE-4D0880889AEB}"/>
              </a:ext>
            </a:extLst>
          </p:cNvPr>
          <p:cNvSpPr>
            <a:spLocks noGrp="1"/>
          </p:cNvSpPr>
          <p:nvPr/>
        </p:nvSpPr>
        <p:spPr>
          <a:xfrm>
            <a:off x="666750" y="1543050"/>
            <a:ext cx="10001250" cy="381000"/>
          </a:xfrm>
          <a:prstGeom prst="rect">
            <a:avLst/>
          </a:prstGeom>
          <a:noFill/>
          <a:ln w="0">
            <a:noFill/>
            <a:prstDash val="solid"/>
          </a:ln>
        </p:spPr>
        <p:txBody>
          <a:bodyPr/>
          <a:lstStyle/>
          <a:p>
            <a:pPr algn="l">
              <a:defRPr sz="1800" b="0" i="0">
                <a:solidFill>
                  <a:srgbClr val="48635E"/>
                </a:solidFill>
              </a:defRPr>
            </a:pPr>
            <a:r>
              <a:rPr sz="1800" b="0" i="0">
                <a:solidFill>
                  <a:srgbClr val="48635E"/>
                </a:solidFill>
              </a:rPr>
              <a:t>Answer all four. Add one reason to the question you found hardest.</a:t>
            </a:r>
          </a:p>
        </p:txBody>
      </p:sp>
      <p:sp>
        <p:nvSpPr>
          <p:cNvPr id="7" name="quiz-question-label-1">
            <a:extLst>
              <a:ext uri="{FF2B5EF4-FFF2-40B4-BE49-F238E27FC236}">
                <a16:creationId xmlns:a16="http://schemas.microsoft.com/office/drawing/2014/main" id="{0DD0844D-ED83-4A10-BECA-74B01EF08979}"/>
              </a:ext>
            </a:extLst>
          </p:cNvPr>
          <p:cNvSpPr>
            <a:spLocks noGrp="1"/>
          </p:cNvSpPr>
          <p:nvPr/>
        </p:nvSpPr>
        <p:spPr>
          <a:xfrm>
            <a:off x="666750" y="2143125"/>
            <a:ext cx="2095500" cy="266700"/>
          </a:xfrm>
          <a:prstGeom prst="rect">
            <a:avLst/>
          </a:prstGeom>
          <a:noFill/>
          <a:ln w="0">
            <a:noFill/>
            <a:prstDash val="solid"/>
          </a:ln>
        </p:spPr>
        <p:txBody>
          <a:bodyPr/>
          <a:lstStyle/>
          <a:p>
            <a:pPr algn="l">
              <a:defRPr sz="1650" b="1" i="0">
                <a:solidFill>
                  <a:srgbClr val="6336D6"/>
                </a:solidFill>
              </a:defRPr>
            </a:pPr>
            <a:r>
              <a:rPr sz="1650" b="1" i="0">
                <a:solidFill>
                  <a:srgbClr val="6336D6"/>
                </a:solidFill>
              </a:rPr>
              <a:t>Q1</a:t>
            </a:r>
          </a:p>
        </p:txBody>
      </p:sp>
      <p:sp>
        <p:nvSpPr>
          <p:cNvPr id="8" name="quiz-question-1">
            <a:extLst>
              <a:ext uri="{FF2B5EF4-FFF2-40B4-BE49-F238E27FC236}">
                <a16:creationId xmlns:a16="http://schemas.microsoft.com/office/drawing/2014/main" id="{889FA629-0118-410D-BE80-31A39DF289FF}"/>
              </a:ext>
            </a:extLst>
          </p:cNvPr>
          <p:cNvSpPr>
            <a:spLocks noGrp="1"/>
          </p:cNvSpPr>
          <p:nvPr/>
        </p:nvSpPr>
        <p:spPr>
          <a:xfrm>
            <a:off x="666750" y="2466975"/>
            <a:ext cx="5143500" cy="666750"/>
          </a:xfrm>
          <a:prstGeom prst="rect">
            <a:avLst/>
          </a:prstGeom>
          <a:noFill/>
          <a:ln w="0">
            <a:noFill/>
            <a:prstDash val="solid"/>
          </a:ln>
        </p:spPr>
        <p:txBody>
          <a:bodyPr/>
          <a:lstStyle/>
          <a:p>
            <a:pPr algn="l">
              <a:defRPr sz="1725" b="1" i="0">
                <a:solidFill>
                  <a:srgbClr val="0A332E"/>
                </a:solidFill>
              </a:defRPr>
            </a:pPr>
            <a:r>
              <a:rPr sz="1725" b="1" i="0">
                <a:solidFill>
                  <a:srgbClr val="0A332E"/>
                </a:solidFill>
              </a:rPr>
              <a:t>Which relationship belongs at the center of this unit model?</a:t>
            </a:r>
          </a:p>
        </p:txBody>
      </p:sp>
      <p:sp>
        <p:nvSpPr>
          <p:cNvPr id="9" name="quiz-choices-1">
            <a:extLst>
              <a:ext uri="{FF2B5EF4-FFF2-40B4-BE49-F238E27FC236}">
                <a16:creationId xmlns:a16="http://schemas.microsoft.com/office/drawing/2014/main" id="{0E005617-B0D3-4FD0-B8A6-1E848BFADC8C}"/>
              </a:ext>
            </a:extLst>
          </p:cNvPr>
          <p:cNvSpPr>
            <a:spLocks noGrp="1"/>
          </p:cNvSpPr>
          <p:nvPr/>
        </p:nvSpPr>
        <p:spPr>
          <a:xfrm>
            <a:off x="666750" y="3171825"/>
            <a:ext cx="5143500" cy="857250"/>
          </a:xfrm>
          <a:prstGeom prst="rect">
            <a:avLst/>
          </a:prstGeom>
          <a:noFill/>
          <a:ln w="0">
            <a:noFill/>
            <a:prstDash val="solid"/>
          </a:ln>
        </p:spPr>
        <p:txBody>
          <a:bodyPr/>
          <a:lstStyle/>
          <a:p>
            <a:pPr algn="l">
              <a:defRPr sz="1650" b="0" i="0">
                <a:solidFill>
                  <a:srgbClr val="48635E"/>
                </a:solidFill>
              </a:defRPr>
            </a:pPr>
            <a:r>
              <a:rPr sz="1650" b="0" i="0">
                <a:solidFill>
                  <a:srgbClr val="48635E"/>
                </a:solidFill>
              </a:rPr>
              <a:t>A J = ∫F dt = Δp · B speed = distance only · C energy = force/time · D field = charge × time</a:t>
            </a:r>
          </a:p>
        </p:txBody>
      </p:sp>
      <p:sp>
        <p:nvSpPr>
          <p:cNvPr id="10" name="rule-70-425">
            <a:extLst>
              <a:ext uri="{FF2B5EF4-FFF2-40B4-BE49-F238E27FC236}">
                <a16:creationId xmlns:a16="http://schemas.microsoft.com/office/drawing/2014/main" id="{A943D678-2E3B-44CB-A615-9075E221E063}"/>
              </a:ext>
            </a:extLst>
          </p:cNvPr>
          <p:cNvSpPr>
            <a:spLocks noGrp="1"/>
          </p:cNvSpPr>
          <p:nvPr/>
        </p:nvSpPr>
        <p:spPr>
          <a:xfrm>
            <a:off x="666750" y="4048125"/>
            <a:ext cx="5143500" cy="9525"/>
          </a:xfrm>
          <a:prstGeom prst="rect">
            <a:avLst/>
          </a:prstGeom>
          <a:solidFill>
            <a:srgbClr val="A9BBB4"/>
          </a:solidFill>
          <a:ln w="0">
            <a:noFill/>
            <a:prstDash val="solid"/>
          </a:ln>
        </p:spPr>
      </p:sp>
      <p:sp>
        <p:nvSpPr>
          <p:cNvPr id="11" name="quiz-question-label-2">
            <a:extLst>
              <a:ext uri="{FF2B5EF4-FFF2-40B4-BE49-F238E27FC236}">
                <a16:creationId xmlns:a16="http://schemas.microsoft.com/office/drawing/2014/main" id="{17D5ED5E-23F9-4C97-879B-31D09E47A04F}"/>
              </a:ext>
            </a:extLst>
          </p:cNvPr>
          <p:cNvSpPr>
            <a:spLocks noGrp="1"/>
          </p:cNvSpPr>
          <p:nvPr/>
        </p:nvSpPr>
        <p:spPr>
          <a:xfrm>
            <a:off x="6191250" y="2143125"/>
            <a:ext cx="2095500" cy="266700"/>
          </a:xfrm>
          <a:prstGeom prst="rect">
            <a:avLst/>
          </a:prstGeom>
          <a:noFill/>
          <a:ln w="0">
            <a:noFill/>
            <a:prstDash val="solid"/>
          </a:ln>
        </p:spPr>
        <p:txBody>
          <a:bodyPr/>
          <a:lstStyle/>
          <a:p>
            <a:pPr algn="l">
              <a:defRPr sz="1650" b="1" i="0">
                <a:solidFill>
                  <a:srgbClr val="6336D6"/>
                </a:solidFill>
              </a:defRPr>
            </a:pPr>
            <a:r>
              <a:rPr sz="1650" b="1" i="0">
                <a:solidFill>
                  <a:srgbClr val="6336D6"/>
                </a:solidFill>
              </a:rPr>
              <a:t>Q2</a:t>
            </a:r>
          </a:p>
        </p:txBody>
      </p:sp>
      <p:sp>
        <p:nvSpPr>
          <p:cNvPr id="12" name="quiz-question-2">
            <a:extLst>
              <a:ext uri="{FF2B5EF4-FFF2-40B4-BE49-F238E27FC236}">
                <a16:creationId xmlns:a16="http://schemas.microsoft.com/office/drawing/2014/main" id="{90CC1015-78B6-4A7A-A0B2-B3EB80CEE5B3}"/>
              </a:ext>
            </a:extLst>
          </p:cNvPr>
          <p:cNvSpPr>
            <a:spLocks noGrp="1"/>
          </p:cNvSpPr>
          <p:nvPr/>
        </p:nvSpPr>
        <p:spPr>
          <a:xfrm>
            <a:off x="6191250" y="2466975"/>
            <a:ext cx="5143500" cy="666750"/>
          </a:xfrm>
          <a:prstGeom prst="rect">
            <a:avLst/>
          </a:prstGeom>
          <a:noFill/>
          <a:ln w="0">
            <a:noFill/>
            <a:prstDash val="solid"/>
          </a:ln>
        </p:spPr>
        <p:txBody>
          <a:bodyPr/>
          <a:lstStyle/>
          <a:p>
            <a:pPr algn="l">
              <a:defRPr sz="1725" b="1" i="0">
                <a:solidFill>
                  <a:srgbClr val="0A332E"/>
                </a:solidFill>
              </a:defRPr>
            </a:pPr>
            <a:r>
              <a:rPr sz="1725" b="1" i="0">
                <a:solidFill>
                  <a:srgbClr val="0A332E"/>
                </a:solidFill>
              </a:rPr>
              <a:t>Which AP science practice is used when students plot labelled quantitative data?</a:t>
            </a:r>
          </a:p>
        </p:txBody>
      </p:sp>
      <p:sp>
        <p:nvSpPr>
          <p:cNvPr id="13" name="quiz-choices-2">
            <a:extLst>
              <a:ext uri="{FF2B5EF4-FFF2-40B4-BE49-F238E27FC236}">
                <a16:creationId xmlns:a16="http://schemas.microsoft.com/office/drawing/2014/main" id="{32B92670-2AEA-4E6C-B6F0-CF231BA90BAF}"/>
              </a:ext>
            </a:extLst>
          </p:cNvPr>
          <p:cNvSpPr>
            <a:spLocks noGrp="1"/>
          </p:cNvSpPr>
          <p:nvPr/>
        </p:nvSpPr>
        <p:spPr>
          <a:xfrm>
            <a:off x="6191250" y="3171825"/>
            <a:ext cx="5143500" cy="857250"/>
          </a:xfrm>
          <a:prstGeom prst="rect">
            <a:avLst/>
          </a:prstGeom>
          <a:noFill/>
          <a:ln w="0">
            <a:noFill/>
            <a:prstDash val="solid"/>
          </a:ln>
        </p:spPr>
        <p:txBody>
          <a:bodyPr/>
          <a:lstStyle/>
          <a:p>
            <a:pPr algn="l">
              <a:defRPr sz="1650" b="0" i="0">
                <a:solidFill>
                  <a:srgbClr val="48635E"/>
                </a:solidFill>
              </a:defRPr>
            </a:pPr>
            <a:r>
              <a:rPr sz="1650" b="0" i="0">
                <a:solidFill>
                  <a:srgbClr val="48635E"/>
                </a:solidFill>
              </a:rPr>
              <a:t>A 1.B · B 2.D · C 3.A · D none</a:t>
            </a:r>
          </a:p>
        </p:txBody>
      </p:sp>
      <p:sp>
        <p:nvSpPr>
          <p:cNvPr id="14" name="rule-650-425">
            <a:extLst>
              <a:ext uri="{FF2B5EF4-FFF2-40B4-BE49-F238E27FC236}">
                <a16:creationId xmlns:a16="http://schemas.microsoft.com/office/drawing/2014/main" id="{607FA530-6D9D-4A61-B39D-A2CA1C7D5503}"/>
              </a:ext>
            </a:extLst>
          </p:cNvPr>
          <p:cNvSpPr>
            <a:spLocks noGrp="1"/>
          </p:cNvSpPr>
          <p:nvPr/>
        </p:nvSpPr>
        <p:spPr>
          <a:xfrm>
            <a:off x="6191250" y="4048125"/>
            <a:ext cx="5143500" cy="9525"/>
          </a:xfrm>
          <a:prstGeom prst="rect">
            <a:avLst/>
          </a:prstGeom>
          <a:solidFill>
            <a:srgbClr val="A9BBB4"/>
          </a:solidFill>
          <a:ln w="0">
            <a:noFill/>
            <a:prstDash val="solid"/>
          </a:ln>
        </p:spPr>
      </p:sp>
      <p:sp>
        <p:nvSpPr>
          <p:cNvPr id="15" name="quiz-question-label-3">
            <a:extLst>
              <a:ext uri="{FF2B5EF4-FFF2-40B4-BE49-F238E27FC236}">
                <a16:creationId xmlns:a16="http://schemas.microsoft.com/office/drawing/2014/main" id="{450FF315-01FE-47A3-935C-A1DDE4AF646D}"/>
              </a:ext>
            </a:extLst>
          </p:cNvPr>
          <p:cNvSpPr>
            <a:spLocks noGrp="1"/>
          </p:cNvSpPr>
          <p:nvPr/>
        </p:nvSpPr>
        <p:spPr>
          <a:xfrm>
            <a:off x="666750" y="4095750"/>
            <a:ext cx="2095500" cy="266700"/>
          </a:xfrm>
          <a:prstGeom prst="rect">
            <a:avLst/>
          </a:prstGeom>
          <a:noFill/>
          <a:ln w="0">
            <a:noFill/>
            <a:prstDash val="solid"/>
          </a:ln>
        </p:spPr>
        <p:txBody>
          <a:bodyPr/>
          <a:lstStyle/>
          <a:p>
            <a:pPr algn="l">
              <a:defRPr sz="1650" b="1" i="0">
                <a:solidFill>
                  <a:srgbClr val="6336D6"/>
                </a:solidFill>
              </a:defRPr>
            </a:pPr>
            <a:r>
              <a:rPr sz="1650" b="1" i="0">
                <a:solidFill>
                  <a:srgbClr val="6336D6"/>
                </a:solidFill>
              </a:rPr>
              <a:t>Q3</a:t>
            </a:r>
          </a:p>
        </p:txBody>
      </p:sp>
      <p:sp>
        <p:nvSpPr>
          <p:cNvPr id="16" name="quiz-question-3">
            <a:extLst>
              <a:ext uri="{FF2B5EF4-FFF2-40B4-BE49-F238E27FC236}">
                <a16:creationId xmlns:a16="http://schemas.microsoft.com/office/drawing/2014/main" id="{D0614558-456B-4B86-868E-EB174B99FDAE}"/>
              </a:ext>
            </a:extLst>
          </p:cNvPr>
          <p:cNvSpPr>
            <a:spLocks noGrp="1"/>
          </p:cNvSpPr>
          <p:nvPr/>
        </p:nvSpPr>
        <p:spPr>
          <a:xfrm>
            <a:off x="666750" y="4419600"/>
            <a:ext cx="5143500" cy="666750"/>
          </a:xfrm>
          <a:prstGeom prst="rect">
            <a:avLst/>
          </a:prstGeom>
          <a:noFill/>
          <a:ln w="0">
            <a:noFill/>
            <a:prstDash val="solid"/>
          </a:ln>
        </p:spPr>
        <p:txBody>
          <a:bodyPr/>
          <a:lstStyle/>
          <a:p>
            <a:pPr algn="l">
              <a:defRPr sz="1725" b="1" i="0">
                <a:solidFill>
                  <a:srgbClr val="0A332E"/>
                </a:solidFill>
              </a:defRPr>
            </a:pPr>
            <a:r>
              <a:rPr sz="1725" b="1" i="0">
                <a:solidFill>
                  <a:srgbClr val="0A332E"/>
                </a:solidFill>
              </a:rPr>
              <a:t>Which statement correctly repairs today’s physics trap?</a:t>
            </a:r>
          </a:p>
        </p:txBody>
      </p:sp>
      <p:sp>
        <p:nvSpPr>
          <p:cNvPr id="17" name="quiz-choices-3">
            <a:extLst>
              <a:ext uri="{FF2B5EF4-FFF2-40B4-BE49-F238E27FC236}">
                <a16:creationId xmlns:a16="http://schemas.microsoft.com/office/drawing/2014/main" id="{88414987-9189-4450-B091-7A11F81CA878}"/>
              </a:ext>
            </a:extLst>
          </p:cNvPr>
          <p:cNvSpPr>
            <a:spLocks noGrp="1"/>
          </p:cNvSpPr>
          <p:nvPr/>
        </p:nvSpPr>
        <p:spPr>
          <a:xfrm>
            <a:off x="666750" y="5124450"/>
            <a:ext cx="5143500" cy="857250"/>
          </a:xfrm>
          <a:prstGeom prst="rect">
            <a:avLst/>
          </a:prstGeom>
          <a:noFill/>
          <a:ln w="0">
            <a:noFill/>
            <a:prstDash val="solid"/>
          </a:ln>
        </p:spPr>
        <p:txBody>
          <a:bodyPr/>
          <a:lstStyle/>
          <a:p>
            <a:pPr algn="l">
              <a:defRPr sz="1650" b="0" i="0">
                <a:solidFill>
                  <a:srgbClr val="48635E"/>
                </a:solidFill>
              </a:defRPr>
            </a:pPr>
            <a:r>
              <a:rPr sz="1650" b="0" i="0">
                <a:solidFill>
                  <a:srgbClr val="48635E"/>
                </a:solidFill>
              </a:rPr>
              <a:t>A Momentum can be conserved in an…energy changes form. · B Momentum conservation requires kinetic-energy conservation. · C Signs and units never matter · D A graph is decorative</a:t>
            </a:r>
          </a:p>
        </p:txBody>
      </p:sp>
      <p:sp>
        <p:nvSpPr>
          <p:cNvPr id="18" name="quiz-question-label-4">
            <a:extLst>
              <a:ext uri="{FF2B5EF4-FFF2-40B4-BE49-F238E27FC236}">
                <a16:creationId xmlns:a16="http://schemas.microsoft.com/office/drawing/2014/main" id="{4BE0822E-73CA-41E0-808F-83455EF05FD5}"/>
              </a:ext>
            </a:extLst>
          </p:cNvPr>
          <p:cNvSpPr>
            <a:spLocks noGrp="1"/>
          </p:cNvSpPr>
          <p:nvPr/>
        </p:nvSpPr>
        <p:spPr>
          <a:xfrm>
            <a:off x="6191250" y="4095750"/>
            <a:ext cx="2095500" cy="266700"/>
          </a:xfrm>
          <a:prstGeom prst="rect">
            <a:avLst/>
          </a:prstGeom>
          <a:noFill/>
          <a:ln w="0">
            <a:noFill/>
            <a:prstDash val="solid"/>
          </a:ln>
        </p:spPr>
        <p:txBody>
          <a:bodyPr/>
          <a:lstStyle/>
          <a:p>
            <a:pPr algn="l">
              <a:defRPr sz="1650" b="1" i="0">
                <a:solidFill>
                  <a:srgbClr val="6336D6"/>
                </a:solidFill>
              </a:defRPr>
            </a:pPr>
            <a:r>
              <a:rPr sz="1650" b="1" i="0">
                <a:solidFill>
                  <a:srgbClr val="6336D6"/>
                </a:solidFill>
              </a:rPr>
              <a:t>Q4</a:t>
            </a:r>
          </a:p>
        </p:txBody>
      </p:sp>
      <p:sp>
        <p:nvSpPr>
          <p:cNvPr id="19" name="quiz-question-4">
            <a:extLst>
              <a:ext uri="{FF2B5EF4-FFF2-40B4-BE49-F238E27FC236}">
                <a16:creationId xmlns:a16="http://schemas.microsoft.com/office/drawing/2014/main" id="{97D2BB37-D4D8-4341-8FA5-E5E3CEF5D85C}"/>
              </a:ext>
            </a:extLst>
          </p:cNvPr>
          <p:cNvSpPr>
            <a:spLocks noGrp="1"/>
          </p:cNvSpPr>
          <p:nvPr/>
        </p:nvSpPr>
        <p:spPr>
          <a:xfrm>
            <a:off x="6191250" y="4419600"/>
            <a:ext cx="5143500" cy="666750"/>
          </a:xfrm>
          <a:prstGeom prst="rect">
            <a:avLst/>
          </a:prstGeom>
          <a:noFill/>
          <a:ln w="0">
            <a:noFill/>
            <a:prstDash val="solid"/>
          </a:ln>
        </p:spPr>
        <p:txBody>
          <a:bodyPr/>
          <a:lstStyle/>
          <a:p>
            <a:pPr algn="l">
              <a:defRPr sz="1725" b="1" i="0">
                <a:solidFill>
                  <a:srgbClr val="0A332E"/>
                </a:solidFill>
              </a:defRPr>
            </a:pPr>
            <a:r>
              <a:rPr sz="1725" b="1" i="0">
                <a:solidFill>
                  <a:srgbClr val="0A332E"/>
                </a:solidFill>
              </a:rPr>
              <a:t>What should follow a numerical AP Physics result?</a:t>
            </a:r>
          </a:p>
        </p:txBody>
      </p:sp>
      <p:sp>
        <p:nvSpPr>
          <p:cNvPr id="20" name="quiz-choices-4">
            <a:extLst>
              <a:ext uri="{FF2B5EF4-FFF2-40B4-BE49-F238E27FC236}">
                <a16:creationId xmlns:a16="http://schemas.microsoft.com/office/drawing/2014/main" id="{F3E23A81-BBD7-406B-A58B-73782EFF4DE3}"/>
              </a:ext>
            </a:extLst>
          </p:cNvPr>
          <p:cNvSpPr>
            <a:spLocks noGrp="1"/>
          </p:cNvSpPr>
          <p:nvPr/>
        </p:nvSpPr>
        <p:spPr>
          <a:xfrm>
            <a:off x="6191250" y="5124450"/>
            <a:ext cx="5143500" cy="857250"/>
          </a:xfrm>
          <a:prstGeom prst="rect">
            <a:avLst/>
          </a:prstGeom>
          <a:noFill/>
          <a:ln w="0">
            <a:noFill/>
            <a:prstDash val="solid"/>
          </a:ln>
        </p:spPr>
        <p:txBody>
          <a:bodyPr/>
          <a:lstStyle/>
          <a:p>
            <a:pPr algn="l">
              <a:defRPr sz="1650" b="0" i="0">
                <a:solidFill>
                  <a:srgbClr val="48635E"/>
                </a:solidFill>
              </a:defRPr>
            </a:pPr>
            <a:r>
              <a:rPr sz="1650" b="0" i="0">
                <a:solidFill>
                  <a:srgbClr val="48635E"/>
                </a:solidFill>
              </a:rPr>
              <a:t>A Units and a physical interpretation · B Only more decimals · C A copied formula · D No sign convention</a:t>
            </a:r>
          </a:p>
        </p:txBody>
      </p:sp>
    </p:spTree>
    <p:extLst>
      <p:ext uri="{BB962C8B-B14F-4D97-AF65-F5344CB8AC3E}">
        <p14:creationId xmlns:p14="http://schemas.microsoft.com/office/powerpoint/2010/main" val="30985513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0B342E"/>
        </a:solidFill>
        <a:effectLst/>
      </p:bgPr>
    </p:bg>
    <p:spTree>
      <p:nvGrpSpPr>
        <p:cNvPr id="1" name=""/>
        <p:cNvGrpSpPr/>
        <p:nvPr/>
      </p:nvGrpSpPr>
      <p:grpSpPr>
        <a:xfrm>
          <a:off x="0" y="0"/>
          <a:ext cx="0" cy="0"/>
          <a:chOff x="0" y="0"/>
          <a:chExt cx="0" cy="0"/>
        </a:xfrm>
      </p:grpSpPr>
      <p:sp>
        <p:nvSpPr>
          <p:cNvPr id="26" name="group-label">
            <a:extLst>
              <a:ext uri="{FF2B5EF4-FFF2-40B4-BE49-F238E27FC236}">
                <a16:creationId xmlns:a16="http://schemas.microsoft.com/office/drawing/2014/main" id="{2A1BA881-0E04-4FC8-A8BE-C7D05B70B337}"/>
              </a:ext>
            </a:extLst>
          </p:cNvPr>
          <p:cNvSpPr>
            <a:spLocks noGrp="1"/>
          </p:cNvSpPr>
          <p:nvPr/>
        </p:nvSpPr>
        <p:spPr>
          <a:xfrm>
            <a:off x="666750" y="266700"/>
            <a:ext cx="7239000" cy="285750"/>
          </a:xfrm>
          <a:prstGeom prst="rect">
            <a:avLst/>
          </a:prstGeom>
          <a:noFill/>
          <a:ln w="0">
            <a:noFill/>
            <a:prstDash val="solid"/>
          </a:ln>
        </p:spPr>
        <p:txBody>
          <a:bodyPr/>
          <a:lstStyle/>
          <a:p>
            <a:pPr algn="l">
              <a:defRPr sz="1650" b="1" i="0">
                <a:solidFill>
                  <a:srgbClr val="A88CFF"/>
                </a:solidFill>
              </a:defRPr>
            </a:pPr>
            <a:r>
              <a:rPr sz="1650" b="1" i="0">
                <a:solidFill>
                  <a:srgbClr val="A88CFF"/>
                </a:solidFill>
              </a:rPr>
              <a:t>APC-M · UNIT 4 · AP PHYSICS C: MECHANICS</a:t>
            </a:r>
          </a:p>
        </p:txBody>
      </p:sp>
      <p:sp>
        <p:nvSpPr>
          <p:cNvPr id="2" name="page-number">
            <a:extLst>
              <a:ext uri="{FF2B5EF4-FFF2-40B4-BE49-F238E27FC236}">
                <a16:creationId xmlns:a16="http://schemas.microsoft.com/office/drawing/2014/main" id="{FFFA54F6-A9F0-45BF-8619-4612377AE79E}"/>
              </a:ext>
            </a:extLst>
          </p:cNvPr>
          <p:cNvSpPr>
            <a:spLocks noGrp="1"/>
          </p:cNvSpPr>
          <p:nvPr/>
        </p:nvSpPr>
        <p:spPr>
          <a:xfrm>
            <a:off x="10334625" y="266700"/>
            <a:ext cx="1190625" cy="285750"/>
          </a:xfrm>
          <a:prstGeom prst="rect">
            <a:avLst/>
          </a:prstGeom>
          <a:noFill/>
          <a:ln w="0">
            <a:noFill/>
            <a:prstDash val="solid"/>
          </a:ln>
        </p:spPr>
        <p:txBody>
          <a:bodyPr/>
          <a:lstStyle/>
          <a:p>
            <a:pPr algn="r">
              <a:defRPr sz="1650" b="1" i="0">
                <a:solidFill>
                  <a:srgbClr val="F4F0E2"/>
                </a:solidFill>
              </a:defRPr>
            </a:pPr>
            <a:r>
              <a:rPr lang="en-US" sz="1650" b="1" i="0">
                <a:solidFill>
                  <a:srgbClr val="F4F0E2"/>
                </a:solidFill>
              </a:rPr>
              <a:t>13 / 13</a:t>
            </a:r>
            <a:endParaRPr sz="1650" b="1" i="0">
              <a:solidFill>
                <a:srgbClr val="F4F0E2"/>
              </a:solidFill>
            </a:endParaRPr>
          </a:p>
        </p:txBody>
      </p:sp>
      <p:sp>
        <p:nvSpPr>
          <p:cNvPr id="3" name="rule-70-666">
            <a:extLst>
              <a:ext uri="{FF2B5EF4-FFF2-40B4-BE49-F238E27FC236}">
                <a16:creationId xmlns:a16="http://schemas.microsoft.com/office/drawing/2014/main" id="{18244E3D-FE44-4262-8CCE-A29A389244B5}"/>
              </a:ext>
            </a:extLst>
          </p:cNvPr>
          <p:cNvSpPr>
            <a:spLocks noGrp="1"/>
          </p:cNvSpPr>
          <p:nvPr/>
        </p:nvSpPr>
        <p:spPr>
          <a:xfrm>
            <a:off x="666750" y="6343650"/>
            <a:ext cx="10858500" cy="9525"/>
          </a:xfrm>
          <a:prstGeom prst="rect">
            <a:avLst/>
          </a:prstGeom>
          <a:solidFill>
            <a:srgbClr val="47716A"/>
          </a:solidFill>
          <a:ln w="0">
            <a:noFill/>
            <a:prstDash val="solid"/>
          </a:ln>
        </p:spPr>
      </p:sp>
      <p:sp>
        <p:nvSpPr>
          <p:cNvPr id="4" name="course-footer">
            <a:extLst>
              <a:ext uri="{FF2B5EF4-FFF2-40B4-BE49-F238E27FC236}">
                <a16:creationId xmlns:a16="http://schemas.microsoft.com/office/drawing/2014/main" id="{F1C96BA7-6D17-4D3E-B882-A520D53B5D3A}"/>
              </a:ext>
            </a:extLst>
          </p:cNvPr>
          <p:cNvSpPr>
            <a:spLocks noGrp="1"/>
          </p:cNvSpPr>
          <p:nvPr/>
        </p:nvSpPr>
        <p:spPr>
          <a:xfrm>
            <a:off x="666750" y="6429375"/>
            <a:ext cx="8572500" cy="266700"/>
          </a:xfrm>
          <a:prstGeom prst="rect">
            <a:avLst/>
          </a:prstGeom>
          <a:noFill/>
          <a:ln w="0">
            <a:noFill/>
            <a:prstDash val="solid"/>
          </a:ln>
        </p:spPr>
        <p:txBody>
          <a:bodyPr/>
          <a:lstStyle/>
          <a:p>
            <a:pPr algn="l">
              <a:defRPr sz="1650" b="1" i="0">
                <a:solidFill>
                  <a:srgbClr val="F4F0E2"/>
                </a:solidFill>
              </a:defRPr>
            </a:pPr>
            <a:r>
              <a:rPr sz="1650" b="1" i="0">
                <a:solidFill>
                  <a:srgbClr val="F4F0E2"/>
                </a:solidFill>
              </a:rPr>
              <a:t>GIOPHYSICS · COLLEGE BOARD AP PHYSICS · APC-M-U4 · 10–20%</a:t>
            </a:r>
          </a:p>
        </p:txBody>
      </p:sp>
      <p:sp>
        <p:nvSpPr>
          <p:cNvPr id="5" name="slide-title">
            <a:extLst>
              <a:ext uri="{FF2B5EF4-FFF2-40B4-BE49-F238E27FC236}">
                <a16:creationId xmlns:a16="http://schemas.microsoft.com/office/drawing/2014/main" id="{B27B9476-258A-43A9-9659-3D3AFFA7E8BB}"/>
              </a:ext>
            </a:extLst>
          </p:cNvPr>
          <p:cNvSpPr>
            <a:spLocks noGrp="1"/>
          </p:cNvSpPr>
          <p:nvPr/>
        </p:nvSpPr>
        <p:spPr>
          <a:xfrm>
            <a:off x="666750" y="685800"/>
            <a:ext cx="10858500" cy="952500"/>
          </a:xfrm>
          <a:prstGeom prst="rect">
            <a:avLst/>
          </a:prstGeom>
          <a:noFill/>
          <a:ln w="0">
            <a:noFill/>
            <a:prstDash val="solid"/>
          </a:ln>
        </p:spPr>
        <p:txBody>
          <a:bodyPr/>
          <a:lstStyle/>
          <a:p>
            <a:pPr algn="l">
              <a:defRPr sz="3600" b="1" i="0">
                <a:solidFill>
                  <a:srgbClr val="F4F0E2"/>
                </a:solidFill>
              </a:defRPr>
            </a:pPr>
            <a:r>
              <a:rPr sz="3600" b="1" i="0">
                <a:solidFill>
                  <a:srgbClr val="F4F0E2"/>
                </a:solidFill>
              </a:rPr>
              <a:t>Quiz answers: correct, explain, improve</a:t>
            </a:r>
          </a:p>
        </p:txBody>
      </p:sp>
      <p:sp>
        <p:nvSpPr>
          <p:cNvPr id="6" name="answer-number-1">
            <a:extLst>
              <a:ext uri="{FF2B5EF4-FFF2-40B4-BE49-F238E27FC236}">
                <a16:creationId xmlns:a16="http://schemas.microsoft.com/office/drawing/2014/main" id="{C766C7CD-AF53-46E5-BA92-D7F456820B40}"/>
              </a:ext>
            </a:extLst>
          </p:cNvPr>
          <p:cNvSpPr>
            <a:spLocks noGrp="1"/>
          </p:cNvSpPr>
          <p:nvPr/>
        </p:nvSpPr>
        <p:spPr>
          <a:xfrm>
            <a:off x="714375" y="1714500"/>
            <a:ext cx="476250" cy="476250"/>
          </a:xfrm>
          <a:prstGeom prst="ellipse">
            <a:avLst/>
          </a:prstGeom>
          <a:solidFill>
            <a:srgbClr val="A88CFF"/>
          </a:solidFill>
          <a:ln w="0">
            <a:noFill/>
            <a:prstDash val="solid"/>
          </a:ln>
        </p:spPr>
      </p:sp>
      <p:sp>
        <p:nvSpPr>
          <p:cNvPr id="7" name="answer-number-text-1">
            <a:extLst>
              <a:ext uri="{FF2B5EF4-FFF2-40B4-BE49-F238E27FC236}">
                <a16:creationId xmlns:a16="http://schemas.microsoft.com/office/drawing/2014/main" id="{BB513F3D-1D10-4931-B5DC-7D0B20BFA270}"/>
              </a:ext>
            </a:extLst>
          </p:cNvPr>
          <p:cNvSpPr>
            <a:spLocks noGrp="1"/>
          </p:cNvSpPr>
          <p:nvPr/>
        </p:nvSpPr>
        <p:spPr>
          <a:xfrm>
            <a:off x="714375" y="1781175"/>
            <a:ext cx="476250" cy="323850"/>
          </a:xfrm>
          <a:prstGeom prst="rect">
            <a:avLst/>
          </a:prstGeom>
          <a:noFill/>
          <a:ln w="0">
            <a:noFill/>
            <a:prstDash val="solid"/>
          </a:ln>
        </p:spPr>
        <p:txBody>
          <a:bodyPr/>
          <a:lstStyle/>
          <a:p>
            <a:pPr algn="ctr">
              <a:defRPr sz="1650" b="1" i="0">
                <a:solidFill>
                  <a:srgbClr val="0B342E"/>
                </a:solidFill>
              </a:defRPr>
            </a:pPr>
            <a:r>
              <a:rPr sz="1650" b="1" i="0">
                <a:solidFill>
                  <a:srgbClr val="0B342E"/>
                </a:solidFill>
              </a:rPr>
              <a:t>1.</a:t>
            </a:r>
          </a:p>
        </p:txBody>
      </p:sp>
      <p:sp>
        <p:nvSpPr>
          <p:cNvPr id="8" name="answer-value-1">
            <a:extLst>
              <a:ext uri="{FF2B5EF4-FFF2-40B4-BE49-F238E27FC236}">
                <a16:creationId xmlns:a16="http://schemas.microsoft.com/office/drawing/2014/main" id="{8ABDB46B-12AA-4877-A5FB-F1F47150336B}"/>
              </a:ext>
            </a:extLst>
          </p:cNvPr>
          <p:cNvSpPr>
            <a:spLocks noGrp="1"/>
          </p:cNvSpPr>
          <p:nvPr/>
        </p:nvSpPr>
        <p:spPr>
          <a:xfrm>
            <a:off x="1476375" y="1647825"/>
            <a:ext cx="4762500" cy="800100"/>
          </a:xfrm>
          <a:prstGeom prst="rect">
            <a:avLst/>
          </a:prstGeom>
          <a:noFill/>
          <a:ln w="0">
            <a:noFill/>
            <a:prstDash val="solid"/>
          </a:ln>
        </p:spPr>
        <p:txBody>
          <a:bodyPr/>
          <a:lstStyle/>
          <a:p>
            <a:pPr algn="l">
              <a:defRPr sz="1650" b="1" i="0">
                <a:solidFill>
                  <a:srgbClr val="A88CFF"/>
                </a:solidFill>
              </a:defRPr>
            </a:pPr>
            <a:r>
              <a:rPr sz="1650" b="1" i="0">
                <a:solidFill>
                  <a:srgbClr val="A88CFF"/>
                </a:solidFill>
              </a:rPr>
              <a:t>Answer: J = ∫F dt = Δp</a:t>
            </a:r>
          </a:p>
        </p:txBody>
      </p:sp>
      <p:sp>
        <p:nvSpPr>
          <p:cNvPr id="9" name="answer-reason-1">
            <a:extLst>
              <a:ext uri="{FF2B5EF4-FFF2-40B4-BE49-F238E27FC236}">
                <a16:creationId xmlns:a16="http://schemas.microsoft.com/office/drawing/2014/main" id="{5D949BE0-C18D-47E3-ABD9-130F5FB85AA1}"/>
              </a:ext>
            </a:extLst>
          </p:cNvPr>
          <p:cNvSpPr>
            <a:spLocks noGrp="1"/>
          </p:cNvSpPr>
          <p:nvPr/>
        </p:nvSpPr>
        <p:spPr>
          <a:xfrm>
            <a:off x="6477000" y="1695450"/>
            <a:ext cx="4667250" cy="666750"/>
          </a:xfrm>
          <a:prstGeom prst="rect">
            <a:avLst/>
          </a:prstGeom>
          <a:noFill/>
          <a:ln w="0">
            <a:noFill/>
            <a:prstDash val="solid"/>
          </a:ln>
        </p:spPr>
        <p:txBody>
          <a:bodyPr/>
          <a:lstStyle/>
          <a:p>
            <a:pPr algn="l">
              <a:defRPr sz="1650" b="0" i="0">
                <a:solidFill>
                  <a:srgbClr val="F4F0E2"/>
                </a:solidFill>
              </a:defRPr>
            </a:pPr>
            <a:r>
              <a:rPr sz="1650" b="0" i="0">
                <a:solidFill>
                  <a:srgbClr val="F4F0E2"/>
                </a:solidFill>
              </a:rPr>
              <a:t>It is one of the unit’s governing relationships.</a:t>
            </a:r>
          </a:p>
        </p:txBody>
      </p:sp>
      <p:sp>
        <p:nvSpPr>
          <p:cNvPr id="10" name="rule-155-262">
            <a:extLst>
              <a:ext uri="{FF2B5EF4-FFF2-40B4-BE49-F238E27FC236}">
                <a16:creationId xmlns:a16="http://schemas.microsoft.com/office/drawing/2014/main" id="{ED7393D7-E485-4E6B-A7F0-B5A815CF46AA}"/>
              </a:ext>
            </a:extLst>
          </p:cNvPr>
          <p:cNvSpPr>
            <a:spLocks noGrp="1"/>
          </p:cNvSpPr>
          <p:nvPr/>
        </p:nvSpPr>
        <p:spPr>
          <a:xfrm>
            <a:off x="1476375" y="2495550"/>
            <a:ext cx="9667875" cy="9525"/>
          </a:xfrm>
          <a:prstGeom prst="rect">
            <a:avLst/>
          </a:prstGeom>
          <a:solidFill>
            <a:srgbClr val="47716A"/>
          </a:solidFill>
          <a:ln w="0">
            <a:noFill/>
            <a:prstDash val="solid"/>
          </a:ln>
        </p:spPr>
      </p:sp>
      <p:sp>
        <p:nvSpPr>
          <p:cNvPr id="11" name="answer-number-2">
            <a:extLst>
              <a:ext uri="{FF2B5EF4-FFF2-40B4-BE49-F238E27FC236}">
                <a16:creationId xmlns:a16="http://schemas.microsoft.com/office/drawing/2014/main" id="{7F3F85B0-595E-47E9-BB61-A5D5622107F8}"/>
              </a:ext>
            </a:extLst>
          </p:cNvPr>
          <p:cNvSpPr>
            <a:spLocks noGrp="1"/>
          </p:cNvSpPr>
          <p:nvPr/>
        </p:nvSpPr>
        <p:spPr>
          <a:xfrm>
            <a:off x="714375" y="2695575"/>
            <a:ext cx="476250" cy="476250"/>
          </a:xfrm>
          <a:prstGeom prst="ellipse">
            <a:avLst/>
          </a:prstGeom>
          <a:solidFill>
            <a:srgbClr val="A88CFF"/>
          </a:solidFill>
          <a:ln w="0">
            <a:noFill/>
            <a:prstDash val="solid"/>
          </a:ln>
        </p:spPr>
      </p:sp>
      <p:sp>
        <p:nvSpPr>
          <p:cNvPr id="12" name="answer-number-text-2">
            <a:extLst>
              <a:ext uri="{FF2B5EF4-FFF2-40B4-BE49-F238E27FC236}">
                <a16:creationId xmlns:a16="http://schemas.microsoft.com/office/drawing/2014/main" id="{710376B8-3E02-4377-9074-67E39B6FE20C}"/>
              </a:ext>
            </a:extLst>
          </p:cNvPr>
          <p:cNvSpPr>
            <a:spLocks noGrp="1"/>
          </p:cNvSpPr>
          <p:nvPr/>
        </p:nvSpPr>
        <p:spPr>
          <a:xfrm>
            <a:off x="714375" y="2762250"/>
            <a:ext cx="476250" cy="323850"/>
          </a:xfrm>
          <a:prstGeom prst="rect">
            <a:avLst/>
          </a:prstGeom>
          <a:noFill/>
          <a:ln w="0">
            <a:noFill/>
            <a:prstDash val="solid"/>
          </a:ln>
        </p:spPr>
        <p:txBody>
          <a:bodyPr/>
          <a:lstStyle/>
          <a:p>
            <a:pPr algn="ctr">
              <a:defRPr sz="1650" b="1" i="0">
                <a:solidFill>
                  <a:srgbClr val="0B342E"/>
                </a:solidFill>
              </a:defRPr>
            </a:pPr>
            <a:r>
              <a:rPr sz="1650" b="1" i="0">
                <a:solidFill>
                  <a:srgbClr val="0B342E"/>
                </a:solidFill>
              </a:rPr>
              <a:t>2.</a:t>
            </a:r>
          </a:p>
        </p:txBody>
      </p:sp>
      <p:sp>
        <p:nvSpPr>
          <p:cNvPr id="13" name="answer-value-2">
            <a:extLst>
              <a:ext uri="{FF2B5EF4-FFF2-40B4-BE49-F238E27FC236}">
                <a16:creationId xmlns:a16="http://schemas.microsoft.com/office/drawing/2014/main" id="{8EF3269E-E74F-42E4-8D36-BA023F277C6C}"/>
              </a:ext>
            </a:extLst>
          </p:cNvPr>
          <p:cNvSpPr>
            <a:spLocks noGrp="1"/>
          </p:cNvSpPr>
          <p:nvPr/>
        </p:nvSpPr>
        <p:spPr>
          <a:xfrm>
            <a:off x="1476375" y="2628900"/>
            <a:ext cx="4762500" cy="800100"/>
          </a:xfrm>
          <a:prstGeom prst="rect">
            <a:avLst/>
          </a:prstGeom>
          <a:noFill/>
          <a:ln w="0">
            <a:noFill/>
            <a:prstDash val="solid"/>
          </a:ln>
        </p:spPr>
        <p:txBody>
          <a:bodyPr/>
          <a:lstStyle/>
          <a:p>
            <a:pPr algn="l">
              <a:defRPr sz="1650" b="1" i="0">
                <a:solidFill>
                  <a:srgbClr val="A88CFF"/>
                </a:solidFill>
              </a:defRPr>
            </a:pPr>
            <a:r>
              <a:rPr sz="1650" b="1" i="0">
                <a:solidFill>
                  <a:srgbClr val="A88CFF"/>
                </a:solidFill>
              </a:rPr>
              <a:t>Answer: 1.B</a:t>
            </a:r>
          </a:p>
        </p:txBody>
      </p:sp>
      <p:sp>
        <p:nvSpPr>
          <p:cNvPr id="14" name="answer-reason-2">
            <a:extLst>
              <a:ext uri="{FF2B5EF4-FFF2-40B4-BE49-F238E27FC236}">
                <a16:creationId xmlns:a16="http://schemas.microsoft.com/office/drawing/2014/main" id="{7B965A4E-3FE5-4CF7-86BA-392ED77FB700}"/>
              </a:ext>
            </a:extLst>
          </p:cNvPr>
          <p:cNvSpPr>
            <a:spLocks noGrp="1"/>
          </p:cNvSpPr>
          <p:nvPr/>
        </p:nvSpPr>
        <p:spPr>
          <a:xfrm>
            <a:off x="6477000" y="2676525"/>
            <a:ext cx="4667250" cy="666750"/>
          </a:xfrm>
          <a:prstGeom prst="rect">
            <a:avLst/>
          </a:prstGeom>
          <a:noFill/>
          <a:ln w="0">
            <a:noFill/>
            <a:prstDash val="solid"/>
          </a:ln>
        </p:spPr>
        <p:txBody>
          <a:bodyPr/>
          <a:lstStyle/>
          <a:p>
            <a:pPr algn="l">
              <a:defRPr sz="1650" b="0" i="0">
                <a:solidFill>
                  <a:srgbClr val="F4F0E2"/>
                </a:solidFill>
              </a:defRPr>
            </a:pPr>
            <a:r>
              <a:rPr sz="1650" b="0" i="0">
                <a:solidFill>
                  <a:srgbClr val="F4F0E2"/>
                </a:solidFill>
              </a:rPr>
              <a:t>Practice 1.B is creating quantitative graphs with scales and units.</a:t>
            </a:r>
          </a:p>
        </p:txBody>
      </p:sp>
      <p:sp>
        <p:nvSpPr>
          <p:cNvPr id="15" name="rule-155-365">
            <a:extLst>
              <a:ext uri="{FF2B5EF4-FFF2-40B4-BE49-F238E27FC236}">
                <a16:creationId xmlns:a16="http://schemas.microsoft.com/office/drawing/2014/main" id="{3D05F63E-5B43-495A-9A1D-12752DF90F66}"/>
              </a:ext>
            </a:extLst>
          </p:cNvPr>
          <p:cNvSpPr>
            <a:spLocks noGrp="1"/>
          </p:cNvSpPr>
          <p:nvPr/>
        </p:nvSpPr>
        <p:spPr>
          <a:xfrm>
            <a:off x="1476375" y="3476625"/>
            <a:ext cx="9667875" cy="9525"/>
          </a:xfrm>
          <a:prstGeom prst="rect">
            <a:avLst/>
          </a:prstGeom>
          <a:solidFill>
            <a:srgbClr val="47716A"/>
          </a:solidFill>
          <a:ln w="0">
            <a:noFill/>
            <a:prstDash val="solid"/>
          </a:ln>
        </p:spPr>
      </p:sp>
      <p:sp>
        <p:nvSpPr>
          <p:cNvPr id="16" name="answer-number-3">
            <a:extLst>
              <a:ext uri="{FF2B5EF4-FFF2-40B4-BE49-F238E27FC236}">
                <a16:creationId xmlns:a16="http://schemas.microsoft.com/office/drawing/2014/main" id="{DFEA5C6F-3511-4E87-A2F8-E9F99EC42812}"/>
              </a:ext>
            </a:extLst>
          </p:cNvPr>
          <p:cNvSpPr>
            <a:spLocks noGrp="1"/>
          </p:cNvSpPr>
          <p:nvPr/>
        </p:nvSpPr>
        <p:spPr>
          <a:xfrm>
            <a:off x="714375" y="3676650"/>
            <a:ext cx="476250" cy="476250"/>
          </a:xfrm>
          <a:prstGeom prst="ellipse">
            <a:avLst/>
          </a:prstGeom>
          <a:solidFill>
            <a:srgbClr val="A88CFF"/>
          </a:solidFill>
          <a:ln w="0">
            <a:noFill/>
            <a:prstDash val="solid"/>
          </a:ln>
        </p:spPr>
      </p:sp>
      <p:sp>
        <p:nvSpPr>
          <p:cNvPr id="17" name="answer-number-text-3">
            <a:extLst>
              <a:ext uri="{FF2B5EF4-FFF2-40B4-BE49-F238E27FC236}">
                <a16:creationId xmlns:a16="http://schemas.microsoft.com/office/drawing/2014/main" id="{039D0110-6B89-46A2-B311-6D36E71725B1}"/>
              </a:ext>
            </a:extLst>
          </p:cNvPr>
          <p:cNvSpPr>
            <a:spLocks noGrp="1"/>
          </p:cNvSpPr>
          <p:nvPr/>
        </p:nvSpPr>
        <p:spPr>
          <a:xfrm>
            <a:off x="714375" y="3743325"/>
            <a:ext cx="476250" cy="323850"/>
          </a:xfrm>
          <a:prstGeom prst="rect">
            <a:avLst/>
          </a:prstGeom>
          <a:noFill/>
          <a:ln w="0">
            <a:noFill/>
            <a:prstDash val="solid"/>
          </a:ln>
        </p:spPr>
        <p:txBody>
          <a:bodyPr/>
          <a:lstStyle/>
          <a:p>
            <a:pPr algn="ctr">
              <a:defRPr sz="1650" b="1" i="0">
                <a:solidFill>
                  <a:srgbClr val="0B342E"/>
                </a:solidFill>
              </a:defRPr>
            </a:pPr>
            <a:r>
              <a:rPr sz="1650" b="1" i="0">
                <a:solidFill>
                  <a:srgbClr val="0B342E"/>
                </a:solidFill>
              </a:rPr>
              <a:t>3.</a:t>
            </a:r>
          </a:p>
        </p:txBody>
      </p:sp>
      <p:sp>
        <p:nvSpPr>
          <p:cNvPr id="18" name="answer-value-3">
            <a:extLst>
              <a:ext uri="{FF2B5EF4-FFF2-40B4-BE49-F238E27FC236}">
                <a16:creationId xmlns:a16="http://schemas.microsoft.com/office/drawing/2014/main" id="{066A5BFE-D90A-4809-B03E-2F291FFC28D0}"/>
              </a:ext>
            </a:extLst>
          </p:cNvPr>
          <p:cNvSpPr>
            <a:spLocks noGrp="1"/>
          </p:cNvSpPr>
          <p:nvPr/>
        </p:nvSpPr>
        <p:spPr>
          <a:xfrm>
            <a:off x="1476375" y="3609975"/>
            <a:ext cx="4762500" cy="800100"/>
          </a:xfrm>
          <a:prstGeom prst="rect">
            <a:avLst/>
          </a:prstGeom>
          <a:noFill/>
          <a:ln w="0">
            <a:noFill/>
            <a:prstDash val="solid"/>
          </a:ln>
        </p:spPr>
        <p:txBody>
          <a:bodyPr/>
          <a:lstStyle/>
          <a:p>
            <a:pPr algn="l">
              <a:defRPr sz="1650" b="1" i="0">
                <a:solidFill>
                  <a:srgbClr val="A88CFF"/>
                </a:solidFill>
              </a:defRPr>
            </a:pPr>
            <a:r>
              <a:rPr sz="1650" b="1" i="0">
                <a:solidFill>
                  <a:srgbClr val="A88CFF"/>
                </a:solidFill>
              </a:rPr>
              <a:t>Answer: Momentum can be conserved in an isolated inelastic collision even when kinetic energy changes form.</a:t>
            </a:r>
          </a:p>
        </p:txBody>
      </p:sp>
      <p:sp>
        <p:nvSpPr>
          <p:cNvPr id="19" name="answer-reason-3">
            <a:extLst>
              <a:ext uri="{FF2B5EF4-FFF2-40B4-BE49-F238E27FC236}">
                <a16:creationId xmlns:a16="http://schemas.microsoft.com/office/drawing/2014/main" id="{386CFE19-F64A-48D1-ADD6-C804EAF0358D}"/>
              </a:ext>
            </a:extLst>
          </p:cNvPr>
          <p:cNvSpPr>
            <a:spLocks noGrp="1"/>
          </p:cNvSpPr>
          <p:nvPr/>
        </p:nvSpPr>
        <p:spPr>
          <a:xfrm>
            <a:off x="6477000" y="3657600"/>
            <a:ext cx="4667250" cy="666750"/>
          </a:xfrm>
          <a:prstGeom prst="rect">
            <a:avLst/>
          </a:prstGeom>
          <a:noFill/>
          <a:ln w="0">
            <a:noFill/>
            <a:prstDash val="solid"/>
          </a:ln>
        </p:spPr>
        <p:txBody>
          <a:bodyPr/>
          <a:lstStyle/>
          <a:p>
            <a:pPr algn="l">
              <a:defRPr sz="1650" b="0" i="0">
                <a:solidFill>
                  <a:srgbClr val="F4F0E2"/>
                </a:solidFill>
              </a:defRPr>
            </a:pPr>
            <a:r>
              <a:rPr sz="1650" b="0" i="0">
                <a:solidFill>
                  <a:srgbClr val="F4F0E2"/>
                </a:solidFill>
              </a:rPr>
              <a:t>The correction states the physically valid boundary or relationship.</a:t>
            </a:r>
          </a:p>
        </p:txBody>
      </p:sp>
      <p:sp>
        <p:nvSpPr>
          <p:cNvPr id="20" name="rule-155-468">
            <a:extLst>
              <a:ext uri="{FF2B5EF4-FFF2-40B4-BE49-F238E27FC236}">
                <a16:creationId xmlns:a16="http://schemas.microsoft.com/office/drawing/2014/main" id="{D44CF87E-EFC1-4873-B8C2-12C1BF13A4BF}"/>
              </a:ext>
            </a:extLst>
          </p:cNvPr>
          <p:cNvSpPr>
            <a:spLocks noGrp="1"/>
          </p:cNvSpPr>
          <p:nvPr/>
        </p:nvSpPr>
        <p:spPr>
          <a:xfrm>
            <a:off x="1476375" y="4457700"/>
            <a:ext cx="9667875" cy="9525"/>
          </a:xfrm>
          <a:prstGeom prst="rect">
            <a:avLst/>
          </a:prstGeom>
          <a:solidFill>
            <a:srgbClr val="47716A"/>
          </a:solidFill>
          <a:ln w="0">
            <a:noFill/>
            <a:prstDash val="solid"/>
          </a:ln>
        </p:spPr>
      </p:sp>
      <p:sp>
        <p:nvSpPr>
          <p:cNvPr id="21" name="answer-number-4">
            <a:extLst>
              <a:ext uri="{FF2B5EF4-FFF2-40B4-BE49-F238E27FC236}">
                <a16:creationId xmlns:a16="http://schemas.microsoft.com/office/drawing/2014/main" id="{EC516195-D5E4-4FDC-9ADC-2F077474B550}"/>
              </a:ext>
            </a:extLst>
          </p:cNvPr>
          <p:cNvSpPr>
            <a:spLocks noGrp="1"/>
          </p:cNvSpPr>
          <p:nvPr/>
        </p:nvSpPr>
        <p:spPr>
          <a:xfrm>
            <a:off x="714375" y="4657725"/>
            <a:ext cx="476250" cy="476250"/>
          </a:xfrm>
          <a:prstGeom prst="ellipse">
            <a:avLst/>
          </a:prstGeom>
          <a:solidFill>
            <a:srgbClr val="A88CFF"/>
          </a:solidFill>
          <a:ln w="0">
            <a:noFill/>
            <a:prstDash val="solid"/>
          </a:ln>
        </p:spPr>
      </p:sp>
      <p:sp>
        <p:nvSpPr>
          <p:cNvPr id="22" name="answer-number-text-4">
            <a:extLst>
              <a:ext uri="{FF2B5EF4-FFF2-40B4-BE49-F238E27FC236}">
                <a16:creationId xmlns:a16="http://schemas.microsoft.com/office/drawing/2014/main" id="{42FE1328-E91D-4D4F-9717-F3766764D202}"/>
              </a:ext>
            </a:extLst>
          </p:cNvPr>
          <p:cNvSpPr>
            <a:spLocks noGrp="1"/>
          </p:cNvSpPr>
          <p:nvPr/>
        </p:nvSpPr>
        <p:spPr>
          <a:xfrm>
            <a:off x="714375" y="4724400"/>
            <a:ext cx="476250" cy="323850"/>
          </a:xfrm>
          <a:prstGeom prst="rect">
            <a:avLst/>
          </a:prstGeom>
          <a:noFill/>
          <a:ln w="0">
            <a:noFill/>
            <a:prstDash val="solid"/>
          </a:ln>
        </p:spPr>
        <p:txBody>
          <a:bodyPr/>
          <a:lstStyle/>
          <a:p>
            <a:pPr algn="ctr">
              <a:defRPr sz="1650" b="1" i="0">
                <a:solidFill>
                  <a:srgbClr val="0B342E"/>
                </a:solidFill>
              </a:defRPr>
            </a:pPr>
            <a:r>
              <a:rPr sz="1650" b="1" i="0">
                <a:solidFill>
                  <a:srgbClr val="0B342E"/>
                </a:solidFill>
              </a:rPr>
              <a:t>4.</a:t>
            </a:r>
          </a:p>
        </p:txBody>
      </p:sp>
      <p:sp>
        <p:nvSpPr>
          <p:cNvPr id="23" name="answer-value-4">
            <a:extLst>
              <a:ext uri="{FF2B5EF4-FFF2-40B4-BE49-F238E27FC236}">
                <a16:creationId xmlns:a16="http://schemas.microsoft.com/office/drawing/2014/main" id="{1E03E401-3E4F-48B3-853A-EB0D9A95A3BF}"/>
              </a:ext>
            </a:extLst>
          </p:cNvPr>
          <p:cNvSpPr>
            <a:spLocks noGrp="1"/>
          </p:cNvSpPr>
          <p:nvPr/>
        </p:nvSpPr>
        <p:spPr>
          <a:xfrm>
            <a:off x="1476375" y="4591050"/>
            <a:ext cx="4762500" cy="800100"/>
          </a:xfrm>
          <a:prstGeom prst="rect">
            <a:avLst/>
          </a:prstGeom>
          <a:noFill/>
          <a:ln w="0">
            <a:noFill/>
            <a:prstDash val="solid"/>
          </a:ln>
        </p:spPr>
        <p:txBody>
          <a:bodyPr/>
          <a:lstStyle/>
          <a:p>
            <a:pPr algn="l">
              <a:defRPr sz="1650" b="1" i="0">
                <a:solidFill>
                  <a:srgbClr val="A88CFF"/>
                </a:solidFill>
              </a:defRPr>
            </a:pPr>
            <a:r>
              <a:rPr sz="1650" b="1" i="0">
                <a:solidFill>
                  <a:srgbClr val="A88CFF"/>
                </a:solidFill>
              </a:rPr>
              <a:t>Answer: Units and a physical interpretation</a:t>
            </a:r>
          </a:p>
        </p:txBody>
      </p:sp>
      <p:sp>
        <p:nvSpPr>
          <p:cNvPr id="24" name="answer-reason-4">
            <a:extLst>
              <a:ext uri="{FF2B5EF4-FFF2-40B4-BE49-F238E27FC236}">
                <a16:creationId xmlns:a16="http://schemas.microsoft.com/office/drawing/2014/main" id="{4E5B676B-3FDB-45D7-ABBA-C6107639999E}"/>
              </a:ext>
            </a:extLst>
          </p:cNvPr>
          <p:cNvSpPr>
            <a:spLocks noGrp="1"/>
          </p:cNvSpPr>
          <p:nvPr/>
        </p:nvSpPr>
        <p:spPr>
          <a:xfrm>
            <a:off x="6477000" y="4638675"/>
            <a:ext cx="4667250" cy="666750"/>
          </a:xfrm>
          <a:prstGeom prst="rect">
            <a:avLst/>
          </a:prstGeom>
          <a:noFill/>
          <a:ln w="0">
            <a:noFill/>
            <a:prstDash val="solid"/>
          </a:ln>
        </p:spPr>
        <p:txBody>
          <a:bodyPr/>
          <a:lstStyle/>
          <a:p>
            <a:pPr algn="l">
              <a:defRPr sz="1650" b="0" i="0">
                <a:solidFill>
                  <a:srgbClr val="F4F0E2"/>
                </a:solidFill>
              </a:defRPr>
            </a:pPr>
            <a:r>
              <a:rPr sz="1650" b="0" i="0">
                <a:solidFill>
                  <a:srgbClr val="F4F0E2"/>
                </a:solidFill>
              </a:rPr>
              <a:t>A complete response connects mathematics to the model and reports units.</a:t>
            </a:r>
          </a:p>
        </p:txBody>
      </p:sp>
      <p:sp>
        <p:nvSpPr>
          <p:cNvPr id="25" name="exit-ticket">
            <a:extLst>
              <a:ext uri="{FF2B5EF4-FFF2-40B4-BE49-F238E27FC236}">
                <a16:creationId xmlns:a16="http://schemas.microsoft.com/office/drawing/2014/main" id="{4C9E2122-B3E0-4116-A68E-713E6834ECD7}"/>
              </a:ext>
            </a:extLst>
          </p:cNvPr>
          <p:cNvSpPr>
            <a:spLocks noGrp="1"/>
          </p:cNvSpPr>
          <p:nvPr/>
        </p:nvSpPr>
        <p:spPr>
          <a:xfrm>
            <a:off x="1047750" y="5743575"/>
            <a:ext cx="10096500" cy="400050"/>
          </a:xfrm>
          <a:prstGeom prst="rect">
            <a:avLst/>
          </a:prstGeom>
          <a:noFill/>
          <a:ln w="0">
            <a:noFill/>
            <a:prstDash val="solid"/>
          </a:ln>
        </p:spPr>
        <p:txBody>
          <a:bodyPr/>
          <a:lstStyle/>
          <a:p>
            <a:pPr algn="ctr">
              <a:defRPr sz="1875" b="1" i="0">
                <a:solidFill>
                  <a:srgbClr val="A88CFF"/>
                </a:solidFill>
              </a:defRPr>
            </a:pPr>
            <a:r>
              <a:rPr sz="1875" b="1" i="0">
                <a:solidFill>
                  <a:srgbClr val="A88CFF"/>
                </a:solidFill>
              </a:rPr>
              <a:t>Next move: Correct one response, name the AP science practice you used, and write one new question about this unit.</a:t>
            </a:r>
          </a:p>
        </p:txBody>
      </p:sp>
    </p:spTree>
    <p:extLst>
      <p:ext uri="{BB962C8B-B14F-4D97-AF65-F5344CB8AC3E}">
        <p14:creationId xmlns:p14="http://schemas.microsoft.com/office/powerpoint/2010/main" val="45148293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F4F0E2"/>
        </a:solidFill>
        <a:effectLst/>
      </p:bgPr>
    </p:bg>
    <p:spTree>
      <p:nvGrpSpPr>
        <p:cNvPr id="1" name=""/>
        <p:cNvGrpSpPr/>
        <p:nvPr/>
      </p:nvGrpSpPr>
      <p:grpSpPr>
        <a:xfrm>
          <a:off x="0" y="0"/>
          <a:ext cx="0" cy="0"/>
          <a:chOff x="0" y="0"/>
          <a:chExt cx="0" cy="0"/>
        </a:xfrm>
      </p:grpSpPr>
      <p:sp>
        <p:nvSpPr>
          <p:cNvPr id="17" name="group-label">
            <a:extLst>
              <a:ext uri="{FF2B5EF4-FFF2-40B4-BE49-F238E27FC236}">
                <a16:creationId xmlns:a16="http://schemas.microsoft.com/office/drawing/2014/main" id="{DC3ADE09-2280-42F5-BD5C-ECFCABFDB5C2}"/>
              </a:ext>
            </a:extLst>
          </p:cNvPr>
          <p:cNvSpPr>
            <a:spLocks noGrp="1"/>
          </p:cNvSpPr>
          <p:nvPr/>
        </p:nvSpPr>
        <p:spPr>
          <a:xfrm>
            <a:off x="666750" y="266700"/>
            <a:ext cx="7239000" cy="285750"/>
          </a:xfrm>
          <a:prstGeom prst="rect">
            <a:avLst/>
          </a:prstGeom>
          <a:noFill/>
          <a:ln w="0">
            <a:noFill/>
            <a:prstDash val="solid"/>
          </a:ln>
        </p:spPr>
        <p:txBody>
          <a:bodyPr/>
          <a:lstStyle/>
          <a:p>
            <a:pPr algn="l">
              <a:defRPr sz="1650" b="1" i="0">
                <a:solidFill>
                  <a:srgbClr val="6336D6"/>
                </a:solidFill>
              </a:defRPr>
            </a:pPr>
            <a:r>
              <a:rPr sz="1650" b="1" i="0">
                <a:solidFill>
                  <a:srgbClr val="6336D6"/>
                </a:solidFill>
              </a:rPr>
              <a:t>APC-M · UNIT 4 · AP PHYSICS C: MECHANICS</a:t>
            </a:r>
          </a:p>
        </p:txBody>
      </p:sp>
      <p:sp>
        <p:nvSpPr>
          <p:cNvPr id="2" name="page-number">
            <a:extLst>
              <a:ext uri="{FF2B5EF4-FFF2-40B4-BE49-F238E27FC236}">
                <a16:creationId xmlns:a16="http://schemas.microsoft.com/office/drawing/2014/main" id="{A172BABC-8F8B-42F7-82DD-CB0B3BAA238C}"/>
              </a:ext>
            </a:extLst>
          </p:cNvPr>
          <p:cNvSpPr>
            <a:spLocks noGrp="1"/>
          </p:cNvSpPr>
          <p:nvPr/>
        </p:nvSpPr>
        <p:spPr>
          <a:xfrm>
            <a:off x="10334625" y="266700"/>
            <a:ext cx="1190625" cy="285750"/>
          </a:xfrm>
          <a:prstGeom prst="rect">
            <a:avLst/>
          </a:prstGeom>
          <a:noFill/>
          <a:ln w="0">
            <a:noFill/>
            <a:prstDash val="solid"/>
          </a:ln>
        </p:spPr>
        <p:txBody>
          <a:bodyPr/>
          <a:lstStyle/>
          <a:p>
            <a:pPr algn="r">
              <a:defRPr sz="1650" b="1" i="0">
                <a:solidFill>
                  <a:srgbClr val="0A332E"/>
                </a:solidFill>
              </a:defRPr>
            </a:pPr>
            <a:r>
              <a:rPr lang="en-US" sz="1650" b="1" i="0">
                <a:solidFill>
                  <a:srgbClr val="0A332E"/>
                </a:solidFill>
              </a:rPr>
              <a:t>02 / 13</a:t>
            </a:r>
            <a:endParaRPr sz="1650" b="1" i="0">
              <a:solidFill>
                <a:srgbClr val="0A332E"/>
              </a:solidFill>
            </a:endParaRPr>
          </a:p>
        </p:txBody>
      </p:sp>
      <p:sp>
        <p:nvSpPr>
          <p:cNvPr id="3" name="rule-70-666">
            <a:extLst>
              <a:ext uri="{FF2B5EF4-FFF2-40B4-BE49-F238E27FC236}">
                <a16:creationId xmlns:a16="http://schemas.microsoft.com/office/drawing/2014/main" id="{0C2BC92B-F945-41CC-A3A8-EB9F4AC964BE}"/>
              </a:ext>
            </a:extLst>
          </p:cNvPr>
          <p:cNvSpPr>
            <a:spLocks noGrp="1"/>
          </p:cNvSpPr>
          <p:nvPr/>
        </p:nvSpPr>
        <p:spPr>
          <a:xfrm>
            <a:off x="666750" y="6343650"/>
            <a:ext cx="10858500" cy="9525"/>
          </a:xfrm>
          <a:prstGeom prst="rect">
            <a:avLst/>
          </a:prstGeom>
          <a:solidFill>
            <a:srgbClr val="A9BBB4"/>
          </a:solidFill>
          <a:ln w="0">
            <a:noFill/>
            <a:prstDash val="solid"/>
          </a:ln>
        </p:spPr>
      </p:sp>
      <p:sp>
        <p:nvSpPr>
          <p:cNvPr id="4" name="course-footer">
            <a:extLst>
              <a:ext uri="{FF2B5EF4-FFF2-40B4-BE49-F238E27FC236}">
                <a16:creationId xmlns:a16="http://schemas.microsoft.com/office/drawing/2014/main" id="{18DCA4FA-A925-40A9-A47B-F8E8967AC7BC}"/>
              </a:ext>
            </a:extLst>
          </p:cNvPr>
          <p:cNvSpPr>
            <a:spLocks noGrp="1"/>
          </p:cNvSpPr>
          <p:nvPr/>
        </p:nvSpPr>
        <p:spPr>
          <a:xfrm>
            <a:off x="666750" y="6429375"/>
            <a:ext cx="8572500" cy="266700"/>
          </a:xfrm>
          <a:prstGeom prst="rect">
            <a:avLst/>
          </a:prstGeom>
          <a:noFill/>
          <a:ln w="0">
            <a:noFill/>
            <a:prstDash val="solid"/>
          </a:ln>
        </p:spPr>
        <p:txBody>
          <a:bodyPr/>
          <a:lstStyle/>
          <a:p>
            <a:pPr algn="l">
              <a:defRPr sz="1650" b="1" i="0">
                <a:solidFill>
                  <a:srgbClr val="48635E"/>
                </a:solidFill>
              </a:defRPr>
            </a:pPr>
            <a:r>
              <a:rPr sz="1650" b="1" i="0">
                <a:solidFill>
                  <a:srgbClr val="48635E"/>
                </a:solidFill>
              </a:rPr>
              <a:t>GIOPHYSICS · COLLEGE BOARD AP PHYSICS · APC-M-U4 · 10–20%</a:t>
            </a:r>
          </a:p>
        </p:txBody>
      </p:sp>
      <p:sp>
        <p:nvSpPr>
          <p:cNvPr id="5" name="slide-title">
            <a:extLst>
              <a:ext uri="{FF2B5EF4-FFF2-40B4-BE49-F238E27FC236}">
                <a16:creationId xmlns:a16="http://schemas.microsoft.com/office/drawing/2014/main" id="{C8109CBE-2123-473E-B6E5-1AFBEE760E5A}"/>
              </a:ext>
            </a:extLst>
          </p:cNvPr>
          <p:cNvSpPr>
            <a:spLocks noGrp="1"/>
          </p:cNvSpPr>
          <p:nvPr/>
        </p:nvSpPr>
        <p:spPr>
          <a:xfrm>
            <a:off x="666750" y="685800"/>
            <a:ext cx="10858500" cy="952500"/>
          </a:xfrm>
          <a:prstGeom prst="rect">
            <a:avLst/>
          </a:prstGeom>
          <a:noFill/>
          <a:ln w="0">
            <a:noFill/>
            <a:prstDash val="solid"/>
          </a:ln>
        </p:spPr>
        <p:txBody>
          <a:bodyPr/>
          <a:lstStyle/>
          <a:p>
            <a:pPr algn="l">
              <a:defRPr sz="3600" b="1" i="0">
                <a:solidFill>
                  <a:srgbClr val="0A332E"/>
                </a:solidFill>
              </a:defRPr>
            </a:pPr>
            <a:r>
              <a:rPr sz="3600" b="1" i="0">
                <a:solidFill>
                  <a:srgbClr val="0A332E"/>
                </a:solidFill>
              </a:rPr>
              <a:t>Three ideas to wake up</a:t>
            </a:r>
          </a:p>
        </p:txBody>
      </p:sp>
      <p:sp>
        <p:nvSpPr>
          <p:cNvPr id="6" name="retrieval-instruction">
            <a:extLst>
              <a:ext uri="{FF2B5EF4-FFF2-40B4-BE49-F238E27FC236}">
                <a16:creationId xmlns:a16="http://schemas.microsoft.com/office/drawing/2014/main" id="{2AC838A9-F862-4E02-BA6D-D2DC9A8BD560}"/>
              </a:ext>
            </a:extLst>
          </p:cNvPr>
          <p:cNvSpPr>
            <a:spLocks noGrp="1"/>
          </p:cNvSpPr>
          <p:nvPr/>
        </p:nvSpPr>
        <p:spPr>
          <a:xfrm>
            <a:off x="666750" y="1524000"/>
            <a:ext cx="9906000" cy="419100"/>
          </a:xfrm>
          <a:prstGeom prst="rect">
            <a:avLst/>
          </a:prstGeom>
          <a:noFill/>
          <a:ln w="0">
            <a:noFill/>
            <a:prstDash val="solid"/>
          </a:ln>
        </p:spPr>
        <p:txBody>
          <a:bodyPr/>
          <a:lstStyle/>
          <a:p>
            <a:pPr algn="l">
              <a:defRPr sz="1950" b="0" i="0">
                <a:solidFill>
                  <a:srgbClr val="48635E"/>
                </a:solidFill>
              </a:defRPr>
            </a:pPr>
            <a:r>
              <a:rPr sz="1950" b="0" i="0">
                <a:solidFill>
                  <a:srgbClr val="48635E"/>
                </a:solidFill>
              </a:rPr>
              <a:t>Think alone → compare with a partner → vote with one reason.</a:t>
            </a:r>
          </a:p>
        </p:txBody>
      </p:sp>
      <p:sp>
        <p:nvSpPr>
          <p:cNvPr id="7" name="retrieval-number-1">
            <a:extLst>
              <a:ext uri="{FF2B5EF4-FFF2-40B4-BE49-F238E27FC236}">
                <a16:creationId xmlns:a16="http://schemas.microsoft.com/office/drawing/2014/main" id="{F60EC419-EFA3-455D-9C06-11CC57CAA247}"/>
              </a:ext>
            </a:extLst>
          </p:cNvPr>
          <p:cNvSpPr>
            <a:spLocks noGrp="1"/>
          </p:cNvSpPr>
          <p:nvPr/>
        </p:nvSpPr>
        <p:spPr>
          <a:xfrm>
            <a:off x="723900" y="2209800"/>
            <a:ext cx="495300" cy="495300"/>
          </a:xfrm>
          <a:prstGeom prst="ellipse">
            <a:avLst/>
          </a:prstGeom>
          <a:solidFill>
            <a:srgbClr val="6336D6"/>
          </a:solidFill>
          <a:ln w="0">
            <a:noFill/>
            <a:prstDash val="solid"/>
          </a:ln>
        </p:spPr>
      </p:sp>
      <p:sp>
        <p:nvSpPr>
          <p:cNvPr id="8" name="retrieval-number-text-1">
            <a:extLst>
              <a:ext uri="{FF2B5EF4-FFF2-40B4-BE49-F238E27FC236}">
                <a16:creationId xmlns:a16="http://schemas.microsoft.com/office/drawing/2014/main" id="{5CC06932-2B19-46E7-ABEE-9BE0EA59DB57}"/>
              </a:ext>
            </a:extLst>
          </p:cNvPr>
          <p:cNvSpPr>
            <a:spLocks noGrp="1"/>
          </p:cNvSpPr>
          <p:nvPr/>
        </p:nvSpPr>
        <p:spPr>
          <a:xfrm>
            <a:off x="723900" y="2276475"/>
            <a:ext cx="495300" cy="333375"/>
          </a:xfrm>
          <a:prstGeom prst="rect">
            <a:avLst/>
          </a:prstGeom>
          <a:noFill/>
          <a:ln w="0">
            <a:noFill/>
            <a:prstDash val="solid"/>
          </a:ln>
        </p:spPr>
        <p:txBody>
          <a:bodyPr/>
          <a:lstStyle/>
          <a:p>
            <a:pPr algn="ctr">
              <a:defRPr sz="1800" b="1" i="0">
                <a:solidFill>
                  <a:srgbClr val="F4F0E2"/>
                </a:solidFill>
              </a:defRPr>
            </a:pPr>
            <a:r>
              <a:rPr sz="1800" b="1" i="0">
                <a:solidFill>
                  <a:srgbClr val="F4F0E2"/>
                </a:solidFill>
              </a:rPr>
              <a:t>1</a:t>
            </a:r>
          </a:p>
        </p:txBody>
      </p:sp>
      <p:sp>
        <p:nvSpPr>
          <p:cNvPr id="9" name="retrieval-question-1">
            <a:extLst>
              <a:ext uri="{FF2B5EF4-FFF2-40B4-BE49-F238E27FC236}">
                <a16:creationId xmlns:a16="http://schemas.microsoft.com/office/drawing/2014/main" id="{EEDD6F8D-1064-4010-8B6B-89613D4C2217}"/>
              </a:ext>
            </a:extLst>
          </p:cNvPr>
          <p:cNvSpPr>
            <a:spLocks noGrp="1"/>
          </p:cNvSpPr>
          <p:nvPr/>
        </p:nvSpPr>
        <p:spPr>
          <a:xfrm>
            <a:off x="1524000" y="2171700"/>
            <a:ext cx="9334500" cy="704850"/>
          </a:xfrm>
          <a:prstGeom prst="rect">
            <a:avLst/>
          </a:prstGeom>
          <a:noFill/>
          <a:ln w="0">
            <a:noFill/>
            <a:prstDash val="solid"/>
          </a:ln>
        </p:spPr>
        <p:txBody>
          <a:bodyPr/>
          <a:lstStyle/>
          <a:p>
            <a:pPr algn="l">
              <a:defRPr sz="2250" b="1" i="0">
                <a:solidFill>
                  <a:srgbClr val="0A332E"/>
                </a:solidFill>
              </a:defRPr>
            </a:pPr>
            <a:r>
              <a:rPr sz="2250" b="1" i="0">
                <a:solidFill>
                  <a:srgbClr val="0A332E"/>
                </a:solidFill>
              </a:rPr>
              <a:t>A 1200 kg car travels at 25 m/s. What is its momentum?</a:t>
            </a:r>
          </a:p>
        </p:txBody>
      </p:sp>
      <p:sp>
        <p:nvSpPr>
          <p:cNvPr id="10" name="retrieval-number-2">
            <a:extLst>
              <a:ext uri="{FF2B5EF4-FFF2-40B4-BE49-F238E27FC236}">
                <a16:creationId xmlns:a16="http://schemas.microsoft.com/office/drawing/2014/main" id="{50005A5A-53F2-4BD5-BF49-0F9F58BECAAD}"/>
              </a:ext>
            </a:extLst>
          </p:cNvPr>
          <p:cNvSpPr>
            <a:spLocks noGrp="1"/>
          </p:cNvSpPr>
          <p:nvPr/>
        </p:nvSpPr>
        <p:spPr>
          <a:xfrm>
            <a:off x="723900" y="3276600"/>
            <a:ext cx="495300" cy="495300"/>
          </a:xfrm>
          <a:prstGeom prst="ellipse">
            <a:avLst/>
          </a:prstGeom>
          <a:solidFill>
            <a:srgbClr val="6336D6"/>
          </a:solidFill>
          <a:ln w="0">
            <a:noFill/>
            <a:prstDash val="solid"/>
          </a:ln>
        </p:spPr>
      </p:sp>
      <p:sp>
        <p:nvSpPr>
          <p:cNvPr id="11" name="retrieval-number-text-2">
            <a:extLst>
              <a:ext uri="{FF2B5EF4-FFF2-40B4-BE49-F238E27FC236}">
                <a16:creationId xmlns:a16="http://schemas.microsoft.com/office/drawing/2014/main" id="{D753CA84-49E5-4E1B-85D6-1556F9D3DC2F}"/>
              </a:ext>
            </a:extLst>
          </p:cNvPr>
          <p:cNvSpPr>
            <a:spLocks noGrp="1"/>
          </p:cNvSpPr>
          <p:nvPr/>
        </p:nvSpPr>
        <p:spPr>
          <a:xfrm>
            <a:off x="723900" y="3343275"/>
            <a:ext cx="495300" cy="333375"/>
          </a:xfrm>
          <a:prstGeom prst="rect">
            <a:avLst/>
          </a:prstGeom>
          <a:noFill/>
          <a:ln w="0">
            <a:noFill/>
            <a:prstDash val="solid"/>
          </a:ln>
        </p:spPr>
        <p:txBody>
          <a:bodyPr/>
          <a:lstStyle/>
          <a:p>
            <a:pPr algn="ctr">
              <a:defRPr sz="1800" b="1" i="0">
                <a:solidFill>
                  <a:srgbClr val="F4F0E2"/>
                </a:solidFill>
              </a:defRPr>
            </a:pPr>
            <a:r>
              <a:rPr sz="1800" b="1" i="0">
                <a:solidFill>
                  <a:srgbClr val="F4F0E2"/>
                </a:solidFill>
              </a:rPr>
              <a:t>2</a:t>
            </a:r>
          </a:p>
        </p:txBody>
      </p:sp>
      <p:sp>
        <p:nvSpPr>
          <p:cNvPr id="12" name="retrieval-question-2">
            <a:extLst>
              <a:ext uri="{FF2B5EF4-FFF2-40B4-BE49-F238E27FC236}">
                <a16:creationId xmlns:a16="http://schemas.microsoft.com/office/drawing/2014/main" id="{8F967495-471D-482A-9C60-B182766E948E}"/>
              </a:ext>
            </a:extLst>
          </p:cNvPr>
          <p:cNvSpPr>
            <a:spLocks noGrp="1"/>
          </p:cNvSpPr>
          <p:nvPr/>
        </p:nvSpPr>
        <p:spPr>
          <a:xfrm>
            <a:off x="1524000" y="3238500"/>
            <a:ext cx="9334500" cy="704850"/>
          </a:xfrm>
          <a:prstGeom prst="rect">
            <a:avLst/>
          </a:prstGeom>
          <a:noFill/>
          <a:ln w="0">
            <a:noFill/>
            <a:prstDash val="solid"/>
          </a:ln>
        </p:spPr>
        <p:txBody>
          <a:bodyPr/>
          <a:lstStyle/>
          <a:p>
            <a:pPr algn="l">
              <a:defRPr sz="2250" b="1" i="0">
                <a:solidFill>
                  <a:srgbClr val="0A332E"/>
                </a:solidFill>
              </a:defRPr>
            </a:pPr>
            <a:r>
              <a:rPr sz="2250" b="1" i="0">
                <a:solidFill>
                  <a:srgbClr val="0A332E"/>
                </a:solidFill>
              </a:rPr>
              <a:t>The area under a force–time graph has which unit, and which physical name?</a:t>
            </a:r>
          </a:p>
        </p:txBody>
      </p:sp>
      <p:sp>
        <p:nvSpPr>
          <p:cNvPr id="13" name="retrieval-number-3">
            <a:extLst>
              <a:ext uri="{FF2B5EF4-FFF2-40B4-BE49-F238E27FC236}">
                <a16:creationId xmlns:a16="http://schemas.microsoft.com/office/drawing/2014/main" id="{B78AE648-12A1-434E-A3BF-A70D287DD98C}"/>
              </a:ext>
            </a:extLst>
          </p:cNvPr>
          <p:cNvSpPr>
            <a:spLocks noGrp="1"/>
          </p:cNvSpPr>
          <p:nvPr/>
        </p:nvSpPr>
        <p:spPr>
          <a:xfrm>
            <a:off x="723900" y="4343400"/>
            <a:ext cx="495300" cy="495300"/>
          </a:xfrm>
          <a:prstGeom prst="ellipse">
            <a:avLst/>
          </a:prstGeom>
          <a:solidFill>
            <a:srgbClr val="6336D6"/>
          </a:solidFill>
          <a:ln w="0">
            <a:noFill/>
            <a:prstDash val="solid"/>
          </a:ln>
        </p:spPr>
      </p:sp>
      <p:sp>
        <p:nvSpPr>
          <p:cNvPr id="14" name="retrieval-number-text-3">
            <a:extLst>
              <a:ext uri="{FF2B5EF4-FFF2-40B4-BE49-F238E27FC236}">
                <a16:creationId xmlns:a16="http://schemas.microsoft.com/office/drawing/2014/main" id="{53F21110-3440-47EB-B598-79E732D0E297}"/>
              </a:ext>
            </a:extLst>
          </p:cNvPr>
          <p:cNvSpPr>
            <a:spLocks noGrp="1"/>
          </p:cNvSpPr>
          <p:nvPr/>
        </p:nvSpPr>
        <p:spPr>
          <a:xfrm>
            <a:off x="723900" y="4410075"/>
            <a:ext cx="495300" cy="333375"/>
          </a:xfrm>
          <a:prstGeom prst="rect">
            <a:avLst/>
          </a:prstGeom>
          <a:noFill/>
          <a:ln w="0">
            <a:noFill/>
            <a:prstDash val="solid"/>
          </a:ln>
        </p:spPr>
        <p:txBody>
          <a:bodyPr/>
          <a:lstStyle/>
          <a:p>
            <a:pPr algn="ctr">
              <a:defRPr sz="1800" b="1" i="0">
                <a:solidFill>
                  <a:srgbClr val="F4F0E2"/>
                </a:solidFill>
              </a:defRPr>
            </a:pPr>
            <a:r>
              <a:rPr sz="1800" b="1" i="0">
                <a:solidFill>
                  <a:srgbClr val="F4F0E2"/>
                </a:solidFill>
              </a:rPr>
              <a:t>3</a:t>
            </a:r>
          </a:p>
        </p:txBody>
      </p:sp>
      <p:sp>
        <p:nvSpPr>
          <p:cNvPr id="15" name="retrieval-question-3">
            <a:extLst>
              <a:ext uri="{FF2B5EF4-FFF2-40B4-BE49-F238E27FC236}">
                <a16:creationId xmlns:a16="http://schemas.microsoft.com/office/drawing/2014/main" id="{8E617A35-4F00-42A0-8D79-2642C4D84524}"/>
              </a:ext>
            </a:extLst>
          </p:cNvPr>
          <p:cNvSpPr>
            <a:spLocks noGrp="1"/>
          </p:cNvSpPr>
          <p:nvPr/>
        </p:nvSpPr>
        <p:spPr>
          <a:xfrm>
            <a:off x="1524000" y="4305300"/>
            <a:ext cx="9334500" cy="704850"/>
          </a:xfrm>
          <a:prstGeom prst="rect">
            <a:avLst/>
          </a:prstGeom>
          <a:noFill/>
          <a:ln w="0">
            <a:noFill/>
            <a:prstDash val="solid"/>
          </a:ln>
        </p:spPr>
        <p:txBody>
          <a:bodyPr/>
          <a:lstStyle/>
          <a:p>
            <a:pPr algn="l">
              <a:defRPr sz="2250" b="1" i="0">
                <a:solidFill>
                  <a:srgbClr val="0A332E"/>
                </a:solidFill>
              </a:defRPr>
            </a:pPr>
            <a:r>
              <a:rPr sz="2250" b="1" i="0">
                <a:solidFill>
                  <a:srgbClr val="0A332E"/>
                </a:solidFill>
              </a:rPr>
              <a:t>A 3.0 kg mass sits at x = 0 and a 1.0 kg mass at x = 4.0 m. Where is the centre of mass?</a:t>
            </a:r>
          </a:p>
        </p:txBody>
      </p:sp>
      <p:sp>
        <p:nvSpPr>
          <p:cNvPr id="16" name="retrieval-close">
            <a:extLst>
              <a:ext uri="{FF2B5EF4-FFF2-40B4-BE49-F238E27FC236}">
                <a16:creationId xmlns:a16="http://schemas.microsoft.com/office/drawing/2014/main" id="{6E53DEF2-A836-4061-BC71-EC791105B008}"/>
              </a:ext>
            </a:extLst>
          </p:cNvPr>
          <p:cNvSpPr>
            <a:spLocks noGrp="1"/>
          </p:cNvSpPr>
          <p:nvPr/>
        </p:nvSpPr>
        <p:spPr>
          <a:xfrm>
            <a:off x="666750" y="5600700"/>
            <a:ext cx="10668000" cy="457200"/>
          </a:xfrm>
          <a:prstGeom prst="rect">
            <a:avLst/>
          </a:prstGeom>
          <a:noFill/>
          <a:ln w="0">
            <a:noFill/>
            <a:prstDash val="solid"/>
          </a:ln>
        </p:spPr>
        <p:txBody>
          <a:bodyPr/>
          <a:lstStyle/>
          <a:p>
            <a:pPr algn="l">
              <a:defRPr sz="1800" b="1" i="0">
                <a:solidFill>
                  <a:srgbClr val="6336D6"/>
                </a:solidFill>
              </a:defRPr>
            </a:pPr>
            <a:r>
              <a:rPr sz="1800" b="1" i="0">
                <a:solidFill>
                  <a:srgbClr val="6336D6"/>
                </a:solidFill>
              </a:rPr>
              <a:t>Mini-whiteboard challenge: sketch or calculate one idea you expect to use today.</a:t>
            </a:r>
          </a:p>
        </p:txBody>
      </p:sp>
    </p:spTree>
    <p:extLst>
      <p:ext uri="{BB962C8B-B14F-4D97-AF65-F5344CB8AC3E}">
        <p14:creationId xmlns:p14="http://schemas.microsoft.com/office/powerpoint/2010/main" val="70383554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FCFAF1"/>
        </a:solidFill>
        <a:effectLst/>
      </p:bgPr>
    </p:bg>
    <p:spTree>
      <p:nvGrpSpPr>
        <p:cNvPr id="1" name=""/>
        <p:cNvGrpSpPr/>
        <p:nvPr/>
      </p:nvGrpSpPr>
      <p:grpSpPr>
        <a:xfrm>
          <a:off x="0" y="0"/>
          <a:ext cx="0" cy="0"/>
          <a:chOff x="0" y="0"/>
          <a:chExt cx="0" cy="0"/>
        </a:xfrm>
      </p:grpSpPr>
      <p:sp>
        <p:nvSpPr>
          <p:cNvPr id="22" name="group-label">
            <a:extLst>
              <a:ext uri="{FF2B5EF4-FFF2-40B4-BE49-F238E27FC236}">
                <a16:creationId xmlns:a16="http://schemas.microsoft.com/office/drawing/2014/main" id="{674A6905-B910-429D-971C-D45E995C1AD2}"/>
              </a:ext>
            </a:extLst>
          </p:cNvPr>
          <p:cNvSpPr>
            <a:spLocks noGrp="1"/>
          </p:cNvSpPr>
          <p:nvPr/>
        </p:nvSpPr>
        <p:spPr>
          <a:xfrm>
            <a:off x="666750" y="266700"/>
            <a:ext cx="7239000" cy="285750"/>
          </a:xfrm>
          <a:prstGeom prst="rect">
            <a:avLst/>
          </a:prstGeom>
          <a:noFill/>
          <a:ln w="0">
            <a:noFill/>
            <a:prstDash val="solid"/>
          </a:ln>
        </p:spPr>
        <p:txBody>
          <a:bodyPr/>
          <a:lstStyle/>
          <a:p>
            <a:pPr algn="l">
              <a:defRPr sz="1650" b="1" i="0">
                <a:solidFill>
                  <a:srgbClr val="6336D6"/>
                </a:solidFill>
              </a:defRPr>
            </a:pPr>
            <a:r>
              <a:rPr sz="1650" b="1" i="0">
                <a:solidFill>
                  <a:srgbClr val="6336D6"/>
                </a:solidFill>
              </a:rPr>
              <a:t>APC-M · UNIT 4 · AP PHYSICS C: MECHANICS</a:t>
            </a:r>
          </a:p>
        </p:txBody>
      </p:sp>
      <p:sp>
        <p:nvSpPr>
          <p:cNvPr id="2" name="page-number">
            <a:extLst>
              <a:ext uri="{FF2B5EF4-FFF2-40B4-BE49-F238E27FC236}">
                <a16:creationId xmlns:a16="http://schemas.microsoft.com/office/drawing/2014/main" id="{9B9FFDD8-BF7C-4478-B723-CEAAC495C80A}"/>
              </a:ext>
            </a:extLst>
          </p:cNvPr>
          <p:cNvSpPr>
            <a:spLocks noGrp="1"/>
          </p:cNvSpPr>
          <p:nvPr/>
        </p:nvSpPr>
        <p:spPr>
          <a:xfrm>
            <a:off x="10334625" y="266700"/>
            <a:ext cx="1190625" cy="285750"/>
          </a:xfrm>
          <a:prstGeom prst="rect">
            <a:avLst/>
          </a:prstGeom>
          <a:noFill/>
          <a:ln w="0">
            <a:noFill/>
            <a:prstDash val="solid"/>
          </a:ln>
        </p:spPr>
        <p:txBody>
          <a:bodyPr/>
          <a:lstStyle/>
          <a:p>
            <a:pPr algn="r">
              <a:defRPr sz="1650" b="1" i="0">
                <a:solidFill>
                  <a:srgbClr val="0A332E"/>
                </a:solidFill>
              </a:defRPr>
            </a:pPr>
            <a:r>
              <a:rPr lang="en-US" sz="1650" b="1" i="0">
                <a:solidFill>
                  <a:srgbClr val="0A332E"/>
                </a:solidFill>
              </a:rPr>
              <a:t>03 / 13</a:t>
            </a:r>
            <a:endParaRPr sz="1650" b="1" i="0">
              <a:solidFill>
                <a:srgbClr val="0A332E"/>
              </a:solidFill>
            </a:endParaRPr>
          </a:p>
        </p:txBody>
      </p:sp>
      <p:sp>
        <p:nvSpPr>
          <p:cNvPr id="3" name="rule-70-666">
            <a:extLst>
              <a:ext uri="{FF2B5EF4-FFF2-40B4-BE49-F238E27FC236}">
                <a16:creationId xmlns:a16="http://schemas.microsoft.com/office/drawing/2014/main" id="{447F6CF4-309E-4CA2-8BAE-29E1701BBEA6}"/>
              </a:ext>
            </a:extLst>
          </p:cNvPr>
          <p:cNvSpPr>
            <a:spLocks noGrp="1"/>
          </p:cNvSpPr>
          <p:nvPr/>
        </p:nvSpPr>
        <p:spPr>
          <a:xfrm>
            <a:off x="666750" y="6343650"/>
            <a:ext cx="10858500" cy="9525"/>
          </a:xfrm>
          <a:prstGeom prst="rect">
            <a:avLst/>
          </a:prstGeom>
          <a:solidFill>
            <a:srgbClr val="A9BBB4"/>
          </a:solidFill>
          <a:ln w="0">
            <a:noFill/>
            <a:prstDash val="solid"/>
          </a:ln>
        </p:spPr>
      </p:sp>
      <p:sp>
        <p:nvSpPr>
          <p:cNvPr id="4" name="course-footer">
            <a:extLst>
              <a:ext uri="{FF2B5EF4-FFF2-40B4-BE49-F238E27FC236}">
                <a16:creationId xmlns:a16="http://schemas.microsoft.com/office/drawing/2014/main" id="{CB4F0BB1-9197-4ABD-906C-2EB7926A4FE3}"/>
              </a:ext>
            </a:extLst>
          </p:cNvPr>
          <p:cNvSpPr>
            <a:spLocks noGrp="1"/>
          </p:cNvSpPr>
          <p:nvPr/>
        </p:nvSpPr>
        <p:spPr>
          <a:xfrm>
            <a:off x="666750" y="6429375"/>
            <a:ext cx="8572500" cy="266700"/>
          </a:xfrm>
          <a:prstGeom prst="rect">
            <a:avLst/>
          </a:prstGeom>
          <a:noFill/>
          <a:ln w="0">
            <a:noFill/>
            <a:prstDash val="solid"/>
          </a:ln>
        </p:spPr>
        <p:txBody>
          <a:bodyPr/>
          <a:lstStyle/>
          <a:p>
            <a:pPr algn="l">
              <a:defRPr sz="1650" b="1" i="0">
                <a:solidFill>
                  <a:srgbClr val="48635E"/>
                </a:solidFill>
              </a:defRPr>
            </a:pPr>
            <a:r>
              <a:rPr sz="1650" b="1" i="0">
                <a:solidFill>
                  <a:srgbClr val="48635E"/>
                </a:solidFill>
              </a:rPr>
              <a:t>GIOPHYSICS · COLLEGE BOARD AP PHYSICS · APC-M-U4 · 10–20%</a:t>
            </a:r>
          </a:p>
        </p:txBody>
      </p:sp>
      <p:sp>
        <p:nvSpPr>
          <p:cNvPr id="5" name="slide-title">
            <a:extLst>
              <a:ext uri="{FF2B5EF4-FFF2-40B4-BE49-F238E27FC236}">
                <a16:creationId xmlns:a16="http://schemas.microsoft.com/office/drawing/2014/main" id="{D4C37AD8-6630-47AC-A0E4-559F55A40DE1}"/>
              </a:ext>
            </a:extLst>
          </p:cNvPr>
          <p:cNvSpPr>
            <a:spLocks noGrp="1"/>
          </p:cNvSpPr>
          <p:nvPr/>
        </p:nvSpPr>
        <p:spPr>
          <a:xfrm>
            <a:off x="666750" y="685800"/>
            <a:ext cx="10858500" cy="952500"/>
          </a:xfrm>
          <a:prstGeom prst="rect">
            <a:avLst/>
          </a:prstGeom>
          <a:noFill/>
          <a:ln w="0">
            <a:noFill/>
            <a:prstDash val="solid"/>
          </a:ln>
        </p:spPr>
        <p:txBody>
          <a:bodyPr/>
          <a:lstStyle/>
          <a:p>
            <a:pPr algn="l">
              <a:defRPr sz="3600" b="1" i="0">
                <a:solidFill>
                  <a:srgbClr val="0A332E"/>
                </a:solidFill>
              </a:defRPr>
            </a:pPr>
            <a:r>
              <a:rPr sz="3600" b="1" i="0">
                <a:solidFill>
                  <a:srgbClr val="0A332E"/>
                </a:solidFill>
              </a:rPr>
              <a:t>Build the model before reaching for numbers</a:t>
            </a:r>
          </a:p>
        </p:txBody>
      </p:sp>
      <p:sp>
        <p:nvSpPr>
          <p:cNvPr id="6" name="core-index-1">
            <a:extLst>
              <a:ext uri="{FF2B5EF4-FFF2-40B4-BE49-F238E27FC236}">
                <a16:creationId xmlns:a16="http://schemas.microsoft.com/office/drawing/2014/main" id="{334ADE43-59D4-46C7-ABE5-1EE56A855CE0}"/>
              </a:ext>
            </a:extLst>
          </p:cNvPr>
          <p:cNvSpPr>
            <a:spLocks noGrp="1"/>
          </p:cNvSpPr>
          <p:nvPr/>
        </p:nvSpPr>
        <p:spPr>
          <a:xfrm>
            <a:off x="685800" y="1809750"/>
            <a:ext cx="457200" cy="304800"/>
          </a:xfrm>
          <a:prstGeom prst="rect">
            <a:avLst/>
          </a:prstGeom>
          <a:noFill/>
          <a:ln w="0">
            <a:noFill/>
            <a:prstDash val="solid"/>
          </a:ln>
        </p:spPr>
        <p:txBody>
          <a:bodyPr/>
          <a:lstStyle/>
          <a:p>
            <a:pPr algn="l">
              <a:defRPr sz="1650" b="1" i="0">
                <a:solidFill>
                  <a:srgbClr val="6336D6"/>
                </a:solidFill>
              </a:defRPr>
            </a:pPr>
            <a:r>
              <a:rPr sz="1650" b="1" i="0">
                <a:solidFill>
                  <a:srgbClr val="6336D6"/>
                </a:solidFill>
              </a:rPr>
              <a:t>01</a:t>
            </a:r>
          </a:p>
        </p:txBody>
      </p:sp>
      <p:sp>
        <p:nvSpPr>
          <p:cNvPr id="7" name="core-point-1">
            <a:extLst>
              <a:ext uri="{FF2B5EF4-FFF2-40B4-BE49-F238E27FC236}">
                <a16:creationId xmlns:a16="http://schemas.microsoft.com/office/drawing/2014/main" id="{C504BDDC-D722-46A6-B2A6-43E2A13CCD5D}"/>
              </a:ext>
            </a:extLst>
          </p:cNvPr>
          <p:cNvSpPr>
            <a:spLocks noGrp="1"/>
          </p:cNvSpPr>
          <p:nvPr/>
        </p:nvSpPr>
        <p:spPr>
          <a:xfrm>
            <a:off x="1257300" y="1781175"/>
            <a:ext cx="6238875" cy="666750"/>
          </a:xfrm>
          <a:prstGeom prst="rect">
            <a:avLst/>
          </a:prstGeom>
          <a:noFill/>
          <a:ln w="0">
            <a:noFill/>
            <a:prstDash val="solid"/>
          </a:ln>
        </p:spPr>
        <p:txBody>
          <a:bodyPr/>
          <a:lstStyle/>
          <a:p>
            <a:pPr algn="l">
              <a:defRPr sz="1800" b="0" i="0">
                <a:solidFill>
                  <a:srgbClr val="0A332E"/>
                </a:solidFill>
              </a:defRPr>
            </a:pPr>
            <a:r>
              <a:rPr sz="1800" b="0" i="0">
                <a:solidFill>
                  <a:srgbClr val="0A332E"/>
                </a:solidFill>
              </a:rPr>
              <a:t>Calculus-based: Net external force is the time derivative of system momentum.</a:t>
            </a:r>
          </a:p>
        </p:txBody>
      </p:sp>
      <p:sp>
        <p:nvSpPr>
          <p:cNvPr id="8" name="core-index-2">
            <a:extLst>
              <a:ext uri="{FF2B5EF4-FFF2-40B4-BE49-F238E27FC236}">
                <a16:creationId xmlns:a16="http://schemas.microsoft.com/office/drawing/2014/main" id="{AC5A5AA3-9BAB-42F8-B42A-E7D9081AAEDF}"/>
              </a:ext>
            </a:extLst>
          </p:cNvPr>
          <p:cNvSpPr>
            <a:spLocks noGrp="1"/>
          </p:cNvSpPr>
          <p:nvPr/>
        </p:nvSpPr>
        <p:spPr>
          <a:xfrm>
            <a:off x="685800" y="2590800"/>
            <a:ext cx="457200" cy="304800"/>
          </a:xfrm>
          <a:prstGeom prst="rect">
            <a:avLst/>
          </a:prstGeom>
          <a:noFill/>
          <a:ln w="0">
            <a:noFill/>
            <a:prstDash val="solid"/>
          </a:ln>
        </p:spPr>
        <p:txBody>
          <a:bodyPr/>
          <a:lstStyle/>
          <a:p>
            <a:pPr algn="l">
              <a:defRPr sz="1650" b="1" i="0">
                <a:solidFill>
                  <a:srgbClr val="6336D6"/>
                </a:solidFill>
              </a:defRPr>
            </a:pPr>
            <a:r>
              <a:rPr sz="1650" b="1" i="0">
                <a:solidFill>
                  <a:srgbClr val="6336D6"/>
                </a:solidFill>
              </a:rPr>
              <a:t>02</a:t>
            </a:r>
          </a:p>
        </p:txBody>
      </p:sp>
      <p:sp>
        <p:nvSpPr>
          <p:cNvPr id="9" name="core-point-2">
            <a:extLst>
              <a:ext uri="{FF2B5EF4-FFF2-40B4-BE49-F238E27FC236}">
                <a16:creationId xmlns:a16="http://schemas.microsoft.com/office/drawing/2014/main" id="{6B798540-FC1B-4EB8-B2D1-A69CE92DE3E1}"/>
              </a:ext>
            </a:extLst>
          </p:cNvPr>
          <p:cNvSpPr>
            <a:spLocks noGrp="1"/>
          </p:cNvSpPr>
          <p:nvPr/>
        </p:nvSpPr>
        <p:spPr>
          <a:xfrm>
            <a:off x="1257300" y="2562225"/>
            <a:ext cx="6238875" cy="666750"/>
          </a:xfrm>
          <a:prstGeom prst="rect">
            <a:avLst/>
          </a:prstGeom>
          <a:noFill/>
          <a:ln w="0">
            <a:noFill/>
            <a:prstDash val="solid"/>
          </a:ln>
        </p:spPr>
        <p:txBody>
          <a:bodyPr/>
          <a:lstStyle/>
          <a:p>
            <a:pPr algn="l">
              <a:defRPr sz="1800" b="0" i="0">
                <a:solidFill>
                  <a:srgbClr val="0A332E"/>
                </a:solidFill>
              </a:defRPr>
            </a:pPr>
            <a:r>
              <a:rPr sz="1800" b="0" i="0">
                <a:solidFill>
                  <a:srgbClr val="0A332E"/>
                </a:solidFill>
              </a:rPr>
              <a:t>Calculus-based: Impulse is the definite integral of force over time.</a:t>
            </a:r>
          </a:p>
        </p:txBody>
      </p:sp>
      <p:sp>
        <p:nvSpPr>
          <p:cNvPr id="10" name="core-index-3">
            <a:extLst>
              <a:ext uri="{FF2B5EF4-FFF2-40B4-BE49-F238E27FC236}">
                <a16:creationId xmlns:a16="http://schemas.microsoft.com/office/drawing/2014/main" id="{0CDF0D15-2A16-41B7-8B03-DD6722CD782E}"/>
              </a:ext>
            </a:extLst>
          </p:cNvPr>
          <p:cNvSpPr>
            <a:spLocks noGrp="1"/>
          </p:cNvSpPr>
          <p:nvPr/>
        </p:nvSpPr>
        <p:spPr>
          <a:xfrm>
            <a:off x="685800" y="3371850"/>
            <a:ext cx="457200" cy="304800"/>
          </a:xfrm>
          <a:prstGeom prst="rect">
            <a:avLst/>
          </a:prstGeom>
          <a:noFill/>
          <a:ln w="0">
            <a:noFill/>
            <a:prstDash val="solid"/>
          </a:ln>
        </p:spPr>
        <p:txBody>
          <a:bodyPr/>
          <a:lstStyle/>
          <a:p>
            <a:pPr algn="l">
              <a:defRPr sz="1650" b="1" i="0">
                <a:solidFill>
                  <a:srgbClr val="6336D6"/>
                </a:solidFill>
              </a:defRPr>
            </a:pPr>
            <a:r>
              <a:rPr sz="1650" b="1" i="0">
                <a:solidFill>
                  <a:srgbClr val="6336D6"/>
                </a:solidFill>
              </a:rPr>
              <a:t>03</a:t>
            </a:r>
          </a:p>
        </p:txBody>
      </p:sp>
      <p:sp>
        <p:nvSpPr>
          <p:cNvPr id="11" name="core-point-3">
            <a:extLst>
              <a:ext uri="{FF2B5EF4-FFF2-40B4-BE49-F238E27FC236}">
                <a16:creationId xmlns:a16="http://schemas.microsoft.com/office/drawing/2014/main" id="{DA20E7C1-58DC-426C-9C17-F5AE9DAD0B72}"/>
              </a:ext>
            </a:extLst>
          </p:cNvPr>
          <p:cNvSpPr>
            <a:spLocks noGrp="1"/>
          </p:cNvSpPr>
          <p:nvPr/>
        </p:nvSpPr>
        <p:spPr>
          <a:xfrm>
            <a:off x="1257300" y="3343275"/>
            <a:ext cx="6238875" cy="666750"/>
          </a:xfrm>
          <a:prstGeom prst="rect">
            <a:avLst/>
          </a:prstGeom>
          <a:noFill/>
          <a:ln w="0">
            <a:noFill/>
            <a:prstDash val="solid"/>
          </a:ln>
        </p:spPr>
        <p:txBody>
          <a:bodyPr/>
          <a:lstStyle/>
          <a:p>
            <a:pPr algn="l">
              <a:defRPr sz="1800" b="0" i="0">
                <a:solidFill>
                  <a:srgbClr val="0A332E"/>
                </a:solidFill>
              </a:defRPr>
            </a:pPr>
            <a:r>
              <a:rPr sz="1800" b="0" i="0">
                <a:solidFill>
                  <a:srgbClr val="0A332E"/>
                </a:solidFill>
              </a:rPr>
              <a:t>Calculus-based: Center-of-mass motion responds only to external force.</a:t>
            </a:r>
          </a:p>
        </p:txBody>
      </p:sp>
      <p:sp>
        <p:nvSpPr>
          <p:cNvPr id="12" name="core-index-4">
            <a:extLst>
              <a:ext uri="{FF2B5EF4-FFF2-40B4-BE49-F238E27FC236}">
                <a16:creationId xmlns:a16="http://schemas.microsoft.com/office/drawing/2014/main" id="{76341E38-7F54-4E7B-A684-3CA11EB996B0}"/>
              </a:ext>
            </a:extLst>
          </p:cNvPr>
          <p:cNvSpPr>
            <a:spLocks noGrp="1"/>
          </p:cNvSpPr>
          <p:nvPr/>
        </p:nvSpPr>
        <p:spPr>
          <a:xfrm>
            <a:off x="685800" y="4152900"/>
            <a:ext cx="457200" cy="304800"/>
          </a:xfrm>
          <a:prstGeom prst="rect">
            <a:avLst/>
          </a:prstGeom>
          <a:noFill/>
          <a:ln w="0">
            <a:noFill/>
            <a:prstDash val="solid"/>
          </a:ln>
        </p:spPr>
        <p:txBody>
          <a:bodyPr/>
          <a:lstStyle/>
          <a:p>
            <a:pPr algn="l">
              <a:defRPr sz="1650" b="1" i="0">
                <a:solidFill>
                  <a:srgbClr val="6336D6"/>
                </a:solidFill>
              </a:defRPr>
            </a:pPr>
            <a:r>
              <a:rPr sz="1650" b="1" i="0">
                <a:solidFill>
                  <a:srgbClr val="6336D6"/>
                </a:solidFill>
              </a:rPr>
              <a:t>04</a:t>
            </a:r>
          </a:p>
        </p:txBody>
      </p:sp>
      <p:sp>
        <p:nvSpPr>
          <p:cNvPr id="13" name="core-point-4">
            <a:extLst>
              <a:ext uri="{FF2B5EF4-FFF2-40B4-BE49-F238E27FC236}">
                <a16:creationId xmlns:a16="http://schemas.microsoft.com/office/drawing/2014/main" id="{E78BB3DE-E5E0-463A-A6E8-4A3B40341A13}"/>
              </a:ext>
            </a:extLst>
          </p:cNvPr>
          <p:cNvSpPr>
            <a:spLocks noGrp="1"/>
          </p:cNvSpPr>
          <p:nvPr/>
        </p:nvSpPr>
        <p:spPr>
          <a:xfrm>
            <a:off x="1257300" y="4124325"/>
            <a:ext cx="6238875" cy="666750"/>
          </a:xfrm>
          <a:prstGeom prst="rect">
            <a:avLst/>
          </a:prstGeom>
          <a:noFill/>
          <a:ln w="0">
            <a:noFill/>
            <a:prstDash val="solid"/>
          </a:ln>
        </p:spPr>
        <p:txBody>
          <a:bodyPr/>
          <a:lstStyle/>
          <a:p>
            <a:pPr algn="l">
              <a:defRPr sz="1800" b="0" i="0">
                <a:solidFill>
                  <a:srgbClr val="0A332E"/>
                </a:solidFill>
              </a:defRPr>
            </a:pPr>
            <a:r>
              <a:rPr sz="1800" b="0" i="0">
                <a:solidFill>
                  <a:srgbClr val="0A332E"/>
                </a:solidFill>
              </a:rPr>
              <a:t>Calculus-based: Momentum conservation follows from negligible external impulse.</a:t>
            </a:r>
          </a:p>
        </p:txBody>
      </p:sp>
      <p:sp>
        <p:nvSpPr>
          <p:cNvPr id="14" name="equation-panel">
            <a:extLst>
              <a:ext uri="{FF2B5EF4-FFF2-40B4-BE49-F238E27FC236}">
                <a16:creationId xmlns:a16="http://schemas.microsoft.com/office/drawing/2014/main" id="{C13A4884-7368-4B1F-92BF-3D4A7A4F1590}"/>
              </a:ext>
            </a:extLst>
          </p:cNvPr>
          <p:cNvSpPr>
            <a:spLocks noGrp="1"/>
          </p:cNvSpPr>
          <p:nvPr/>
        </p:nvSpPr>
        <p:spPr>
          <a:xfrm>
            <a:off x="7858125" y="1809750"/>
            <a:ext cx="3667125" cy="2952750"/>
          </a:xfrm>
          <a:prstGeom prst="roundRect">
            <a:avLst>
              <a:gd name="adj" fmla="val 3871"/>
            </a:avLst>
          </a:prstGeom>
          <a:solidFill>
            <a:srgbClr val="0B342E"/>
          </a:solidFill>
          <a:ln w="0">
            <a:noFill/>
            <a:prstDash val="solid"/>
          </a:ln>
        </p:spPr>
      </p:sp>
      <p:sp>
        <p:nvSpPr>
          <p:cNvPr id="15" name="equation-label">
            <a:extLst>
              <a:ext uri="{FF2B5EF4-FFF2-40B4-BE49-F238E27FC236}">
                <a16:creationId xmlns:a16="http://schemas.microsoft.com/office/drawing/2014/main" id="{2379643A-6131-496F-94BF-560742DF1F5F}"/>
              </a:ext>
            </a:extLst>
          </p:cNvPr>
          <p:cNvSpPr>
            <a:spLocks noGrp="1"/>
          </p:cNvSpPr>
          <p:nvPr/>
        </p:nvSpPr>
        <p:spPr>
          <a:xfrm>
            <a:off x="8143875" y="2095500"/>
            <a:ext cx="3095625" cy="323850"/>
          </a:xfrm>
          <a:prstGeom prst="rect">
            <a:avLst/>
          </a:prstGeom>
          <a:noFill/>
          <a:ln w="0">
            <a:noFill/>
            <a:prstDash val="solid"/>
          </a:ln>
        </p:spPr>
        <p:txBody>
          <a:bodyPr/>
          <a:lstStyle/>
          <a:p>
            <a:pPr algn="l">
              <a:defRPr sz="1650" b="1" i="0">
                <a:solidFill>
                  <a:srgbClr val="A88CFF"/>
                </a:solidFill>
              </a:defRPr>
            </a:pPr>
            <a:r>
              <a:rPr sz="1650" b="1" i="0">
                <a:solidFill>
                  <a:srgbClr val="A88CFF"/>
                </a:solidFill>
              </a:rPr>
              <a:t>EQUATIONS TO OWN</a:t>
            </a:r>
          </a:p>
        </p:txBody>
      </p:sp>
      <p:sp>
        <p:nvSpPr>
          <p:cNvPr id="16" name="equation-expression-1">
            <a:extLst>
              <a:ext uri="{FF2B5EF4-FFF2-40B4-BE49-F238E27FC236}">
                <a16:creationId xmlns:a16="http://schemas.microsoft.com/office/drawing/2014/main" id="{EE1BB57D-BBDF-46D9-AA0A-3282323A10C4}"/>
              </a:ext>
            </a:extLst>
          </p:cNvPr>
          <p:cNvSpPr>
            <a:spLocks noGrp="1"/>
          </p:cNvSpPr>
          <p:nvPr/>
        </p:nvSpPr>
        <p:spPr>
          <a:xfrm>
            <a:off x="8143875" y="2552700"/>
            <a:ext cx="3095625" cy="685800"/>
          </a:xfrm>
          <a:prstGeom prst="rect">
            <a:avLst/>
          </a:prstGeom>
          <a:noFill/>
          <a:ln w="0">
            <a:noFill/>
            <a:prstDash val="solid"/>
          </a:ln>
        </p:spPr>
        <p:txBody>
          <a:bodyPr/>
          <a:lstStyle/>
          <a:p>
            <a:pPr algn="l">
              <a:defRPr sz="1650" b="1" i="0">
                <a:solidFill>
                  <a:srgbClr val="F4F0E2"/>
                </a:solidFill>
              </a:defRPr>
            </a:pPr>
            <a:r>
              <a:rPr sz="1650" b="1" i="0">
                <a:solidFill>
                  <a:srgbClr val="F4F0E2"/>
                </a:solidFill>
              </a:rPr>
              <a:t>CALCULUS-BASED · J = ∫F dt = Δp</a:t>
            </a:r>
          </a:p>
        </p:txBody>
      </p:sp>
      <p:sp>
        <p:nvSpPr>
          <p:cNvPr id="17" name="equation-units-1">
            <a:extLst>
              <a:ext uri="{FF2B5EF4-FFF2-40B4-BE49-F238E27FC236}">
                <a16:creationId xmlns:a16="http://schemas.microsoft.com/office/drawing/2014/main" id="{3C3F3BCC-D403-4403-8A55-29781B2D98FB}"/>
              </a:ext>
            </a:extLst>
          </p:cNvPr>
          <p:cNvSpPr>
            <a:spLocks noGrp="1"/>
          </p:cNvSpPr>
          <p:nvPr/>
        </p:nvSpPr>
        <p:spPr>
          <a:xfrm>
            <a:off x="8143875" y="3276600"/>
            <a:ext cx="3095625" cy="361950"/>
          </a:xfrm>
          <a:prstGeom prst="rect">
            <a:avLst/>
          </a:prstGeom>
          <a:noFill/>
          <a:ln w="0">
            <a:noFill/>
            <a:prstDash val="solid"/>
          </a:ln>
        </p:spPr>
        <p:txBody>
          <a:bodyPr/>
          <a:lstStyle/>
          <a:p>
            <a:pPr algn="l">
              <a:defRPr sz="1650" b="0" i="0">
                <a:solidFill>
                  <a:srgbClr val="F4F0E2"/>
                </a:solidFill>
              </a:defRPr>
            </a:pPr>
            <a:r>
              <a:rPr sz="1650" b="0" i="0">
                <a:solidFill>
                  <a:srgbClr val="F4F0E2"/>
                </a:solidFill>
              </a:rPr>
              <a:t>Units: N·s</a:t>
            </a:r>
          </a:p>
        </p:txBody>
      </p:sp>
      <p:sp>
        <p:nvSpPr>
          <p:cNvPr id="18" name="equation-expression-2">
            <a:extLst>
              <a:ext uri="{FF2B5EF4-FFF2-40B4-BE49-F238E27FC236}">
                <a16:creationId xmlns:a16="http://schemas.microsoft.com/office/drawing/2014/main" id="{5E4C595A-BDE4-4C97-A341-C448498E07FF}"/>
              </a:ext>
            </a:extLst>
          </p:cNvPr>
          <p:cNvSpPr>
            <a:spLocks noGrp="1"/>
          </p:cNvSpPr>
          <p:nvPr/>
        </p:nvSpPr>
        <p:spPr>
          <a:xfrm>
            <a:off x="8143875" y="3714750"/>
            <a:ext cx="3095625" cy="514350"/>
          </a:xfrm>
          <a:prstGeom prst="rect">
            <a:avLst/>
          </a:prstGeom>
          <a:noFill/>
          <a:ln w="0">
            <a:noFill/>
            <a:prstDash val="solid"/>
          </a:ln>
        </p:spPr>
        <p:txBody>
          <a:bodyPr/>
          <a:lstStyle/>
          <a:p>
            <a:pPr algn="l">
              <a:defRPr sz="1650" b="1" i="0">
                <a:solidFill>
                  <a:srgbClr val="F4F0E2"/>
                </a:solidFill>
              </a:defRPr>
            </a:pPr>
            <a:r>
              <a:rPr sz="1650" b="1" i="0">
                <a:solidFill>
                  <a:srgbClr val="F4F0E2"/>
                </a:solidFill>
              </a:rPr>
              <a:t>CALCULUS-BASED · vCM = Σmivi/Σmi</a:t>
            </a:r>
          </a:p>
        </p:txBody>
      </p:sp>
      <p:sp>
        <p:nvSpPr>
          <p:cNvPr id="19" name="equation-units-2">
            <a:extLst>
              <a:ext uri="{FF2B5EF4-FFF2-40B4-BE49-F238E27FC236}">
                <a16:creationId xmlns:a16="http://schemas.microsoft.com/office/drawing/2014/main" id="{E781D7ED-F61A-4EB6-B0F7-028220DE1867}"/>
              </a:ext>
            </a:extLst>
          </p:cNvPr>
          <p:cNvSpPr>
            <a:spLocks noGrp="1"/>
          </p:cNvSpPr>
          <p:nvPr/>
        </p:nvSpPr>
        <p:spPr>
          <a:xfrm>
            <a:off x="8143875" y="4267200"/>
            <a:ext cx="3095625" cy="361950"/>
          </a:xfrm>
          <a:prstGeom prst="rect">
            <a:avLst/>
          </a:prstGeom>
          <a:noFill/>
          <a:ln w="0">
            <a:noFill/>
            <a:prstDash val="solid"/>
          </a:ln>
        </p:spPr>
        <p:txBody>
          <a:bodyPr/>
          <a:lstStyle/>
          <a:p>
            <a:pPr algn="l">
              <a:defRPr sz="1650" b="0" i="0">
                <a:solidFill>
                  <a:srgbClr val="F4F0E2"/>
                </a:solidFill>
              </a:defRPr>
            </a:pPr>
            <a:r>
              <a:rPr sz="1650" b="0" i="0">
                <a:solidFill>
                  <a:srgbClr val="F4F0E2"/>
                </a:solidFill>
              </a:rPr>
              <a:t>Units: m/s</a:t>
            </a:r>
          </a:p>
        </p:txBody>
      </p:sp>
      <p:sp>
        <p:nvSpPr>
          <p:cNvPr id="20" name="vocabulary-label">
            <a:extLst>
              <a:ext uri="{FF2B5EF4-FFF2-40B4-BE49-F238E27FC236}">
                <a16:creationId xmlns:a16="http://schemas.microsoft.com/office/drawing/2014/main" id="{2082BFFA-D7F8-4906-AA8C-129E70B4762F}"/>
              </a:ext>
            </a:extLst>
          </p:cNvPr>
          <p:cNvSpPr>
            <a:spLocks noGrp="1"/>
          </p:cNvSpPr>
          <p:nvPr/>
        </p:nvSpPr>
        <p:spPr>
          <a:xfrm>
            <a:off x="7858125" y="4895850"/>
            <a:ext cx="3667125" cy="285750"/>
          </a:xfrm>
          <a:prstGeom prst="rect">
            <a:avLst/>
          </a:prstGeom>
          <a:noFill/>
          <a:ln w="0">
            <a:noFill/>
            <a:prstDash val="solid"/>
          </a:ln>
        </p:spPr>
        <p:txBody>
          <a:bodyPr/>
          <a:lstStyle/>
          <a:p>
            <a:pPr algn="l">
              <a:defRPr sz="1650" b="1" i="0">
                <a:solidFill>
                  <a:srgbClr val="6336D6"/>
                </a:solidFill>
              </a:defRPr>
            </a:pPr>
            <a:r>
              <a:rPr sz="1650" b="1" i="0">
                <a:solidFill>
                  <a:srgbClr val="6336D6"/>
                </a:solidFill>
              </a:rPr>
              <a:t>SAY IT PRECISELY</a:t>
            </a:r>
          </a:p>
        </p:txBody>
      </p:sp>
      <p:sp>
        <p:nvSpPr>
          <p:cNvPr id="21" name="vocabulary">
            <a:extLst>
              <a:ext uri="{FF2B5EF4-FFF2-40B4-BE49-F238E27FC236}">
                <a16:creationId xmlns:a16="http://schemas.microsoft.com/office/drawing/2014/main" id="{DF816E56-4CD4-4714-8D4E-62E1B11BE301}"/>
              </a:ext>
            </a:extLst>
          </p:cNvPr>
          <p:cNvSpPr>
            <a:spLocks noGrp="1"/>
          </p:cNvSpPr>
          <p:nvPr/>
        </p:nvSpPr>
        <p:spPr>
          <a:xfrm>
            <a:off x="7858125" y="5257800"/>
            <a:ext cx="3667125" cy="904875"/>
          </a:xfrm>
          <a:prstGeom prst="rect">
            <a:avLst/>
          </a:prstGeom>
          <a:noFill/>
          <a:ln w="0">
            <a:noFill/>
            <a:prstDash val="solid"/>
          </a:ln>
        </p:spPr>
        <p:txBody>
          <a:bodyPr/>
          <a:lstStyle/>
          <a:p>
            <a:pPr algn="l">
              <a:defRPr sz="1800" b="1" i="0">
                <a:solidFill>
                  <a:srgbClr val="0A332E"/>
                </a:solidFill>
              </a:defRPr>
            </a:pPr>
            <a:r>
              <a:rPr sz="1800" b="1" i="0">
                <a:solidFill>
                  <a:srgbClr val="0A332E"/>
                </a:solidFill>
              </a:rPr>
              <a:t>impulse · center of mass · external force · momentum flux · collision · recoil</a:t>
            </a:r>
          </a:p>
        </p:txBody>
      </p:sp>
    </p:spTree>
    <p:extLst>
      <p:ext uri="{BB962C8B-B14F-4D97-AF65-F5344CB8AC3E}">
        <p14:creationId xmlns:p14="http://schemas.microsoft.com/office/powerpoint/2010/main" val="187455129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6A149AE-249C-A443-4487-07105D6F08CF}"/>
            </a:ext>
          </a:extLst>
        </p:cNvPr>
        <p:cNvGrpSpPr/>
        <p:nvPr/>
      </p:nvGrpSpPr>
      <p:grpSpPr>
        <a:xfrm>
          <a:off x="0" y="0"/>
          <a:ext cx="0" cy="0"/>
          <a:chOff x="0" y="0"/>
          <a:chExt cx="0" cy="0"/>
        </a:xfrm>
      </p:grpSpPr>
      <p:sp>
        <p:nvSpPr>
          <p:cNvPr id="22" name="group-label">
            <a:extLst>
              <a:ext uri="{FF2B5EF4-FFF2-40B4-BE49-F238E27FC236}">
                <a16:creationId xmlns:a16="http://schemas.microsoft.com/office/drawing/2014/main" id="{A261A187-FDC0-AA53-11D1-3A38337F9F51}"/>
              </a:ext>
            </a:extLst>
          </p:cNvPr>
          <p:cNvSpPr>
            <a:spLocks noGrp="1"/>
          </p:cNvSpPr>
          <p:nvPr/>
        </p:nvSpPr>
        <p:spPr>
          <a:xfrm>
            <a:off x="666750" y="266700"/>
            <a:ext cx="7239000" cy="285750"/>
          </a:xfrm>
          <a:prstGeom prst="rect">
            <a:avLst/>
          </a:prstGeom>
          <a:noFill/>
          <a:ln w="0">
            <a:noFill/>
            <a:prstDash val="solid"/>
          </a:ln>
        </p:spPr>
        <p:txBody>
          <a:bodyPr/>
          <a:lstStyle/>
          <a:p>
            <a:pPr algn="l">
              <a:defRPr sz="1650" b="1" i="0">
                <a:solidFill>
                  <a:srgbClr val="6336D6"/>
                </a:solidFill>
              </a:defRPr>
            </a:pPr>
            <a:r>
              <a:rPr sz="1650" b="1" i="0">
                <a:solidFill>
                  <a:srgbClr val="6336D6"/>
                </a:solidFill>
              </a:rPr>
              <a:t>APC-M · UNIT 4 · AP PHYSICS C: MECHANICS</a:t>
            </a:r>
          </a:p>
        </p:txBody>
      </p:sp>
      <p:sp>
        <p:nvSpPr>
          <p:cNvPr id="2" name="page-number">
            <a:extLst>
              <a:ext uri="{FF2B5EF4-FFF2-40B4-BE49-F238E27FC236}">
                <a16:creationId xmlns:a16="http://schemas.microsoft.com/office/drawing/2014/main" id="{1F7B4559-02D4-939E-FC1A-CA8D41C5C8F5}"/>
              </a:ext>
            </a:extLst>
          </p:cNvPr>
          <p:cNvSpPr>
            <a:spLocks noGrp="1"/>
          </p:cNvSpPr>
          <p:nvPr/>
        </p:nvSpPr>
        <p:spPr>
          <a:xfrm>
            <a:off x="10334625" y="266700"/>
            <a:ext cx="1190625" cy="285750"/>
          </a:xfrm>
          <a:prstGeom prst="rect">
            <a:avLst/>
          </a:prstGeom>
          <a:noFill/>
          <a:ln w="0">
            <a:noFill/>
            <a:prstDash val="solid"/>
          </a:ln>
        </p:spPr>
        <p:txBody>
          <a:bodyPr/>
          <a:lstStyle/>
          <a:p>
            <a:pPr algn="r">
              <a:defRPr sz="1650" b="1" i="0">
                <a:solidFill>
                  <a:srgbClr val="0A332E"/>
                </a:solidFill>
              </a:defRPr>
            </a:pPr>
            <a:r>
              <a:rPr lang="en-US" sz="1650" b="1" i="0">
                <a:solidFill>
                  <a:srgbClr val="0A332E"/>
                </a:solidFill>
              </a:rPr>
              <a:t>04 / 13</a:t>
            </a:r>
            <a:endParaRPr sz="1650" b="1" i="0">
              <a:solidFill>
                <a:srgbClr val="0A332E"/>
              </a:solidFill>
            </a:endParaRPr>
          </a:p>
        </p:txBody>
      </p:sp>
      <p:sp>
        <p:nvSpPr>
          <p:cNvPr id="3" name="rule-70-666">
            <a:extLst>
              <a:ext uri="{FF2B5EF4-FFF2-40B4-BE49-F238E27FC236}">
                <a16:creationId xmlns:a16="http://schemas.microsoft.com/office/drawing/2014/main" id="{985373CA-03E9-4D5B-F835-E0CDDE861191}"/>
              </a:ext>
            </a:extLst>
          </p:cNvPr>
          <p:cNvSpPr>
            <a:spLocks noGrp="1"/>
          </p:cNvSpPr>
          <p:nvPr/>
        </p:nvSpPr>
        <p:spPr>
          <a:xfrm>
            <a:off x="666750" y="6343650"/>
            <a:ext cx="10858500" cy="9525"/>
          </a:xfrm>
          <a:prstGeom prst="rect">
            <a:avLst/>
          </a:prstGeom>
          <a:solidFill>
            <a:srgbClr val="A9BBB4"/>
          </a:solidFill>
          <a:ln w="0">
            <a:noFill/>
            <a:prstDash val="solid"/>
          </a:ln>
        </p:spPr>
      </p:sp>
      <p:sp>
        <p:nvSpPr>
          <p:cNvPr id="4" name="course-footer">
            <a:extLst>
              <a:ext uri="{FF2B5EF4-FFF2-40B4-BE49-F238E27FC236}">
                <a16:creationId xmlns:a16="http://schemas.microsoft.com/office/drawing/2014/main" id="{E1D54685-9A04-1D18-F4E6-2D0C75661F54}"/>
              </a:ext>
            </a:extLst>
          </p:cNvPr>
          <p:cNvSpPr>
            <a:spLocks noGrp="1"/>
          </p:cNvSpPr>
          <p:nvPr/>
        </p:nvSpPr>
        <p:spPr>
          <a:xfrm>
            <a:off x="666750" y="6429375"/>
            <a:ext cx="8572500" cy="266700"/>
          </a:xfrm>
          <a:prstGeom prst="rect">
            <a:avLst/>
          </a:prstGeom>
          <a:noFill/>
          <a:ln w="0">
            <a:noFill/>
            <a:prstDash val="solid"/>
          </a:ln>
        </p:spPr>
        <p:txBody>
          <a:bodyPr/>
          <a:lstStyle/>
          <a:p>
            <a:pPr algn="l">
              <a:defRPr sz="1650" b="1" i="0">
                <a:solidFill>
                  <a:srgbClr val="48635E"/>
                </a:solidFill>
              </a:defRPr>
            </a:pPr>
            <a:r>
              <a:rPr sz="1650" b="1" i="0">
                <a:solidFill>
                  <a:srgbClr val="48635E"/>
                </a:solidFill>
              </a:rPr>
              <a:t>GIOPHYSICS · COLLEGE BOARD AP PHYSICS · APC-M-U4 · 10–20%</a:t>
            </a:r>
          </a:p>
        </p:txBody>
      </p:sp>
      <p:sp>
        <p:nvSpPr>
          <p:cNvPr id="5" name="slide-title">
            <a:extLst>
              <a:ext uri="{FF2B5EF4-FFF2-40B4-BE49-F238E27FC236}">
                <a16:creationId xmlns:a16="http://schemas.microsoft.com/office/drawing/2014/main" id="{CA692114-B1DE-0854-84E4-7ED07B0A39F5}"/>
              </a:ext>
            </a:extLst>
          </p:cNvPr>
          <p:cNvSpPr>
            <a:spLocks noGrp="1"/>
          </p:cNvSpPr>
          <p:nvPr/>
        </p:nvSpPr>
        <p:spPr>
          <a:xfrm>
            <a:off x="666750" y="685800"/>
            <a:ext cx="10858500" cy="952500"/>
          </a:xfrm>
          <a:prstGeom prst="rect">
            <a:avLst/>
          </a:prstGeom>
          <a:noFill/>
          <a:ln w="0">
            <a:noFill/>
            <a:prstDash val="solid"/>
          </a:ln>
        </p:spPr>
        <p:txBody>
          <a:bodyPr/>
          <a:lstStyle/>
          <a:p>
            <a:pPr algn="l">
              <a:defRPr sz="3600" b="1" i="0">
                <a:solidFill>
                  <a:srgbClr val="0A332E"/>
                </a:solidFill>
              </a:defRPr>
            </a:pPr>
            <a:r>
              <a:rPr lang="en-US" sz="3600" b="1" i="0">
                <a:solidFill>
                  <a:srgbClr val="0A332E"/>
                </a:solidFill>
              </a:rPr>
              <a:t>In one sentence</a:t>
            </a:r>
            <a:endParaRPr sz="3600" b="1" i="0">
              <a:solidFill>
                <a:srgbClr val="0A332E"/>
              </a:solidFill>
            </a:endParaRPr>
          </a:p>
        </p:txBody>
      </p:sp>
      <p:sp>
        <p:nvSpPr>
          <p:cNvPr id="23" name="simple-definition-label">
            <a:extLst>
              <a:ext uri="{FF2B5EF4-FFF2-40B4-BE49-F238E27FC236}">
                <a16:creationId xmlns:a16="http://schemas.microsoft.com/office/drawing/2014/main" id="{FDFF3BA1-49A5-B168-F44D-913CAEBFEF87}"/>
              </a:ext>
            </a:extLst>
          </p:cNvPr>
          <p:cNvSpPr txBox="1"/>
          <p:nvPr/>
        </p:nvSpPr>
        <p:spPr>
          <a:xfrm>
            <a:off x="660400" y="1524000"/>
            <a:ext cx="10858500" cy="276999"/>
          </a:xfrm>
          <a:prstGeom prst="rect">
            <a:avLst/>
          </a:prstGeom>
          <a:noFill/>
        </p:spPr>
        <p:txBody>
          <a:bodyPr vert="horz" lIns="0" tIns="0" bIns="0" rtlCol="0">
            <a:noAutofit/>
          </a:bodyPr>
          <a:lstStyle/>
          <a:p>
            <a:r>
              <a:rPr lang="en-US" sz="1600" b="1">
                <a:solidFill>
                  <a:srgbClr val="EF5C3E"/>
                </a:solidFill>
              </a:rPr>
              <a:t>SIMPLE DEFINITION</a:t>
            </a:r>
          </a:p>
        </p:txBody>
      </p:sp>
      <p:sp>
        <p:nvSpPr>
          <p:cNvPr id="24" name="simple-definition">
            <a:extLst>
              <a:ext uri="{FF2B5EF4-FFF2-40B4-BE49-F238E27FC236}">
                <a16:creationId xmlns:a16="http://schemas.microsoft.com/office/drawing/2014/main" id="{40445EA0-D6D4-4249-35CA-AF7A90F6468A}"/>
              </a:ext>
            </a:extLst>
          </p:cNvPr>
          <p:cNvSpPr txBox="1"/>
          <p:nvPr/>
        </p:nvSpPr>
        <p:spPr>
          <a:xfrm>
            <a:off x="660400" y="1879600"/>
            <a:ext cx="10858500" cy="323165"/>
          </a:xfrm>
          <a:prstGeom prst="rect">
            <a:avLst/>
          </a:prstGeom>
          <a:noFill/>
        </p:spPr>
        <p:txBody>
          <a:bodyPr vert="horz" wrap="square" lIns="0" tIns="0" rtlCol="0">
            <a:noAutofit/>
          </a:bodyPr>
          <a:lstStyle/>
          <a:p>
            <a:r>
              <a:rPr lang="en-US" sz="2600">
                <a:solidFill>
                  <a:srgbClr val="102E29"/>
                </a:solidFill>
              </a:rPr>
              <a:t>Momentum here is a system-level quantity: total mass times the velocity of the centre of mass, changing only at the rate that outside forces act, no matter how violently the parts push on each other.</a:t>
            </a:r>
          </a:p>
        </p:txBody>
      </p:sp>
      <p:cxnSp>
        <p:nvCxnSpPr>
          <p:cNvPr id="25" name="Straight Connector 24">
            <a:extLst>
              <a:ext uri="{FF2B5EF4-FFF2-40B4-BE49-F238E27FC236}">
                <a16:creationId xmlns:a16="http://schemas.microsoft.com/office/drawing/2014/main" id="{8282C8A3-4DA4-43B1-0513-0ADF262CC740}"/>
              </a:ext>
            </a:extLst>
          </p:cNvPr>
          <p:cNvCxnSpPr/>
          <p:nvPr/>
        </p:nvCxnSpPr>
        <p:spPr>
          <a:xfrm>
            <a:off x="1778000" y="4824118"/>
            <a:ext cx="6045200" cy="0"/>
          </a:xfrm>
          <a:prstGeom prst="line">
            <a:avLst/>
          </a:prstGeom>
          <a:ln w="25400">
            <a:solidFill>
              <a:srgbClr val="6B7F79"/>
            </a:solidFill>
            <a:tailEnd type="none"/>
          </a:ln>
        </p:spPr>
        <p:style>
          <a:lnRef idx="1">
            <a:schemeClr val="accent1"/>
          </a:lnRef>
          <a:fillRef idx="0">
            <a:schemeClr val="accent1"/>
          </a:fillRef>
          <a:effectRef idx="0">
            <a:schemeClr val="accent1"/>
          </a:effectRef>
          <a:fontRef idx="minor">
            <a:schemeClr val="tx1"/>
          </a:fontRef>
        </p:style>
      </p:cxnSp>
      <p:sp>
        <p:nvSpPr>
          <p:cNvPr id="26" name="Oval 25">
            <a:extLst>
              <a:ext uri="{FF2B5EF4-FFF2-40B4-BE49-F238E27FC236}">
                <a16:creationId xmlns:a16="http://schemas.microsoft.com/office/drawing/2014/main" id="{8AF99168-BCC5-FA50-225B-0FFCD14300C9}"/>
              </a:ext>
            </a:extLst>
          </p:cNvPr>
          <p:cNvSpPr/>
          <p:nvPr/>
        </p:nvSpPr>
        <p:spPr>
          <a:xfrm>
            <a:off x="1574800" y="4590815"/>
            <a:ext cx="406400" cy="466607"/>
          </a:xfrm>
          <a:prstGeom prst="ellipse">
            <a:avLst/>
          </a:prstGeom>
          <a:solidFill>
            <a:srgbClr val="102E29"/>
          </a:solidFill>
          <a:ln w="19050">
            <a:solidFill>
              <a:srgbClr val="102E2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TextBox 26">
            <a:extLst>
              <a:ext uri="{FF2B5EF4-FFF2-40B4-BE49-F238E27FC236}">
                <a16:creationId xmlns:a16="http://schemas.microsoft.com/office/drawing/2014/main" id="{B2772F24-6384-2B1F-62A1-BD1303D60A7D}"/>
              </a:ext>
            </a:extLst>
          </p:cNvPr>
          <p:cNvSpPr txBox="1"/>
          <p:nvPr/>
        </p:nvSpPr>
        <p:spPr>
          <a:xfrm>
            <a:off x="1397000" y="4182533"/>
            <a:ext cx="762000" cy="276999"/>
          </a:xfrm>
          <a:prstGeom prst="rect">
            <a:avLst/>
          </a:prstGeom>
          <a:noFill/>
        </p:spPr>
        <p:txBody>
          <a:bodyPr vert="horz" wrap="square" lIns="0" tIns="0" bIns="0" rtlCol="0">
            <a:noAutofit/>
          </a:bodyPr>
          <a:lstStyle/>
          <a:p>
            <a:pPr algn="ctr"/>
            <a:r>
              <a:rPr lang="en-US" sz="1600">
                <a:solidFill>
                  <a:srgbClr val="102E29"/>
                </a:solidFill>
              </a:rPr>
              <a:t>2m</a:t>
            </a:r>
          </a:p>
        </p:txBody>
      </p:sp>
      <p:sp>
        <p:nvSpPr>
          <p:cNvPr id="28" name="Oval 27">
            <a:extLst>
              <a:ext uri="{FF2B5EF4-FFF2-40B4-BE49-F238E27FC236}">
                <a16:creationId xmlns:a16="http://schemas.microsoft.com/office/drawing/2014/main" id="{9166835B-5F46-8C2A-215E-F419441DCE47}"/>
              </a:ext>
            </a:extLst>
          </p:cNvPr>
          <p:cNvSpPr/>
          <p:nvPr/>
        </p:nvSpPr>
        <p:spPr>
          <a:xfrm>
            <a:off x="7670800" y="4649141"/>
            <a:ext cx="304800" cy="349955"/>
          </a:xfrm>
          <a:prstGeom prst="ellipse">
            <a:avLst/>
          </a:prstGeom>
          <a:solidFill>
            <a:srgbClr val="102E29"/>
          </a:solidFill>
          <a:ln w="19050">
            <a:solidFill>
              <a:srgbClr val="102E2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TextBox 28">
            <a:extLst>
              <a:ext uri="{FF2B5EF4-FFF2-40B4-BE49-F238E27FC236}">
                <a16:creationId xmlns:a16="http://schemas.microsoft.com/office/drawing/2014/main" id="{8A2C2E1F-EF83-7637-AC31-028B51500FB4}"/>
              </a:ext>
            </a:extLst>
          </p:cNvPr>
          <p:cNvSpPr txBox="1"/>
          <p:nvPr/>
        </p:nvSpPr>
        <p:spPr>
          <a:xfrm>
            <a:off x="7543800" y="4182533"/>
            <a:ext cx="558800" cy="276999"/>
          </a:xfrm>
          <a:prstGeom prst="rect">
            <a:avLst/>
          </a:prstGeom>
          <a:noFill/>
        </p:spPr>
        <p:txBody>
          <a:bodyPr vert="horz" wrap="square" lIns="0" tIns="0" bIns="0" rtlCol="0">
            <a:noAutofit/>
          </a:bodyPr>
          <a:lstStyle/>
          <a:p>
            <a:pPr algn="ctr"/>
            <a:r>
              <a:rPr lang="en-US" sz="1600">
                <a:solidFill>
                  <a:srgbClr val="102E29"/>
                </a:solidFill>
              </a:rPr>
              <a:t>m</a:t>
            </a:r>
          </a:p>
        </p:txBody>
      </p:sp>
      <p:cxnSp>
        <p:nvCxnSpPr>
          <p:cNvPr id="30" name="Straight Connector 29">
            <a:extLst>
              <a:ext uri="{FF2B5EF4-FFF2-40B4-BE49-F238E27FC236}">
                <a16:creationId xmlns:a16="http://schemas.microsoft.com/office/drawing/2014/main" id="{0F2DAD0C-E21E-3F10-01BC-D11574845C7F}"/>
              </a:ext>
            </a:extLst>
          </p:cNvPr>
          <p:cNvCxnSpPr/>
          <p:nvPr/>
        </p:nvCxnSpPr>
        <p:spPr>
          <a:xfrm>
            <a:off x="3810000" y="4415837"/>
            <a:ext cx="0" cy="874889"/>
          </a:xfrm>
          <a:prstGeom prst="line">
            <a:avLst/>
          </a:prstGeom>
          <a:ln w="25400">
            <a:solidFill>
              <a:srgbClr val="EF5C3E"/>
            </a:solidFill>
            <a:prstDash val="dash"/>
            <a:tailEnd type="none"/>
          </a:ln>
        </p:spPr>
        <p:style>
          <a:lnRef idx="1">
            <a:schemeClr val="accent1"/>
          </a:lnRef>
          <a:fillRef idx="0">
            <a:schemeClr val="accent1"/>
          </a:fillRef>
          <a:effectRef idx="0">
            <a:schemeClr val="accent1"/>
          </a:effectRef>
          <a:fontRef idx="minor">
            <a:schemeClr val="tx1"/>
          </a:fontRef>
        </p:style>
      </p:cxnSp>
      <p:sp>
        <p:nvSpPr>
          <p:cNvPr id="31" name="TextBox 30">
            <a:extLst>
              <a:ext uri="{FF2B5EF4-FFF2-40B4-BE49-F238E27FC236}">
                <a16:creationId xmlns:a16="http://schemas.microsoft.com/office/drawing/2014/main" id="{259ABBE9-1C13-F466-E683-C6D39E6DC115}"/>
              </a:ext>
            </a:extLst>
          </p:cNvPr>
          <p:cNvSpPr txBox="1"/>
          <p:nvPr/>
        </p:nvSpPr>
        <p:spPr>
          <a:xfrm>
            <a:off x="2997200" y="5349052"/>
            <a:ext cx="1651000" cy="276999"/>
          </a:xfrm>
          <a:prstGeom prst="rect">
            <a:avLst/>
          </a:prstGeom>
          <a:noFill/>
        </p:spPr>
        <p:txBody>
          <a:bodyPr vert="horz" wrap="square" lIns="0" tIns="0" bIns="0" rtlCol="0">
            <a:noAutofit/>
          </a:bodyPr>
          <a:lstStyle/>
          <a:p>
            <a:pPr algn="ctr"/>
            <a:r>
              <a:rPr lang="en-US" sz="1600">
                <a:solidFill>
                  <a:srgbClr val="EF5C3E"/>
                </a:solidFill>
              </a:rPr>
              <a:t>centre of mass</a:t>
            </a:r>
          </a:p>
        </p:txBody>
      </p:sp>
      <p:cxnSp>
        <p:nvCxnSpPr>
          <p:cNvPr id="32" name="Straight Connector 31">
            <a:extLst>
              <a:ext uri="{FF2B5EF4-FFF2-40B4-BE49-F238E27FC236}">
                <a16:creationId xmlns:a16="http://schemas.microsoft.com/office/drawing/2014/main" id="{9DEF4BDF-B773-CE68-5C7C-9002225A4AA6}"/>
              </a:ext>
            </a:extLst>
          </p:cNvPr>
          <p:cNvCxnSpPr/>
          <p:nvPr/>
        </p:nvCxnSpPr>
        <p:spPr>
          <a:xfrm>
            <a:off x="8026400" y="4824118"/>
            <a:ext cx="1168400" cy="0"/>
          </a:xfrm>
          <a:prstGeom prst="line">
            <a:avLst/>
          </a:prstGeom>
          <a:ln w="31750">
            <a:solidFill>
              <a:srgbClr val="102E29"/>
            </a:solidFill>
            <a:tailEnd type="arrow"/>
          </a:ln>
        </p:spPr>
        <p:style>
          <a:lnRef idx="1">
            <a:schemeClr val="accent1"/>
          </a:lnRef>
          <a:fillRef idx="0">
            <a:schemeClr val="accent1"/>
          </a:fillRef>
          <a:effectRef idx="0">
            <a:schemeClr val="accent1"/>
          </a:effectRef>
          <a:fontRef idx="minor">
            <a:schemeClr val="tx1"/>
          </a:fontRef>
        </p:style>
      </p:cxnSp>
      <p:sp>
        <p:nvSpPr>
          <p:cNvPr id="33" name="TextBox 32">
            <a:extLst>
              <a:ext uri="{FF2B5EF4-FFF2-40B4-BE49-F238E27FC236}">
                <a16:creationId xmlns:a16="http://schemas.microsoft.com/office/drawing/2014/main" id="{3519E894-F17A-DA41-1B86-DA12E2637C45}"/>
              </a:ext>
            </a:extLst>
          </p:cNvPr>
          <p:cNvSpPr txBox="1"/>
          <p:nvPr/>
        </p:nvSpPr>
        <p:spPr>
          <a:xfrm>
            <a:off x="8255000" y="4415837"/>
            <a:ext cx="1270000" cy="276999"/>
          </a:xfrm>
          <a:prstGeom prst="rect">
            <a:avLst/>
          </a:prstGeom>
          <a:noFill/>
        </p:spPr>
        <p:txBody>
          <a:bodyPr vert="horz" wrap="square" lIns="0" tIns="0" bIns="0" rtlCol="0">
            <a:noAutofit/>
          </a:bodyPr>
          <a:lstStyle/>
          <a:p>
            <a:r>
              <a:rPr lang="en-US" sz="1600">
                <a:solidFill>
                  <a:srgbClr val="102E29"/>
                </a:solidFill>
              </a:rPr>
              <a:t>F_ext</a:t>
            </a:r>
          </a:p>
        </p:txBody>
      </p:sp>
      <p:cxnSp>
        <p:nvCxnSpPr>
          <p:cNvPr id="34" name="Straight Connector 33">
            <a:extLst>
              <a:ext uri="{FF2B5EF4-FFF2-40B4-BE49-F238E27FC236}">
                <a16:creationId xmlns:a16="http://schemas.microsoft.com/office/drawing/2014/main" id="{65AD548A-B937-4EF4-49C0-B458DC2F5D4B}"/>
              </a:ext>
            </a:extLst>
          </p:cNvPr>
          <p:cNvCxnSpPr/>
          <p:nvPr/>
        </p:nvCxnSpPr>
        <p:spPr>
          <a:xfrm>
            <a:off x="3810000" y="4240859"/>
            <a:ext cx="914400" cy="0"/>
          </a:xfrm>
          <a:prstGeom prst="line">
            <a:avLst/>
          </a:prstGeom>
          <a:ln w="31750">
            <a:solidFill>
              <a:srgbClr val="EF5C3E"/>
            </a:solidFill>
            <a:tailEnd type="arrow"/>
          </a:ln>
        </p:spPr>
        <p:style>
          <a:lnRef idx="1">
            <a:schemeClr val="accent1"/>
          </a:lnRef>
          <a:fillRef idx="0">
            <a:schemeClr val="accent1"/>
          </a:fillRef>
          <a:effectRef idx="0">
            <a:schemeClr val="accent1"/>
          </a:effectRef>
          <a:fontRef idx="minor">
            <a:schemeClr val="tx1"/>
          </a:fontRef>
        </p:style>
      </p:cxnSp>
      <p:sp>
        <p:nvSpPr>
          <p:cNvPr id="35" name="TextBox 34">
            <a:extLst>
              <a:ext uri="{FF2B5EF4-FFF2-40B4-BE49-F238E27FC236}">
                <a16:creationId xmlns:a16="http://schemas.microsoft.com/office/drawing/2014/main" id="{66BC75CE-5E54-B4E9-92B5-321ABAA6B201}"/>
              </a:ext>
            </a:extLst>
          </p:cNvPr>
          <p:cNvSpPr txBox="1"/>
          <p:nvPr/>
        </p:nvSpPr>
        <p:spPr>
          <a:xfrm>
            <a:off x="4826000" y="4124208"/>
            <a:ext cx="2667000" cy="276999"/>
          </a:xfrm>
          <a:prstGeom prst="rect">
            <a:avLst/>
          </a:prstGeom>
          <a:noFill/>
        </p:spPr>
        <p:txBody>
          <a:bodyPr vert="horz" wrap="square" lIns="0" tIns="0" bIns="0" rtlCol="0">
            <a:noAutofit/>
          </a:bodyPr>
          <a:lstStyle/>
          <a:p>
            <a:r>
              <a:rPr lang="en-US" sz="1600">
                <a:solidFill>
                  <a:srgbClr val="EF5C3E"/>
                </a:solidFill>
              </a:rPr>
              <a:t>a_CM = F_ext / M_total</a:t>
            </a:r>
          </a:p>
        </p:txBody>
      </p:sp>
      <p:sp>
        <p:nvSpPr>
          <p:cNvPr id="36" name="TextBox 35">
            <a:extLst>
              <a:ext uri="{FF2B5EF4-FFF2-40B4-BE49-F238E27FC236}">
                <a16:creationId xmlns:a16="http://schemas.microsoft.com/office/drawing/2014/main" id="{2B23B5DF-D7AB-A6AD-48BC-38770CBE26C5}"/>
              </a:ext>
            </a:extLst>
          </p:cNvPr>
          <p:cNvSpPr txBox="1"/>
          <p:nvPr/>
        </p:nvSpPr>
        <p:spPr>
          <a:xfrm>
            <a:off x="8128000" y="5057422"/>
            <a:ext cx="3302000" cy="276999"/>
          </a:xfrm>
          <a:prstGeom prst="rect">
            <a:avLst/>
          </a:prstGeom>
          <a:noFill/>
        </p:spPr>
        <p:txBody>
          <a:bodyPr vert="horz" wrap="square" lIns="0" tIns="0" bIns="0" rtlCol="0">
            <a:noAutofit/>
          </a:bodyPr>
          <a:lstStyle/>
          <a:p>
            <a:r>
              <a:rPr lang="en-US" sz="1600" b="1">
                <a:solidFill>
                  <a:srgbClr val="102E29"/>
                </a:solidFill>
              </a:rPr>
              <a:t>dp/dt = </a:t>
            </a:r>
            <a:r>
              <a:rPr lang="el-GR" sz="1600" b="1">
                <a:solidFill>
                  <a:srgbClr val="102E29"/>
                </a:solidFill>
              </a:rPr>
              <a:t>Σ</a:t>
            </a:r>
            <a:r>
              <a:rPr lang="en-US" sz="1600" b="1">
                <a:solidFill>
                  <a:srgbClr val="102E29"/>
                </a:solidFill>
              </a:rPr>
              <a:t>F_ext</a:t>
            </a:r>
          </a:p>
        </p:txBody>
      </p:sp>
      <p:sp>
        <p:nvSpPr>
          <p:cNvPr id="37" name="TextBox 36">
            <a:extLst>
              <a:ext uri="{FF2B5EF4-FFF2-40B4-BE49-F238E27FC236}">
                <a16:creationId xmlns:a16="http://schemas.microsoft.com/office/drawing/2014/main" id="{4346B14F-0EF4-D6B2-4F13-61B9CFFFF010}"/>
              </a:ext>
            </a:extLst>
          </p:cNvPr>
          <p:cNvSpPr txBox="1"/>
          <p:nvPr/>
        </p:nvSpPr>
        <p:spPr>
          <a:xfrm>
            <a:off x="8128000" y="5465704"/>
            <a:ext cx="3302000" cy="276999"/>
          </a:xfrm>
          <a:prstGeom prst="rect">
            <a:avLst/>
          </a:prstGeom>
          <a:noFill/>
        </p:spPr>
        <p:txBody>
          <a:bodyPr vert="horz" wrap="square" lIns="0" tIns="0" bIns="0" rtlCol="0">
            <a:noAutofit/>
          </a:bodyPr>
          <a:lstStyle/>
          <a:p>
            <a:r>
              <a:rPr lang="en-US" sz="1600">
                <a:solidFill>
                  <a:srgbClr val="102E29"/>
                </a:solidFill>
              </a:rPr>
              <a:t>Internal pushes cancel in pairs; only outside forces move the CM.</a:t>
            </a:r>
          </a:p>
        </p:txBody>
      </p:sp>
      <p:sp>
        <p:nvSpPr>
          <p:cNvPr id="38" name="diagram-caption">
            <a:extLst>
              <a:ext uri="{FF2B5EF4-FFF2-40B4-BE49-F238E27FC236}">
                <a16:creationId xmlns:a16="http://schemas.microsoft.com/office/drawing/2014/main" id="{EE4977D5-9353-A106-A1CB-DC38D7855970}"/>
              </a:ext>
            </a:extLst>
          </p:cNvPr>
          <p:cNvSpPr txBox="1"/>
          <p:nvPr/>
        </p:nvSpPr>
        <p:spPr>
          <a:xfrm>
            <a:off x="660400" y="6070600"/>
            <a:ext cx="10858500" cy="323165"/>
          </a:xfrm>
          <a:prstGeom prst="rect">
            <a:avLst/>
          </a:prstGeom>
          <a:noFill/>
        </p:spPr>
        <p:txBody>
          <a:bodyPr vert="horz" lIns="0" tIns="0" rtlCol="0">
            <a:noAutofit/>
          </a:bodyPr>
          <a:lstStyle/>
          <a:p>
            <a:r>
              <a:rPr lang="en-US" sz="1600" i="1">
                <a:solidFill>
                  <a:srgbClr val="6B7F79"/>
                </a:solidFill>
              </a:rPr>
              <a:t>The centre of mass responds only to the external force, wherever that force is applied.</a:t>
            </a:r>
          </a:p>
        </p:txBody>
      </p:sp>
    </p:spTree>
    <p:extLst>
      <p:ext uri="{BB962C8B-B14F-4D97-AF65-F5344CB8AC3E}">
        <p14:creationId xmlns:p14="http://schemas.microsoft.com/office/powerpoint/2010/main" val="46646060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F4F0E2"/>
        </a:solidFill>
        <a:effectLst/>
      </p:bgPr>
    </p:bg>
    <p:spTree>
      <p:nvGrpSpPr>
        <p:cNvPr id="1" name=""/>
        <p:cNvGrpSpPr/>
        <p:nvPr/>
      </p:nvGrpSpPr>
      <p:grpSpPr>
        <a:xfrm>
          <a:off x="0" y="0"/>
          <a:ext cx="0" cy="0"/>
          <a:chOff x="0" y="0"/>
          <a:chExt cx="0" cy="0"/>
        </a:xfrm>
      </p:grpSpPr>
      <p:sp>
        <p:nvSpPr>
          <p:cNvPr id="12" name="group-label">
            <a:extLst>
              <a:ext uri="{FF2B5EF4-FFF2-40B4-BE49-F238E27FC236}">
                <a16:creationId xmlns:a16="http://schemas.microsoft.com/office/drawing/2014/main" id="{E78AE7F0-2015-4C12-854E-942BF2674002}"/>
              </a:ext>
            </a:extLst>
          </p:cNvPr>
          <p:cNvSpPr>
            <a:spLocks noGrp="1"/>
          </p:cNvSpPr>
          <p:nvPr/>
        </p:nvSpPr>
        <p:spPr>
          <a:xfrm>
            <a:off x="666750" y="266700"/>
            <a:ext cx="7239000" cy="285750"/>
          </a:xfrm>
          <a:prstGeom prst="rect">
            <a:avLst/>
          </a:prstGeom>
          <a:noFill/>
          <a:ln w="0">
            <a:noFill/>
            <a:prstDash val="solid"/>
          </a:ln>
        </p:spPr>
        <p:txBody>
          <a:bodyPr/>
          <a:lstStyle/>
          <a:p>
            <a:pPr algn="l">
              <a:defRPr sz="1650" b="1" i="0">
                <a:solidFill>
                  <a:srgbClr val="6336D6"/>
                </a:solidFill>
              </a:defRPr>
            </a:pPr>
            <a:r>
              <a:rPr sz="1650" b="1" i="0">
                <a:solidFill>
                  <a:srgbClr val="6336D6"/>
                </a:solidFill>
              </a:rPr>
              <a:t>APC-M · UNIT 4 · AP PHYSICS C: MECHANICS</a:t>
            </a:r>
          </a:p>
        </p:txBody>
      </p:sp>
      <p:sp>
        <p:nvSpPr>
          <p:cNvPr id="2" name="page-number">
            <a:extLst>
              <a:ext uri="{FF2B5EF4-FFF2-40B4-BE49-F238E27FC236}">
                <a16:creationId xmlns:a16="http://schemas.microsoft.com/office/drawing/2014/main" id="{F6568BA1-CA05-484A-B695-101EECABC205}"/>
              </a:ext>
            </a:extLst>
          </p:cNvPr>
          <p:cNvSpPr>
            <a:spLocks noGrp="1"/>
          </p:cNvSpPr>
          <p:nvPr/>
        </p:nvSpPr>
        <p:spPr>
          <a:xfrm>
            <a:off x="10334625" y="266700"/>
            <a:ext cx="1190625" cy="285750"/>
          </a:xfrm>
          <a:prstGeom prst="rect">
            <a:avLst/>
          </a:prstGeom>
          <a:noFill/>
          <a:ln w="0">
            <a:noFill/>
            <a:prstDash val="solid"/>
          </a:ln>
        </p:spPr>
        <p:txBody>
          <a:bodyPr/>
          <a:lstStyle/>
          <a:p>
            <a:pPr algn="r">
              <a:defRPr sz="1650" b="1" i="0">
                <a:solidFill>
                  <a:srgbClr val="0A332E"/>
                </a:solidFill>
              </a:defRPr>
            </a:pPr>
            <a:r>
              <a:rPr lang="en-US" sz="1650" b="1" i="0">
                <a:solidFill>
                  <a:srgbClr val="0A332E"/>
                </a:solidFill>
              </a:rPr>
              <a:t>05 / 13</a:t>
            </a:r>
            <a:endParaRPr sz="1650" b="1" i="0">
              <a:solidFill>
                <a:srgbClr val="0A332E"/>
              </a:solidFill>
            </a:endParaRPr>
          </a:p>
        </p:txBody>
      </p:sp>
      <p:sp>
        <p:nvSpPr>
          <p:cNvPr id="3" name="rule-70-666">
            <a:extLst>
              <a:ext uri="{FF2B5EF4-FFF2-40B4-BE49-F238E27FC236}">
                <a16:creationId xmlns:a16="http://schemas.microsoft.com/office/drawing/2014/main" id="{D811A200-1683-4CE6-840D-065F98D9475D}"/>
              </a:ext>
            </a:extLst>
          </p:cNvPr>
          <p:cNvSpPr>
            <a:spLocks noGrp="1"/>
          </p:cNvSpPr>
          <p:nvPr/>
        </p:nvSpPr>
        <p:spPr>
          <a:xfrm>
            <a:off x="666750" y="6343650"/>
            <a:ext cx="10858500" cy="9525"/>
          </a:xfrm>
          <a:prstGeom prst="rect">
            <a:avLst/>
          </a:prstGeom>
          <a:solidFill>
            <a:srgbClr val="A9BBB4"/>
          </a:solidFill>
          <a:ln w="0">
            <a:noFill/>
            <a:prstDash val="solid"/>
          </a:ln>
        </p:spPr>
      </p:sp>
      <p:sp>
        <p:nvSpPr>
          <p:cNvPr id="4" name="course-footer">
            <a:extLst>
              <a:ext uri="{FF2B5EF4-FFF2-40B4-BE49-F238E27FC236}">
                <a16:creationId xmlns:a16="http://schemas.microsoft.com/office/drawing/2014/main" id="{84F6EE9C-37C4-4207-8E99-FE6BCD1C418F}"/>
              </a:ext>
            </a:extLst>
          </p:cNvPr>
          <p:cNvSpPr>
            <a:spLocks noGrp="1"/>
          </p:cNvSpPr>
          <p:nvPr/>
        </p:nvSpPr>
        <p:spPr>
          <a:xfrm>
            <a:off x="666750" y="6429375"/>
            <a:ext cx="8572500" cy="266700"/>
          </a:xfrm>
          <a:prstGeom prst="rect">
            <a:avLst/>
          </a:prstGeom>
          <a:noFill/>
          <a:ln w="0">
            <a:noFill/>
            <a:prstDash val="solid"/>
          </a:ln>
        </p:spPr>
        <p:txBody>
          <a:bodyPr/>
          <a:lstStyle/>
          <a:p>
            <a:pPr algn="l">
              <a:defRPr sz="1650" b="1" i="0">
                <a:solidFill>
                  <a:srgbClr val="48635E"/>
                </a:solidFill>
              </a:defRPr>
            </a:pPr>
            <a:r>
              <a:rPr sz="1650" b="1" i="0">
                <a:solidFill>
                  <a:srgbClr val="48635E"/>
                </a:solidFill>
              </a:rPr>
              <a:t>GIOPHYSICS · COLLEGE BOARD AP PHYSICS · APC-M-U4 · 10–20%</a:t>
            </a:r>
          </a:p>
        </p:txBody>
      </p:sp>
      <p:sp>
        <p:nvSpPr>
          <p:cNvPr id="5" name="slide-title">
            <a:extLst>
              <a:ext uri="{FF2B5EF4-FFF2-40B4-BE49-F238E27FC236}">
                <a16:creationId xmlns:a16="http://schemas.microsoft.com/office/drawing/2014/main" id="{3882DA99-B3AB-4CFC-95B2-F8710B34C08E}"/>
              </a:ext>
            </a:extLst>
          </p:cNvPr>
          <p:cNvSpPr>
            <a:spLocks noGrp="1"/>
          </p:cNvSpPr>
          <p:nvPr/>
        </p:nvSpPr>
        <p:spPr>
          <a:xfrm>
            <a:off x="666750" y="685800"/>
            <a:ext cx="10858500" cy="952500"/>
          </a:xfrm>
          <a:prstGeom prst="rect">
            <a:avLst/>
          </a:prstGeom>
          <a:noFill/>
          <a:ln w="0">
            <a:noFill/>
            <a:prstDash val="solid"/>
          </a:ln>
        </p:spPr>
        <p:txBody>
          <a:bodyPr/>
          <a:lstStyle/>
          <a:p>
            <a:pPr algn="l">
              <a:defRPr sz="3600" b="1" i="0">
                <a:solidFill>
                  <a:srgbClr val="0A332E"/>
                </a:solidFill>
              </a:defRPr>
            </a:pPr>
            <a:r>
              <a:rPr sz="3600" b="1" i="0">
                <a:solidFill>
                  <a:srgbClr val="0A332E"/>
                </a:solidFill>
              </a:rPr>
              <a:t>Impulse survives a changing collision force</a:t>
            </a:r>
          </a:p>
        </p:txBody>
      </p:sp>
      <p:sp>
        <p:nvSpPr>
          <p:cNvPr id="6" name="graph-mode">
            <a:extLst>
              <a:ext uri="{FF2B5EF4-FFF2-40B4-BE49-F238E27FC236}">
                <a16:creationId xmlns:a16="http://schemas.microsoft.com/office/drawing/2014/main" id="{651A3C52-8B77-4D3C-8443-F93D20F3FD09}"/>
              </a:ext>
            </a:extLst>
          </p:cNvPr>
          <p:cNvSpPr>
            <a:spLocks noGrp="1"/>
          </p:cNvSpPr>
          <p:nvPr/>
        </p:nvSpPr>
        <p:spPr>
          <a:xfrm>
            <a:off x="666750" y="1657350"/>
            <a:ext cx="3429000" cy="533400"/>
          </a:xfrm>
          <a:prstGeom prst="rect">
            <a:avLst/>
          </a:prstGeom>
          <a:noFill/>
          <a:ln w="0">
            <a:noFill/>
            <a:prstDash val="solid"/>
          </a:ln>
        </p:spPr>
        <p:txBody>
          <a:bodyPr/>
          <a:lstStyle/>
          <a:p>
            <a:pPr algn="l">
              <a:defRPr sz="1650" b="1" i="0">
                <a:solidFill>
                  <a:srgbClr val="6336D6"/>
                </a:solidFill>
              </a:defRPr>
            </a:pPr>
            <a:r>
              <a:rPr sz="1650" b="1" i="0">
                <a:solidFill>
                  <a:srgbClr val="6336D6"/>
                </a:solidFill>
              </a:rPr>
              <a:t>INTERACTIVE GRAPH · PREDICT → EDIT → EXPLAIN</a:t>
            </a:r>
          </a:p>
        </p:txBody>
      </p:sp>
      <p:sp>
        <p:nvSpPr>
          <p:cNvPr id="7" name="graph-prompt">
            <a:extLst>
              <a:ext uri="{FF2B5EF4-FFF2-40B4-BE49-F238E27FC236}">
                <a16:creationId xmlns:a16="http://schemas.microsoft.com/office/drawing/2014/main" id="{7F39F6AF-0286-4CE7-8DDD-EB89EA2CEACC}"/>
              </a:ext>
            </a:extLst>
          </p:cNvPr>
          <p:cNvSpPr>
            <a:spLocks noGrp="1"/>
          </p:cNvSpPr>
          <p:nvPr/>
        </p:nvSpPr>
        <p:spPr>
          <a:xfrm>
            <a:off x="666750" y="2362200"/>
            <a:ext cx="3143250" cy="1314450"/>
          </a:xfrm>
          <a:prstGeom prst="rect">
            <a:avLst/>
          </a:prstGeom>
          <a:noFill/>
          <a:ln w="0">
            <a:noFill/>
            <a:prstDash val="solid"/>
          </a:ln>
        </p:spPr>
        <p:txBody>
          <a:bodyPr/>
          <a:lstStyle/>
          <a:p>
            <a:pPr algn="l">
              <a:defRPr sz="1950" b="1" i="0">
                <a:solidFill>
                  <a:srgbClr val="0A332E"/>
                </a:solidFill>
              </a:defRPr>
            </a:pPr>
            <a:r>
              <a:rPr sz="1950" b="1" i="0">
                <a:solidFill>
                  <a:srgbClr val="0A332E"/>
                </a:solidFill>
              </a:rPr>
              <a:t>Predict the shape first. Then click the native chart in PowerPoint, change one value and explain what physics changed.</a:t>
            </a:r>
          </a:p>
        </p:txBody>
      </p:sp>
      <p:sp>
        <p:nvSpPr>
          <p:cNvPr id="8" name="graph-data">
            <a:extLst>
              <a:ext uri="{FF2B5EF4-FFF2-40B4-BE49-F238E27FC236}">
                <a16:creationId xmlns:a16="http://schemas.microsoft.com/office/drawing/2014/main" id="{0CA62CA4-7FA1-427E-8CA9-BA44B3777719}"/>
              </a:ext>
            </a:extLst>
          </p:cNvPr>
          <p:cNvSpPr>
            <a:spLocks noGrp="1"/>
          </p:cNvSpPr>
          <p:nvPr/>
        </p:nvSpPr>
        <p:spPr>
          <a:xfrm>
            <a:off x="666750" y="4000500"/>
            <a:ext cx="3143250" cy="876300"/>
          </a:xfrm>
          <a:prstGeom prst="rect">
            <a:avLst/>
          </a:prstGeom>
          <a:noFill/>
          <a:ln w="0">
            <a:noFill/>
            <a:prstDash val="solid"/>
          </a:ln>
        </p:spPr>
        <p:txBody>
          <a:bodyPr/>
          <a:lstStyle/>
          <a:p>
            <a:pPr algn="l">
              <a:defRPr sz="1650" b="0" i="0">
                <a:solidFill>
                  <a:srgbClr val="48635E"/>
                </a:solidFill>
              </a:defRPr>
            </a:pPr>
            <a:r>
              <a:rPr sz="1650" b="0" i="0">
                <a:solidFill>
                  <a:srgbClr val="48635E"/>
                </a:solidFill>
              </a:rPr>
              <a:t>Data: Editable model data: (0, 0), (2, 3), …, (6, 3), (8, 0).</a:t>
            </a:r>
          </a:p>
        </p:txBody>
      </p:sp>
      <p:sp>
        <p:nvSpPr>
          <p:cNvPr id="9" name="graph-scale">
            <a:extLst>
              <a:ext uri="{FF2B5EF4-FFF2-40B4-BE49-F238E27FC236}">
                <a16:creationId xmlns:a16="http://schemas.microsoft.com/office/drawing/2014/main" id="{CE4E1D33-C43E-4D8E-8EB7-490E62F01EE0}"/>
              </a:ext>
            </a:extLst>
          </p:cNvPr>
          <p:cNvSpPr>
            <a:spLocks noGrp="1"/>
          </p:cNvSpPr>
          <p:nvPr/>
        </p:nvSpPr>
        <p:spPr>
          <a:xfrm>
            <a:off x="666750" y="4953000"/>
            <a:ext cx="3143250" cy="1028700"/>
          </a:xfrm>
          <a:prstGeom prst="rect">
            <a:avLst/>
          </a:prstGeom>
          <a:noFill/>
          <a:ln w="0">
            <a:noFill/>
            <a:prstDash val="solid"/>
          </a:ln>
        </p:spPr>
        <p:txBody>
          <a:bodyPr/>
          <a:lstStyle/>
          <a:p>
            <a:pPr algn="l">
              <a:defRPr sz="1650" b="0" i="0">
                <a:solidFill>
                  <a:srgbClr val="48635E"/>
                </a:solidFill>
              </a:defRPr>
            </a:pPr>
            <a:r>
              <a:rPr sz="1650" b="0" i="0">
                <a:solidFill>
                  <a:srgbClr val="48635E"/>
                </a:solidFill>
              </a:rPr>
              <a:t>Scale: 0–5 kN. Axes: Time / ms; Force / kN.</a:t>
            </a:r>
          </a:p>
        </p:txBody>
      </p:sp>
      <p:sp>
        <p:nvSpPr>
          <p:cNvPr id="10" name="chart-frame">
            <a:extLst>
              <a:ext uri="{FF2B5EF4-FFF2-40B4-BE49-F238E27FC236}">
                <a16:creationId xmlns:a16="http://schemas.microsoft.com/office/drawing/2014/main" id="{B37DC2B8-65C5-441D-BD4D-46B19A2EA2B7}"/>
              </a:ext>
            </a:extLst>
          </p:cNvPr>
          <p:cNvSpPr>
            <a:spLocks noGrp="1"/>
          </p:cNvSpPr>
          <p:nvPr/>
        </p:nvSpPr>
        <p:spPr>
          <a:xfrm>
            <a:off x="4143375" y="1790700"/>
            <a:ext cx="7381875" cy="4191000"/>
          </a:xfrm>
          <a:prstGeom prst="roundRect">
            <a:avLst>
              <a:gd name="adj" fmla="val 2727"/>
            </a:avLst>
          </a:prstGeom>
          <a:solidFill>
            <a:srgbClr val="FCFAF1"/>
          </a:solidFill>
          <a:ln w="9525">
            <a:solidFill>
              <a:srgbClr val="A9BBB4"/>
            </a:solidFill>
            <a:prstDash val="solid"/>
          </a:ln>
        </p:spPr>
      </p:sp>
      <p:graphicFrame>
        <p:nvGraphicFramePr>
          <p:cNvPr id="22" name="Chart"/>
          <p:cNvGraphicFramePr/>
          <p:nvPr/>
        </p:nvGraphicFramePr>
        <p:xfrm>
          <a:off x="4429125" y="2076450"/>
          <a:ext cx="6810375" cy="361950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13001304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FCFAF1"/>
        </a:solidFill>
        <a:effectLst/>
      </p:bgPr>
    </p:bg>
    <p:spTree>
      <p:nvGrpSpPr>
        <p:cNvPr id="1" name=""/>
        <p:cNvGrpSpPr/>
        <p:nvPr/>
      </p:nvGrpSpPr>
      <p:grpSpPr>
        <a:xfrm>
          <a:off x="0" y="0"/>
          <a:ext cx="0" cy="0"/>
          <a:chOff x="0" y="0"/>
          <a:chExt cx="0" cy="0"/>
        </a:xfrm>
      </p:grpSpPr>
      <p:sp>
        <p:nvSpPr>
          <p:cNvPr id="20" name="group-label">
            <a:extLst>
              <a:ext uri="{FF2B5EF4-FFF2-40B4-BE49-F238E27FC236}">
                <a16:creationId xmlns:a16="http://schemas.microsoft.com/office/drawing/2014/main" id="{195EBBED-6D90-4EC9-9967-513C989FECFE}"/>
              </a:ext>
            </a:extLst>
          </p:cNvPr>
          <p:cNvSpPr>
            <a:spLocks noGrp="1"/>
          </p:cNvSpPr>
          <p:nvPr/>
        </p:nvSpPr>
        <p:spPr>
          <a:xfrm>
            <a:off x="666750" y="266700"/>
            <a:ext cx="7239000" cy="285750"/>
          </a:xfrm>
          <a:prstGeom prst="rect">
            <a:avLst/>
          </a:prstGeom>
          <a:noFill/>
          <a:ln w="0">
            <a:noFill/>
            <a:prstDash val="solid"/>
          </a:ln>
        </p:spPr>
        <p:txBody>
          <a:bodyPr/>
          <a:lstStyle/>
          <a:p>
            <a:pPr algn="l">
              <a:defRPr sz="1650" b="1" i="0">
                <a:solidFill>
                  <a:srgbClr val="6336D6"/>
                </a:solidFill>
              </a:defRPr>
            </a:pPr>
            <a:r>
              <a:rPr sz="1650" b="1" i="0">
                <a:solidFill>
                  <a:srgbClr val="6336D6"/>
                </a:solidFill>
              </a:rPr>
              <a:t>APC-M · UNIT 4 · AP PHYSICS C: MECHANICS</a:t>
            </a:r>
          </a:p>
        </p:txBody>
      </p:sp>
      <p:sp>
        <p:nvSpPr>
          <p:cNvPr id="2" name="page-number">
            <a:extLst>
              <a:ext uri="{FF2B5EF4-FFF2-40B4-BE49-F238E27FC236}">
                <a16:creationId xmlns:a16="http://schemas.microsoft.com/office/drawing/2014/main" id="{FD8773D8-5107-46D5-AEC1-5270334F8A17}"/>
              </a:ext>
            </a:extLst>
          </p:cNvPr>
          <p:cNvSpPr>
            <a:spLocks noGrp="1"/>
          </p:cNvSpPr>
          <p:nvPr/>
        </p:nvSpPr>
        <p:spPr>
          <a:xfrm>
            <a:off x="10334625" y="266700"/>
            <a:ext cx="1190625" cy="285750"/>
          </a:xfrm>
          <a:prstGeom prst="rect">
            <a:avLst/>
          </a:prstGeom>
          <a:noFill/>
          <a:ln w="0">
            <a:noFill/>
            <a:prstDash val="solid"/>
          </a:ln>
        </p:spPr>
        <p:txBody>
          <a:bodyPr/>
          <a:lstStyle/>
          <a:p>
            <a:pPr algn="r">
              <a:defRPr sz="1650" b="1" i="0">
                <a:solidFill>
                  <a:srgbClr val="0A332E"/>
                </a:solidFill>
              </a:defRPr>
            </a:pPr>
            <a:r>
              <a:rPr lang="en-US" sz="1650" b="1" i="0">
                <a:solidFill>
                  <a:srgbClr val="0A332E"/>
                </a:solidFill>
              </a:rPr>
              <a:t>06 / 13</a:t>
            </a:r>
            <a:endParaRPr sz="1650" b="1" i="0">
              <a:solidFill>
                <a:srgbClr val="0A332E"/>
              </a:solidFill>
            </a:endParaRPr>
          </a:p>
        </p:txBody>
      </p:sp>
      <p:sp>
        <p:nvSpPr>
          <p:cNvPr id="3" name="rule-70-666">
            <a:extLst>
              <a:ext uri="{FF2B5EF4-FFF2-40B4-BE49-F238E27FC236}">
                <a16:creationId xmlns:a16="http://schemas.microsoft.com/office/drawing/2014/main" id="{0B04421A-3BD9-4B4D-A744-A26F8A03D20C}"/>
              </a:ext>
            </a:extLst>
          </p:cNvPr>
          <p:cNvSpPr>
            <a:spLocks noGrp="1"/>
          </p:cNvSpPr>
          <p:nvPr/>
        </p:nvSpPr>
        <p:spPr>
          <a:xfrm>
            <a:off x="666750" y="6343650"/>
            <a:ext cx="10858500" cy="9525"/>
          </a:xfrm>
          <a:prstGeom prst="rect">
            <a:avLst/>
          </a:prstGeom>
          <a:solidFill>
            <a:srgbClr val="A9BBB4"/>
          </a:solidFill>
          <a:ln w="0">
            <a:noFill/>
            <a:prstDash val="solid"/>
          </a:ln>
        </p:spPr>
      </p:sp>
      <p:sp>
        <p:nvSpPr>
          <p:cNvPr id="4" name="course-footer">
            <a:extLst>
              <a:ext uri="{FF2B5EF4-FFF2-40B4-BE49-F238E27FC236}">
                <a16:creationId xmlns:a16="http://schemas.microsoft.com/office/drawing/2014/main" id="{EB6587C9-5A1B-4D3D-9E54-38530C2D8515}"/>
              </a:ext>
            </a:extLst>
          </p:cNvPr>
          <p:cNvSpPr>
            <a:spLocks noGrp="1"/>
          </p:cNvSpPr>
          <p:nvPr/>
        </p:nvSpPr>
        <p:spPr>
          <a:xfrm>
            <a:off x="666750" y="6429375"/>
            <a:ext cx="8572500" cy="266700"/>
          </a:xfrm>
          <a:prstGeom prst="rect">
            <a:avLst/>
          </a:prstGeom>
          <a:noFill/>
          <a:ln w="0">
            <a:noFill/>
            <a:prstDash val="solid"/>
          </a:ln>
        </p:spPr>
        <p:txBody>
          <a:bodyPr/>
          <a:lstStyle/>
          <a:p>
            <a:pPr algn="l">
              <a:defRPr sz="1650" b="1" i="0">
                <a:solidFill>
                  <a:srgbClr val="48635E"/>
                </a:solidFill>
              </a:defRPr>
            </a:pPr>
            <a:r>
              <a:rPr sz="1650" b="1" i="0">
                <a:solidFill>
                  <a:srgbClr val="48635E"/>
                </a:solidFill>
              </a:rPr>
              <a:t>GIOPHYSICS · COLLEGE BOARD AP PHYSICS · APC-M-U4 · 10–20%</a:t>
            </a:r>
          </a:p>
        </p:txBody>
      </p:sp>
      <p:sp>
        <p:nvSpPr>
          <p:cNvPr id="5" name="slide-title">
            <a:extLst>
              <a:ext uri="{FF2B5EF4-FFF2-40B4-BE49-F238E27FC236}">
                <a16:creationId xmlns:a16="http://schemas.microsoft.com/office/drawing/2014/main" id="{D1A3A35C-FE97-4ACB-A476-567BFAF74163}"/>
              </a:ext>
            </a:extLst>
          </p:cNvPr>
          <p:cNvSpPr>
            <a:spLocks noGrp="1"/>
          </p:cNvSpPr>
          <p:nvPr/>
        </p:nvSpPr>
        <p:spPr>
          <a:xfrm>
            <a:off x="666750" y="685800"/>
            <a:ext cx="10858500" cy="952500"/>
          </a:xfrm>
          <a:prstGeom prst="rect">
            <a:avLst/>
          </a:prstGeom>
          <a:noFill/>
          <a:ln w="0">
            <a:noFill/>
            <a:prstDash val="solid"/>
          </a:ln>
        </p:spPr>
        <p:txBody>
          <a:bodyPr/>
          <a:lstStyle/>
          <a:p>
            <a:pPr algn="l">
              <a:defRPr sz="3600" b="1" i="0">
                <a:solidFill>
                  <a:srgbClr val="0A332E"/>
                </a:solidFill>
              </a:defRPr>
            </a:pPr>
            <a:r>
              <a:rPr sz="3600" b="1" i="0">
                <a:solidFill>
                  <a:srgbClr val="0A332E"/>
                </a:solidFill>
              </a:rPr>
              <a:t>Worked problem: model → equation → answer</a:t>
            </a:r>
          </a:p>
        </p:txBody>
      </p:sp>
      <p:sp>
        <p:nvSpPr>
          <p:cNvPr id="6" name="worked-label">
            <a:extLst>
              <a:ext uri="{FF2B5EF4-FFF2-40B4-BE49-F238E27FC236}">
                <a16:creationId xmlns:a16="http://schemas.microsoft.com/office/drawing/2014/main" id="{4E6F1349-8198-4B36-BC52-705610FDE0E6}"/>
              </a:ext>
            </a:extLst>
          </p:cNvPr>
          <p:cNvSpPr>
            <a:spLocks noGrp="1"/>
          </p:cNvSpPr>
          <p:nvPr/>
        </p:nvSpPr>
        <p:spPr>
          <a:xfrm>
            <a:off x="666750" y="1562100"/>
            <a:ext cx="10096500" cy="333375"/>
          </a:xfrm>
          <a:prstGeom prst="rect">
            <a:avLst/>
          </a:prstGeom>
          <a:noFill/>
          <a:ln w="0">
            <a:noFill/>
            <a:prstDash val="solid"/>
          </a:ln>
        </p:spPr>
        <p:txBody>
          <a:bodyPr/>
          <a:lstStyle/>
          <a:p>
            <a:pPr algn="l">
              <a:defRPr sz="1650" b="1" i="0">
                <a:solidFill>
                  <a:srgbClr val="6336D6"/>
                </a:solidFill>
              </a:defRPr>
            </a:pPr>
            <a:r>
              <a:rPr sz="1650" b="1" i="0">
                <a:solidFill>
                  <a:srgbClr val="6336D6"/>
                </a:solidFill>
              </a:rPr>
              <a:t>CALCULUS-BASED · FULLY WORKED PROBLEM · SHOW THE METHOD</a:t>
            </a:r>
          </a:p>
        </p:txBody>
      </p:sp>
      <p:sp>
        <p:nvSpPr>
          <p:cNvPr id="7" name="problem-frame">
            <a:extLst>
              <a:ext uri="{FF2B5EF4-FFF2-40B4-BE49-F238E27FC236}">
                <a16:creationId xmlns:a16="http://schemas.microsoft.com/office/drawing/2014/main" id="{4B7B355B-CA44-47E7-B1CE-CEA6380ACD00}"/>
              </a:ext>
            </a:extLst>
          </p:cNvPr>
          <p:cNvSpPr>
            <a:spLocks noGrp="1"/>
          </p:cNvSpPr>
          <p:nvPr/>
        </p:nvSpPr>
        <p:spPr>
          <a:xfrm>
            <a:off x="666750" y="2000250"/>
            <a:ext cx="10858500" cy="1000125"/>
          </a:xfrm>
          <a:prstGeom prst="roundRect">
            <a:avLst>
              <a:gd name="adj" fmla="val 11429"/>
            </a:avLst>
          </a:prstGeom>
          <a:solidFill>
            <a:srgbClr val="F4F0E2"/>
          </a:solidFill>
          <a:ln w="9525">
            <a:solidFill>
              <a:srgbClr val="A9BBB4"/>
            </a:solidFill>
            <a:prstDash val="solid"/>
          </a:ln>
        </p:spPr>
      </p:sp>
      <p:sp>
        <p:nvSpPr>
          <p:cNvPr id="8" name="problem-text">
            <a:extLst>
              <a:ext uri="{FF2B5EF4-FFF2-40B4-BE49-F238E27FC236}">
                <a16:creationId xmlns:a16="http://schemas.microsoft.com/office/drawing/2014/main" id="{132A9D99-A9FE-4EDA-B227-8A92A995929F}"/>
              </a:ext>
            </a:extLst>
          </p:cNvPr>
          <p:cNvSpPr>
            <a:spLocks noGrp="1"/>
          </p:cNvSpPr>
          <p:nvPr/>
        </p:nvSpPr>
        <p:spPr>
          <a:xfrm>
            <a:off x="904875" y="2190750"/>
            <a:ext cx="10382250" cy="685800"/>
          </a:xfrm>
          <a:prstGeom prst="rect">
            <a:avLst/>
          </a:prstGeom>
          <a:noFill/>
          <a:ln w="0">
            <a:noFill/>
            <a:prstDash val="solid"/>
          </a:ln>
        </p:spPr>
        <p:txBody>
          <a:bodyPr/>
          <a:lstStyle/>
          <a:p>
            <a:pPr algn="l">
              <a:defRPr sz="1875" b="1" i="0">
                <a:solidFill>
                  <a:srgbClr val="0A332E"/>
                </a:solidFill>
              </a:defRPr>
            </a:pPr>
            <a:r>
              <a:rPr sz="1875" b="1" i="0">
                <a:solidFill>
                  <a:srgbClr val="0A332E"/>
                </a:solidFill>
              </a:rPr>
              <a:t>Force on a 0.50 kg cart is F(t) = 4t N from 0 to 3.0 s. The cart starts at 2.0 m/s. Find final speed.</a:t>
            </a:r>
          </a:p>
        </p:txBody>
      </p:sp>
      <p:sp>
        <p:nvSpPr>
          <p:cNvPr id="9" name="step-label-1">
            <a:extLst>
              <a:ext uri="{FF2B5EF4-FFF2-40B4-BE49-F238E27FC236}">
                <a16:creationId xmlns:a16="http://schemas.microsoft.com/office/drawing/2014/main" id="{13923CFF-589D-41B8-AA9A-1D682332BF7A}"/>
              </a:ext>
            </a:extLst>
          </p:cNvPr>
          <p:cNvSpPr>
            <a:spLocks noGrp="1"/>
          </p:cNvSpPr>
          <p:nvPr/>
        </p:nvSpPr>
        <p:spPr>
          <a:xfrm>
            <a:off x="714375" y="3219450"/>
            <a:ext cx="1047750" cy="381000"/>
          </a:xfrm>
          <a:prstGeom prst="rect">
            <a:avLst/>
          </a:prstGeom>
          <a:noFill/>
          <a:ln w="0">
            <a:noFill/>
            <a:prstDash val="solid"/>
          </a:ln>
        </p:spPr>
        <p:txBody>
          <a:bodyPr/>
          <a:lstStyle/>
          <a:p>
            <a:pPr algn="l">
              <a:defRPr sz="1800" b="1" i="0">
                <a:solidFill>
                  <a:srgbClr val="6336D6"/>
                </a:solidFill>
              </a:defRPr>
            </a:pPr>
            <a:r>
              <a:rPr sz="1800" b="1" i="0">
                <a:solidFill>
                  <a:srgbClr val="6336D6"/>
                </a:solidFill>
              </a:rPr>
              <a:t>Step 1</a:t>
            </a:r>
          </a:p>
        </p:txBody>
      </p:sp>
      <p:sp>
        <p:nvSpPr>
          <p:cNvPr id="10" name="rule-190-358">
            <a:extLst>
              <a:ext uri="{FF2B5EF4-FFF2-40B4-BE49-F238E27FC236}">
                <a16:creationId xmlns:a16="http://schemas.microsoft.com/office/drawing/2014/main" id="{6FD6CF66-8AF5-468B-9C9D-891AC038197C}"/>
              </a:ext>
            </a:extLst>
          </p:cNvPr>
          <p:cNvSpPr>
            <a:spLocks noGrp="1"/>
          </p:cNvSpPr>
          <p:nvPr/>
        </p:nvSpPr>
        <p:spPr>
          <a:xfrm>
            <a:off x="1809750" y="3409950"/>
            <a:ext cx="381000" cy="19050"/>
          </a:xfrm>
          <a:prstGeom prst="rect">
            <a:avLst/>
          </a:prstGeom>
          <a:solidFill>
            <a:srgbClr val="6336D6"/>
          </a:solidFill>
          <a:ln w="0">
            <a:noFill/>
            <a:prstDash val="solid"/>
          </a:ln>
        </p:spPr>
      </p:sp>
      <p:sp>
        <p:nvSpPr>
          <p:cNvPr id="11" name="step-text-1">
            <a:extLst>
              <a:ext uri="{FF2B5EF4-FFF2-40B4-BE49-F238E27FC236}">
                <a16:creationId xmlns:a16="http://schemas.microsoft.com/office/drawing/2014/main" id="{216176F9-9125-476C-8086-D5335C9E6137}"/>
              </a:ext>
            </a:extLst>
          </p:cNvPr>
          <p:cNvSpPr>
            <a:spLocks noGrp="1"/>
          </p:cNvSpPr>
          <p:nvPr/>
        </p:nvSpPr>
        <p:spPr>
          <a:xfrm>
            <a:off x="2428875" y="3181350"/>
            <a:ext cx="8858250" cy="590550"/>
          </a:xfrm>
          <a:prstGeom prst="rect">
            <a:avLst/>
          </a:prstGeom>
          <a:noFill/>
          <a:ln w="0">
            <a:noFill/>
            <a:prstDash val="solid"/>
          </a:ln>
        </p:spPr>
        <p:txBody>
          <a:bodyPr/>
          <a:lstStyle/>
          <a:p>
            <a:pPr algn="l">
              <a:defRPr sz="1800" b="0" i="0">
                <a:solidFill>
                  <a:srgbClr val="0A332E"/>
                </a:solidFill>
              </a:defRPr>
            </a:pPr>
            <a:r>
              <a:rPr sz="1800" b="0" i="0">
                <a:solidFill>
                  <a:srgbClr val="0A332E"/>
                </a:solidFill>
              </a:rPr>
              <a:t>Impulse J = ∫₀³4t dt = [2t²]₀³ = 18 N·s.</a:t>
            </a:r>
          </a:p>
        </p:txBody>
      </p:sp>
      <p:sp>
        <p:nvSpPr>
          <p:cNvPr id="12" name="step-label-2">
            <a:extLst>
              <a:ext uri="{FF2B5EF4-FFF2-40B4-BE49-F238E27FC236}">
                <a16:creationId xmlns:a16="http://schemas.microsoft.com/office/drawing/2014/main" id="{4DC1FD92-9718-4C65-81DE-87C539EB43E7}"/>
              </a:ext>
            </a:extLst>
          </p:cNvPr>
          <p:cNvSpPr>
            <a:spLocks noGrp="1"/>
          </p:cNvSpPr>
          <p:nvPr/>
        </p:nvSpPr>
        <p:spPr>
          <a:xfrm>
            <a:off x="714375" y="3905250"/>
            <a:ext cx="1047750" cy="381000"/>
          </a:xfrm>
          <a:prstGeom prst="rect">
            <a:avLst/>
          </a:prstGeom>
          <a:noFill/>
          <a:ln w="0">
            <a:noFill/>
            <a:prstDash val="solid"/>
          </a:ln>
        </p:spPr>
        <p:txBody>
          <a:bodyPr/>
          <a:lstStyle/>
          <a:p>
            <a:pPr algn="l">
              <a:defRPr sz="1800" b="1" i="0">
                <a:solidFill>
                  <a:srgbClr val="6336D6"/>
                </a:solidFill>
              </a:defRPr>
            </a:pPr>
            <a:r>
              <a:rPr sz="1800" b="1" i="0">
                <a:solidFill>
                  <a:srgbClr val="6336D6"/>
                </a:solidFill>
              </a:rPr>
              <a:t>Step 2</a:t>
            </a:r>
          </a:p>
        </p:txBody>
      </p:sp>
      <p:sp>
        <p:nvSpPr>
          <p:cNvPr id="13" name="rule-190-430">
            <a:extLst>
              <a:ext uri="{FF2B5EF4-FFF2-40B4-BE49-F238E27FC236}">
                <a16:creationId xmlns:a16="http://schemas.microsoft.com/office/drawing/2014/main" id="{44CB0213-A262-424C-ACFB-36F2D23D52CA}"/>
              </a:ext>
            </a:extLst>
          </p:cNvPr>
          <p:cNvSpPr>
            <a:spLocks noGrp="1"/>
          </p:cNvSpPr>
          <p:nvPr/>
        </p:nvSpPr>
        <p:spPr>
          <a:xfrm>
            <a:off x="1809750" y="4095750"/>
            <a:ext cx="381000" cy="19050"/>
          </a:xfrm>
          <a:prstGeom prst="rect">
            <a:avLst/>
          </a:prstGeom>
          <a:solidFill>
            <a:srgbClr val="6336D6"/>
          </a:solidFill>
          <a:ln w="0">
            <a:noFill/>
            <a:prstDash val="solid"/>
          </a:ln>
        </p:spPr>
      </p:sp>
      <p:sp>
        <p:nvSpPr>
          <p:cNvPr id="14" name="step-text-2">
            <a:extLst>
              <a:ext uri="{FF2B5EF4-FFF2-40B4-BE49-F238E27FC236}">
                <a16:creationId xmlns:a16="http://schemas.microsoft.com/office/drawing/2014/main" id="{A2EA3BB6-4CAF-4C1B-92BC-A01CEB1FD754}"/>
              </a:ext>
            </a:extLst>
          </p:cNvPr>
          <p:cNvSpPr>
            <a:spLocks noGrp="1"/>
          </p:cNvSpPr>
          <p:nvPr/>
        </p:nvSpPr>
        <p:spPr>
          <a:xfrm>
            <a:off x="2428875" y="3867150"/>
            <a:ext cx="8858250" cy="590550"/>
          </a:xfrm>
          <a:prstGeom prst="rect">
            <a:avLst/>
          </a:prstGeom>
          <a:noFill/>
          <a:ln w="0">
            <a:noFill/>
            <a:prstDash val="solid"/>
          </a:ln>
        </p:spPr>
        <p:txBody>
          <a:bodyPr/>
          <a:lstStyle/>
          <a:p>
            <a:pPr algn="l">
              <a:defRPr sz="1800" b="0" i="0">
                <a:solidFill>
                  <a:srgbClr val="0A332E"/>
                </a:solidFill>
              </a:defRPr>
            </a:pPr>
            <a:r>
              <a:rPr sz="1800" b="0" i="0">
                <a:solidFill>
                  <a:srgbClr val="0A332E"/>
                </a:solidFill>
              </a:rPr>
              <a:t>Δv = J/m = 36 m/s.</a:t>
            </a:r>
          </a:p>
        </p:txBody>
      </p:sp>
      <p:sp>
        <p:nvSpPr>
          <p:cNvPr id="15" name="step-label-3">
            <a:extLst>
              <a:ext uri="{FF2B5EF4-FFF2-40B4-BE49-F238E27FC236}">
                <a16:creationId xmlns:a16="http://schemas.microsoft.com/office/drawing/2014/main" id="{35F1DA3D-27EB-43F5-831C-A63A01FCA0EE}"/>
              </a:ext>
            </a:extLst>
          </p:cNvPr>
          <p:cNvSpPr>
            <a:spLocks noGrp="1"/>
          </p:cNvSpPr>
          <p:nvPr/>
        </p:nvSpPr>
        <p:spPr>
          <a:xfrm>
            <a:off x="714375" y="4591050"/>
            <a:ext cx="1047750" cy="381000"/>
          </a:xfrm>
          <a:prstGeom prst="rect">
            <a:avLst/>
          </a:prstGeom>
          <a:noFill/>
          <a:ln w="0">
            <a:noFill/>
            <a:prstDash val="solid"/>
          </a:ln>
        </p:spPr>
        <p:txBody>
          <a:bodyPr/>
          <a:lstStyle/>
          <a:p>
            <a:pPr algn="l">
              <a:defRPr sz="1800" b="1" i="0">
                <a:solidFill>
                  <a:srgbClr val="6336D6"/>
                </a:solidFill>
              </a:defRPr>
            </a:pPr>
            <a:r>
              <a:rPr sz="1800" b="1" i="0">
                <a:solidFill>
                  <a:srgbClr val="6336D6"/>
                </a:solidFill>
              </a:rPr>
              <a:t>Step 3</a:t>
            </a:r>
          </a:p>
        </p:txBody>
      </p:sp>
      <p:sp>
        <p:nvSpPr>
          <p:cNvPr id="16" name="rule-190-502">
            <a:extLst>
              <a:ext uri="{FF2B5EF4-FFF2-40B4-BE49-F238E27FC236}">
                <a16:creationId xmlns:a16="http://schemas.microsoft.com/office/drawing/2014/main" id="{2E2B9156-7A2D-4D0D-8AA6-3E092815F278}"/>
              </a:ext>
            </a:extLst>
          </p:cNvPr>
          <p:cNvSpPr>
            <a:spLocks noGrp="1"/>
          </p:cNvSpPr>
          <p:nvPr/>
        </p:nvSpPr>
        <p:spPr>
          <a:xfrm>
            <a:off x="1809750" y="4781550"/>
            <a:ext cx="381000" cy="19050"/>
          </a:xfrm>
          <a:prstGeom prst="rect">
            <a:avLst/>
          </a:prstGeom>
          <a:solidFill>
            <a:srgbClr val="6336D6"/>
          </a:solidFill>
          <a:ln w="0">
            <a:noFill/>
            <a:prstDash val="solid"/>
          </a:ln>
        </p:spPr>
      </p:sp>
      <p:sp>
        <p:nvSpPr>
          <p:cNvPr id="17" name="step-text-3">
            <a:extLst>
              <a:ext uri="{FF2B5EF4-FFF2-40B4-BE49-F238E27FC236}">
                <a16:creationId xmlns:a16="http://schemas.microsoft.com/office/drawing/2014/main" id="{FF72CAE4-9D02-43B2-8C08-A91D8E41962A}"/>
              </a:ext>
            </a:extLst>
          </p:cNvPr>
          <p:cNvSpPr>
            <a:spLocks noGrp="1"/>
          </p:cNvSpPr>
          <p:nvPr/>
        </p:nvSpPr>
        <p:spPr>
          <a:xfrm>
            <a:off x="2428875" y="4552950"/>
            <a:ext cx="8858250" cy="590550"/>
          </a:xfrm>
          <a:prstGeom prst="rect">
            <a:avLst/>
          </a:prstGeom>
          <a:noFill/>
          <a:ln w="0">
            <a:noFill/>
            <a:prstDash val="solid"/>
          </a:ln>
        </p:spPr>
        <p:txBody>
          <a:bodyPr/>
          <a:lstStyle/>
          <a:p>
            <a:pPr algn="l">
              <a:defRPr sz="1800" b="0" i="0">
                <a:solidFill>
                  <a:srgbClr val="0A332E"/>
                </a:solidFill>
              </a:defRPr>
            </a:pPr>
            <a:r>
              <a:rPr sz="1800" b="0" i="0">
                <a:solidFill>
                  <a:srgbClr val="0A332E"/>
                </a:solidFill>
              </a:rPr>
              <a:t>Add initial velocity.</a:t>
            </a:r>
          </a:p>
        </p:txBody>
      </p:sp>
      <p:sp>
        <p:nvSpPr>
          <p:cNvPr id="18" name="answer-frame">
            <a:extLst>
              <a:ext uri="{FF2B5EF4-FFF2-40B4-BE49-F238E27FC236}">
                <a16:creationId xmlns:a16="http://schemas.microsoft.com/office/drawing/2014/main" id="{87EFC0BC-1923-4B00-9729-D1D7EC28CBE0}"/>
              </a:ext>
            </a:extLst>
          </p:cNvPr>
          <p:cNvSpPr>
            <a:spLocks noGrp="1"/>
          </p:cNvSpPr>
          <p:nvPr/>
        </p:nvSpPr>
        <p:spPr>
          <a:xfrm>
            <a:off x="666750" y="5238750"/>
            <a:ext cx="10858500" cy="781050"/>
          </a:xfrm>
          <a:prstGeom prst="roundRect">
            <a:avLst>
              <a:gd name="adj" fmla="val 14634"/>
            </a:avLst>
          </a:prstGeom>
          <a:solidFill>
            <a:srgbClr val="0B342E"/>
          </a:solidFill>
          <a:ln w="0">
            <a:noFill/>
            <a:prstDash val="solid"/>
          </a:ln>
        </p:spPr>
      </p:sp>
      <p:sp>
        <p:nvSpPr>
          <p:cNvPr id="19" name="worked-answer">
            <a:extLst>
              <a:ext uri="{FF2B5EF4-FFF2-40B4-BE49-F238E27FC236}">
                <a16:creationId xmlns:a16="http://schemas.microsoft.com/office/drawing/2014/main" id="{38522887-F2AF-492D-9F2C-628A4EC1B91E}"/>
              </a:ext>
            </a:extLst>
          </p:cNvPr>
          <p:cNvSpPr>
            <a:spLocks noGrp="1"/>
          </p:cNvSpPr>
          <p:nvPr/>
        </p:nvSpPr>
        <p:spPr>
          <a:xfrm>
            <a:off x="933450" y="5334000"/>
            <a:ext cx="10287000" cy="609600"/>
          </a:xfrm>
          <a:prstGeom prst="rect">
            <a:avLst/>
          </a:prstGeom>
          <a:noFill/>
          <a:ln w="0">
            <a:noFill/>
            <a:prstDash val="solid"/>
          </a:ln>
        </p:spPr>
        <p:txBody>
          <a:bodyPr/>
          <a:lstStyle/>
          <a:p>
            <a:pPr algn="l">
              <a:defRPr sz="1800" b="1" i="0">
                <a:solidFill>
                  <a:srgbClr val="F4F0E2"/>
                </a:solidFill>
              </a:defRPr>
            </a:pPr>
            <a:r>
              <a:rPr sz="1800" b="1" i="0">
                <a:solidFill>
                  <a:srgbClr val="F4F0E2"/>
                </a:solidFill>
              </a:rPr>
              <a:t>Answer: vf = 38 m/s.</a:t>
            </a:r>
          </a:p>
        </p:txBody>
      </p:sp>
    </p:spTree>
    <p:extLst>
      <p:ext uri="{BB962C8B-B14F-4D97-AF65-F5344CB8AC3E}">
        <p14:creationId xmlns:p14="http://schemas.microsoft.com/office/powerpoint/2010/main" val="56751625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FCFAF1"/>
        </a:solidFill>
        <a:effectLst/>
      </p:bgPr>
    </p:bg>
    <p:spTree>
      <p:nvGrpSpPr>
        <p:cNvPr id="1" name=""/>
        <p:cNvGrpSpPr/>
        <p:nvPr/>
      </p:nvGrpSpPr>
      <p:grpSpPr>
        <a:xfrm>
          <a:off x="0" y="0"/>
          <a:ext cx="0" cy="0"/>
          <a:chOff x="0" y="0"/>
          <a:chExt cx="0" cy="0"/>
        </a:xfrm>
      </p:grpSpPr>
      <p:sp>
        <p:nvSpPr>
          <p:cNvPr id="20" name="group-label">
            <a:extLst>
              <a:ext uri="{FF2B5EF4-FFF2-40B4-BE49-F238E27FC236}">
                <a16:creationId xmlns:a16="http://schemas.microsoft.com/office/drawing/2014/main" id="{3F007574-357B-41B6-ACC5-8907773636DB}"/>
              </a:ext>
            </a:extLst>
          </p:cNvPr>
          <p:cNvSpPr>
            <a:spLocks noGrp="1"/>
          </p:cNvSpPr>
          <p:nvPr/>
        </p:nvSpPr>
        <p:spPr>
          <a:xfrm>
            <a:off x="666750" y="266700"/>
            <a:ext cx="7239000" cy="285750"/>
          </a:xfrm>
          <a:prstGeom prst="rect">
            <a:avLst/>
          </a:prstGeom>
          <a:noFill/>
          <a:ln w="0">
            <a:noFill/>
            <a:prstDash val="solid"/>
          </a:ln>
        </p:spPr>
        <p:txBody>
          <a:bodyPr/>
          <a:lstStyle/>
          <a:p>
            <a:pPr algn="l">
              <a:defRPr sz="1650" b="1" i="0">
                <a:solidFill>
                  <a:srgbClr val="6336D6"/>
                </a:solidFill>
              </a:defRPr>
            </a:pPr>
            <a:r>
              <a:rPr sz="1650" b="1" i="0">
                <a:solidFill>
                  <a:srgbClr val="6336D6"/>
                </a:solidFill>
              </a:rPr>
              <a:t>APC-M · UNIT 4 · AP PHYSICS C: MECHANICS</a:t>
            </a:r>
          </a:p>
        </p:txBody>
      </p:sp>
      <p:sp>
        <p:nvSpPr>
          <p:cNvPr id="2" name="page-number">
            <a:extLst>
              <a:ext uri="{FF2B5EF4-FFF2-40B4-BE49-F238E27FC236}">
                <a16:creationId xmlns:a16="http://schemas.microsoft.com/office/drawing/2014/main" id="{EB8A0405-AEB3-4A64-B077-30870D120834}"/>
              </a:ext>
            </a:extLst>
          </p:cNvPr>
          <p:cNvSpPr>
            <a:spLocks noGrp="1"/>
          </p:cNvSpPr>
          <p:nvPr/>
        </p:nvSpPr>
        <p:spPr>
          <a:xfrm>
            <a:off x="10334625" y="266700"/>
            <a:ext cx="1190625" cy="285750"/>
          </a:xfrm>
          <a:prstGeom prst="rect">
            <a:avLst/>
          </a:prstGeom>
          <a:noFill/>
          <a:ln w="0">
            <a:noFill/>
            <a:prstDash val="solid"/>
          </a:ln>
        </p:spPr>
        <p:txBody>
          <a:bodyPr/>
          <a:lstStyle/>
          <a:p>
            <a:pPr algn="r">
              <a:defRPr sz="1650" b="1" i="0">
                <a:solidFill>
                  <a:srgbClr val="0A332E"/>
                </a:solidFill>
              </a:defRPr>
            </a:pPr>
            <a:r>
              <a:rPr lang="en-US" sz="1650" b="1" i="0">
                <a:solidFill>
                  <a:srgbClr val="0A332E"/>
                </a:solidFill>
              </a:rPr>
              <a:t>07 / 13</a:t>
            </a:r>
            <a:endParaRPr sz="1650" b="1" i="0">
              <a:solidFill>
                <a:srgbClr val="0A332E"/>
              </a:solidFill>
            </a:endParaRPr>
          </a:p>
        </p:txBody>
      </p:sp>
      <p:sp>
        <p:nvSpPr>
          <p:cNvPr id="3" name="rule-70-666">
            <a:extLst>
              <a:ext uri="{FF2B5EF4-FFF2-40B4-BE49-F238E27FC236}">
                <a16:creationId xmlns:a16="http://schemas.microsoft.com/office/drawing/2014/main" id="{D417FFD6-D4BB-4E92-8E62-88C688A5CD5F}"/>
              </a:ext>
            </a:extLst>
          </p:cNvPr>
          <p:cNvSpPr>
            <a:spLocks noGrp="1"/>
          </p:cNvSpPr>
          <p:nvPr/>
        </p:nvSpPr>
        <p:spPr>
          <a:xfrm>
            <a:off x="666750" y="6343650"/>
            <a:ext cx="10858500" cy="9525"/>
          </a:xfrm>
          <a:prstGeom prst="rect">
            <a:avLst/>
          </a:prstGeom>
          <a:solidFill>
            <a:srgbClr val="A9BBB4"/>
          </a:solidFill>
          <a:ln w="0">
            <a:noFill/>
            <a:prstDash val="solid"/>
          </a:ln>
        </p:spPr>
      </p:sp>
      <p:sp>
        <p:nvSpPr>
          <p:cNvPr id="4" name="course-footer">
            <a:extLst>
              <a:ext uri="{FF2B5EF4-FFF2-40B4-BE49-F238E27FC236}">
                <a16:creationId xmlns:a16="http://schemas.microsoft.com/office/drawing/2014/main" id="{33C01E9C-C941-411D-BD0D-E8B7F8C3BD43}"/>
              </a:ext>
            </a:extLst>
          </p:cNvPr>
          <p:cNvSpPr>
            <a:spLocks noGrp="1"/>
          </p:cNvSpPr>
          <p:nvPr/>
        </p:nvSpPr>
        <p:spPr>
          <a:xfrm>
            <a:off x="666750" y="6429375"/>
            <a:ext cx="8572500" cy="266700"/>
          </a:xfrm>
          <a:prstGeom prst="rect">
            <a:avLst/>
          </a:prstGeom>
          <a:noFill/>
          <a:ln w="0">
            <a:noFill/>
            <a:prstDash val="solid"/>
          </a:ln>
        </p:spPr>
        <p:txBody>
          <a:bodyPr/>
          <a:lstStyle/>
          <a:p>
            <a:pPr algn="l">
              <a:defRPr sz="1650" b="1" i="0">
                <a:solidFill>
                  <a:srgbClr val="48635E"/>
                </a:solidFill>
              </a:defRPr>
            </a:pPr>
            <a:r>
              <a:rPr sz="1650" b="1" i="0">
                <a:solidFill>
                  <a:srgbClr val="48635E"/>
                </a:solidFill>
              </a:rPr>
              <a:t>GIOPHYSICS · COLLEGE BOARD AP PHYSICS · APC-M-U4 · 10–20%</a:t>
            </a:r>
          </a:p>
        </p:txBody>
      </p:sp>
      <p:sp>
        <p:nvSpPr>
          <p:cNvPr id="5" name="slide-title">
            <a:extLst>
              <a:ext uri="{FF2B5EF4-FFF2-40B4-BE49-F238E27FC236}">
                <a16:creationId xmlns:a16="http://schemas.microsoft.com/office/drawing/2014/main" id="{C774CB20-9B88-4ABF-9F7A-93F1EBE6D3E3}"/>
              </a:ext>
            </a:extLst>
          </p:cNvPr>
          <p:cNvSpPr>
            <a:spLocks noGrp="1"/>
          </p:cNvSpPr>
          <p:nvPr/>
        </p:nvSpPr>
        <p:spPr>
          <a:xfrm>
            <a:off x="666750" y="685800"/>
            <a:ext cx="10858500" cy="952500"/>
          </a:xfrm>
          <a:prstGeom prst="rect">
            <a:avLst/>
          </a:prstGeom>
          <a:noFill/>
          <a:ln w="0">
            <a:noFill/>
            <a:prstDash val="solid"/>
          </a:ln>
        </p:spPr>
        <p:txBody>
          <a:bodyPr/>
          <a:lstStyle/>
          <a:p>
            <a:pPr algn="l">
              <a:defRPr sz="3600" b="1" i="0">
                <a:solidFill>
                  <a:srgbClr val="0A332E"/>
                </a:solidFill>
              </a:defRPr>
            </a:pPr>
            <a:r>
              <a:rPr sz="3600" b="1" i="0">
                <a:solidFill>
                  <a:srgbClr val="0A332E"/>
                </a:solidFill>
              </a:rPr>
              <a:t>Guided problem: finish the reasoning</a:t>
            </a:r>
          </a:p>
        </p:txBody>
      </p:sp>
      <p:sp>
        <p:nvSpPr>
          <p:cNvPr id="6" name="worked-label">
            <a:extLst>
              <a:ext uri="{FF2B5EF4-FFF2-40B4-BE49-F238E27FC236}">
                <a16:creationId xmlns:a16="http://schemas.microsoft.com/office/drawing/2014/main" id="{404440B8-3817-484D-9364-C4F54DEC3BB4}"/>
              </a:ext>
            </a:extLst>
          </p:cNvPr>
          <p:cNvSpPr>
            <a:spLocks noGrp="1"/>
          </p:cNvSpPr>
          <p:nvPr/>
        </p:nvSpPr>
        <p:spPr>
          <a:xfrm>
            <a:off x="666750" y="1562100"/>
            <a:ext cx="10096500" cy="333375"/>
          </a:xfrm>
          <a:prstGeom prst="rect">
            <a:avLst/>
          </a:prstGeom>
          <a:noFill/>
          <a:ln w="0">
            <a:noFill/>
            <a:prstDash val="solid"/>
          </a:ln>
        </p:spPr>
        <p:txBody>
          <a:bodyPr/>
          <a:lstStyle/>
          <a:p>
            <a:pPr algn="l">
              <a:defRPr sz="1650" b="1" i="0">
                <a:solidFill>
                  <a:srgbClr val="6336D6"/>
                </a:solidFill>
              </a:defRPr>
            </a:pPr>
            <a:r>
              <a:rPr sz="1650" b="1" i="0">
                <a:solidFill>
                  <a:srgbClr val="6336D6"/>
                </a:solidFill>
              </a:rPr>
              <a:t>CALCULUS-BASED · GUIDED WORKED PROBLEM · TRY EACH STEP BEFORE READING ON</a:t>
            </a:r>
          </a:p>
        </p:txBody>
      </p:sp>
      <p:sp>
        <p:nvSpPr>
          <p:cNvPr id="7" name="problem-frame">
            <a:extLst>
              <a:ext uri="{FF2B5EF4-FFF2-40B4-BE49-F238E27FC236}">
                <a16:creationId xmlns:a16="http://schemas.microsoft.com/office/drawing/2014/main" id="{F0598C78-019B-4E89-9891-F4BF530EE94C}"/>
              </a:ext>
            </a:extLst>
          </p:cNvPr>
          <p:cNvSpPr>
            <a:spLocks noGrp="1"/>
          </p:cNvSpPr>
          <p:nvPr/>
        </p:nvSpPr>
        <p:spPr>
          <a:xfrm>
            <a:off x="666750" y="2000250"/>
            <a:ext cx="10858500" cy="1000125"/>
          </a:xfrm>
          <a:prstGeom prst="roundRect">
            <a:avLst>
              <a:gd name="adj" fmla="val 11429"/>
            </a:avLst>
          </a:prstGeom>
          <a:solidFill>
            <a:srgbClr val="F4F0E2"/>
          </a:solidFill>
          <a:ln w="9525">
            <a:solidFill>
              <a:srgbClr val="A9BBB4"/>
            </a:solidFill>
            <a:prstDash val="solid"/>
          </a:ln>
        </p:spPr>
      </p:sp>
      <p:sp>
        <p:nvSpPr>
          <p:cNvPr id="8" name="problem-text">
            <a:extLst>
              <a:ext uri="{FF2B5EF4-FFF2-40B4-BE49-F238E27FC236}">
                <a16:creationId xmlns:a16="http://schemas.microsoft.com/office/drawing/2014/main" id="{F9942AC0-8E92-4909-862A-1C4A649351A0}"/>
              </a:ext>
            </a:extLst>
          </p:cNvPr>
          <p:cNvSpPr>
            <a:spLocks noGrp="1"/>
          </p:cNvSpPr>
          <p:nvPr/>
        </p:nvSpPr>
        <p:spPr>
          <a:xfrm>
            <a:off x="904875" y="2190750"/>
            <a:ext cx="10382250" cy="685800"/>
          </a:xfrm>
          <a:prstGeom prst="rect">
            <a:avLst/>
          </a:prstGeom>
          <a:noFill/>
          <a:ln w="0">
            <a:noFill/>
            <a:prstDash val="solid"/>
          </a:ln>
        </p:spPr>
        <p:txBody>
          <a:bodyPr/>
          <a:lstStyle/>
          <a:p>
            <a:pPr algn="l">
              <a:defRPr sz="1875" b="1" i="0">
                <a:solidFill>
                  <a:srgbClr val="0A332E"/>
                </a:solidFill>
              </a:defRPr>
            </a:pPr>
            <a:r>
              <a:rPr sz="1875" b="1" i="0">
                <a:solidFill>
                  <a:srgbClr val="0A332E"/>
                </a:solidFill>
              </a:rPr>
              <a:t>Masses 2m and m are initially at rest and push apart. The 2m mass moves left at speed v. Find the other speed and center-of-mass velocity.</a:t>
            </a:r>
          </a:p>
        </p:txBody>
      </p:sp>
      <p:sp>
        <p:nvSpPr>
          <p:cNvPr id="9" name="step-label-1">
            <a:extLst>
              <a:ext uri="{FF2B5EF4-FFF2-40B4-BE49-F238E27FC236}">
                <a16:creationId xmlns:a16="http://schemas.microsoft.com/office/drawing/2014/main" id="{722389E2-885A-4AEF-993B-47D0A881A64D}"/>
              </a:ext>
            </a:extLst>
          </p:cNvPr>
          <p:cNvSpPr>
            <a:spLocks noGrp="1"/>
          </p:cNvSpPr>
          <p:nvPr/>
        </p:nvSpPr>
        <p:spPr>
          <a:xfrm>
            <a:off x="714375" y="3219450"/>
            <a:ext cx="1047750" cy="381000"/>
          </a:xfrm>
          <a:prstGeom prst="rect">
            <a:avLst/>
          </a:prstGeom>
          <a:noFill/>
          <a:ln w="0">
            <a:noFill/>
            <a:prstDash val="solid"/>
          </a:ln>
        </p:spPr>
        <p:txBody>
          <a:bodyPr/>
          <a:lstStyle/>
          <a:p>
            <a:pPr algn="l">
              <a:defRPr sz="1800" b="1" i="0">
                <a:solidFill>
                  <a:srgbClr val="6336D6"/>
                </a:solidFill>
              </a:defRPr>
            </a:pPr>
            <a:r>
              <a:rPr sz="1800" b="1" i="0">
                <a:solidFill>
                  <a:srgbClr val="6336D6"/>
                </a:solidFill>
              </a:rPr>
              <a:t>Step 1</a:t>
            </a:r>
          </a:p>
        </p:txBody>
      </p:sp>
      <p:sp>
        <p:nvSpPr>
          <p:cNvPr id="10" name="rule-190-358">
            <a:extLst>
              <a:ext uri="{FF2B5EF4-FFF2-40B4-BE49-F238E27FC236}">
                <a16:creationId xmlns:a16="http://schemas.microsoft.com/office/drawing/2014/main" id="{C08BD5E8-4144-4256-B5AA-3EFFA4186A82}"/>
              </a:ext>
            </a:extLst>
          </p:cNvPr>
          <p:cNvSpPr>
            <a:spLocks noGrp="1"/>
          </p:cNvSpPr>
          <p:nvPr/>
        </p:nvSpPr>
        <p:spPr>
          <a:xfrm>
            <a:off x="1809750" y="3409950"/>
            <a:ext cx="381000" cy="19050"/>
          </a:xfrm>
          <a:prstGeom prst="rect">
            <a:avLst/>
          </a:prstGeom>
          <a:solidFill>
            <a:srgbClr val="6336D6"/>
          </a:solidFill>
          <a:ln w="0">
            <a:noFill/>
            <a:prstDash val="solid"/>
          </a:ln>
        </p:spPr>
      </p:sp>
      <p:sp>
        <p:nvSpPr>
          <p:cNvPr id="11" name="step-text-1">
            <a:extLst>
              <a:ext uri="{FF2B5EF4-FFF2-40B4-BE49-F238E27FC236}">
                <a16:creationId xmlns:a16="http://schemas.microsoft.com/office/drawing/2014/main" id="{EA2987BE-8DB0-4220-8CE9-C6692B8737B7}"/>
              </a:ext>
            </a:extLst>
          </p:cNvPr>
          <p:cNvSpPr>
            <a:spLocks noGrp="1"/>
          </p:cNvSpPr>
          <p:nvPr/>
        </p:nvSpPr>
        <p:spPr>
          <a:xfrm>
            <a:off x="2428875" y="3181350"/>
            <a:ext cx="8858250" cy="590550"/>
          </a:xfrm>
          <a:prstGeom prst="rect">
            <a:avLst/>
          </a:prstGeom>
          <a:noFill/>
          <a:ln w="0">
            <a:noFill/>
            <a:prstDash val="solid"/>
          </a:ln>
        </p:spPr>
        <p:txBody>
          <a:bodyPr/>
          <a:lstStyle/>
          <a:p>
            <a:pPr algn="l">
              <a:defRPr sz="1800" b="0" i="0">
                <a:solidFill>
                  <a:srgbClr val="0A332E"/>
                </a:solidFill>
              </a:defRPr>
            </a:pPr>
            <a:r>
              <a:rPr sz="1800" b="0" i="0">
                <a:solidFill>
                  <a:srgbClr val="0A332E"/>
                </a:solidFill>
              </a:rPr>
              <a:t>0 = 2m(−v) + m u</a:t>
            </a:r>
          </a:p>
        </p:txBody>
      </p:sp>
      <p:sp>
        <p:nvSpPr>
          <p:cNvPr id="12" name="step-label-2">
            <a:extLst>
              <a:ext uri="{FF2B5EF4-FFF2-40B4-BE49-F238E27FC236}">
                <a16:creationId xmlns:a16="http://schemas.microsoft.com/office/drawing/2014/main" id="{FE536127-7F52-41B5-AED6-A709C4C32D35}"/>
              </a:ext>
            </a:extLst>
          </p:cNvPr>
          <p:cNvSpPr>
            <a:spLocks noGrp="1"/>
          </p:cNvSpPr>
          <p:nvPr/>
        </p:nvSpPr>
        <p:spPr>
          <a:xfrm>
            <a:off x="714375" y="3905250"/>
            <a:ext cx="1047750" cy="381000"/>
          </a:xfrm>
          <a:prstGeom prst="rect">
            <a:avLst/>
          </a:prstGeom>
          <a:noFill/>
          <a:ln w="0">
            <a:noFill/>
            <a:prstDash val="solid"/>
          </a:ln>
        </p:spPr>
        <p:txBody>
          <a:bodyPr/>
          <a:lstStyle/>
          <a:p>
            <a:pPr algn="l">
              <a:defRPr sz="1800" b="1" i="0">
                <a:solidFill>
                  <a:srgbClr val="6336D6"/>
                </a:solidFill>
              </a:defRPr>
            </a:pPr>
            <a:r>
              <a:rPr sz="1800" b="1" i="0">
                <a:solidFill>
                  <a:srgbClr val="6336D6"/>
                </a:solidFill>
              </a:rPr>
              <a:t>Step 2</a:t>
            </a:r>
          </a:p>
        </p:txBody>
      </p:sp>
      <p:sp>
        <p:nvSpPr>
          <p:cNvPr id="13" name="rule-190-430">
            <a:extLst>
              <a:ext uri="{FF2B5EF4-FFF2-40B4-BE49-F238E27FC236}">
                <a16:creationId xmlns:a16="http://schemas.microsoft.com/office/drawing/2014/main" id="{9E91C38A-DA7D-406D-A76F-E0CC726D7858}"/>
              </a:ext>
            </a:extLst>
          </p:cNvPr>
          <p:cNvSpPr>
            <a:spLocks noGrp="1"/>
          </p:cNvSpPr>
          <p:nvPr/>
        </p:nvSpPr>
        <p:spPr>
          <a:xfrm>
            <a:off x="1809750" y="4095750"/>
            <a:ext cx="381000" cy="19050"/>
          </a:xfrm>
          <a:prstGeom prst="rect">
            <a:avLst/>
          </a:prstGeom>
          <a:solidFill>
            <a:srgbClr val="6336D6"/>
          </a:solidFill>
          <a:ln w="0">
            <a:noFill/>
            <a:prstDash val="solid"/>
          </a:ln>
        </p:spPr>
      </p:sp>
      <p:sp>
        <p:nvSpPr>
          <p:cNvPr id="14" name="step-text-2">
            <a:extLst>
              <a:ext uri="{FF2B5EF4-FFF2-40B4-BE49-F238E27FC236}">
                <a16:creationId xmlns:a16="http://schemas.microsoft.com/office/drawing/2014/main" id="{43EB40B6-BE94-41EA-8042-7CC1CC36E713}"/>
              </a:ext>
            </a:extLst>
          </p:cNvPr>
          <p:cNvSpPr>
            <a:spLocks noGrp="1"/>
          </p:cNvSpPr>
          <p:nvPr/>
        </p:nvSpPr>
        <p:spPr>
          <a:xfrm>
            <a:off x="2428875" y="3867150"/>
            <a:ext cx="8858250" cy="590550"/>
          </a:xfrm>
          <a:prstGeom prst="rect">
            <a:avLst/>
          </a:prstGeom>
          <a:noFill/>
          <a:ln w="0">
            <a:noFill/>
            <a:prstDash val="solid"/>
          </a:ln>
        </p:spPr>
        <p:txBody>
          <a:bodyPr/>
          <a:lstStyle/>
          <a:p>
            <a:pPr algn="l">
              <a:defRPr sz="1800" b="0" i="0">
                <a:solidFill>
                  <a:srgbClr val="0A332E"/>
                </a:solidFill>
              </a:defRPr>
            </a:pPr>
            <a:r>
              <a:rPr sz="1800" b="0" i="0">
                <a:solidFill>
                  <a:srgbClr val="0A332E"/>
                </a:solidFill>
              </a:rPr>
              <a:t>u = 2v</a:t>
            </a:r>
          </a:p>
        </p:txBody>
      </p:sp>
      <p:sp>
        <p:nvSpPr>
          <p:cNvPr id="15" name="step-label-3">
            <a:extLst>
              <a:ext uri="{FF2B5EF4-FFF2-40B4-BE49-F238E27FC236}">
                <a16:creationId xmlns:a16="http://schemas.microsoft.com/office/drawing/2014/main" id="{44C1A415-4BDD-4879-AAE7-333B406F54B3}"/>
              </a:ext>
            </a:extLst>
          </p:cNvPr>
          <p:cNvSpPr>
            <a:spLocks noGrp="1"/>
          </p:cNvSpPr>
          <p:nvPr/>
        </p:nvSpPr>
        <p:spPr>
          <a:xfrm>
            <a:off x="714375" y="4591050"/>
            <a:ext cx="1047750" cy="381000"/>
          </a:xfrm>
          <a:prstGeom prst="rect">
            <a:avLst/>
          </a:prstGeom>
          <a:noFill/>
          <a:ln w="0">
            <a:noFill/>
            <a:prstDash val="solid"/>
          </a:ln>
        </p:spPr>
        <p:txBody>
          <a:bodyPr/>
          <a:lstStyle/>
          <a:p>
            <a:pPr algn="l">
              <a:defRPr sz="1800" b="1" i="0">
                <a:solidFill>
                  <a:srgbClr val="6336D6"/>
                </a:solidFill>
              </a:defRPr>
            </a:pPr>
            <a:r>
              <a:rPr sz="1800" b="1" i="0">
                <a:solidFill>
                  <a:srgbClr val="6336D6"/>
                </a:solidFill>
              </a:rPr>
              <a:t>Step 3</a:t>
            </a:r>
          </a:p>
        </p:txBody>
      </p:sp>
      <p:sp>
        <p:nvSpPr>
          <p:cNvPr id="16" name="rule-190-502">
            <a:extLst>
              <a:ext uri="{FF2B5EF4-FFF2-40B4-BE49-F238E27FC236}">
                <a16:creationId xmlns:a16="http://schemas.microsoft.com/office/drawing/2014/main" id="{55E7E182-2844-4EFA-B31E-15BD458AEAD7}"/>
              </a:ext>
            </a:extLst>
          </p:cNvPr>
          <p:cNvSpPr>
            <a:spLocks noGrp="1"/>
          </p:cNvSpPr>
          <p:nvPr/>
        </p:nvSpPr>
        <p:spPr>
          <a:xfrm>
            <a:off x="1809750" y="4781550"/>
            <a:ext cx="381000" cy="19050"/>
          </a:xfrm>
          <a:prstGeom prst="rect">
            <a:avLst/>
          </a:prstGeom>
          <a:solidFill>
            <a:srgbClr val="6336D6"/>
          </a:solidFill>
          <a:ln w="0">
            <a:noFill/>
            <a:prstDash val="solid"/>
          </a:ln>
        </p:spPr>
      </p:sp>
      <p:sp>
        <p:nvSpPr>
          <p:cNvPr id="17" name="step-text-3">
            <a:extLst>
              <a:ext uri="{FF2B5EF4-FFF2-40B4-BE49-F238E27FC236}">
                <a16:creationId xmlns:a16="http://schemas.microsoft.com/office/drawing/2014/main" id="{D3FE56DE-1F2E-411F-9ACA-1AC6E0A8EF9D}"/>
              </a:ext>
            </a:extLst>
          </p:cNvPr>
          <p:cNvSpPr>
            <a:spLocks noGrp="1"/>
          </p:cNvSpPr>
          <p:nvPr/>
        </p:nvSpPr>
        <p:spPr>
          <a:xfrm>
            <a:off x="2428875" y="4552950"/>
            <a:ext cx="8858250" cy="590550"/>
          </a:xfrm>
          <a:prstGeom prst="rect">
            <a:avLst/>
          </a:prstGeom>
          <a:noFill/>
          <a:ln w="0">
            <a:noFill/>
            <a:prstDash val="solid"/>
          </a:ln>
        </p:spPr>
        <p:txBody>
          <a:bodyPr/>
          <a:lstStyle/>
          <a:p>
            <a:pPr algn="l">
              <a:defRPr sz="1800" b="0" i="0">
                <a:solidFill>
                  <a:srgbClr val="0A332E"/>
                </a:solidFill>
              </a:defRPr>
            </a:pPr>
            <a:r>
              <a:rPr sz="1800" b="0" i="0">
                <a:solidFill>
                  <a:srgbClr val="0A332E"/>
                </a:solidFill>
              </a:rPr>
              <a:t>Check the direction, significant figures and physical meaning of the result.</a:t>
            </a:r>
          </a:p>
        </p:txBody>
      </p:sp>
      <p:sp>
        <p:nvSpPr>
          <p:cNvPr id="18" name="answer-frame">
            <a:extLst>
              <a:ext uri="{FF2B5EF4-FFF2-40B4-BE49-F238E27FC236}">
                <a16:creationId xmlns:a16="http://schemas.microsoft.com/office/drawing/2014/main" id="{E13018F9-2C61-47CA-BD7F-1BC3D5E4AC81}"/>
              </a:ext>
            </a:extLst>
          </p:cNvPr>
          <p:cNvSpPr>
            <a:spLocks noGrp="1"/>
          </p:cNvSpPr>
          <p:nvPr/>
        </p:nvSpPr>
        <p:spPr>
          <a:xfrm>
            <a:off x="666750" y="5238750"/>
            <a:ext cx="10858500" cy="781050"/>
          </a:xfrm>
          <a:prstGeom prst="roundRect">
            <a:avLst>
              <a:gd name="adj" fmla="val 14634"/>
            </a:avLst>
          </a:prstGeom>
          <a:solidFill>
            <a:srgbClr val="0B342E"/>
          </a:solidFill>
          <a:ln w="0">
            <a:noFill/>
            <a:prstDash val="solid"/>
          </a:ln>
        </p:spPr>
      </p:sp>
      <p:sp>
        <p:nvSpPr>
          <p:cNvPr id="19" name="worked-answer">
            <a:extLst>
              <a:ext uri="{FF2B5EF4-FFF2-40B4-BE49-F238E27FC236}">
                <a16:creationId xmlns:a16="http://schemas.microsoft.com/office/drawing/2014/main" id="{FC5BE865-1949-4510-8638-74A38033432A}"/>
              </a:ext>
            </a:extLst>
          </p:cNvPr>
          <p:cNvSpPr>
            <a:spLocks noGrp="1"/>
          </p:cNvSpPr>
          <p:nvPr/>
        </p:nvSpPr>
        <p:spPr>
          <a:xfrm>
            <a:off x="933450" y="5334000"/>
            <a:ext cx="10287000" cy="609600"/>
          </a:xfrm>
          <a:prstGeom prst="rect">
            <a:avLst/>
          </a:prstGeom>
          <a:noFill/>
          <a:ln w="0">
            <a:noFill/>
            <a:prstDash val="solid"/>
          </a:ln>
        </p:spPr>
        <p:txBody>
          <a:bodyPr/>
          <a:lstStyle/>
          <a:p>
            <a:pPr algn="l">
              <a:defRPr sz="1800" b="1" i="0">
                <a:solidFill>
                  <a:srgbClr val="F4F0E2"/>
                </a:solidFill>
              </a:defRPr>
            </a:pPr>
            <a:r>
              <a:rPr sz="1800" b="1" i="0">
                <a:solidFill>
                  <a:srgbClr val="F4F0E2"/>
                </a:solidFill>
              </a:rPr>
              <a:t>Answer: The m mass moves right at 2v; vCM = 0.</a:t>
            </a:r>
          </a:p>
        </p:txBody>
      </p:sp>
    </p:spTree>
    <p:extLst>
      <p:ext uri="{BB962C8B-B14F-4D97-AF65-F5344CB8AC3E}">
        <p14:creationId xmlns:p14="http://schemas.microsoft.com/office/powerpoint/2010/main" val="18134314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0B342E"/>
        </a:solidFill>
        <a:effectLst/>
      </p:bgPr>
    </p:bg>
    <p:spTree>
      <p:nvGrpSpPr>
        <p:cNvPr id="1" name=""/>
        <p:cNvGrpSpPr/>
        <p:nvPr/>
      </p:nvGrpSpPr>
      <p:grpSpPr>
        <a:xfrm>
          <a:off x="0" y="0"/>
          <a:ext cx="0" cy="0"/>
          <a:chOff x="0" y="0"/>
          <a:chExt cx="0" cy="0"/>
        </a:xfrm>
      </p:grpSpPr>
      <p:sp>
        <p:nvSpPr>
          <p:cNvPr id="20" name="group-label">
            <a:extLst>
              <a:ext uri="{FF2B5EF4-FFF2-40B4-BE49-F238E27FC236}">
                <a16:creationId xmlns:a16="http://schemas.microsoft.com/office/drawing/2014/main" id="{F4C40E24-5970-4229-B67A-1D4683FAEA04}"/>
              </a:ext>
            </a:extLst>
          </p:cNvPr>
          <p:cNvSpPr>
            <a:spLocks noGrp="1"/>
          </p:cNvSpPr>
          <p:nvPr/>
        </p:nvSpPr>
        <p:spPr>
          <a:xfrm>
            <a:off x="666750" y="266700"/>
            <a:ext cx="7239000" cy="285750"/>
          </a:xfrm>
          <a:prstGeom prst="rect">
            <a:avLst/>
          </a:prstGeom>
          <a:noFill/>
          <a:ln w="0">
            <a:noFill/>
            <a:prstDash val="solid"/>
          </a:ln>
        </p:spPr>
        <p:txBody>
          <a:bodyPr/>
          <a:lstStyle/>
          <a:p>
            <a:pPr algn="l">
              <a:defRPr sz="1650" b="1" i="0">
                <a:solidFill>
                  <a:srgbClr val="A88CFF"/>
                </a:solidFill>
              </a:defRPr>
            </a:pPr>
            <a:r>
              <a:rPr sz="1650" b="1" i="0">
                <a:solidFill>
                  <a:srgbClr val="A88CFF"/>
                </a:solidFill>
              </a:rPr>
              <a:t>APC-M · UNIT 4 · AP PHYSICS C: MECHANICS</a:t>
            </a:r>
          </a:p>
        </p:txBody>
      </p:sp>
      <p:sp>
        <p:nvSpPr>
          <p:cNvPr id="2" name="page-number">
            <a:extLst>
              <a:ext uri="{FF2B5EF4-FFF2-40B4-BE49-F238E27FC236}">
                <a16:creationId xmlns:a16="http://schemas.microsoft.com/office/drawing/2014/main" id="{CF47725A-E431-438F-A70E-48688934C08D}"/>
              </a:ext>
            </a:extLst>
          </p:cNvPr>
          <p:cNvSpPr>
            <a:spLocks noGrp="1"/>
          </p:cNvSpPr>
          <p:nvPr/>
        </p:nvSpPr>
        <p:spPr>
          <a:xfrm>
            <a:off x="10334625" y="266700"/>
            <a:ext cx="1190625" cy="285750"/>
          </a:xfrm>
          <a:prstGeom prst="rect">
            <a:avLst/>
          </a:prstGeom>
          <a:noFill/>
          <a:ln w="0">
            <a:noFill/>
            <a:prstDash val="solid"/>
          </a:ln>
        </p:spPr>
        <p:txBody>
          <a:bodyPr/>
          <a:lstStyle/>
          <a:p>
            <a:pPr algn="r">
              <a:defRPr sz="1650" b="1" i="0">
                <a:solidFill>
                  <a:srgbClr val="F4F0E2"/>
                </a:solidFill>
              </a:defRPr>
            </a:pPr>
            <a:r>
              <a:rPr lang="en-US" sz="1650" b="1" i="0">
                <a:solidFill>
                  <a:srgbClr val="F4F0E2"/>
                </a:solidFill>
              </a:rPr>
              <a:t>08 / 13</a:t>
            </a:r>
            <a:endParaRPr sz="1650" b="1" i="0">
              <a:solidFill>
                <a:srgbClr val="F4F0E2"/>
              </a:solidFill>
            </a:endParaRPr>
          </a:p>
        </p:txBody>
      </p:sp>
      <p:sp>
        <p:nvSpPr>
          <p:cNvPr id="3" name="rule-70-666">
            <a:extLst>
              <a:ext uri="{FF2B5EF4-FFF2-40B4-BE49-F238E27FC236}">
                <a16:creationId xmlns:a16="http://schemas.microsoft.com/office/drawing/2014/main" id="{B0FD2AEC-A430-493D-A316-6A0AE9255157}"/>
              </a:ext>
            </a:extLst>
          </p:cNvPr>
          <p:cNvSpPr>
            <a:spLocks noGrp="1"/>
          </p:cNvSpPr>
          <p:nvPr/>
        </p:nvSpPr>
        <p:spPr>
          <a:xfrm>
            <a:off x="666750" y="6343650"/>
            <a:ext cx="10858500" cy="9525"/>
          </a:xfrm>
          <a:prstGeom prst="rect">
            <a:avLst/>
          </a:prstGeom>
          <a:solidFill>
            <a:srgbClr val="47716A"/>
          </a:solidFill>
          <a:ln w="0">
            <a:noFill/>
            <a:prstDash val="solid"/>
          </a:ln>
        </p:spPr>
      </p:sp>
      <p:sp>
        <p:nvSpPr>
          <p:cNvPr id="4" name="course-footer">
            <a:extLst>
              <a:ext uri="{FF2B5EF4-FFF2-40B4-BE49-F238E27FC236}">
                <a16:creationId xmlns:a16="http://schemas.microsoft.com/office/drawing/2014/main" id="{A3B53985-4045-4832-A773-9A16C355D97A}"/>
              </a:ext>
            </a:extLst>
          </p:cNvPr>
          <p:cNvSpPr>
            <a:spLocks noGrp="1"/>
          </p:cNvSpPr>
          <p:nvPr/>
        </p:nvSpPr>
        <p:spPr>
          <a:xfrm>
            <a:off x="666750" y="6429375"/>
            <a:ext cx="8572500" cy="266700"/>
          </a:xfrm>
          <a:prstGeom prst="rect">
            <a:avLst/>
          </a:prstGeom>
          <a:noFill/>
          <a:ln w="0">
            <a:noFill/>
            <a:prstDash val="solid"/>
          </a:ln>
        </p:spPr>
        <p:txBody>
          <a:bodyPr/>
          <a:lstStyle/>
          <a:p>
            <a:pPr algn="l">
              <a:defRPr sz="1650" b="1" i="0">
                <a:solidFill>
                  <a:srgbClr val="F4F0E2"/>
                </a:solidFill>
              </a:defRPr>
            </a:pPr>
            <a:r>
              <a:rPr sz="1650" b="1" i="0">
                <a:solidFill>
                  <a:srgbClr val="F4F0E2"/>
                </a:solidFill>
              </a:rPr>
              <a:t>GIOPHYSICS · COLLEGE BOARD AP PHYSICS · APC-M-U4 · 10–20%</a:t>
            </a:r>
          </a:p>
        </p:txBody>
      </p:sp>
      <p:sp>
        <p:nvSpPr>
          <p:cNvPr id="5" name="slide-title">
            <a:extLst>
              <a:ext uri="{FF2B5EF4-FFF2-40B4-BE49-F238E27FC236}">
                <a16:creationId xmlns:a16="http://schemas.microsoft.com/office/drawing/2014/main" id="{7207B279-F5BE-46D2-B544-011FE45662E8}"/>
              </a:ext>
            </a:extLst>
          </p:cNvPr>
          <p:cNvSpPr>
            <a:spLocks noGrp="1"/>
          </p:cNvSpPr>
          <p:nvPr/>
        </p:nvSpPr>
        <p:spPr>
          <a:xfrm>
            <a:off x="666750" y="685800"/>
            <a:ext cx="10858500" cy="952500"/>
          </a:xfrm>
          <a:prstGeom prst="rect">
            <a:avLst/>
          </a:prstGeom>
          <a:noFill/>
          <a:ln w="0">
            <a:noFill/>
            <a:prstDash val="solid"/>
          </a:ln>
        </p:spPr>
        <p:txBody>
          <a:bodyPr/>
          <a:lstStyle/>
          <a:p>
            <a:endParaRPr/>
          </a:p>
        </p:txBody>
      </p:sp>
      <p:sp>
        <p:nvSpPr>
          <p:cNvPr id="6" name="activity-format">
            <a:extLst>
              <a:ext uri="{FF2B5EF4-FFF2-40B4-BE49-F238E27FC236}">
                <a16:creationId xmlns:a16="http://schemas.microsoft.com/office/drawing/2014/main" id="{B4CFF3A5-A948-4D33-A369-C6D6F26EE384}"/>
              </a:ext>
            </a:extLst>
          </p:cNvPr>
          <p:cNvSpPr>
            <a:spLocks noGrp="1"/>
          </p:cNvSpPr>
          <p:nvPr/>
        </p:nvSpPr>
        <p:spPr>
          <a:xfrm>
            <a:off x="666750" y="1600200"/>
            <a:ext cx="6667500" cy="323850"/>
          </a:xfrm>
          <a:prstGeom prst="rect">
            <a:avLst/>
          </a:prstGeom>
          <a:noFill/>
          <a:ln w="0">
            <a:noFill/>
            <a:prstDash val="solid"/>
          </a:ln>
        </p:spPr>
        <p:txBody>
          <a:bodyPr/>
          <a:lstStyle/>
          <a:p>
            <a:pPr algn="l">
              <a:defRPr sz="1650" b="1" i="0">
                <a:solidFill>
                  <a:srgbClr val="A88CFF"/>
                </a:solidFill>
              </a:defRPr>
            </a:pPr>
            <a:r>
              <a:rPr sz="1650" b="1" i="0">
                <a:solidFill>
                  <a:srgbClr val="A88CFF"/>
                </a:solidFill>
              </a:rPr>
              <a:t>CLASS ACTIVITY · AP SCIENCE-PRACTICE ACTIVITY</a:t>
            </a:r>
          </a:p>
        </p:txBody>
      </p:sp>
      <p:sp>
        <p:nvSpPr>
          <p:cNvPr id="7" name="materials-label">
            <a:extLst>
              <a:ext uri="{FF2B5EF4-FFF2-40B4-BE49-F238E27FC236}">
                <a16:creationId xmlns:a16="http://schemas.microsoft.com/office/drawing/2014/main" id="{2E7679B7-F437-4EC6-88C0-946697E99012}"/>
              </a:ext>
            </a:extLst>
          </p:cNvPr>
          <p:cNvSpPr>
            <a:spLocks noGrp="1"/>
          </p:cNvSpPr>
          <p:nvPr/>
        </p:nvSpPr>
        <p:spPr>
          <a:xfrm>
            <a:off x="666750" y="2190750"/>
            <a:ext cx="2571750" cy="323850"/>
          </a:xfrm>
          <a:prstGeom prst="rect">
            <a:avLst/>
          </a:prstGeom>
          <a:noFill/>
          <a:ln w="0">
            <a:noFill/>
            <a:prstDash val="solid"/>
          </a:ln>
        </p:spPr>
        <p:txBody>
          <a:bodyPr/>
          <a:lstStyle/>
          <a:p>
            <a:pPr algn="l">
              <a:defRPr sz="1650" b="1" i="0">
                <a:solidFill>
                  <a:srgbClr val="A88CFF"/>
                </a:solidFill>
              </a:defRPr>
            </a:pPr>
            <a:r>
              <a:rPr sz="1650" b="1" i="0">
                <a:solidFill>
                  <a:srgbClr val="A88CFF"/>
                </a:solidFill>
              </a:rPr>
              <a:t>YOU NEED</a:t>
            </a:r>
          </a:p>
        </p:txBody>
      </p:sp>
      <p:sp>
        <p:nvSpPr>
          <p:cNvPr id="8" name="materials">
            <a:extLst>
              <a:ext uri="{FF2B5EF4-FFF2-40B4-BE49-F238E27FC236}">
                <a16:creationId xmlns:a16="http://schemas.microsoft.com/office/drawing/2014/main" id="{4461ECBA-BA5F-49E3-B1C4-9D6ED99BFD22}"/>
              </a:ext>
            </a:extLst>
          </p:cNvPr>
          <p:cNvSpPr>
            <a:spLocks noGrp="1"/>
          </p:cNvSpPr>
          <p:nvPr/>
        </p:nvSpPr>
        <p:spPr>
          <a:xfrm>
            <a:off x="666750" y="2667000"/>
            <a:ext cx="3429000" cy="1809750"/>
          </a:xfrm>
          <a:prstGeom prst="rect">
            <a:avLst/>
          </a:prstGeom>
          <a:noFill/>
          <a:ln w="0">
            <a:noFill/>
            <a:prstDash val="solid"/>
          </a:ln>
        </p:spPr>
        <p:txBody>
          <a:bodyPr/>
          <a:lstStyle/>
          <a:p>
            <a:pPr algn="l">
              <a:defRPr sz="1875" b="0" i="0">
                <a:solidFill>
                  <a:srgbClr val="F4F0E2"/>
                </a:solidFill>
              </a:defRPr>
            </a:pPr>
            <a:r>
              <a:rPr sz="1875" b="0" i="0">
                <a:solidFill>
                  <a:srgbClr val="F4F0E2"/>
                </a:solidFill>
              </a:rPr>
              <a:t>• editable slide • mini-whiteboards • calculator when useful</a:t>
            </a:r>
          </a:p>
        </p:txBody>
      </p:sp>
      <p:sp>
        <p:nvSpPr>
          <p:cNvPr id="9" name="activity-step-1">
            <a:extLst>
              <a:ext uri="{FF2B5EF4-FFF2-40B4-BE49-F238E27FC236}">
                <a16:creationId xmlns:a16="http://schemas.microsoft.com/office/drawing/2014/main" id="{F49BE942-7701-433E-AB45-780BC7089B74}"/>
              </a:ext>
            </a:extLst>
          </p:cNvPr>
          <p:cNvSpPr>
            <a:spLocks noGrp="1"/>
          </p:cNvSpPr>
          <p:nvPr/>
        </p:nvSpPr>
        <p:spPr>
          <a:xfrm>
            <a:off x="4905375" y="2143125"/>
            <a:ext cx="514350" cy="514350"/>
          </a:xfrm>
          <a:prstGeom prst="ellipse">
            <a:avLst/>
          </a:prstGeom>
          <a:solidFill>
            <a:srgbClr val="A88CFF"/>
          </a:solidFill>
          <a:ln w="0">
            <a:noFill/>
            <a:prstDash val="solid"/>
          </a:ln>
        </p:spPr>
      </p:sp>
      <p:sp>
        <p:nvSpPr>
          <p:cNvPr id="10" name="activity-step-number-1">
            <a:extLst>
              <a:ext uri="{FF2B5EF4-FFF2-40B4-BE49-F238E27FC236}">
                <a16:creationId xmlns:a16="http://schemas.microsoft.com/office/drawing/2014/main" id="{9D7898F8-09A1-4C7C-9E7C-E6B32AB1BCC9}"/>
              </a:ext>
            </a:extLst>
          </p:cNvPr>
          <p:cNvSpPr>
            <a:spLocks noGrp="1"/>
          </p:cNvSpPr>
          <p:nvPr/>
        </p:nvSpPr>
        <p:spPr>
          <a:xfrm>
            <a:off x="4905375" y="2209800"/>
            <a:ext cx="514350" cy="342900"/>
          </a:xfrm>
          <a:prstGeom prst="rect">
            <a:avLst/>
          </a:prstGeom>
          <a:noFill/>
          <a:ln w="0">
            <a:noFill/>
            <a:prstDash val="solid"/>
          </a:ln>
        </p:spPr>
        <p:txBody>
          <a:bodyPr/>
          <a:lstStyle/>
          <a:p>
            <a:pPr algn="ctr">
              <a:defRPr sz="1800" b="1" i="0">
                <a:solidFill>
                  <a:srgbClr val="0B342E"/>
                </a:solidFill>
              </a:defRPr>
            </a:pPr>
            <a:r>
              <a:rPr sz="1800" b="1" i="0">
                <a:solidFill>
                  <a:srgbClr val="0B342E"/>
                </a:solidFill>
              </a:rPr>
              <a:t>1</a:t>
            </a:r>
          </a:p>
        </p:txBody>
      </p:sp>
      <p:sp>
        <p:nvSpPr>
          <p:cNvPr id="11" name="activity-step-text-1">
            <a:extLst>
              <a:ext uri="{FF2B5EF4-FFF2-40B4-BE49-F238E27FC236}">
                <a16:creationId xmlns:a16="http://schemas.microsoft.com/office/drawing/2014/main" id="{76215939-0A36-4DE4-9BB0-C37B70B1D1CC}"/>
              </a:ext>
            </a:extLst>
          </p:cNvPr>
          <p:cNvSpPr>
            <a:spLocks noGrp="1"/>
          </p:cNvSpPr>
          <p:nvPr/>
        </p:nvSpPr>
        <p:spPr>
          <a:xfrm>
            <a:off x="5715000" y="2095500"/>
            <a:ext cx="5429250" cy="723900"/>
          </a:xfrm>
          <a:prstGeom prst="rect">
            <a:avLst/>
          </a:prstGeom>
          <a:noFill/>
          <a:ln w="0">
            <a:noFill/>
            <a:prstDash val="solid"/>
          </a:ln>
        </p:spPr>
        <p:txBody>
          <a:bodyPr/>
          <a:lstStyle/>
          <a:p>
            <a:pPr algn="l">
              <a:defRPr sz="2025" b="1" i="0">
                <a:solidFill>
                  <a:srgbClr val="F4F0E2"/>
                </a:solidFill>
              </a:defRPr>
            </a:pPr>
            <a:r>
              <a:rPr sz="2025" b="1" i="0">
                <a:solidFill>
                  <a:srgbClr val="F4F0E2"/>
                </a:solidFill>
              </a:rPr>
              <a:t>Compare force-probe data with a proposed piecewise function.</a:t>
            </a:r>
          </a:p>
        </p:txBody>
      </p:sp>
      <p:sp>
        <p:nvSpPr>
          <p:cNvPr id="12" name="activity-step-2">
            <a:extLst>
              <a:ext uri="{FF2B5EF4-FFF2-40B4-BE49-F238E27FC236}">
                <a16:creationId xmlns:a16="http://schemas.microsoft.com/office/drawing/2014/main" id="{38394CEC-6A24-403D-BDB9-E8B7638D22ED}"/>
              </a:ext>
            </a:extLst>
          </p:cNvPr>
          <p:cNvSpPr>
            <a:spLocks noGrp="1"/>
          </p:cNvSpPr>
          <p:nvPr/>
        </p:nvSpPr>
        <p:spPr>
          <a:xfrm>
            <a:off x="4905375" y="3209925"/>
            <a:ext cx="514350" cy="514350"/>
          </a:xfrm>
          <a:prstGeom prst="ellipse">
            <a:avLst/>
          </a:prstGeom>
          <a:solidFill>
            <a:srgbClr val="A88CFF"/>
          </a:solidFill>
          <a:ln w="0">
            <a:noFill/>
            <a:prstDash val="solid"/>
          </a:ln>
        </p:spPr>
      </p:sp>
      <p:sp>
        <p:nvSpPr>
          <p:cNvPr id="13" name="activity-step-number-2">
            <a:extLst>
              <a:ext uri="{FF2B5EF4-FFF2-40B4-BE49-F238E27FC236}">
                <a16:creationId xmlns:a16="http://schemas.microsoft.com/office/drawing/2014/main" id="{0A50BA31-0A95-4C0F-AE2B-99857856E792}"/>
              </a:ext>
            </a:extLst>
          </p:cNvPr>
          <p:cNvSpPr>
            <a:spLocks noGrp="1"/>
          </p:cNvSpPr>
          <p:nvPr/>
        </p:nvSpPr>
        <p:spPr>
          <a:xfrm>
            <a:off x="4905375" y="3276600"/>
            <a:ext cx="514350" cy="342900"/>
          </a:xfrm>
          <a:prstGeom prst="rect">
            <a:avLst/>
          </a:prstGeom>
          <a:noFill/>
          <a:ln w="0">
            <a:noFill/>
            <a:prstDash val="solid"/>
          </a:ln>
        </p:spPr>
        <p:txBody>
          <a:bodyPr/>
          <a:lstStyle/>
          <a:p>
            <a:pPr algn="ctr">
              <a:defRPr sz="1800" b="1" i="0">
                <a:solidFill>
                  <a:srgbClr val="0B342E"/>
                </a:solidFill>
              </a:defRPr>
            </a:pPr>
            <a:r>
              <a:rPr sz="1800" b="1" i="0">
                <a:solidFill>
                  <a:srgbClr val="0B342E"/>
                </a:solidFill>
              </a:rPr>
              <a:t>2</a:t>
            </a:r>
          </a:p>
        </p:txBody>
      </p:sp>
      <p:sp>
        <p:nvSpPr>
          <p:cNvPr id="14" name="activity-step-text-2">
            <a:extLst>
              <a:ext uri="{FF2B5EF4-FFF2-40B4-BE49-F238E27FC236}">
                <a16:creationId xmlns:a16="http://schemas.microsoft.com/office/drawing/2014/main" id="{EA100791-93BA-475C-A4E0-162DDA9CCF37}"/>
              </a:ext>
            </a:extLst>
          </p:cNvPr>
          <p:cNvSpPr>
            <a:spLocks noGrp="1"/>
          </p:cNvSpPr>
          <p:nvPr/>
        </p:nvSpPr>
        <p:spPr>
          <a:xfrm>
            <a:off x="5715000" y="3162300"/>
            <a:ext cx="5429250" cy="723900"/>
          </a:xfrm>
          <a:prstGeom prst="rect">
            <a:avLst/>
          </a:prstGeom>
          <a:noFill/>
          <a:ln w="0">
            <a:noFill/>
            <a:prstDash val="solid"/>
          </a:ln>
        </p:spPr>
        <p:txBody>
          <a:bodyPr/>
          <a:lstStyle/>
          <a:p>
            <a:pPr algn="l">
              <a:defRPr sz="2025" b="1" i="0">
                <a:solidFill>
                  <a:srgbClr val="F4F0E2"/>
                </a:solidFill>
              </a:defRPr>
            </a:pPr>
            <a:r>
              <a:rPr sz="2025" b="1" i="0">
                <a:solidFill>
                  <a:srgbClr val="F4F0E2"/>
                </a:solidFill>
              </a:rPr>
              <a:t>Integrate both and compare impulse.</a:t>
            </a:r>
          </a:p>
        </p:txBody>
      </p:sp>
      <p:sp>
        <p:nvSpPr>
          <p:cNvPr id="15" name="activity-step-3">
            <a:extLst>
              <a:ext uri="{FF2B5EF4-FFF2-40B4-BE49-F238E27FC236}">
                <a16:creationId xmlns:a16="http://schemas.microsoft.com/office/drawing/2014/main" id="{A1363A77-23FA-4C6A-9628-6577BFE1C67C}"/>
              </a:ext>
            </a:extLst>
          </p:cNvPr>
          <p:cNvSpPr>
            <a:spLocks noGrp="1"/>
          </p:cNvSpPr>
          <p:nvPr/>
        </p:nvSpPr>
        <p:spPr>
          <a:xfrm>
            <a:off x="4905375" y="4276725"/>
            <a:ext cx="514350" cy="514350"/>
          </a:xfrm>
          <a:prstGeom prst="ellipse">
            <a:avLst/>
          </a:prstGeom>
          <a:solidFill>
            <a:srgbClr val="A88CFF"/>
          </a:solidFill>
          <a:ln w="0">
            <a:noFill/>
            <a:prstDash val="solid"/>
          </a:ln>
        </p:spPr>
      </p:sp>
      <p:sp>
        <p:nvSpPr>
          <p:cNvPr id="16" name="activity-step-number-3">
            <a:extLst>
              <a:ext uri="{FF2B5EF4-FFF2-40B4-BE49-F238E27FC236}">
                <a16:creationId xmlns:a16="http://schemas.microsoft.com/office/drawing/2014/main" id="{62F2CAD2-16DE-4D04-8982-11529F6CFC6C}"/>
              </a:ext>
            </a:extLst>
          </p:cNvPr>
          <p:cNvSpPr>
            <a:spLocks noGrp="1"/>
          </p:cNvSpPr>
          <p:nvPr/>
        </p:nvSpPr>
        <p:spPr>
          <a:xfrm>
            <a:off x="4905375" y="4343400"/>
            <a:ext cx="514350" cy="342900"/>
          </a:xfrm>
          <a:prstGeom prst="rect">
            <a:avLst/>
          </a:prstGeom>
          <a:noFill/>
          <a:ln w="0">
            <a:noFill/>
            <a:prstDash val="solid"/>
          </a:ln>
        </p:spPr>
        <p:txBody>
          <a:bodyPr/>
          <a:lstStyle/>
          <a:p>
            <a:pPr algn="ctr">
              <a:defRPr sz="1800" b="1" i="0">
                <a:solidFill>
                  <a:srgbClr val="0B342E"/>
                </a:solidFill>
              </a:defRPr>
            </a:pPr>
            <a:r>
              <a:rPr sz="1800" b="1" i="0">
                <a:solidFill>
                  <a:srgbClr val="0B342E"/>
                </a:solidFill>
              </a:rPr>
              <a:t>3</a:t>
            </a:r>
          </a:p>
        </p:txBody>
      </p:sp>
      <p:sp>
        <p:nvSpPr>
          <p:cNvPr id="17" name="activity-step-text-3">
            <a:extLst>
              <a:ext uri="{FF2B5EF4-FFF2-40B4-BE49-F238E27FC236}">
                <a16:creationId xmlns:a16="http://schemas.microsoft.com/office/drawing/2014/main" id="{3C2B750D-A61B-488E-B51F-D611559B8D21}"/>
              </a:ext>
            </a:extLst>
          </p:cNvPr>
          <p:cNvSpPr>
            <a:spLocks noGrp="1"/>
          </p:cNvSpPr>
          <p:nvPr/>
        </p:nvSpPr>
        <p:spPr>
          <a:xfrm>
            <a:off x="5715000" y="4229100"/>
            <a:ext cx="5429250" cy="723900"/>
          </a:xfrm>
          <a:prstGeom prst="rect">
            <a:avLst/>
          </a:prstGeom>
          <a:noFill/>
          <a:ln w="0">
            <a:noFill/>
            <a:prstDash val="solid"/>
          </a:ln>
        </p:spPr>
        <p:txBody>
          <a:bodyPr/>
          <a:lstStyle/>
          <a:p>
            <a:pPr algn="l">
              <a:defRPr sz="2025" b="1" i="0">
                <a:solidFill>
                  <a:srgbClr val="F4F0E2"/>
                </a:solidFill>
              </a:defRPr>
            </a:pPr>
            <a:r>
              <a:rPr sz="2025" b="1" i="0">
                <a:solidFill>
                  <a:srgbClr val="F4F0E2"/>
                </a:solidFill>
              </a:rPr>
              <a:t>Identify one interval driving the discrepancy.</a:t>
            </a:r>
          </a:p>
        </p:txBody>
      </p:sp>
      <p:sp>
        <p:nvSpPr>
          <p:cNvPr id="18" name="rule-70-518">
            <a:extLst>
              <a:ext uri="{FF2B5EF4-FFF2-40B4-BE49-F238E27FC236}">
                <a16:creationId xmlns:a16="http://schemas.microsoft.com/office/drawing/2014/main" id="{57D39FAD-5463-46D2-B1C7-37F661C54E5B}"/>
              </a:ext>
            </a:extLst>
          </p:cNvPr>
          <p:cNvSpPr>
            <a:spLocks noGrp="1"/>
          </p:cNvSpPr>
          <p:nvPr/>
        </p:nvSpPr>
        <p:spPr>
          <a:xfrm>
            <a:off x="666750" y="4933950"/>
            <a:ext cx="10477500" cy="9525"/>
          </a:xfrm>
          <a:prstGeom prst="rect">
            <a:avLst/>
          </a:prstGeom>
          <a:solidFill>
            <a:srgbClr val="47716A"/>
          </a:solidFill>
          <a:ln w="0">
            <a:noFill/>
            <a:prstDash val="solid"/>
          </a:ln>
        </p:spPr>
      </p:sp>
      <p:sp>
        <p:nvSpPr>
          <p:cNvPr id="19" name="success-check">
            <a:extLst>
              <a:ext uri="{FF2B5EF4-FFF2-40B4-BE49-F238E27FC236}">
                <a16:creationId xmlns:a16="http://schemas.microsoft.com/office/drawing/2014/main" id="{3704C29E-B7B9-4D44-9806-75A9E102C724}"/>
              </a:ext>
            </a:extLst>
          </p:cNvPr>
          <p:cNvSpPr>
            <a:spLocks noGrp="1"/>
          </p:cNvSpPr>
          <p:nvPr/>
        </p:nvSpPr>
        <p:spPr>
          <a:xfrm>
            <a:off x="666750" y="5219700"/>
            <a:ext cx="10572750" cy="647700"/>
          </a:xfrm>
          <a:prstGeom prst="rect">
            <a:avLst/>
          </a:prstGeom>
          <a:noFill/>
          <a:ln w="0">
            <a:noFill/>
            <a:prstDash val="solid"/>
          </a:ln>
        </p:spPr>
        <p:txBody>
          <a:bodyPr/>
          <a:lstStyle/>
          <a:p>
            <a:pPr algn="l">
              <a:defRPr sz="1875" b="1" i="0">
                <a:solidFill>
                  <a:srgbClr val="A88CFF"/>
                </a:solidFill>
              </a:defRPr>
            </a:pPr>
            <a:r>
              <a:rPr sz="1875" b="1" i="0">
                <a:solidFill>
                  <a:srgbClr val="A88CFF"/>
                </a:solidFill>
              </a:rPr>
              <a:t>Success check: The audit reports units and percent difference in impulse.</a:t>
            </a:r>
          </a:p>
        </p:txBody>
      </p:sp>
    </p:spTree>
    <p:extLst>
      <p:ext uri="{BB962C8B-B14F-4D97-AF65-F5344CB8AC3E}">
        <p14:creationId xmlns:p14="http://schemas.microsoft.com/office/powerpoint/2010/main" val="124134112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7E59F7"/>
        </a:solidFill>
        <a:effectLst/>
      </p:bgPr>
    </p:bg>
    <p:spTree>
      <p:nvGrpSpPr>
        <p:cNvPr id="1" name=""/>
        <p:cNvGrpSpPr/>
        <p:nvPr/>
      </p:nvGrpSpPr>
      <p:grpSpPr>
        <a:xfrm>
          <a:off x="0" y="0"/>
          <a:ext cx="0" cy="0"/>
          <a:chOff x="0" y="0"/>
          <a:chExt cx="0" cy="0"/>
        </a:xfrm>
      </p:grpSpPr>
      <p:sp>
        <p:nvSpPr>
          <p:cNvPr id="11" name="group-label">
            <a:extLst>
              <a:ext uri="{FF2B5EF4-FFF2-40B4-BE49-F238E27FC236}">
                <a16:creationId xmlns:a16="http://schemas.microsoft.com/office/drawing/2014/main" id="{77F3A5AC-B278-4BB4-A4C1-219BE0CACC51}"/>
              </a:ext>
            </a:extLst>
          </p:cNvPr>
          <p:cNvSpPr>
            <a:spLocks noGrp="1"/>
          </p:cNvSpPr>
          <p:nvPr/>
        </p:nvSpPr>
        <p:spPr>
          <a:xfrm>
            <a:off x="666750" y="266700"/>
            <a:ext cx="7239000" cy="285750"/>
          </a:xfrm>
          <a:prstGeom prst="rect">
            <a:avLst/>
          </a:prstGeom>
          <a:noFill/>
          <a:ln w="0">
            <a:noFill/>
            <a:prstDash val="solid"/>
          </a:ln>
        </p:spPr>
        <p:txBody>
          <a:bodyPr/>
          <a:lstStyle/>
          <a:p>
            <a:pPr algn="l">
              <a:defRPr sz="1650" b="1" i="0">
                <a:solidFill>
                  <a:srgbClr val="0B342E"/>
                </a:solidFill>
              </a:defRPr>
            </a:pPr>
            <a:r>
              <a:rPr sz="1650" b="1" i="0">
                <a:solidFill>
                  <a:srgbClr val="0B342E"/>
                </a:solidFill>
              </a:rPr>
              <a:t>APC-M · UNIT 4 · AP PHYSICS C: MECHANICS</a:t>
            </a:r>
          </a:p>
        </p:txBody>
      </p:sp>
      <p:sp>
        <p:nvSpPr>
          <p:cNvPr id="2" name="page-number">
            <a:extLst>
              <a:ext uri="{FF2B5EF4-FFF2-40B4-BE49-F238E27FC236}">
                <a16:creationId xmlns:a16="http://schemas.microsoft.com/office/drawing/2014/main" id="{EB4564C6-D94E-4323-9AF1-A9EE78E4C232}"/>
              </a:ext>
            </a:extLst>
          </p:cNvPr>
          <p:cNvSpPr>
            <a:spLocks noGrp="1"/>
          </p:cNvSpPr>
          <p:nvPr/>
        </p:nvSpPr>
        <p:spPr>
          <a:xfrm>
            <a:off x="10334625" y="266700"/>
            <a:ext cx="1190625" cy="285750"/>
          </a:xfrm>
          <a:prstGeom prst="rect">
            <a:avLst/>
          </a:prstGeom>
          <a:noFill/>
          <a:ln w="0">
            <a:noFill/>
            <a:prstDash val="solid"/>
          </a:ln>
        </p:spPr>
        <p:txBody>
          <a:bodyPr/>
          <a:lstStyle/>
          <a:p>
            <a:pPr algn="r">
              <a:defRPr sz="1650" b="1" i="0">
                <a:solidFill>
                  <a:srgbClr val="0B342E"/>
                </a:solidFill>
              </a:defRPr>
            </a:pPr>
            <a:r>
              <a:rPr lang="en-US" sz="1650" b="1" i="0">
                <a:solidFill>
                  <a:srgbClr val="0B342E"/>
                </a:solidFill>
              </a:rPr>
              <a:t>09 / 13</a:t>
            </a:r>
            <a:endParaRPr sz="1650" b="1" i="0">
              <a:solidFill>
                <a:srgbClr val="0B342E"/>
              </a:solidFill>
            </a:endParaRPr>
          </a:p>
        </p:txBody>
      </p:sp>
      <p:sp>
        <p:nvSpPr>
          <p:cNvPr id="3" name="rule-70-666">
            <a:extLst>
              <a:ext uri="{FF2B5EF4-FFF2-40B4-BE49-F238E27FC236}">
                <a16:creationId xmlns:a16="http://schemas.microsoft.com/office/drawing/2014/main" id="{E88FA5E9-ED69-4EDA-8FC5-5BE900B5819E}"/>
              </a:ext>
            </a:extLst>
          </p:cNvPr>
          <p:cNvSpPr>
            <a:spLocks noGrp="1"/>
          </p:cNvSpPr>
          <p:nvPr/>
        </p:nvSpPr>
        <p:spPr>
          <a:xfrm>
            <a:off x="666750" y="6343650"/>
            <a:ext cx="10858500" cy="9525"/>
          </a:xfrm>
          <a:prstGeom prst="rect">
            <a:avLst/>
          </a:prstGeom>
          <a:solidFill>
            <a:srgbClr val="0B342E"/>
          </a:solidFill>
          <a:ln w="0">
            <a:noFill/>
            <a:prstDash val="solid"/>
          </a:ln>
        </p:spPr>
      </p:sp>
      <p:sp>
        <p:nvSpPr>
          <p:cNvPr id="4" name="course-footer">
            <a:extLst>
              <a:ext uri="{FF2B5EF4-FFF2-40B4-BE49-F238E27FC236}">
                <a16:creationId xmlns:a16="http://schemas.microsoft.com/office/drawing/2014/main" id="{A5D2694A-D855-4320-A504-C37D425E3EDB}"/>
              </a:ext>
            </a:extLst>
          </p:cNvPr>
          <p:cNvSpPr>
            <a:spLocks noGrp="1"/>
          </p:cNvSpPr>
          <p:nvPr/>
        </p:nvSpPr>
        <p:spPr>
          <a:xfrm>
            <a:off x="666750" y="6429375"/>
            <a:ext cx="8572500" cy="266700"/>
          </a:xfrm>
          <a:prstGeom prst="rect">
            <a:avLst/>
          </a:prstGeom>
          <a:noFill/>
          <a:ln w="0">
            <a:noFill/>
            <a:prstDash val="solid"/>
          </a:ln>
        </p:spPr>
        <p:txBody>
          <a:bodyPr/>
          <a:lstStyle/>
          <a:p>
            <a:pPr algn="l">
              <a:defRPr sz="1650" b="1" i="0">
                <a:solidFill>
                  <a:srgbClr val="0B342E"/>
                </a:solidFill>
              </a:defRPr>
            </a:pPr>
            <a:r>
              <a:rPr sz="1650" b="1" i="0">
                <a:solidFill>
                  <a:srgbClr val="0B342E"/>
                </a:solidFill>
              </a:rPr>
              <a:t>GIOPHYSICS · COLLEGE BOARD AP PHYSICS · APC-M-U4 · 10–20%</a:t>
            </a:r>
          </a:p>
        </p:txBody>
      </p:sp>
      <p:sp>
        <p:nvSpPr>
          <p:cNvPr id="5" name="misconception-label">
            <a:extLst>
              <a:ext uri="{FF2B5EF4-FFF2-40B4-BE49-F238E27FC236}">
                <a16:creationId xmlns:a16="http://schemas.microsoft.com/office/drawing/2014/main" id="{D74A2E8C-683B-420B-8B60-BA8089574BA7}"/>
              </a:ext>
            </a:extLst>
          </p:cNvPr>
          <p:cNvSpPr>
            <a:spLocks noGrp="1"/>
          </p:cNvSpPr>
          <p:nvPr/>
        </p:nvSpPr>
        <p:spPr>
          <a:xfrm>
            <a:off x="666750" y="666750"/>
            <a:ext cx="8096250" cy="342900"/>
          </a:xfrm>
          <a:prstGeom prst="rect">
            <a:avLst/>
          </a:prstGeom>
          <a:noFill/>
          <a:ln w="0">
            <a:noFill/>
            <a:prstDash val="solid"/>
          </a:ln>
        </p:spPr>
        <p:txBody>
          <a:bodyPr/>
          <a:lstStyle/>
          <a:p>
            <a:pPr algn="l">
              <a:defRPr sz="1650" b="1" i="0">
                <a:solidFill>
                  <a:srgbClr val="F4F0E2"/>
                </a:solidFill>
              </a:defRPr>
            </a:pPr>
            <a:r>
              <a:rPr sz="1650" b="1" i="0">
                <a:solidFill>
                  <a:srgbClr val="F4F0E2"/>
                </a:solidFill>
              </a:rPr>
              <a:t>MISCONCEPTION SHOWDOWN · SPOT THE MISTAKE</a:t>
            </a:r>
          </a:p>
        </p:txBody>
      </p:sp>
      <p:sp>
        <p:nvSpPr>
          <p:cNvPr id="6" name="misconception-claim">
            <a:extLst>
              <a:ext uri="{FF2B5EF4-FFF2-40B4-BE49-F238E27FC236}">
                <a16:creationId xmlns:a16="http://schemas.microsoft.com/office/drawing/2014/main" id="{560CCBDE-0BE9-49A1-B00B-74C9F66125D3}"/>
              </a:ext>
            </a:extLst>
          </p:cNvPr>
          <p:cNvSpPr>
            <a:spLocks noGrp="1"/>
          </p:cNvSpPr>
          <p:nvPr/>
        </p:nvSpPr>
        <p:spPr>
          <a:xfrm>
            <a:off x="666750" y="1285875"/>
            <a:ext cx="10668000" cy="1381125"/>
          </a:xfrm>
          <a:prstGeom prst="rect">
            <a:avLst/>
          </a:prstGeom>
          <a:noFill/>
          <a:ln w="0">
            <a:noFill/>
            <a:prstDash val="solid"/>
          </a:ln>
        </p:spPr>
        <p:txBody>
          <a:bodyPr/>
          <a:lstStyle/>
          <a:p>
            <a:pPr algn="l">
              <a:defRPr sz="3600" b="1" i="0">
                <a:solidFill>
                  <a:srgbClr val="F4F0E2"/>
                </a:solidFill>
              </a:defRPr>
            </a:pPr>
            <a:r>
              <a:rPr sz="3600" b="1" i="0">
                <a:solidFill>
                  <a:srgbClr val="F4F0E2"/>
                </a:solidFill>
              </a:rPr>
              <a:t>“Momentum conservation requires kinetic-energy conservation.”</a:t>
            </a:r>
          </a:p>
        </p:txBody>
      </p:sp>
      <p:sp>
        <p:nvSpPr>
          <p:cNvPr id="7" name="correction-frame">
            <a:extLst>
              <a:ext uri="{FF2B5EF4-FFF2-40B4-BE49-F238E27FC236}">
                <a16:creationId xmlns:a16="http://schemas.microsoft.com/office/drawing/2014/main" id="{8D17A4C8-4313-400B-85D6-932860E9246E}"/>
              </a:ext>
            </a:extLst>
          </p:cNvPr>
          <p:cNvSpPr>
            <a:spLocks noGrp="1"/>
          </p:cNvSpPr>
          <p:nvPr/>
        </p:nvSpPr>
        <p:spPr>
          <a:xfrm>
            <a:off x="666750" y="3048000"/>
            <a:ext cx="10858500" cy="857250"/>
          </a:xfrm>
          <a:prstGeom prst="roundRect">
            <a:avLst>
              <a:gd name="adj" fmla="val 13333"/>
            </a:avLst>
          </a:prstGeom>
          <a:solidFill>
            <a:srgbClr val="0B342E"/>
          </a:solidFill>
          <a:ln w="0">
            <a:noFill/>
            <a:prstDash val="solid"/>
          </a:ln>
        </p:spPr>
      </p:sp>
      <p:sp>
        <p:nvSpPr>
          <p:cNvPr id="8" name="correction">
            <a:extLst>
              <a:ext uri="{FF2B5EF4-FFF2-40B4-BE49-F238E27FC236}">
                <a16:creationId xmlns:a16="http://schemas.microsoft.com/office/drawing/2014/main" id="{4F835728-7C7F-4517-81D6-DFBF4DF4F706}"/>
              </a:ext>
            </a:extLst>
          </p:cNvPr>
          <p:cNvSpPr>
            <a:spLocks noGrp="1"/>
          </p:cNvSpPr>
          <p:nvPr/>
        </p:nvSpPr>
        <p:spPr>
          <a:xfrm>
            <a:off x="952500" y="3238500"/>
            <a:ext cx="10287000" cy="552450"/>
          </a:xfrm>
          <a:prstGeom prst="rect">
            <a:avLst/>
          </a:prstGeom>
          <a:noFill/>
          <a:ln w="0">
            <a:noFill/>
            <a:prstDash val="solid"/>
          </a:ln>
        </p:spPr>
        <p:txBody>
          <a:bodyPr/>
          <a:lstStyle/>
          <a:p>
            <a:pPr algn="ctr">
              <a:defRPr sz="2100" b="1" i="0">
                <a:solidFill>
                  <a:srgbClr val="F4F0E2"/>
                </a:solidFill>
              </a:defRPr>
            </a:pPr>
            <a:r>
              <a:rPr sz="2100" b="1" i="0">
                <a:solidFill>
                  <a:srgbClr val="F4F0E2"/>
                </a:solidFill>
              </a:rPr>
              <a:t>Momentum can be conserved in an isolated inelastic collision even when kinetic energy changes form.</a:t>
            </a:r>
          </a:p>
        </p:txBody>
      </p:sp>
      <p:sp>
        <p:nvSpPr>
          <p:cNvPr id="9" name="humor-line">
            <a:extLst>
              <a:ext uri="{FF2B5EF4-FFF2-40B4-BE49-F238E27FC236}">
                <a16:creationId xmlns:a16="http://schemas.microsoft.com/office/drawing/2014/main" id="{2745A5A0-38D1-4441-A41E-80EE3C05EBE8}"/>
              </a:ext>
            </a:extLst>
          </p:cNvPr>
          <p:cNvSpPr>
            <a:spLocks noGrp="1"/>
          </p:cNvSpPr>
          <p:nvPr/>
        </p:nvSpPr>
        <p:spPr>
          <a:xfrm>
            <a:off x="1238250" y="4324350"/>
            <a:ext cx="9715500" cy="723900"/>
          </a:xfrm>
          <a:prstGeom prst="rect">
            <a:avLst/>
          </a:prstGeom>
          <a:noFill/>
          <a:ln w="0">
            <a:noFill/>
            <a:prstDash val="solid"/>
          </a:ln>
        </p:spPr>
        <p:txBody>
          <a:bodyPr/>
          <a:lstStyle/>
          <a:p>
            <a:pPr algn="ctr">
              <a:defRPr sz="1950" b="0" i="1">
                <a:solidFill>
                  <a:srgbClr val="F4F0E2"/>
                </a:solidFill>
              </a:defRPr>
            </a:pPr>
            <a:r>
              <a:rPr sz="1950" b="0" i="1">
                <a:solidFill>
                  <a:srgbClr val="F4F0E2"/>
                </a:solidFill>
              </a:rPr>
              <a:t>Momentum and kinetic energy share a collision, not a bank account.</a:t>
            </a:r>
          </a:p>
        </p:txBody>
      </p:sp>
      <p:sp>
        <p:nvSpPr>
          <p:cNvPr id="10" name="misconception-check">
            <a:extLst>
              <a:ext uri="{FF2B5EF4-FFF2-40B4-BE49-F238E27FC236}">
                <a16:creationId xmlns:a16="http://schemas.microsoft.com/office/drawing/2014/main" id="{FF8FEA9B-F84A-4E89-89DB-326585062345}"/>
              </a:ext>
            </a:extLst>
          </p:cNvPr>
          <p:cNvSpPr>
            <a:spLocks noGrp="1"/>
          </p:cNvSpPr>
          <p:nvPr/>
        </p:nvSpPr>
        <p:spPr>
          <a:xfrm>
            <a:off x="952500" y="5286375"/>
            <a:ext cx="10287000" cy="609600"/>
          </a:xfrm>
          <a:prstGeom prst="rect">
            <a:avLst/>
          </a:prstGeom>
          <a:noFill/>
          <a:ln w="0">
            <a:noFill/>
            <a:prstDash val="solid"/>
          </a:ln>
        </p:spPr>
        <p:txBody>
          <a:bodyPr/>
          <a:lstStyle/>
          <a:p>
            <a:pPr algn="ctr">
              <a:defRPr sz="1875" b="1" i="0">
                <a:solidFill>
                  <a:srgbClr val="F4F0E2"/>
                </a:solidFill>
              </a:defRPr>
            </a:pPr>
            <a:r>
              <a:rPr sz="1875" b="1" i="0">
                <a:solidFill>
                  <a:srgbClr val="F4F0E2"/>
                </a:solidFill>
              </a:rPr>
              <a:t>Mini-whiteboard: What quantity distinguishes elastic from inelastic collisions?</a:t>
            </a:r>
          </a:p>
        </p:txBody>
      </p:sp>
    </p:spTree>
    <p:extLst>
      <p:ext uri="{BB962C8B-B14F-4D97-AF65-F5344CB8AC3E}">
        <p14:creationId xmlns:p14="http://schemas.microsoft.com/office/powerpoint/2010/main" val="124449160"/>
      </p:ext>
    </p:extLst>
  </p:cSld>
  <p:clrMapOvr>
    <a:masterClrMapping/>
  </p:clrMapOvr>
</p:sld>
</file>

<file path=ppt/theme/theme1.xml><?xml version="1.0" encoding="utf-8"?>
<a:theme xmlns:a="http://schemas.openxmlformats.org/drawingml/2006/main" name="ChatGPT">
  <a:themeElements>
    <a:clrScheme name="ChatGPT">
      <a:dk1>
        <a:srgbClr val="000000"/>
      </a:dk1>
      <a:lt1>
        <a:srgbClr val="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Calibri Light"/>
        <a:ea typeface="Calibri Light"/>
        <a:cs typeface="Calibri Light"/>
      </a:majorFont>
      <a:minorFont>
        <a:latin typeface="Calibri"/>
        <a:ea typeface="Calibri"/>
        <a:cs typeface="Calibri"/>
      </a:minorFont>
    </a:fontScheme>
    <a:fmtScheme name="ChatGPT">
      <a:fillStyleLst>
        <a:solidFill>
          <a:schemeClr val="phClr"/>
        </a:solidFill>
        <a:gradFill>
          <a:gsLst>
            <a:gs pos="0">
              <a:schemeClr val="phClr">
                <a:tint val="67000"/>
                <a:lumMod val="110000"/>
                <a:satMod val="105000"/>
              </a:schemeClr>
            </a:gs>
            <a:gs pos="50000">
              <a:schemeClr val="phClr">
                <a:tint val="73000"/>
                <a:lumMod val="105000"/>
                <a:satMod val="103000"/>
              </a:schemeClr>
            </a:gs>
            <a:gs pos="100000">
              <a:schemeClr val="phClr">
                <a:tint val="81000"/>
                <a:lumMod val="105000"/>
                <a:satMod val="109000"/>
              </a:schemeClr>
            </a:gs>
          </a:gsLst>
          <a:lin ang="5400000" scaled="0"/>
        </a:gradFill>
        <a:gradFill>
          <a:gsLst>
            <a:gs pos="0">
              <a:schemeClr val="phClr">
                <a:tint val="94000"/>
                <a:lumMod val="102000"/>
                <a:satMod val="103000"/>
              </a:schemeClr>
            </a:gs>
            <a:gs pos="50000">
              <a:schemeClr val="phClr">
                <a:shade val="100000"/>
                <a:lumMod val="100000"/>
                <a:satMod val="110000"/>
              </a:schemeClr>
            </a:gs>
            <a:gs pos="100000">
              <a:schemeClr val="phClr">
                <a:shade val="78000"/>
                <a:lumMod val="99000"/>
                <a:satMod val="120000"/>
              </a:schemeClr>
            </a:gs>
          </a:gsLst>
          <a:lin ang="5400000" scaled="0"/>
        </a:gradFill>
      </a:fillStyleLst>
      <a:lnStyleLst>
        <a:ln w="12700">
          <a:solidFill>
            <a:schemeClr val="phClr"/>
          </a:solidFill>
          <a:prstDash val="solid"/>
        </a:ln>
        <a:ln w="19050">
          <a:solidFill>
            <a:schemeClr val="phClr"/>
          </a:solidFill>
          <a:prstDash val="solid"/>
        </a:ln>
        <a:ln w="25400">
          <a:solidFill>
            <a:schemeClr val="phClr"/>
          </a:solidFill>
          <a:prstDash val="solid"/>
        </a:ln>
      </a:lnStyleLst>
      <a:effectStyleLst>
        <a:effectStyle>
          <a:effectLst/>
        </a:effectStyle>
        <a:effectStyle>
          <a:effectLst/>
        </a:effectStyle>
        <a:effectStyle>
          <a:effectLst>
            <a:outerShdw blurRad="57150" dist="19050" dir="5400000">
              <a:srgbClr val="000000">
                <a:alpha val="16000"/>
              </a:srgbClr>
            </a:outerShdw>
          </a:effectLst>
        </a:effectStyle>
        <a:effectStyle>
          <a:effectLst>
            <a:outerShdw blurRad="19050" dist="9525" dir="5400000">
              <a:srgbClr val="000000">
                <a:alpha val="6000"/>
              </a:srgbClr>
            </a:outerShdw>
          </a:effectLst>
        </a:effectStyle>
        <a:effectStyle>
          <a:effectLst>
            <a:outerShdw blurRad="28575" dist="9525" dir="5400000">
              <a:srgbClr val="000000">
                <a:alpha val="8000"/>
              </a:srgbClr>
            </a:outerShdw>
          </a:effectLst>
        </a:effectStyle>
        <a:effectStyle>
          <a:effectLst>
            <a:outerShdw blurRad="57150" dist="19050" dir="5400000">
              <a:srgbClr val="000000">
                <a:alpha val="10000"/>
              </a:srgbClr>
            </a:outerShdw>
          </a:effectLst>
        </a:effectStyle>
        <a:effectStyle>
          <a:effectLst>
            <a:outerShdw blurRad="114300" dist="38100" dir="5400000">
              <a:srgbClr val="000000">
                <a:alpha val="12000"/>
              </a:srgbClr>
            </a:outerShdw>
          </a:effectLst>
        </a:effectStyle>
        <a:effectStyle>
          <a:effectLst>
            <a:outerShdw blurRad="171450" dist="57150" dir="5400000">
              <a:srgbClr val="000000">
                <a:alpha val="16000"/>
              </a:srgbClr>
            </a:outerShdw>
          </a:effectLst>
        </a:effectStyle>
        <a:effectStyle>
          <a:effectLst>
            <a:outerShdw blurRad="266700" dist="95250" dir="5400000">
              <a:srgbClr val="000000">
                <a:alpha val="24000"/>
              </a:srgbClr>
            </a:outerShdw>
          </a:effectLst>
        </a:effectStyle>
      </a:effectStyleLst>
      <a:bgFillStyleLst>
        <a:solidFill>
          <a:schemeClr val="phClr"/>
        </a:solidFill>
        <a:solidFill>
          <a:schemeClr val="phClr">
            <a:tint val="95000"/>
            <a:satMod val="170000"/>
          </a:schemeClr>
        </a:solidFill>
        <a:gradFill>
          <a:gsLst>
            <a:gs pos="0">
              <a:schemeClr val="phClr">
                <a:tint val="93000"/>
                <a:shade val="98000"/>
                <a:lumMod val="102000"/>
                <a:satMod val="150000"/>
              </a:schemeClr>
            </a:gs>
            <a:gs pos="50000">
              <a:schemeClr val="phClr">
                <a:tint val="98000"/>
                <a:shade val="90000"/>
                <a:lumMod val="103000"/>
                <a:satMod val="130000"/>
              </a:schemeClr>
            </a:gs>
            <a:gs pos="100000">
              <a:schemeClr val="phClr">
                <a:shade val="63000"/>
                <a:satMod val="120000"/>
              </a:schemeClr>
            </a:gs>
          </a:gsLst>
          <a:lin ang="5400000" scaled="0"/>
        </a:gradFill>
      </a:bgFillStyleLst>
    </a:fmtScheme>
  </a:themeElements>
  <a:objectDefaults/>
  <a:extraClrSchemeLst/>
</a:theme>
</file>

<file path=ppt/theme/theme2.xml><?xml version="1.0" encoding="utf-8"?>
<a:theme xmlns:a="http://schemas.openxmlformats.org/drawingml/2006/main" name="ChatGPT">
  <a:themeElements>
    <a:clrScheme name="ChatGPT">
      <a:dk1>
        <a:srgbClr val="000000"/>
      </a:dk1>
      <a:lt1>
        <a:srgbClr val="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Calibri Light"/>
        <a:ea typeface="Calibri Light"/>
        <a:cs typeface="Calibri Light"/>
      </a:majorFont>
      <a:minorFont>
        <a:latin typeface="Calibri"/>
        <a:ea typeface="Calibri"/>
        <a:cs typeface="Calibri"/>
      </a:minorFont>
    </a:fontScheme>
    <a:fmtScheme name="ChatGPT">
      <a:fillStyleLst>
        <a:solidFill>
          <a:schemeClr val="phClr"/>
        </a:solidFill>
        <a:gradFill>
          <a:gsLst>
            <a:gs pos="0">
              <a:schemeClr val="phClr">
                <a:tint val="67000"/>
                <a:lumMod val="110000"/>
                <a:satMod val="105000"/>
              </a:schemeClr>
            </a:gs>
            <a:gs pos="50000">
              <a:schemeClr val="phClr">
                <a:tint val="73000"/>
                <a:lumMod val="105000"/>
                <a:satMod val="103000"/>
              </a:schemeClr>
            </a:gs>
            <a:gs pos="100000">
              <a:schemeClr val="phClr">
                <a:tint val="81000"/>
                <a:lumMod val="105000"/>
                <a:satMod val="109000"/>
              </a:schemeClr>
            </a:gs>
          </a:gsLst>
          <a:lin ang="5400000" scaled="0"/>
        </a:gradFill>
        <a:gradFill>
          <a:gsLst>
            <a:gs pos="0">
              <a:schemeClr val="phClr">
                <a:tint val="94000"/>
                <a:lumMod val="102000"/>
                <a:satMod val="103000"/>
              </a:schemeClr>
            </a:gs>
            <a:gs pos="50000">
              <a:schemeClr val="phClr">
                <a:shade val="100000"/>
                <a:lumMod val="100000"/>
                <a:satMod val="110000"/>
              </a:schemeClr>
            </a:gs>
            <a:gs pos="100000">
              <a:schemeClr val="phClr">
                <a:shade val="78000"/>
                <a:lumMod val="99000"/>
                <a:satMod val="120000"/>
              </a:schemeClr>
            </a:gs>
          </a:gsLst>
          <a:lin ang="5400000" scaled="0"/>
        </a:gradFill>
      </a:fillStyleLst>
      <a:lnStyleLst>
        <a:ln w="12700">
          <a:solidFill>
            <a:schemeClr val="phClr"/>
          </a:solidFill>
          <a:prstDash val="solid"/>
        </a:ln>
        <a:ln w="19050">
          <a:solidFill>
            <a:schemeClr val="phClr"/>
          </a:solidFill>
          <a:prstDash val="solid"/>
        </a:ln>
        <a:ln w="25400">
          <a:solidFill>
            <a:schemeClr val="phClr"/>
          </a:solidFill>
          <a:prstDash val="solid"/>
        </a:ln>
      </a:lnStyleLst>
      <a:effectStyleLst>
        <a:effectStyle>
          <a:effectLst/>
        </a:effectStyle>
        <a:effectStyle>
          <a:effectLst/>
        </a:effectStyle>
        <a:effectStyle>
          <a:effectLst>
            <a:outerShdw blurRad="57150" dist="19050" dir="5400000">
              <a:srgbClr val="000000">
                <a:alpha val="16000"/>
              </a:srgbClr>
            </a:outerShdw>
          </a:effectLst>
        </a:effectStyle>
        <a:effectStyle>
          <a:effectLst>
            <a:outerShdw blurRad="19050" dist="9525" dir="5400000">
              <a:srgbClr val="000000">
                <a:alpha val="6000"/>
              </a:srgbClr>
            </a:outerShdw>
          </a:effectLst>
        </a:effectStyle>
        <a:effectStyle>
          <a:effectLst>
            <a:outerShdw blurRad="28575" dist="9525" dir="5400000">
              <a:srgbClr val="000000">
                <a:alpha val="8000"/>
              </a:srgbClr>
            </a:outerShdw>
          </a:effectLst>
        </a:effectStyle>
        <a:effectStyle>
          <a:effectLst>
            <a:outerShdw blurRad="57150" dist="19050" dir="5400000">
              <a:srgbClr val="000000">
                <a:alpha val="10000"/>
              </a:srgbClr>
            </a:outerShdw>
          </a:effectLst>
        </a:effectStyle>
        <a:effectStyle>
          <a:effectLst>
            <a:outerShdw blurRad="114300" dist="38100" dir="5400000">
              <a:srgbClr val="000000">
                <a:alpha val="12000"/>
              </a:srgbClr>
            </a:outerShdw>
          </a:effectLst>
        </a:effectStyle>
        <a:effectStyle>
          <a:effectLst>
            <a:outerShdw blurRad="171450" dist="57150" dir="5400000">
              <a:srgbClr val="000000">
                <a:alpha val="16000"/>
              </a:srgbClr>
            </a:outerShdw>
          </a:effectLst>
        </a:effectStyle>
        <a:effectStyle>
          <a:effectLst>
            <a:outerShdw blurRad="266700" dist="95250" dir="5400000">
              <a:srgbClr val="000000">
                <a:alpha val="24000"/>
              </a:srgbClr>
            </a:outerShdw>
          </a:effectLst>
        </a:effectStyle>
      </a:effectStyleLst>
      <a:bgFillStyleLst>
        <a:solidFill>
          <a:schemeClr val="phClr"/>
        </a:solidFill>
        <a:solidFill>
          <a:schemeClr val="phClr">
            <a:tint val="95000"/>
            <a:satMod val="170000"/>
          </a:schemeClr>
        </a:solidFill>
        <a:gradFill>
          <a:gsLst>
            <a:gs pos="0">
              <a:schemeClr val="phClr">
                <a:tint val="93000"/>
                <a:shade val="98000"/>
                <a:lumMod val="102000"/>
                <a:satMod val="150000"/>
              </a:schemeClr>
            </a:gs>
            <a:gs pos="50000">
              <a:schemeClr val="phClr">
                <a:tint val="98000"/>
                <a:shade val="90000"/>
                <a:lumMod val="103000"/>
                <a:satMod val="130000"/>
              </a:schemeClr>
            </a:gs>
            <a:gs pos="100000">
              <a:schemeClr val="phClr">
                <a:shade val="63000"/>
                <a:satMod val="120000"/>
              </a:schemeClr>
            </a:gs>
          </a:gsLst>
          <a:lin ang="5400000" scaled="0"/>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5598</Words>
  <Application>Microsoft Office PowerPoint</Application>
  <DocSecurity>0</DocSecurity>
  <PresentationFormat>Widescreen</PresentationFormat>
  <Paragraphs>393</Paragraphs>
  <Slides>13</Slides>
  <Notes>13</Notes>
  <HiddenSlides>0</HiddenSlides>
  <MMClips>0</MMClips>
  <ScaleCrop>false</ScaleCrop>
  <HeadingPairs>
    <vt:vector size="6" baseType="variant">
      <vt:variant>
        <vt:lpstr>Fonts Used</vt:lpstr>
      </vt:variant>
      <vt:variant>
        <vt:i4>1</vt:i4>
      </vt:variant>
      <vt:variant>
        <vt:lpstr>Theme</vt:lpstr>
      </vt:variant>
      <vt:variant>
        <vt:i4>1</vt:i4>
      </vt:variant>
      <vt:variant>
        <vt:lpstr>Slide Titles</vt:lpstr>
      </vt:variant>
      <vt:variant>
        <vt:i4>13</vt:i4>
      </vt:variant>
    </vt:vector>
  </HeadingPairs>
  <TitlesOfParts>
    <vt:vector size="15" baseType="lpstr">
      <vt:lpstr>Calibri</vt:lpstr>
      <vt:lpstr>ChatGPT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dc:title>
  <dc:creator>Walnut Exporter</dc:creator>
  <cp:lastModifiedBy>Giovanni Alexander Rojas</cp:lastModifiedBy>
  <cp:revision>3</cp:revision>
  <dcterms:created xsi:type="dcterms:W3CDTF">2026-08-14T20:14:44Z</dcterms:created>
  <dcterms:modified xsi:type="dcterms:W3CDTF">2026-08-15T16:01:25Z</dcterms:modified>
</cp:coreProperties>
</file>