
<file path=[Content_Types].xml><?xml version="1.0" encoding="utf-8"?>
<Types xmlns="http://schemas.openxmlformats.org/package/2006/content-types">
  <Default Extension="rels" ContentType="application/vnd.openxmlformats-package.relationships+xml"/>
  <Default Extension="xml" ContentType="application/xml"/>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p:notesSz cx="6858000" cy="9144000"/>
</p:presentation>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notesMaster" Target="notesMasters/notesMaster1.xml"/><Relationship Id="rId3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lide Image Placeholder"/>
          <p:cNvSpPr>
            <a:spLocks noGrp="1" noRot="1" noChangeAspect="1"/>
          </p:cNvSpPr>
          <p:nvPr>
            <p:ph type="sldImg" idx="2"/>
          </p:nvPr>
        </p:nvSpPr>
        <p:spPr>
          <a:xfrm>
            <a:off x="1143000" y="685800"/>
            <a:ext cx="4572000" cy="2571750"/>
          </a:xfrm>
          <a:prstGeom prst="rect">
            <a:avLst/>
          </a:prstGeom>
        </p:spPr>
        <p:txBody>
          <a:bodyPr/>
          <a:lstStyle/>
          <a:p>
            <a:endParaRPr lang="en-GB"/>
          </a:p>
        </p:txBody>
      </p:sp>
      <p:sp>
        <p:nvSpPr>
          <p:cNvPr id="3" name="Notes Placeholder"/>
          <p:cNvSpPr>
            <a:spLocks noGrp="1"/>
          </p:cNvSpPr>
          <p:nvPr>
            <p:ph type="body" sz="quarter" idx="3"/>
          </p:nvPr>
        </p:nvSpPr>
        <p:spPr>
          <a:xfrm>
            <a:off x="685800" y="3429000"/>
            <a:ext cx="5486400" cy="4114800"/>
          </a:xfrm>
          <a:prstGeom prst="rect">
            <a:avLst/>
          </a:prstGeom>
        </p:spPr>
        <p:txBody>
          <a:bodyPr/>
          <a:lstStyle/>
          <a:p>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lvl1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[Format] Paper 1 is 40 multiple-choice items on AS content. Paper 2 is AS structured questions. Paper 3 is a practical exam taken in a laboratory. Paper 4 is A Level structured questions, 100 marks in two hours, and carries the largest single share of the qualification. Paper 5 is planning, analysis and evaluation — 30 marks, no recall, and the paper on which candidates most often underperform. A data sheet is provided in Papers 1, 2 and 4.</a:t>
            </a:r>
          </a:p>
          <a:p>
            <a:pPr marL="0" indent="0">
              <a:buNone/>
            </a:pPr>
            <a:r>
              <a:rPr lang="en-GB" sz="1200" dirty="0"/>
              <a:t>[Demand] Written to the real level of Paper 4, which is a hard paper. Multi-step calculations where nothing tells you which equation comes first; "show that" parts with the answer given so that partial credit depends on the working; explanations marked for the mechanism, not the name of the effect. The last question on each paper is in Paper 5's format, where the marks are for the design and the uncertainty treatment rather than for physics recall.</a:t>
            </a:r>
          </a:p>
          <a:p>
            <a:pPr marL="0" indent="0">
              <a:buNone/>
            </a:pPr>
            <a:r>
              <a:rPr lang="en-GB" sz="1200" dirty="0"/>
              <a:t>[Source] Cambridge International AS &amp; A Level Physics 9702 syllabus — https://www.cambridgeinternational.org/Images/664565-2025-2027-syllabus.pdf</a:t>
            </a:r>
          </a:p>
          <a:p>
            <a:pPr marL="0" indent="0">
              <a:buNone/>
            </a:pPr>
            <a:r>
              <a:rPr lang="en-GB" sz="1200" dirty="0"/>
              <a:t>[Disclaimer] Written by GioPhysics from the published syllabus. These are practice papers in the style of Cambridge International AS &amp; A Level Physics 9702; they are not Cambridge papers, contain no past-paper questions, and the official syllabus and specimen materials remain the authority.</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Recall — One idea, one step. The mark is for knowing it.</a:t>
            </a:r>
          </a:p>
          <a:p>
            <a:pPr marL="0" indent="0">
              <a:buNone/>
            </a:pPr>
            <a:r>
              <a:rPr lang="en-GB" sz="1200" dirty="0"/>
              <a:t>[Figure] Fig. 5.1. An electron, drawn as a small circle marked with a negative sign, travels horizontally to the right, and an arrow labelled v gives its velocity. Ahead of it lies a large rectangular region with a dashed boundary, filled with a regular array of crosses and labelled as a uniform magnetic field directed into the page. The electron is shown outside that region, at the instant before it crosses the boundary, with its velocity lying in the plane of the page.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a circular arc at constant speed</a:t>
            </a:r>
          </a:p>
          <a:p>
            <a:pPr marL="0" indent="0">
              <a:buNone/>
            </a:pPr>
            <a:r>
              <a:rPr lang="en-GB" sz="1200" dirty="0"/>
              <a:t>[Distractors] D is the path in a uniform electric field, and is the answer of a candidate who has not separated the two cases. The magnetic force is always perpendicular to the velocity, so it does no work: the speed cannot change, only the direction.</a:t>
            </a:r>
          </a:p>
          <a:p>
            <a:pPr marL="0" indent="0">
              <a:buNone/>
            </a:pPr>
            <a:r>
              <a:rPr lang="en-GB" sz="1200" dirty="0"/>
              <a:t>[Figure] Fig. 5.1. An electron, drawn as a small circle marked with a negative sign, travels horizontally to the right, and an arrow labelled v gives its velocity. Ahead of it lies a large rectangular region with a dashed boundary, filled with a regular array of crosses and labelled as a uniform magnetic field directed into the page. The electron is shown outside that region, at the instant before it crosses the boundary, with its velocity lying in the plane of the page.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A — 0.76 eV</a:t>
            </a:r>
          </a:p>
          <a:p>
            <a:pPr marL="0" indent="0">
              <a:buNone/>
            </a:pPr>
            <a:r>
              <a:rPr lang="en-GB" sz="1200" dirty="0"/>
              <a:t>[Distractors] C is the photon energy itself, hc/λ = 2.76 eV, offered to candidates who stop before subtracting the work function. D adds the work function instead of subtracting it.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7.1. The Earth is drawn as a circle, labelled, with a dot marking its centre. A second, larger circle drawn concentric with it is the satellite's circular orbit. The satellite itself is a small block sitting on that larger circle, above and to the right of the Earth, and a dashed straight line runs from the dot at the centre of the Earth out to the satellite, labelled r. The figure is marked not to scale.</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7.1. The Earth is drawn as a circle, labelled, with a dot marking its centre. A second, larger circle drawn concentric with it is the satellite's circular orbit. The satellite itself is a small block sitting on that larger circle, above and to the right of the Earth, and a dashed straight line runs from the dot at the centre of the Earth out to the satellite, labelled r. The figure is marked not to scale.</a:t>
            </a:r>
          </a:p>
          <a:p>
            <a:pPr marL="0" indent="0">
              <a:buNone/>
            </a:pPr>
            <a:r>
              <a:rPr lang="en-GB" sz="1200" dirty="0"/>
              <a:t>[Reminder] Fig. 7.1 is on the previous slide.</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(a)] All three conditions are required, and the equatorial plane is the one candidates omit. An orbit of 24-hour period inclined to the equator does not stay above one point.</a:t>
            </a:r>
          </a:p>
          <a:p>
            <a:pPr marL="0" indent="0">
              <a:buNone/>
            </a:pPr>
            <a:r>
              <a:rPr lang="en-GB" sz="1200" dirty="0"/>
              <a:t>[Examiner note (b)] A "show that" with the answer printed: every line of the working has to be there, because a candidate who writes only the final number earns one mark at most.</a:t>
            </a:r>
          </a:p>
          <a:p>
            <a:pPr marL="0" indent="0">
              <a:buNone/>
            </a:pPr>
            <a:r>
              <a:rPr lang="en-GB" sz="1200" dirty="0"/>
              <a:t>[Examiner note (d)] The hardest three marks on the paper, and worth setting: the geometry of the orbit follows from the direction of the force, which is a point candidates rarely have to use explicitly.</a:t>
            </a:r>
          </a:p>
          <a:p>
            <a:pPr marL="0" indent="0">
              <a:buNone/>
            </a:pPr>
            <a:r>
              <a:rPr lang="en-GB" sz="1200" dirty="0"/>
              <a:t>[Figure] Fig. 7.1. The Earth is drawn as a circle, labelled, with a dot marking its centre. A second, larger circle drawn concentric with it is the satellite's circular orbit. The satellite itself is a small block sitting on that larger circle, above and to the right of the Earth, and a dashed straight line runs from the dot at the centre of the Earth out to the satellite, labelled r. The figure is marked not to scale.</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(a)] All three conditions are required, and the equatorial plane is the one candidates omit. An orbit of 24-hour period inclined to the equator does not stay above one point.</a:t>
            </a:r>
          </a:p>
          <a:p>
            <a:pPr marL="0" indent="0">
              <a:buNone/>
            </a:pPr>
            <a:r>
              <a:rPr lang="en-GB" sz="1200" dirty="0"/>
              <a:t>[Examiner note (b)] A "show that" with the answer printed: every line of the working has to be there, because a candidate who writes only the final number earns one mark at most.</a:t>
            </a:r>
          </a:p>
          <a:p>
            <a:pPr marL="0" indent="0">
              <a:buNone/>
            </a:pPr>
            <a:r>
              <a:rPr lang="en-GB" sz="1200" dirty="0"/>
              <a:t>[Examiner note (d)] The hardest three marks on the paper, and worth setting: the geometry of the orbit follows from the direction of the force, which is a point candidates rarely have to use explicitly.</a:t>
            </a:r>
          </a:p>
          <a:p>
            <a:pPr marL="0" indent="0">
              <a:buNone/>
            </a:pPr>
            <a:r>
              <a:rPr lang="en-GB" sz="1200" dirty="0"/>
              <a:t>[Figure] Fig. 7.1. The Earth is drawn as a circle, labelled, with a dot marking its centre. A second, larger circle drawn concentric with it is the satellite's circular orbit. The satellite itself is a small block sitting on that larger circle, above and to the right of the Earth, and a dashed straight line runs from the dot at the centre of the Earth out to the satellite, labelled r. The figure is marked not to scale.</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Also obtainable as (3/2)pV, and a candidate who spots that earns full marks in one line.</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(b)] Also obtainable as (3/2)pV, and a candidate who spots that earns full marks in one line.</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9.1. A spring hangs vertically from a rigid horizontal support drawn with hatching above it, and a block labelled m is attached to the lower end of the spring. A dashed horizontal line level with the centre of the block is labelled equilibrium position. Two further dashed horizontal lines, one above it and one below it, mark the highest and lowest positions the block reaches, and the distance from the equilibrium line to each of them is marked 4.0 cm.</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9.1. A spring hangs vertically from a rigid horizontal support drawn with hatching above it, and a block labelled m is attached to the lower end of the spring. A dashed horizontal line level with the centre of the block is labelled equilibrium position. Two further dashed horizontal lines, one above it and one below it, mark the highest and lowest positions the block reaches, and the distance from the equilibrium line to each of them is marked 4.0 cm.</a:t>
            </a:r>
          </a:p>
          <a:p>
            <a:pPr marL="0" indent="0">
              <a:buNone/>
            </a:pPr>
            <a:r>
              <a:rPr lang="en-GB" sz="1200" dirty="0"/>
              <a:t>[Reminder] Fig. 9.1 is on the previous slide.</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shift of the peak to a lower frequency is the fourth mark and is regularly omitted from teaching. The first three are available to any candidate who has drawn the curve.</a:t>
            </a:r>
          </a:p>
          <a:p>
            <a:pPr marL="0" indent="0">
              <a:buNone/>
            </a:pPr>
            <a:r>
              <a:rPr lang="en-GB" sz="1200" dirty="0"/>
              <a:t>[Figure] Fig. 9.1. A spring hangs vertically from a rigid horizontal support drawn with hatching above it, and a block labelled m is attached to the lower end of the spring. A dashed horizontal line level with the centre of the block is labelled equilibrium position. Two further dashed horizontal lines, one above it and one below it, mark the highest and lowest positions the block reaches, and the distance from the equilibrium line to each of them is marked 4.0 cm.</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(d)] The shift of the peak to a lower frequency is the fourth mark and is regularly omitted from teaching. The first three are available to any candidate who has drawn the curve.</a:t>
            </a:r>
          </a:p>
          <a:p>
            <a:pPr marL="0" indent="0">
              <a:buNone/>
            </a:pPr>
            <a:r>
              <a:rPr lang="en-GB" sz="1200" dirty="0"/>
              <a:t>[Figure] Fig. 9.1. A spring hangs vertically from a rigid horizontal support drawn with hatching above it, and a block labelled m is attached to the lower end of the spring. A dashed horizontal line level with the centre of the block is labelled equilibrium position. Two further dashed horizontal lines, one above it and one below it, mark the highest and lowest positions the block reaches, and the distance from the equilibrium line to each of them is marked 4.0 cm.</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10.1. Two long horizontal metal plates are drawn one directly above the other and connected by wires at their left-hand ends to a battery labelled 2.0 kV; the upper plate carries a plus sign and the lower plate a minus sign. The space between the plates is empty and labelled vacuum, and a dimension at the right-hand end gives the separation of the plates as 5.0 mm. No field lines are drawn between the plates.</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a:p>
            <a:pPr marL="0" indent="0">
              <a:buNone/>
            </a:pPr>
            <a:r>
              <a:rPr lang="en-GB" sz="1200" dirty="0"/>
              <a:t>[Figure] Fig. 10.1. Two long horizontal metal plates are drawn one directly above the other and connected by wires at their left-hand ends to a battery labelled 2.0 kV; the upper plate carries a plus sign and the lower plate a minus sign. The space between the plates is empty and labelled vacuum, and a dimension at the right-hand end gives the separation of the plates as 5.0 mm. No field lines are drawn between the plates.</a:t>
            </a:r>
          </a:p>
          <a:p>
            <a:pPr marL="0" indent="0">
              <a:buNone/>
            </a:pPr>
            <a:r>
              <a:rPr lang="en-GB" sz="1200" dirty="0"/>
              <a:t>[Reminder] Fig. 10.1 is on the previous slide.</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[Figure] Fig. 10.1. Two long horizontal metal plates are drawn one directly above the other and connected by wires at their left-hand ends to a battery labelled 2.0 kV; the upper plate carries a plus sign and the lower plate a minus sign. The space between the plates is empty and labelled vacuum, and a dimension at the right-hand end gives the separation of the plates as 5.0 mm. No field lines are drawn between the plates.</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11.1. An evacuated tube is drawn as a long horizontal rectangle, closed at its right-hand end by a bar labelled fluorescent screen. Near the left-hand end is a short vertical cathode, and beyond it a vertical anode plate with a gap at its centre; leads from both pass out of the tube to a cell labelled 250 V, whose positive terminal is joined to the anode. An arrow along the axis shows a beam of electrons passing through the gap in the anode and travelling to a thin crystal mounted upright across the middle of the tube. The screen is drawn blank.</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11.1. An evacuated tube is drawn as a long horizontal rectangle, closed at its right-hand end by a bar labelled fluorescent screen. Near the left-hand end is a short vertical cathode, and beyond it a vertical anode plate with a gap at its centre; leads from both pass out of the tube to a cell labelled 250 V, whose positive terminal is joined to the anode. An arrow along the axis shows a beam of electrons passing through the gap in the anode and travelling to a thin crystal mounted upright across the middle of the tube. The screen is drawn blank.</a:t>
            </a:r>
          </a:p>
          <a:p>
            <a:pPr marL="0" indent="0">
              <a:buNone/>
            </a:pPr>
            <a:r>
              <a:rPr lang="en-GB" sz="1200" dirty="0"/>
              <a:t>[Reminder] Fig. 11.1 is on the previous slide.</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g/4</a:t>
            </a:r>
          </a:p>
          <a:p>
            <a:pPr marL="0" indent="0">
              <a:buNone/>
            </a:pPr>
            <a:r>
              <a:rPr lang="en-GB" sz="1200" dirty="0"/>
              <a:t>[Distractors] B halves rather than squaring — the error of a candidate who remembers that the distance has doubled but not that the field follows an inverse square law. The distance from the centre, not from the surface, is what enters the law, and it has gone from R to 2R.</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(a)] Candidates who find the speed first and then use λ = h/mv reach the same answer and earn the same marks. Those who set eV = hc/λ have used the photon relation on a particle with mass and earn nothing.</a:t>
            </a:r>
          </a:p>
          <a:p>
            <a:pPr marL="0" indent="0">
              <a:buNone/>
            </a:pPr>
            <a:r>
              <a:rPr lang="en-GB" sz="1200" dirty="0"/>
              <a:t>[Examiner note (d)] The argument has to run through the same curve twice, in opposite directions. Answers that treat fusion and fission as unrelated processes with separate explanations do not earn the third mark.</a:t>
            </a:r>
          </a:p>
          <a:p>
            <a:pPr marL="0" indent="0">
              <a:buNone/>
            </a:pPr>
            <a:r>
              <a:rPr lang="en-GB" sz="1200" dirty="0"/>
              <a:t>[Figure] Fig. 11.1. An evacuated tube is drawn as a long horizontal rectangle, closed at its right-hand end by a bar labelled fluorescent screen. Near the left-hand end is a short vertical cathode, and beyond it a vertical anode plate with a gap at its centre; leads from both pass out of the tube to a cell labelled 250 V, whose positive terminal is joined to the anode. An arrow along the axis shows a beam of electrons passing through the gap in the anode and travelling to a thin crystal mounted upright across the middle of the tube. The screen is drawn blank.</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(a)] Candidates who find the speed first and then use λ = h/mv reach the same answer and earn the same marks. Those who set eV = hc/λ have used the photon relation on a particle with mass and earn nothing.</a:t>
            </a:r>
          </a:p>
          <a:p>
            <a:pPr marL="0" indent="0">
              <a:buNone/>
            </a:pPr>
            <a:r>
              <a:rPr lang="en-GB" sz="1200" dirty="0"/>
              <a:t>[Examiner note (d)] The argument has to run through the same curve twice, in opposite directions. Answers that treat fusion and fission as unrelated processes with separate explanations do not earn the third mark.</a:t>
            </a:r>
          </a:p>
          <a:p>
            <a:pPr marL="0" indent="0">
              <a:buNone/>
            </a:pPr>
            <a:r>
              <a:rPr lang="en-GB" sz="1200" dirty="0"/>
              <a:t>[Figure] Fig. 11.1. An evacuated tube is drawn as a long horizontal rectangle, closed at its right-hand end by a bar labelled fluorescent screen. Near the left-hand end is a short vertical cathode, and beyond it a vertical anode plate with a gap at its centre; leads from both pass out of the tube to a cell labelled 250 V, whose positive terminal is joined to the anode. An arrow along the axis shows a beam of electrons passing through the gap in the anode and travelling to a thin crystal mounted upright across the middle of the tube. The screen is drawn blank.</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12.1. A circuit with three branches between an upper and a lower horizontal wire. On the left is a capacitor labelled C; in the middle is a voltmeter connected permanently across it, with junction dots where its branch joins each of the two wires; on the right is a resistor labelled R = 100 kΩ. An open switch S lies in the upper wire between the voltmeter branch and the resistor branch, so that closing it connects the resistor across the capacitor.</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Discriminating — The part that separates the top grade: an unfamiliar context, a derivation, or an argument that has to hold together to earn anything.</a:t>
            </a:r>
          </a:p>
          <a:p>
            <a:pPr marL="0" indent="0">
              <a:buNone/>
            </a:pPr>
            <a:r>
              <a:rPr lang="en-GB" sz="1200" dirty="0"/>
              <a:t>[Figure] Fig. 12.1. A circuit with three branches between an upper and a lower horizontal wire. On the left is a capacitor labelled C; in the middle is a voltmeter connected permanently across it, with junction dots where its branch joins each of the two wires; on the right is a resistor labelled R = 100 kΩ. An open switch S lies in the upper wire between the voltmeter branch and the resistor branch, so that closing it connects the resistor across the capacitor.</a:t>
            </a:r>
          </a:p>
          <a:p>
            <a:pPr marL="0" indent="0">
              <a:buNone/>
            </a:pPr>
            <a:r>
              <a:rPr lang="en-GB" sz="1200" dirty="0"/>
              <a:t>[Reminder] Fig. 12.1 is on the previous slide.</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(c)] Percentage uncertainties add for a product or a quotient, whichever way round the quantities appear. Candidates who subtract because one quantity is in a denominator lose all four marks, and it is a common enough error that Paper 5 sets it deliberately.</a:t>
            </a:r>
          </a:p>
          <a:p>
            <a:pPr marL="0" indent="0">
              <a:buNone/>
            </a:pPr>
            <a:r>
              <a:rPr lang="en-GB" sz="1200" dirty="0"/>
              <a:t>[Examiner note (d)] Naming the direction of the systematic error is where the marks are. This is the standard Paper 5 evaluation question and it rewards a candidate who traces the fault all the way through to the final quantity.</a:t>
            </a:r>
          </a:p>
          <a:p>
            <a:pPr marL="0" indent="0">
              <a:buNone/>
            </a:pPr>
            <a:r>
              <a:rPr lang="en-GB" sz="1200" dirty="0"/>
              <a:t>[Figure] Fig. 12.1. A circuit with three branches between an upper and a lower horizontal wire. On the left is a capacitor labelled C; in the middle is a voltmeter connected permanently across it, with junction dots where its branch joins each of the two wires; on the right is a resistor labelled R = 100 kΩ. An open switch S lies in the upper wire between the voltmeter branch and the resistor branch, so that closing it connects the resistor across the capacitor.</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[Marking] One line per mark, awarded independently unless a point says otherwise.</a:t>
            </a:r>
          </a:p>
          <a:p>
            <a:pPr marL="0" indent="0">
              <a:buNone/>
            </a:pPr>
            <a:r>
              <a:rPr lang="en-GB" sz="1200" dirty="0"/>
              <a:t>[Examiner note (c)] Percentage uncertainties add for a product or a quotient, whichever way round the quantities appear. Candidates who subtract because one quantity is in a denominator lose all four marks, and it is a common enough error that Paper 5 sets it deliberately.</a:t>
            </a:r>
          </a:p>
          <a:p>
            <a:pPr marL="0" indent="0">
              <a:buNone/>
            </a:pPr>
            <a:r>
              <a:rPr lang="en-GB" sz="1200" dirty="0"/>
              <a:t>[Examiner note (d)] Naming the direction of the systematic error is where the marks are. This is the standard Paper 5 evaluation question and it rewards a candidate who traces the fault all the way through to the final quantity.</a:t>
            </a:r>
          </a:p>
          <a:p>
            <a:pPr marL="0" indent="0">
              <a:buNone/>
            </a:pPr>
            <a:r>
              <a:rPr lang="en-GB" sz="1200" dirty="0"/>
              <a:t>[Figure] Fig. 12.1. A circuit with three branches between an upper and a lower horizontal wire. On the left is a capacitor labelled C; in the middle is a voltmeter connected permanently across it, with junction dots where its branch joins each of the two wires; on the right is a resistor labelled R = 100 kΩ. An open switch S lies in the upper wire between the voltmeter branch and the resistor branch, so that closing it connects the resistor across the capacitor.</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[Objectives] AO1 Knowledge with understanding: Recall and use scientific ideas, terminology, conventions, instruments and apparatus.   AO2 Handling, applying and evaluating information: Select and translate information, manipulate numerical data, solve problems, make predictions and reasoned judgements, and apply physics to unfamiliar contexts.   AO3 Experimental skills and investigations: Plan an investigation, identify and control variables, analyse and evaluate data and methods, handle uncertainties, and draw conclusions.</a:t>
            </a:r>
          </a:p>
          <a:p>
            <a:pPr marL="0" indent="0">
              <a:buNone/>
            </a:pPr>
            <a:r>
              <a:rPr lang="en-GB" sz="1200" dirty="0"/>
              <a:t>[Source] Cambridge International AS &amp; A Level Physics 9702 syllabus — https://www.cambridgeinternational.org/Images/664565-2025-2027-syllabus.pdf</a:t>
            </a:r>
          </a:p>
          <a:p>
            <a:pPr marL="0" indent="0">
              <a:buNone/>
            </a:pPr>
            <a:r>
              <a:rPr lang="en-GB" sz="1200" dirty="0"/>
              <a:t>[Disclaimer] Written by GioPhysics from the published syllabus. These are practice papers in the style of Cambridge International AS &amp; A Level Physics 9702; they are not Cambridge papers, contain no past-paper questions, and the official syllabus and specimen materials remain the authority.</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1200 K</a:t>
            </a:r>
          </a:p>
          <a:p>
            <a:pPr marL="0" indent="0">
              <a:buNone/>
            </a:pPr>
            <a:r>
              <a:rPr lang="en-GB" sz="1200" dirty="0"/>
              <a:t>[Distractors] B doubles the temperature, which doubles the mean kinetic energy but multiplies the r.m.s. speed by only √2 — and A is that √2 factor applied to the temperature instead. Since ½m⟨c²⟩ ∝ T, the speed goes as √T, so doubling the speed needs four times the temperature.</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Routine — The standard application — the named equation, the usual graph read.</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20 m s⁻²</a:t>
            </a:r>
          </a:p>
          <a:p>
            <a:pPr marL="0" indent="0">
              <a:buNone/>
            </a:pPr>
            <a:r>
              <a:rPr lang="en-GB" sz="1200" dirty="0"/>
              <a:t>[Distractors] B uses f rather than ω = 2πf, which loses a factor of (2π)² ≈ 39. The amplitude must also be converted to metres; leaving it in centimetres gives D.</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[Demand] Demanding — Several steps, and you have to choose them. Nothing says which comes first.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idx="3"/>
          </p:nvPr>
        </p:nvSpPr>
        <p:spPr/>
        <p:txBody>
          <a:bodyPr/>
          <a:lstStyle/>
          <a:p>
            <a:pPr marL="0" indent="0">
              <a:buNone/>
            </a:pPr>
            <a:r>
              <a:rPr lang="en-GB" sz="1200" dirty="0"/>
              <a:t>[Answer] C — 14 s</a:t>
            </a:r>
          </a:p>
          <a:p>
            <a:pPr marL="0" indent="0">
              <a:buNone/>
            </a:pPr>
            <a:r>
              <a:rPr lang="en-GB" sz="1200" dirty="0"/>
              <a:t>[Distractors] D is two time constants, which is the answer of a candidate who assumes the charge falls to 1/e² rather than to a quarter. The time constant is 10.3 s and t = RC ln 4 = 14.3 s.</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a:buNone/>
        <a:defRPr sz="3200">
          <a:solidFill>
            <a:schemeClr val="tx1"/>
          </a:solidFill>
          <a:latin typeface="+mj-lt"/>
        </a:defRPr>
      </a:lvl1pPr>
    </p:titleStyle>
    <p:bodyStyle>
      <a:lvl1pPr marL="0" algn="l">
        <a:buNone/>
        <a:defRPr sz="1300">
          <a:solidFill>
            <a:schemeClr val="tx1"/>
          </a:solidFill>
          <a:latin typeface="+mn-lt"/>
        </a:defRPr>
      </a:lvl1pPr>
    </p:bodyStyle>
    <p:otherStyle>
      <a:lvl1pPr marL="0" algn="l">
        <a:buNone/>
        <a:defRPr sz="1300">
          <a:solidFill>
            <a:schemeClr val="tx1"/>
          </a:solidFill>
          <a:latin typeface="+mn-lt"/>
        </a:defRPr>
      </a:lvl1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 Id="rId3" Type="http://schemas.openxmlformats.org/officeDocument/2006/relationships/image" Target="../media/image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 Id="rId3" Type="http://schemas.openxmlformats.org/officeDocument/2006/relationships/image" Target="../media/image5.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2.xml"/><Relationship Id="rId3" Type="http://schemas.openxmlformats.org/officeDocument/2006/relationships/image" Target="../media/image6.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panel"/>
          <p:cNvSpPr/>
          <p:nvPr/>
        </p:nvSpPr>
        <p:spPr>
          <a:xfrm>
            <a:off x="558800" y="889000"/>
            <a:ext cx="508000" cy="31750"/>
          </a:xfrm>
          <a:prstGeom prst="rect">
            <a:avLst/>
          </a:prstGeom>
          <a:solidFill>
            <a:srgbClr val="EF5C3E"/>
          </a:solidFill>
          <a:ln>
            <a:noFill/>
          </a:ln>
        </p:spPr>
      </p:sp>
      <p:sp>
        <p:nvSpPr>
          <p:cNvPr id="3" name="text"/>
          <p:cNvSpPr txBox="1"/>
          <p:nvPr/>
        </p:nvSpPr>
        <p:spPr>
          <a:xfrm>
            <a:off x="558800" y="1066800"/>
            <a:ext cx="11074400" cy="214630"/>
          </a:xfrm>
          <a:prstGeom prst="rect">
            <a:avLst/>
          </a:prstGeom>
          <a:noFill/>
        </p:spPr>
        <p:txBody>
          <a:bodyPr wrap="square" lIns="0" tIns="0" rIns="0" bIns="0" anchor="t">
            <a:noAutofit/>
          </a:bodyPr>
          <a:lstStyle/>
          <a:p>
            <a:pPr marL="0" indent="0" algn="l">
              <a:lnSpc>
                <a:spcPct val="100000"/>
              </a:lnSpc>
              <a:buNone/>
            </a:pPr>
            <a:r>
              <a:rPr lang="en-GB" sz="1300" b="1" i="0" dirty="0">
                <a:solidFill>
                  <a:srgbClr val="4C5F59"/>
                </a:solidFill>
                <a:latin typeface="Arial"/>
                <a:cs typeface="Arial"/>
              </a:rPr>
              <a:t>A Level · Physics 9702 · for examination in 2025, 2026 and 2027</a:t>
            </a:r>
          </a:p>
        </p:txBody>
      </p:sp>
      <p:sp>
        <p:nvSpPr>
          <p:cNvPr id="4" name="text"/>
          <p:cNvSpPr txBox="1"/>
          <p:nvPr/>
        </p:nvSpPr>
        <p:spPr>
          <a:xfrm>
            <a:off x="558800" y="1383030"/>
            <a:ext cx="11074400" cy="528320"/>
          </a:xfrm>
          <a:prstGeom prst="rect">
            <a:avLst/>
          </a:prstGeom>
          <a:noFill/>
        </p:spPr>
        <p:txBody>
          <a:bodyPr wrap="square" lIns="0" tIns="0" rIns="0" bIns="0" anchor="t">
            <a:noAutofit/>
          </a:bodyPr>
          <a:lstStyle/>
          <a:p>
            <a:pPr marL="0" indent="0" algn="l">
              <a:lnSpc>
                <a:spcPct val="100000"/>
              </a:lnSpc>
              <a:buNone/>
            </a:pPr>
            <a:r>
              <a:rPr lang="en-GB" sz="3200" b="1" i="0" dirty="0">
                <a:solidFill>
                  <a:srgbClr val="102E29"/>
                </a:solidFill>
                <a:latin typeface="Arial"/>
                <a:cs typeface="Arial"/>
              </a:rPr>
              <a:t>A Level · Topics 12–25</a:t>
            </a:r>
          </a:p>
        </p:txBody>
      </p:sp>
      <p:sp>
        <p:nvSpPr>
          <p:cNvPr id="5" name="text"/>
          <p:cNvSpPr txBox="1"/>
          <p:nvPr/>
        </p:nvSpPr>
        <p:spPr>
          <a:xfrm>
            <a:off x="558800" y="2038350"/>
            <a:ext cx="11074400" cy="412750"/>
          </a:xfrm>
          <a:prstGeom prst="rect">
            <a:avLst/>
          </a:prstGeom>
          <a:noFill/>
        </p:spPr>
        <p:txBody>
          <a:bodyPr wrap="square" lIns="0" tIns="0" rIns="0" bIns="0" anchor="t">
            <a:noAutofit/>
          </a:bodyPr>
          <a:lstStyle/>
          <a:p>
            <a:pPr marL="0" indent="0" algn="l">
              <a:lnSpc>
                <a:spcPct val="100000"/>
              </a:lnSpc>
              <a:buNone/>
            </a:pPr>
            <a:r>
              <a:rPr lang="en-GB" sz="1250" b="0" i="0" dirty="0">
                <a:solidFill>
                  <a:srgbClr val="4C5F59"/>
                </a:solidFill>
                <a:latin typeface="Arial"/>
                <a:cs typeface="Arial"/>
              </a:rPr>
              <a:t>Circular motion and gravitational fields, temperature, ideal gases and thermodynamics, oscillations, electric fields and capacitance, magnetic fields and alternating currents, quantum and nuclear physics.</a:t>
            </a:r>
          </a:p>
        </p:txBody>
      </p:sp>
      <p:sp>
        <p:nvSpPr>
          <p:cNvPr id="6" name="panel"/>
          <p:cNvSpPr/>
          <p:nvPr/>
        </p:nvSpPr>
        <p:spPr>
          <a:xfrm>
            <a:off x="558800" y="2679700"/>
            <a:ext cx="11074400" cy="12700"/>
          </a:xfrm>
          <a:prstGeom prst="rect">
            <a:avLst/>
          </a:prstGeom>
          <a:solidFill>
            <a:srgbClr val="C6C8BB"/>
          </a:solidFill>
          <a:ln>
            <a:noFill/>
          </a:ln>
        </p:spPr>
      </p:sp>
      <p:sp>
        <p:nvSpPr>
          <p:cNvPr id="7" name="fact-label"/>
          <p:cNvSpPr txBox="1"/>
          <p:nvPr/>
        </p:nvSpPr>
        <p:spPr>
          <a:xfrm>
            <a:off x="558800" y="285750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MIRRORS</a:t>
            </a:r>
          </a:p>
        </p:txBody>
      </p:sp>
      <p:sp>
        <p:nvSpPr>
          <p:cNvPr id="8" name="fact-value"/>
          <p:cNvSpPr txBox="1"/>
          <p:nvPr/>
        </p:nvSpPr>
        <p:spPr>
          <a:xfrm>
            <a:off x="1879600" y="285750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Paper 4 (A Level structured questions), closing in the style of Paper 5</a:t>
            </a:r>
          </a:p>
        </p:txBody>
      </p:sp>
      <p:sp>
        <p:nvSpPr>
          <p:cNvPr id="9" name="fact-label"/>
          <p:cNvSpPr txBox="1"/>
          <p:nvPr/>
        </p:nvSpPr>
        <p:spPr>
          <a:xfrm>
            <a:off x="558800" y="313626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MARKS</a:t>
            </a:r>
          </a:p>
        </p:txBody>
      </p:sp>
      <p:sp>
        <p:nvSpPr>
          <p:cNvPr id="10" name="fact-value"/>
          <p:cNvSpPr txBox="1"/>
          <p:nvPr/>
        </p:nvSpPr>
        <p:spPr>
          <a:xfrm>
            <a:off x="1879600" y="313626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82 in total — all A Level</a:t>
            </a:r>
          </a:p>
        </p:txBody>
      </p:sp>
      <p:sp>
        <p:nvSpPr>
          <p:cNvPr id="11" name="fact-label"/>
          <p:cNvSpPr txBox="1"/>
          <p:nvPr/>
        </p:nvSpPr>
        <p:spPr>
          <a:xfrm>
            <a:off x="558800" y="341503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TIME</a:t>
            </a:r>
          </a:p>
        </p:txBody>
      </p:sp>
      <p:sp>
        <p:nvSpPr>
          <p:cNvPr id="12" name="fact-value"/>
          <p:cNvSpPr txBox="1"/>
          <p:nvPr/>
        </p:nvSpPr>
        <p:spPr>
          <a:xfrm>
            <a:off x="1879600" y="341503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100 minutes · 12 questions</a:t>
            </a:r>
          </a:p>
        </p:txBody>
      </p:sp>
      <p:sp>
        <p:nvSpPr>
          <p:cNvPr id="13" name="fact-label"/>
          <p:cNvSpPr txBox="1"/>
          <p:nvPr/>
        </p:nvSpPr>
        <p:spPr>
          <a:xfrm>
            <a:off x="558800" y="3693795"/>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DEMAND</a:t>
            </a:r>
          </a:p>
        </p:txBody>
      </p:sp>
      <p:sp>
        <p:nvSpPr>
          <p:cNvPr id="14" name="fact-value"/>
          <p:cNvSpPr txBox="1"/>
          <p:nvPr/>
        </p:nvSpPr>
        <p:spPr>
          <a:xfrm>
            <a:off x="1879600" y="3693795"/>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Recall 1   ·   Routine 2   ·   Demanding 6   ·   Discriminating 3</a:t>
            </a:r>
          </a:p>
        </p:txBody>
      </p:sp>
      <p:sp>
        <p:nvSpPr>
          <p:cNvPr id="15" name="fact-label"/>
          <p:cNvSpPr txBox="1"/>
          <p:nvPr/>
        </p:nvSpPr>
        <p:spPr>
          <a:xfrm>
            <a:off x="558800" y="3972560"/>
            <a:ext cx="1320800" cy="189865"/>
          </a:xfrm>
          <a:prstGeom prst="rect">
            <a:avLst/>
          </a:prstGeom>
          <a:noFill/>
        </p:spPr>
        <p:txBody>
          <a:bodyPr wrap="square" lIns="0" tIns="0" rIns="0" bIns="0" anchor="t">
            <a:noAutofit/>
          </a:bodyPr>
          <a:lstStyle/>
          <a:p>
            <a:pPr marL="0" indent="0" algn="l">
              <a:lnSpc>
                <a:spcPct val="100000"/>
              </a:lnSpc>
              <a:buNone/>
            </a:pPr>
            <a:r>
              <a:rPr lang="en-GB" sz="950" b="1" i="0" dirty="0">
                <a:solidFill>
                  <a:srgbClr val="4C5F59"/>
                </a:solidFill>
                <a:latin typeface="Arial"/>
                <a:cs typeface="Arial"/>
              </a:rPr>
              <a:t>SYLLABUS</a:t>
            </a:r>
          </a:p>
        </p:txBody>
      </p:sp>
      <p:sp>
        <p:nvSpPr>
          <p:cNvPr id="16" name="fact-value"/>
          <p:cNvSpPr txBox="1"/>
          <p:nvPr/>
        </p:nvSpPr>
        <p:spPr>
          <a:xfrm>
            <a:off x="1879600" y="3972560"/>
            <a:ext cx="97536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102E29"/>
                </a:solidFill>
                <a:latin typeface="Arial"/>
                <a:cs typeface="Arial"/>
              </a:rPr>
              <a:t>12, 13, 14, 15, 16, 17, 18, 19, 20, 21, 22, 23</a:t>
            </a:r>
          </a:p>
        </p:txBody>
      </p:sp>
      <p:sp>
        <p:nvSpPr>
          <p:cNvPr id="17" name="panel"/>
          <p:cNvSpPr/>
          <p:nvPr/>
        </p:nvSpPr>
        <p:spPr>
          <a:xfrm>
            <a:off x="558800" y="5773420"/>
            <a:ext cx="31750" cy="347980"/>
          </a:xfrm>
          <a:prstGeom prst="rect">
            <a:avLst/>
          </a:prstGeom>
          <a:solidFill>
            <a:srgbClr val="E0A93F"/>
          </a:solidFill>
          <a:ln>
            <a:noFill/>
          </a:ln>
        </p:spPr>
      </p:sp>
      <p:sp>
        <p:nvSpPr>
          <p:cNvPr id="18" name="text"/>
          <p:cNvSpPr txBox="1"/>
          <p:nvPr/>
        </p:nvSpPr>
        <p:spPr>
          <a:xfrm>
            <a:off x="787400" y="5798820"/>
            <a:ext cx="10845800" cy="297180"/>
          </a:xfrm>
          <a:prstGeom prst="rect">
            <a:avLst/>
          </a:prstGeom>
          <a:noFill/>
        </p:spPr>
        <p:txBody>
          <a:bodyPr wrap="square" lIns="0" tIns="0" rIns="0" bIns="0" anchor="t">
            <a:noAutofit/>
          </a:bodyPr>
          <a:lstStyle/>
          <a:p>
            <a:pPr marL="0" indent="0" algn="l">
              <a:lnSpc>
                <a:spcPct val="100000"/>
              </a:lnSpc>
              <a:buNone/>
            </a:pPr>
            <a:r>
              <a:rPr lang="en-GB" sz="900" b="0" i="1" dirty="0">
                <a:solidFill>
                  <a:srgbClr val="4C5F59"/>
                </a:solidFill>
                <a:latin typeface="Arial"/>
                <a:cs typeface="Arial"/>
              </a:rPr>
              <a:t>Written by GioPhysics from the published syllabus. These are practice papers in the style of Cambridge International AS &amp; A Level Physics 9702; they are not Cambridge papers, contain no past-paper questions, and the official syllabus and specimen materials remain the authority.</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TOPICS 12–25</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 / 36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5</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102E29"/>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Recall</a:t>
            </a:r>
          </a:p>
        </p:txBody>
      </p:sp>
      <p:sp>
        <p:nvSpPr>
          <p:cNvPr id="8" name="panel"/>
          <p:cNvSpPr/>
          <p:nvPr/>
        </p:nvSpPr>
        <p:spPr>
          <a:xfrm>
            <a:off x="9212690" y="711200"/>
            <a:ext cx="775314" cy="266700"/>
          </a:xfrm>
          <a:prstGeom prst="roundRect">
            <a:avLst>
              <a:gd name="adj" fmla="val 30000"/>
            </a:avLst>
          </a:prstGeom>
          <a:noFill/>
          <a:ln w="9525">
            <a:solidFill>
              <a:srgbClr val="102E29"/>
            </a:solidFill>
          </a:ln>
        </p:spPr>
      </p:sp>
      <p:sp>
        <p:nvSpPr>
          <p:cNvPr id="9" name="chip"/>
          <p:cNvSpPr txBox="1"/>
          <p:nvPr/>
        </p:nvSpPr>
        <p:spPr>
          <a:xfrm>
            <a:off x="9212690"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 Level</a:t>
            </a:r>
          </a:p>
        </p:txBody>
      </p:sp>
      <p:sp>
        <p:nvSpPr>
          <p:cNvPr id="10" name="panel"/>
          <p:cNvSpPr/>
          <p:nvPr/>
        </p:nvSpPr>
        <p:spPr>
          <a:xfrm>
            <a:off x="7798801" y="711200"/>
            <a:ext cx="1312289" cy="266700"/>
          </a:xfrm>
          <a:prstGeom prst="roundRect">
            <a:avLst>
              <a:gd name="adj" fmla="val 30000"/>
            </a:avLst>
          </a:prstGeom>
          <a:solidFill>
            <a:srgbClr val="102E29"/>
          </a:solidFill>
          <a:ln>
            <a:noFill/>
          </a:ln>
        </p:spPr>
      </p:sp>
      <p:sp>
        <p:nvSpPr>
          <p:cNvPr id="11" name="chip"/>
          <p:cNvSpPr txBox="1"/>
          <p:nvPr/>
        </p:nvSpPr>
        <p:spPr>
          <a:xfrm>
            <a:off x="779880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20   ·   AO1</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An electron enters a uniform magnetic field with its velocity perpendicular to the field. What is its subsequent path within the field?</a:t>
            </a:r>
          </a:p>
        </p:txBody>
      </p:sp>
      <p:sp>
        <p:nvSpPr>
          <p:cNvPr id="14" name="panel"/>
          <p:cNvSpPr/>
          <p:nvPr/>
        </p:nvSpPr>
        <p:spPr>
          <a:xfrm>
            <a:off x="3732096" y="1738630"/>
            <a:ext cx="4727807" cy="2336800"/>
          </a:xfrm>
          <a:prstGeom prst="rect">
            <a:avLst/>
          </a:prstGeom>
          <a:solidFill>
            <a:srgbClr val="FFFFFF"/>
          </a:solidFill>
          <a:ln w="9525">
            <a:solidFill>
              <a:srgbClr val="C6C8BB"/>
            </a:solidFill>
          </a:ln>
        </p:spPr>
      </p:sp>
      <p:pic>
        <p:nvPicPr>
          <p:cNvPr id="15" name="Fig. 5.1" descr="An electron, drawn as a small circle marked with a negative sign, travels horizontally to the right, and an arrow labelled v gives its velocity. Ahead of it lies a large rectangular region with a dashed boundary, filled with a regular array of crosses and labelled as a uniform magnetic field directed into the page. The electron is shown outside that region, at the instant before it crosses the boundary, with its velocity lying in the plane of the page."/>
          <p:cNvPicPr>
            <a:picLocks noChangeAspect="1"/>
          </p:cNvPicPr>
          <p:nvPr/>
        </p:nvPicPr>
        <p:blipFill>
          <a:blip r:embed="rId3"/>
          <a:stretch>
            <a:fillRect/>
          </a:stretch>
        </p:blipFill>
        <p:spPr>
          <a:xfrm>
            <a:off x="3846396" y="1852930"/>
            <a:ext cx="4499207" cy="2108200"/>
          </a:xfrm>
          <a:prstGeom prst="rect">
            <a:avLst/>
          </a:prstGeom>
        </p:spPr>
      </p:pic>
      <p:sp>
        <p:nvSpPr>
          <p:cNvPr id="16" name="text"/>
          <p:cNvSpPr txBox="1"/>
          <p:nvPr/>
        </p:nvSpPr>
        <p:spPr>
          <a:xfrm>
            <a:off x="558800" y="413893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5.1 — An electron, drawn as a small circle marked with a negative sign, travels horizontally to the right, and an arrow labelled v gives its velocity. Ahead of it lies a large rectangular region with a dashed boundary, filled with a regular array of crosses and labelled as a uniform magnetic field directed into the page. The electron is shown outside that region, at the instant before it crosses the boundary, with its velocity lying in the plane of the page.</a:t>
            </a:r>
          </a:p>
        </p:txBody>
      </p:sp>
      <p:sp>
        <p:nvSpPr>
          <p:cNvPr id="17" name="choice-letter"/>
          <p:cNvSpPr txBox="1"/>
          <p:nvPr/>
        </p:nvSpPr>
        <p:spPr>
          <a:xfrm>
            <a:off x="558800" y="47371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8" name="choice"/>
          <p:cNvSpPr txBox="1"/>
          <p:nvPr/>
        </p:nvSpPr>
        <p:spPr>
          <a:xfrm>
            <a:off x="939800" y="47371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 straight line at constant speed</a:t>
            </a:r>
          </a:p>
        </p:txBody>
      </p:sp>
      <p:sp>
        <p:nvSpPr>
          <p:cNvPr id="19" name="choice-letter"/>
          <p:cNvSpPr txBox="1"/>
          <p:nvPr/>
        </p:nvSpPr>
        <p:spPr>
          <a:xfrm>
            <a:off x="558800" y="51054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20" name="choice"/>
          <p:cNvSpPr txBox="1"/>
          <p:nvPr/>
        </p:nvSpPr>
        <p:spPr>
          <a:xfrm>
            <a:off x="939800" y="51054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 straight line with increasing speed</a:t>
            </a:r>
          </a:p>
        </p:txBody>
      </p:sp>
      <p:sp>
        <p:nvSpPr>
          <p:cNvPr id="21" name="choice-letter"/>
          <p:cNvSpPr txBox="1"/>
          <p:nvPr/>
        </p:nvSpPr>
        <p:spPr>
          <a:xfrm>
            <a:off x="558800" y="54737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22" name="choice"/>
          <p:cNvSpPr txBox="1"/>
          <p:nvPr/>
        </p:nvSpPr>
        <p:spPr>
          <a:xfrm>
            <a:off x="939800" y="54737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 circular arc at constant speed</a:t>
            </a:r>
          </a:p>
        </p:txBody>
      </p:sp>
      <p:sp>
        <p:nvSpPr>
          <p:cNvPr id="23" name="choice-letter"/>
          <p:cNvSpPr txBox="1"/>
          <p:nvPr/>
        </p:nvSpPr>
        <p:spPr>
          <a:xfrm>
            <a:off x="558800" y="584200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4" name="choice"/>
          <p:cNvSpPr txBox="1"/>
          <p:nvPr/>
        </p:nvSpPr>
        <p:spPr>
          <a:xfrm>
            <a:off x="939800" y="584200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a parabolic arc with increasing speed</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TOPICS 12–25</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10 / 36</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5</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10089604" y="711200"/>
            <a:ext cx="689775" cy="266700"/>
          </a:xfrm>
          <a:prstGeom prst="roundRect">
            <a:avLst>
              <a:gd name="adj" fmla="val 30000"/>
            </a:avLst>
          </a:prstGeom>
          <a:noFill/>
          <a:ln w="9525">
            <a:solidFill>
              <a:srgbClr val="A9BDB6"/>
            </a:solidFill>
          </a:ln>
        </p:spPr>
      </p:sp>
      <p:sp>
        <p:nvSpPr>
          <p:cNvPr id="7" name="chip"/>
          <p:cNvSpPr txBox="1"/>
          <p:nvPr/>
        </p:nvSpPr>
        <p:spPr>
          <a:xfrm>
            <a:off x="10089604" y="711200"/>
            <a:ext cx="689775"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Recall</a:t>
            </a:r>
          </a:p>
        </p:txBody>
      </p:sp>
      <p:sp>
        <p:nvSpPr>
          <p:cNvPr id="8" name="panel"/>
          <p:cNvSpPr/>
          <p:nvPr/>
        </p:nvSpPr>
        <p:spPr>
          <a:xfrm>
            <a:off x="9212690" y="711200"/>
            <a:ext cx="775314" cy="266700"/>
          </a:xfrm>
          <a:prstGeom prst="roundRect">
            <a:avLst>
              <a:gd name="adj" fmla="val 30000"/>
            </a:avLst>
          </a:prstGeom>
          <a:noFill/>
          <a:ln w="9525">
            <a:solidFill>
              <a:srgbClr val="A9BDB6"/>
            </a:solidFill>
          </a:ln>
        </p:spPr>
      </p:sp>
      <p:sp>
        <p:nvSpPr>
          <p:cNvPr id="9" name="chip"/>
          <p:cNvSpPr txBox="1"/>
          <p:nvPr/>
        </p:nvSpPr>
        <p:spPr>
          <a:xfrm>
            <a:off x="9212690"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 Level</a:t>
            </a:r>
          </a:p>
        </p:txBody>
      </p:sp>
      <p:sp>
        <p:nvSpPr>
          <p:cNvPr id="10" name="panel"/>
          <p:cNvSpPr/>
          <p:nvPr/>
        </p:nvSpPr>
        <p:spPr>
          <a:xfrm>
            <a:off x="7798801" y="711200"/>
            <a:ext cx="1312289" cy="266700"/>
          </a:xfrm>
          <a:prstGeom prst="roundRect">
            <a:avLst>
              <a:gd name="adj" fmla="val 30000"/>
            </a:avLst>
          </a:prstGeom>
          <a:noFill/>
          <a:ln w="9525">
            <a:solidFill>
              <a:srgbClr val="A9BDB6"/>
            </a:solidFill>
          </a:ln>
        </p:spPr>
      </p:sp>
      <p:sp>
        <p:nvSpPr>
          <p:cNvPr id="11" name="chip"/>
          <p:cNvSpPr txBox="1"/>
          <p:nvPr/>
        </p:nvSpPr>
        <p:spPr>
          <a:xfrm>
            <a:off x="7798801"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a circular arc at constant speed</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D is the path in a uniform electric field, and is the answer of a candidate who has not separated the two cases. The magnetic force is always perpendicular to the velocity, so it does no work: the speed cannot change, only the direction.</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TOPICS 12–25</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11 / 36</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6</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848089" y="711200"/>
            <a:ext cx="775314" cy="266700"/>
          </a:xfrm>
          <a:prstGeom prst="roundRect">
            <a:avLst>
              <a:gd name="adj" fmla="val 30000"/>
            </a:avLst>
          </a:prstGeom>
          <a:noFill/>
          <a:ln w="9525">
            <a:solidFill>
              <a:srgbClr val="102E29"/>
            </a:solidFill>
          </a:ln>
        </p:spPr>
      </p:sp>
      <p:sp>
        <p:nvSpPr>
          <p:cNvPr id="9" name="chip"/>
          <p:cNvSpPr txBox="1"/>
          <p:nvPr/>
        </p:nvSpPr>
        <p:spPr>
          <a:xfrm>
            <a:off x="8848089"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 Level</a:t>
            </a:r>
          </a:p>
        </p:txBody>
      </p:sp>
      <p:sp>
        <p:nvSpPr>
          <p:cNvPr id="10" name="panel"/>
          <p:cNvSpPr/>
          <p:nvPr/>
        </p:nvSpPr>
        <p:spPr>
          <a:xfrm>
            <a:off x="7434200" y="711200"/>
            <a:ext cx="1312289" cy="266700"/>
          </a:xfrm>
          <a:prstGeom prst="roundRect">
            <a:avLst>
              <a:gd name="adj" fmla="val 30000"/>
            </a:avLst>
          </a:prstGeom>
          <a:solidFill>
            <a:srgbClr val="102E29"/>
          </a:solidFill>
          <a:ln>
            <a:noFill/>
          </a:ln>
        </p:spPr>
      </p:sp>
      <p:sp>
        <p:nvSpPr>
          <p:cNvPr id="11" name="chip"/>
          <p:cNvSpPr txBox="1"/>
          <p:nvPr/>
        </p:nvSpPr>
        <p:spPr>
          <a:xfrm>
            <a:off x="7434200"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22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Light of wavelength 450 nm is incident on a metal surface of work function 2.0 eV. What is the maximum kinetic energy of the emitted photoelectrons?</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0.76 eV</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2.0 eV</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2.8 eV</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4.8 eV</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TOPICS 12–25</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12 / 36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6</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848089" y="711200"/>
            <a:ext cx="775314" cy="266700"/>
          </a:xfrm>
          <a:prstGeom prst="roundRect">
            <a:avLst>
              <a:gd name="adj" fmla="val 30000"/>
            </a:avLst>
          </a:prstGeom>
          <a:noFill/>
          <a:ln w="9525">
            <a:solidFill>
              <a:srgbClr val="A9BDB6"/>
            </a:solidFill>
          </a:ln>
        </p:spPr>
      </p:sp>
      <p:sp>
        <p:nvSpPr>
          <p:cNvPr id="9" name="chip"/>
          <p:cNvSpPr txBox="1"/>
          <p:nvPr/>
        </p:nvSpPr>
        <p:spPr>
          <a:xfrm>
            <a:off x="8848089"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 Level</a:t>
            </a:r>
          </a:p>
        </p:txBody>
      </p:sp>
      <p:sp>
        <p:nvSpPr>
          <p:cNvPr id="10" name="panel"/>
          <p:cNvSpPr/>
          <p:nvPr/>
        </p:nvSpPr>
        <p:spPr>
          <a:xfrm>
            <a:off x="7434200" y="711200"/>
            <a:ext cx="1312289" cy="266700"/>
          </a:xfrm>
          <a:prstGeom prst="roundRect">
            <a:avLst>
              <a:gd name="adj" fmla="val 30000"/>
            </a:avLst>
          </a:prstGeom>
          <a:noFill/>
          <a:ln w="9525">
            <a:solidFill>
              <a:srgbClr val="A9BDB6"/>
            </a:solidFill>
          </a:ln>
        </p:spPr>
      </p:sp>
      <p:sp>
        <p:nvSpPr>
          <p:cNvPr id="11" name="chip"/>
          <p:cNvSpPr txBox="1"/>
          <p:nvPr/>
        </p:nvSpPr>
        <p:spPr>
          <a:xfrm>
            <a:off x="7434200"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A</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0.76 eV</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is the photon energy itself, hc/λ = 2.76 eV, offered to candidates who stop before subtracting the work function. D adds the work function instead of subtracting it.</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TOPICS 12–25</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13 / 36</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75948" y="711200"/>
            <a:ext cx="775314" cy="266700"/>
          </a:xfrm>
          <a:prstGeom prst="roundRect">
            <a:avLst>
              <a:gd name="adj" fmla="val 30000"/>
            </a:avLst>
          </a:prstGeom>
          <a:noFill/>
          <a:ln w="9525">
            <a:solidFill>
              <a:srgbClr val="102E29"/>
            </a:solidFill>
          </a:ln>
        </p:spPr>
      </p:sp>
      <p:sp>
        <p:nvSpPr>
          <p:cNvPr id="9" name="chip"/>
          <p:cNvSpPr txBox="1"/>
          <p:nvPr/>
        </p:nvSpPr>
        <p:spPr>
          <a:xfrm>
            <a:off x="847594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 Level</a:t>
            </a:r>
          </a:p>
        </p:txBody>
      </p:sp>
      <p:sp>
        <p:nvSpPr>
          <p:cNvPr id="10" name="panel"/>
          <p:cNvSpPr/>
          <p:nvPr/>
        </p:nvSpPr>
        <p:spPr>
          <a:xfrm>
            <a:off x="7362211" y="711200"/>
            <a:ext cx="1012137" cy="266700"/>
          </a:xfrm>
          <a:prstGeom prst="roundRect">
            <a:avLst>
              <a:gd name="adj" fmla="val 30000"/>
            </a:avLst>
          </a:prstGeom>
          <a:solidFill>
            <a:srgbClr val="102E29"/>
          </a:solidFill>
          <a:ln>
            <a:noFill/>
          </a:ln>
        </p:spPr>
      </p:sp>
      <p:sp>
        <p:nvSpPr>
          <p:cNvPr id="11" name="chip"/>
          <p:cNvSpPr txBox="1"/>
          <p:nvPr/>
        </p:nvSpPr>
        <p:spPr>
          <a:xfrm>
            <a:off x="7362211"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12, 13</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satellite is in a circular geostationary orbit about the Earth. The product GM for the Earth is 3.99 × 10¹⁴ m³ s⁻², and one day may be taken as 24 hours.</a:t>
            </a:r>
          </a:p>
        </p:txBody>
      </p:sp>
      <p:sp>
        <p:nvSpPr>
          <p:cNvPr id="14" name="panel"/>
          <p:cNvSpPr/>
          <p:nvPr/>
        </p:nvSpPr>
        <p:spPr>
          <a:xfrm>
            <a:off x="3364340" y="1953260"/>
            <a:ext cx="5463321" cy="3175000"/>
          </a:xfrm>
          <a:prstGeom prst="rect">
            <a:avLst/>
          </a:prstGeom>
          <a:solidFill>
            <a:srgbClr val="FFFFFF"/>
          </a:solidFill>
          <a:ln w="9525">
            <a:solidFill>
              <a:srgbClr val="C6C8BB"/>
            </a:solidFill>
          </a:ln>
        </p:spPr>
      </p:sp>
      <p:pic>
        <p:nvPicPr>
          <p:cNvPr id="15" name="Fig. 7.1" descr="The Earth is drawn as a circle, labelled, with a dot marking its centre. A second, larger circle drawn concentric with it is the satellite's circular orbit. The satellite itself is a small block sitting on that larger circle, above and to the right of the Earth, and a dashed straight line runs from the dot at the centre of the Earth out to the satellite, labelled r. The figure is marked not to scale."/>
          <p:cNvPicPr>
            <a:picLocks noChangeAspect="1"/>
          </p:cNvPicPr>
          <p:nvPr/>
        </p:nvPicPr>
        <p:blipFill>
          <a:blip r:embed="rId3"/>
          <a:stretch>
            <a:fillRect/>
          </a:stretch>
        </p:blipFill>
        <p:spPr>
          <a:xfrm>
            <a:off x="3478640" y="2067560"/>
            <a:ext cx="5234721"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7.1 — The Earth is drawn as a circle, labelled, with a dot marking its centre. A second, larger circle drawn concentric with it is the satellite's circular orbit. The satellite itself is a small block sitting on that larger circle, above and to the right of the Earth, and a dashed straight line runs from the dot at the centre of the Earth out to the satellite, labelled r. The figure is marked not to scale.</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TOPICS 12–25</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14 / 36</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7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75948" y="711200"/>
            <a:ext cx="775314" cy="266700"/>
          </a:xfrm>
          <a:prstGeom prst="roundRect">
            <a:avLst>
              <a:gd name="adj" fmla="val 30000"/>
            </a:avLst>
          </a:prstGeom>
          <a:noFill/>
          <a:ln w="9525">
            <a:solidFill>
              <a:srgbClr val="102E29"/>
            </a:solidFill>
          </a:ln>
        </p:spPr>
      </p:sp>
      <p:sp>
        <p:nvSpPr>
          <p:cNvPr id="9" name="chip"/>
          <p:cNvSpPr txBox="1"/>
          <p:nvPr/>
        </p:nvSpPr>
        <p:spPr>
          <a:xfrm>
            <a:off x="847594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 Level</a:t>
            </a:r>
          </a:p>
        </p:txBody>
      </p:sp>
      <p:sp>
        <p:nvSpPr>
          <p:cNvPr id="10" name="panel"/>
          <p:cNvSpPr/>
          <p:nvPr/>
        </p:nvSpPr>
        <p:spPr>
          <a:xfrm>
            <a:off x="7362211" y="711200"/>
            <a:ext cx="1012137" cy="266700"/>
          </a:xfrm>
          <a:prstGeom prst="roundRect">
            <a:avLst>
              <a:gd name="adj" fmla="val 30000"/>
            </a:avLst>
          </a:prstGeom>
          <a:solidFill>
            <a:srgbClr val="102E29"/>
          </a:solidFill>
          <a:ln>
            <a:noFill/>
          </a:ln>
        </p:spPr>
      </p:sp>
      <p:sp>
        <p:nvSpPr>
          <p:cNvPr id="11" name="chip"/>
          <p:cNvSpPr txBox="1"/>
          <p:nvPr/>
        </p:nvSpPr>
        <p:spPr>
          <a:xfrm>
            <a:off x="7362211"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Explain</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what is meant by a geostationary orbit.</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Show (that)</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gravitational force provides the centripetal force. Show that the radius of a geostationary orbit is approximately 4.2 × 10⁷ m.</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Calculate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linear speed of the satellite in this orbit.</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30454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A student suggests placing a geostationary satellite in orbit above London. Explain why this is not possible.</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TOPICS 12–25</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15 / 36</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75948" y="711200"/>
            <a:ext cx="775314" cy="266700"/>
          </a:xfrm>
          <a:prstGeom prst="roundRect">
            <a:avLst>
              <a:gd name="adj" fmla="val 30000"/>
            </a:avLst>
          </a:prstGeom>
          <a:noFill/>
          <a:ln w="9525">
            <a:solidFill>
              <a:srgbClr val="A9BDB6"/>
            </a:solidFill>
          </a:ln>
        </p:spPr>
      </p:sp>
      <p:sp>
        <p:nvSpPr>
          <p:cNvPr id="9" name="chip"/>
          <p:cNvSpPr txBox="1"/>
          <p:nvPr/>
        </p:nvSpPr>
        <p:spPr>
          <a:xfrm>
            <a:off x="847594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 Level</a:t>
            </a:r>
          </a:p>
        </p:txBody>
      </p:sp>
      <p:sp>
        <p:nvSpPr>
          <p:cNvPr id="10" name="panel"/>
          <p:cNvSpPr/>
          <p:nvPr/>
        </p:nvSpPr>
        <p:spPr>
          <a:xfrm>
            <a:off x="7362211" y="711200"/>
            <a:ext cx="1012137" cy="266700"/>
          </a:xfrm>
          <a:prstGeom prst="roundRect">
            <a:avLst>
              <a:gd name="adj" fmla="val 30000"/>
            </a:avLst>
          </a:prstGeom>
          <a:noFill/>
          <a:ln w="9525">
            <a:solidFill>
              <a:srgbClr val="A9BDB6"/>
            </a:solidFill>
          </a:ln>
        </p:spPr>
      </p:sp>
      <p:sp>
        <p:nvSpPr>
          <p:cNvPr id="11" name="chip"/>
          <p:cNvSpPr txBox="1"/>
          <p:nvPr/>
        </p:nvSpPr>
        <p:spPr>
          <a:xfrm>
            <a:off x="7362211"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Explain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satellite has a period of 24 hours, equal to the Earth's period of rotation</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it orbits in the same direction as the Earth's rotation, in the plane of the equator</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it remains vertically above the same point on the Earth's surface</a:t>
            </a:r>
          </a:p>
        </p:txBody>
      </p:sp>
      <p:sp>
        <p:nvSpPr>
          <p:cNvPr id="21" name="text"/>
          <p:cNvSpPr txBox="1"/>
          <p:nvPr/>
        </p:nvSpPr>
        <p:spPr>
          <a:xfrm>
            <a:off x="812800" y="2423160"/>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All three conditions are required, and the equatorial plane is the one candidates omit. An orbit of 24-hour period inclined to the equator does not stay above one point.</a:t>
            </a:r>
          </a:p>
        </p:txBody>
      </p:sp>
      <p:sp>
        <p:nvSpPr>
          <p:cNvPr id="22" name="ms-ref"/>
          <p:cNvSpPr txBox="1"/>
          <p:nvPr/>
        </p:nvSpPr>
        <p:spPr>
          <a:xfrm>
            <a:off x="558800" y="274066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Show (that) — 4 marks</a:t>
            </a:r>
          </a:p>
        </p:txBody>
      </p:sp>
      <p:sp>
        <p:nvSpPr>
          <p:cNvPr id="23" name="ms-objective"/>
          <p:cNvSpPr txBox="1"/>
          <p:nvPr/>
        </p:nvSpPr>
        <p:spPr>
          <a:xfrm>
            <a:off x="11302513" y="274066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4" name="ms-tick"/>
          <p:cNvSpPr txBox="1"/>
          <p:nvPr/>
        </p:nvSpPr>
        <p:spPr>
          <a:xfrm>
            <a:off x="558800" y="29813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5" name="ms-point"/>
          <p:cNvSpPr txBox="1"/>
          <p:nvPr/>
        </p:nvSpPr>
        <p:spPr>
          <a:xfrm>
            <a:off x="812800" y="29813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GMm/r² = mrω², so GM = r³ω²</a:t>
            </a:r>
          </a:p>
        </p:txBody>
      </p:sp>
      <p:sp>
        <p:nvSpPr>
          <p:cNvPr id="26" name="ms-tick"/>
          <p:cNvSpPr txBox="1"/>
          <p:nvPr/>
        </p:nvSpPr>
        <p:spPr>
          <a:xfrm>
            <a:off x="558800" y="32346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7" name="ms-point"/>
          <p:cNvSpPr txBox="1"/>
          <p:nvPr/>
        </p:nvSpPr>
        <p:spPr>
          <a:xfrm>
            <a:off x="812800" y="32346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ω = 2π/T = 2π/86400 = 7.27 × 10⁻⁵ rad s⁻¹</a:t>
            </a:r>
          </a:p>
        </p:txBody>
      </p:sp>
      <p:sp>
        <p:nvSpPr>
          <p:cNvPr id="28" name="ms-tick"/>
          <p:cNvSpPr txBox="1"/>
          <p:nvPr/>
        </p:nvSpPr>
        <p:spPr>
          <a:xfrm>
            <a:off x="558800" y="34880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9" name="ms-point"/>
          <p:cNvSpPr txBox="1"/>
          <p:nvPr/>
        </p:nvSpPr>
        <p:spPr>
          <a:xfrm>
            <a:off x="812800" y="34880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r³ = GM/ω² = 3.99 × 10¹⁴ / (7.27 × 10⁻⁵)² = 7.55 × 10²²</a:t>
            </a:r>
          </a:p>
        </p:txBody>
      </p:sp>
      <p:sp>
        <p:nvSpPr>
          <p:cNvPr id="30" name="ms-tick"/>
          <p:cNvSpPr txBox="1"/>
          <p:nvPr/>
        </p:nvSpPr>
        <p:spPr>
          <a:xfrm>
            <a:off x="558800" y="37414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1" name="ms-point"/>
          <p:cNvSpPr txBox="1"/>
          <p:nvPr/>
        </p:nvSpPr>
        <p:spPr>
          <a:xfrm>
            <a:off x="812800" y="37414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r = 4.2 × 10⁷ m</a:t>
            </a:r>
          </a:p>
        </p:txBody>
      </p:sp>
      <p:sp>
        <p:nvSpPr>
          <p:cNvPr id="32" name="text"/>
          <p:cNvSpPr txBox="1"/>
          <p:nvPr/>
        </p:nvSpPr>
        <p:spPr>
          <a:xfrm>
            <a:off x="812800" y="4070985"/>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A "show that" with the answer printed: every line of the working has to be there, because a candidate who writes only the final number earns one mark at most.</a:t>
            </a:r>
          </a:p>
        </p:txBody>
      </p:sp>
      <p:sp>
        <p:nvSpPr>
          <p:cNvPr id="33" name="ms-ref"/>
          <p:cNvSpPr txBox="1"/>
          <p:nvPr/>
        </p:nvSpPr>
        <p:spPr>
          <a:xfrm>
            <a:off x="558800" y="438848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Calculate — 2 marks</a:t>
            </a:r>
          </a:p>
        </p:txBody>
      </p:sp>
      <p:sp>
        <p:nvSpPr>
          <p:cNvPr id="34" name="ms-objective"/>
          <p:cNvSpPr txBox="1"/>
          <p:nvPr/>
        </p:nvSpPr>
        <p:spPr>
          <a:xfrm>
            <a:off x="11302513" y="438848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5" name="ms-tick"/>
          <p:cNvSpPr txBox="1"/>
          <p:nvPr/>
        </p:nvSpPr>
        <p:spPr>
          <a:xfrm>
            <a:off x="558800" y="46291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6291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2πr/T = 2π × 4.2 × 10⁷ / 86400</a:t>
            </a:r>
          </a:p>
        </p:txBody>
      </p:sp>
      <p:sp>
        <p:nvSpPr>
          <p:cNvPr id="37" name="ms-tick"/>
          <p:cNvSpPr txBox="1"/>
          <p:nvPr/>
        </p:nvSpPr>
        <p:spPr>
          <a:xfrm>
            <a:off x="558800" y="48825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8" name="ms-point"/>
          <p:cNvSpPr txBox="1"/>
          <p:nvPr/>
        </p:nvSpPr>
        <p:spPr>
          <a:xfrm>
            <a:off x="812800" y="48825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3.1 × 10³ m s⁻¹</a:t>
            </a:r>
          </a:p>
        </p:txBody>
      </p:sp>
      <p:sp>
        <p:nvSpPr>
          <p:cNvPr id="39" name="panel"/>
          <p:cNvSpPr/>
          <p:nvPr/>
        </p:nvSpPr>
        <p:spPr>
          <a:xfrm>
            <a:off x="558800" y="558800"/>
            <a:ext cx="11074400" cy="12700"/>
          </a:xfrm>
          <a:prstGeom prst="rect">
            <a:avLst/>
          </a:prstGeom>
          <a:solidFill>
            <a:srgbClr val="2F4B45"/>
          </a:solidFill>
          <a:ln>
            <a:noFill/>
          </a:ln>
        </p:spPr>
      </p:sp>
      <p:sp>
        <p:nvSpPr>
          <p:cNvPr id="4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TOPICS 12–25</a:t>
            </a:r>
          </a:p>
        </p:txBody>
      </p:sp>
      <p:sp>
        <p:nvSpPr>
          <p:cNvPr id="4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2" name="panel"/>
          <p:cNvSpPr/>
          <p:nvPr/>
        </p:nvSpPr>
        <p:spPr>
          <a:xfrm>
            <a:off x="558800" y="6273800"/>
            <a:ext cx="11074400" cy="12700"/>
          </a:xfrm>
          <a:prstGeom prst="rect">
            <a:avLst/>
          </a:prstGeom>
          <a:solidFill>
            <a:srgbClr val="2F4B45"/>
          </a:solidFill>
          <a:ln>
            <a:noFill/>
          </a:ln>
        </p:spPr>
      </p:sp>
      <p:sp>
        <p:nvSpPr>
          <p:cNvPr id="4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4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16 / 36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7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75948" y="711200"/>
            <a:ext cx="775314" cy="266700"/>
          </a:xfrm>
          <a:prstGeom prst="roundRect">
            <a:avLst>
              <a:gd name="adj" fmla="val 30000"/>
            </a:avLst>
          </a:prstGeom>
          <a:noFill/>
          <a:ln w="9525">
            <a:solidFill>
              <a:srgbClr val="A9BDB6"/>
            </a:solidFill>
          </a:ln>
        </p:spPr>
      </p:sp>
      <p:sp>
        <p:nvSpPr>
          <p:cNvPr id="9" name="chip"/>
          <p:cNvSpPr txBox="1"/>
          <p:nvPr/>
        </p:nvSpPr>
        <p:spPr>
          <a:xfrm>
            <a:off x="847594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 Level</a:t>
            </a:r>
          </a:p>
        </p:txBody>
      </p:sp>
      <p:sp>
        <p:nvSpPr>
          <p:cNvPr id="10" name="panel"/>
          <p:cNvSpPr/>
          <p:nvPr/>
        </p:nvSpPr>
        <p:spPr>
          <a:xfrm>
            <a:off x="7362211" y="711200"/>
            <a:ext cx="1012137" cy="266700"/>
          </a:xfrm>
          <a:prstGeom prst="roundRect">
            <a:avLst>
              <a:gd name="adj" fmla="val 30000"/>
            </a:avLst>
          </a:prstGeom>
          <a:noFill/>
          <a:ln w="9525">
            <a:solidFill>
              <a:srgbClr val="A9BDB6"/>
            </a:solidFill>
          </a:ln>
        </p:spPr>
      </p:sp>
      <p:sp>
        <p:nvSpPr>
          <p:cNvPr id="11" name="chip"/>
          <p:cNvSpPr txBox="1"/>
          <p:nvPr/>
        </p:nvSpPr>
        <p:spPr>
          <a:xfrm>
            <a:off x="7362211"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centre of a circular orbit must be at the centre of the Earth, because that is where the gravitational force is directed</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 orbit whose plane passes above London at a fixed latitude would have its centre away from the Earth's centre</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the satellite would have to be held up by some force other than gravity, which there is none to provide</a:t>
            </a:r>
          </a:p>
        </p:txBody>
      </p:sp>
      <p:sp>
        <p:nvSpPr>
          <p:cNvPr id="21" name="text"/>
          <p:cNvSpPr txBox="1"/>
          <p:nvPr/>
        </p:nvSpPr>
        <p:spPr>
          <a:xfrm>
            <a:off x="812800" y="2423160"/>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hardest three marks on the paper, and worth setting: the geometry of the orbit follows from the direction of the force, which is a point candidates rarely have to use explicitly.</a:t>
            </a:r>
          </a:p>
        </p:txBody>
      </p:sp>
      <p:sp>
        <p:nvSpPr>
          <p:cNvPr id="22" name="panel"/>
          <p:cNvSpPr/>
          <p:nvPr/>
        </p:nvSpPr>
        <p:spPr>
          <a:xfrm>
            <a:off x="558800" y="558800"/>
            <a:ext cx="11074400" cy="12700"/>
          </a:xfrm>
          <a:prstGeom prst="rect">
            <a:avLst/>
          </a:prstGeom>
          <a:solidFill>
            <a:srgbClr val="2F4B45"/>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TOPICS 12–25</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2F4B45"/>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17 / 36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8</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692328" y="711200"/>
            <a:ext cx="775314" cy="266700"/>
          </a:xfrm>
          <a:prstGeom prst="roundRect">
            <a:avLst>
              <a:gd name="adj" fmla="val 30000"/>
            </a:avLst>
          </a:prstGeom>
          <a:noFill/>
          <a:ln w="9525">
            <a:solidFill>
              <a:srgbClr val="102E29"/>
            </a:solidFill>
          </a:ln>
        </p:spPr>
      </p:sp>
      <p:sp>
        <p:nvSpPr>
          <p:cNvPr id="9" name="chip"/>
          <p:cNvSpPr txBox="1"/>
          <p:nvPr/>
        </p:nvSpPr>
        <p:spPr>
          <a:xfrm>
            <a:off x="869232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 Level</a:t>
            </a:r>
          </a:p>
        </p:txBody>
      </p:sp>
      <p:sp>
        <p:nvSpPr>
          <p:cNvPr id="10" name="panel"/>
          <p:cNvSpPr/>
          <p:nvPr/>
        </p:nvSpPr>
        <p:spPr>
          <a:xfrm>
            <a:off x="7578592" y="711200"/>
            <a:ext cx="1012137" cy="266700"/>
          </a:xfrm>
          <a:prstGeom prst="roundRect">
            <a:avLst>
              <a:gd name="adj" fmla="val 30000"/>
            </a:avLst>
          </a:prstGeom>
          <a:solidFill>
            <a:srgbClr val="102E29"/>
          </a:solidFill>
          <a:ln>
            <a:noFill/>
          </a:ln>
        </p:spPr>
      </p:sp>
      <p:sp>
        <p:nvSpPr>
          <p:cNvPr id="11" name="chip"/>
          <p:cNvSpPr txBox="1"/>
          <p:nvPr/>
        </p:nvSpPr>
        <p:spPr>
          <a:xfrm>
            <a:off x="757859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15, 16</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sealed cylinder contains an ideal gas of volume 2.0 × 10⁻³ m³ at a pressure of 1.5 × 10⁵ Pa and a temperature of 290 K. The Boltzmann constant is 1.38 × 10⁻²³ J K⁻¹.</a:t>
            </a:r>
          </a:p>
        </p:txBody>
      </p:sp>
      <p:sp>
        <p:nvSpPr>
          <p:cNvPr id="14" name="part-ref"/>
          <p:cNvSpPr txBox="1"/>
          <p:nvPr/>
        </p:nvSpPr>
        <p:spPr>
          <a:xfrm>
            <a:off x="558800" y="19532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Calculate</a:t>
            </a:r>
          </a:p>
        </p:txBody>
      </p:sp>
      <p:sp>
        <p:nvSpPr>
          <p:cNvPr id="15" name="part-marks"/>
          <p:cNvSpPr txBox="1"/>
          <p:nvPr/>
        </p:nvSpPr>
        <p:spPr>
          <a:xfrm>
            <a:off x="11009102" y="19532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6" name="text"/>
          <p:cNvSpPr txBox="1"/>
          <p:nvPr/>
        </p:nvSpPr>
        <p:spPr>
          <a:xfrm>
            <a:off x="558800" y="21894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number of molecules of gas in the cylinder.</a:t>
            </a:r>
          </a:p>
        </p:txBody>
      </p:sp>
      <p:sp>
        <p:nvSpPr>
          <p:cNvPr id="17" name="part-ref"/>
          <p:cNvSpPr txBox="1"/>
          <p:nvPr/>
        </p:nvSpPr>
        <p:spPr>
          <a:xfrm>
            <a:off x="558800" y="25273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8" name="part-marks"/>
          <p:cNvSpPr txBox="1"/>
          <p:nvPr/>
        </p:nvSpPr>
        <p:spPr>
          <a:xfrm>
            <a:off x="11009102" y="25273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9" name="text"/>
          <p:cNvSpPr txBox="1"/>
          <p:nvPr/>
        </p:nvSpPr>
        <p:spPr>
          <a:xfrm>
            <a:off x="558800" y="27635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total kinetic energy of the molecules in the cylinder.</a:t>
            </a:r>
          </a:p>
        </p:txBody>
      </p:sp>
      <p:sp>
        <p:nvSpPr>
          <p:cNvPr id="20" name="part-ref"/>
          <p:cNvSpPr txBox="1"/>
          <p:nvPr/>
        </p:nvSpPr>
        <p:spPr>
          <a:xfrm>
            <a:off x="558800" y="31013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Deduce</a:t>
            </a:r>
          </a:p>
        </p:txBody>
      </p:sp>
      <p:sp>
        <p:nvSpPr>
          <p:cNvPr id="21" name="part-marks"/>
          <p:cNvSpPr txBox="1"/>
          <p:nvPr/>
        </p:nvSpPr>
        <p:spPr>
          <a:xfrm>
            <a:off x="11009102" y="31013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2" name="text"/>
          <p:cNvSpPr txBox="1"/>
          <p:nvPr/>
        </p:nvSpPr>
        <p:spPr>
          <a:xfrm>
            <a:off x="558800" y="333756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gas is now compressed slowly at a constant temperature of 290 K. During the compression, 120 J of work is done on the gas. Deduce the change in internal energy of the gas and the thermal energy transferred to or from it.</a:t>
            </a:r>
          </a:p>
        </p:txBody>
      </p:sp>
      <p:sp>
        <p:nvSpPr>
          <p:cNvPr id="23" name="part-ref"/>
          <p:cNvSpPr txBox="1"/>
          <p:nvPr/>
        </p:nvSpPr>
        <p:spPr>
          <a:xfrm>
            <a:off x="558800" y="38735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4" name="part-marks"/>
          <p:cNvSpPr txBox="1"/>
          <p:nvPr/>
        </p:nvSpPr>
        <p:spPr>
          <a:xfrm>
            <a:off x="11009102" y="38735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5" name="text"/>
          <p:cNvSpPr txBox="1"/>
          <p:nvPr/>
        </p:nvSpPr>
        <p:spPr>
          <a:xfrm>
            <a:off x="558800" y="41097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the internal energy of an ideal gas depends only on its temperature, whereas that of a real gas does not.</a:t>
            </a:r>
          </a:p>
        </p:txBody>
      </p:sp>
      <p:sp>
        <p:nvSpPr>
          <p:cNvPr id="26" name="panel"/>
          <p:cNvSpPr/>
          <p:nvPr/>
        </p:nvSpPr>
        <p:spPr>
          <a:xfrm>
            <a:off x="558800" y="558800"/>
            <a:ext cx="11074400" cy="12700"/>
          </a:xfrm>
          <a:prstGeom prst="rect">
            <a:avLst/>
          </a:prstGeom>
          <a:solidFill>
            <a:srgbClr val="C6C8BB"/>
          </a:solidFill>
          <a:ln>
            <a:noFill/>
          </a:ln>
        </p:spPr>
      </p:sp>
      <p:sp>
        <p:nvSpPr>
          <p:cNvPr id="27"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TOPICS 12–25</a:t>
            </a:r>
          </a:p>
        </p:txBody>
      </p:sp>
      <p:sp>
        <p:nvSpPr>
          <p:cNvPr id="28"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9" name="panel"/>
          <p:cNvSpPr/>
          <p:nvPr/>
        </p:nvSpPr>
        <p:spPr>
          <a:xfrm>
            <a:off x="558800" y="6273800"/>
            <a:ext cx="11074400" cy="12700"/>
          </a:xfrm>
          <a:prstGeom prst="rect">
            <a:avLst/>
          </a:prstGeom>
          <a:solidFill>
            <a:srgbClr val="C6C8BB"/>
          </a:solidFill>
          <a:ln>
            <a:noFill/>
          </a:ln>
        </p:spPr>
      </p:sp>
      <p:sp>
        <p:nvSpPr>
          <p:cNvPr id="30"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31"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18 / 36</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692328" y="711200"/>
            <a:ext cx="775314" cy="266700"/>
          </a:xfrm>
          <a:prstGeom prst="roundRect">
            <a:avLst>
              <a:gd name="adj" fmla="val 30000"/>
            </a:avLst>
          </a:prstGeom>
          <a:noFill/>
          <a:ln w="9525">
            <a:solidFill>
              <a:srgbClr val="A9BDB6"/>
            </a:solidFill>
          </a:ln>
        </p:spPr>
      </p:sp>
      <p:sp>
        <p:nvSpPr>
          <p:cNvPr id="9" name="chip"/>
          <p:cNvSpPr txBox="1"/>
          <p:nvPr/>
        </p:nvSpPr>
        <p:spPr>
          <a:xfrm>
            <a:off x="869232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 Level</a:t>
            </a:r>
          </a:p>
        </p:txBody>
      </p:sp>
      <p:sp>
        <p:nvSpPr>
          <p:cNvPr id="10" name="panel"/>
          <p:cNvSpPr/>
          <p:nvPr/>
        </p:nvSpPr>
        <p:spPr>
          <a:xfrm>
            <a:off x="7578592" y="711200"/>
            <a:ext cx="1012137" cy="266700"/>
          </a:xfrm>
          <a:prstGeom prst="roundRect">
            <a:avLst>
              <a:gd name="adj" fmla="val 30000"/>
            </a:avLst>
          </a:prstGeom>
          <a:noFill/>
          <a:ln w="9525">
            <a:solidFill>
              <a:srgbClr val="A9BDB6"/>
            </a:solidFill>
          </a:ln>
        </p:spPr>
      </p:sp>
      <p:sp>
        <p:nvSpPr>
          <p:cNvPr id="11" name="chip"/>
          <p:cNvSpPr txBox="1"/>
          <p:nvPr/>
        </p:nvSpPr>
        <p:spPr>
          <a:xfrm>
            <a:off x="757859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Calculate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pV = NkT</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N = pV/kT = (1.5 × 10⁵ × 2.0 × 10⁻³) / (1.38 × 10⁻²³ × 290)</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N = 7.5 × 10²²</a:t>
            </a:r>
          </a:p>
        </p:txBody>
      </p:sp>
      <p:sp>
        <p:nvSpPr>
          <p:cNvPr id="21" name="ms-ref"/>
          <p:cNvSpPr txBox="1"/>
          <p:nvPr/>
        </p:nvSpPr>
        <p:spPr>
          <a:xfrm>
            <a:off x="558800" y="249936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3 marks</a:t>
            </a:r>
          </a:p>
        </p:txBody>
      </p:sp>
      <p:sp>
        <p:nvSpPr>
          <p:cNvPr id="22" name="ms-objective"/>
          <p:cNvSpPr txBox="1"/>
          <p:nvPr/>
        </p:nvSpPr>
        <p:spPr>
          <a:xfrm>
            <a:off x="11302513" y="249936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mean kinetic energy per molecule = (3/2)kT = 1.5 × 1.38 × 10⁻²³ × 290 = 6.0 × 10⁻²¹ J</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total = N × 6.0 × 10⁻²¹</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total = 4.5 × 10² J (450 J)</a:t>
            </a:r>
          </a:p>
        </p:txBody>
      </p:sp>
      <p:sp>
        <p:nvSpPr>
          <p:cNvPr id="29" name="text"/>
          <p:cNvSpPr txBox="1"/>
          <p:nvPr/>
        </p:nvSpPr>
        <p:spPr>
          <a:xfrm>
            <a:off x="812800" y="3576320"/>
            <a:ext cx="10820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Also obtainable as (3/2)pV, and a candidate who spots that earns full marks in one line.</a:t>
            </a:r>
          </a:p>
        </p:txBody>
      </p:sp>
      <p:sp>
        <p:nvSpPr>
          <p:cNvPr id="30" name="ms-ref"/>
          <p:cNvSpPr txBox="1"/>
          <p:nvPr/>
        </p:nvSpPr>
        <p:spPr>
          <a:xfrm>
            <a:off x="558800" y="389382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Deduce — 4 marks</a:t>
            </a:r>
          </a:p>
        </p:txBody>
      </p:sp>
      <p:sp>
        <p:nvSpPr>
          <p:cNvPr id="31" name="ms-objective"/>
          <p:cNvSpPr txBox="1"/>
          <p:nvPr/>
        </p:nvSpPr>
        <p:spPr>
          <a:xfrm>
            <a:off x="11302513" y="389382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2" name="ms-tick"/>
          <p:cNvSpPr txBox="1"/>
          <p:nvPr/>
        </p:nvSpPr>
        <p:spPr>
          <a:xfrm>
            <a:off x="558800" y="41344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3" name="ms-point"/>
          <p:cNvSpPr txBox="1"/>
          <p:nvPr/>
        </p:nvSpPr>
        <p:spPr>
          <a:xfrm>
            <a:off x="812800" y="41344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temperature is unchanged, so the mean kinetic energy per molecule is unchanged</a:t>
            </a:r>
          </a:p>
        </p:txBody>
      </p:sp>
      <p:sp>
        <p:nvSpPr>
          <p:cNvPr id="34" name="ms-tick"/>
          <p:cNvSpPr txBox="1"/>
          <p:nvPr/>
        </p:nvSpPr>
        <p:spPr>
          <a:xfrm>
            <a:off x="558800" y="43878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5" name="ms-point"/>
          <p:cNvSpPr txBox="1"/>
          <p:nvPr/>
        </p:nvSpPr>
        <p:spPr>
          <a:xfrm>
            <a:off x="812800" y="43878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internal energy of an ideal gas is entirely kinetic, so ΔU = 0</a:t>
            </a:r>
          </a:p>
        </p:txBody>
      </p:sp>
      <p:sp>
        <p:nvSpPr>
          <p:cNvPr id="36" name="ms-tick"/>
          <p:cNvSpPr txBox="1"/>
          <p:nvPr/>
        </p:nvSpPr>
        <p:spPr>
          <a:xfrm>
            <a:off x="558800" y="46412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7" name="ms-point"/>
          <p:cNvSpPr txBox="1"/>
          <p:nvPr/>
        </p:nvSpPr>
        <p:spPr>
          <a:xfrm>
            <a:off x="812800" y="46412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first law: ΔU = q + w, so 0 = q + 120</a:t>
            </a:r>
          </a:p>
        </p:txBody>
      </p:sp>
      <p:sp>
        <p:nvSpPr>
          <p:cNvPr id="38" name="ms-tick"/>
          <p:cNvSpPr txBox="1"/>
          <p:nvPr/>
        </p:nvSpPr>
        <p:spPr>
          <a:xfrm>
            <a:off x="558800" y="48945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9" name="ms-point"/>
          <p:cNvSpPr txBox="1"/>
          <p:nvPr/>
        </p:nvSpPr>
        <p:spPr>
          <a:xfrm>
            <a:off x="812800" y="48945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q = −120 J: 120 J of thermal energy is transferred out of the gas to the surroundings</a:t>
            </a:r>
          </a:p>
        </p:txBody>
      </p:sp>
      <p:sp>
        <p:nvSpPr>
          <p:cNvPr id="40" name="panel"/>
          <p:cNvSpPr/>
          <p:nvPr/>
        </p:nvSpPr>
        <p:spPr>
          <a:xfrm>
            <a:off x="558800" y="558800"/>
            <a:ext cx="11074400" cy="12700"/>
          </a:xfrm>
          <a:prstGeom prst="rect">
            <a:avLst/>
          </a:prstGeom>
          <a:solidFill>
            <a:srgbClr val="2F4B45"/>
          </a:solidFill>
          <a:ln>
            <a:noFill/>
          </a:ln>
        </p:spPr>
      </p:sp>
      <p:sp>
        <p:nvSpPr>
          <p:cNvPr id="41"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TOPICS 12–25</a:t>
            </a:r>
          </a:p>
        </p:txBody>
      </p:sp>
      <p:sp>
        <p:nvSpPr>
          <p:cNvPr id="42"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3" name="panel"/>
          <p:cNvSpPr/>
          <p:nvPr/>
        </p:nvSpPr>
        <p:spPr>
          <a:xfrm>
            <a:off x="558800" y="6273800"/>
            <a:ext cx="11074400" cy="12700"/>
          </a:xfrm>
          <a:prstGeom prst="rect">
            <a:avLst/>
          </a:prstGeom>
          <a:solidFill>
            <a:srgbClr val="2F4B45"/>
          </a:solidFill>
          <a:ln>
            <a:noFill/>
          </a:ln>
        </p:spPr>
      </p:sp>
      <p:sp>
        <p:nvSpPr>
          <p:cNvPr id="44"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45"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19 / 36</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094632" y="711200"/>
            <a:ext cx="775314" cy="266700"/>
          </a:xfrm>
          <a:prstGeom prst="roundRect">
            <a:avLst>
              <a:gd name="adj" fmla="val 30000"/>
            </a:avLst>
          </a:prstGeom>
          <a:noFill/>
          <a:ln w="9525">
            <a:solidFill>
              <a:srgbClr val="102E29"/>
            </a:solidFill>
          </a:ln>
        </p:spPr>
      </p:sp>
      <p:sp>
        <p:nvSpPr>
          <p:cNvPr id="9" name="chip"/>
          <p:cNvSpPr txBox="1"/>
          <p:nvPr/>
        </p:nvSpPr>
        <p:spPr>
          <a:xfrm>
            <a:off x="9094632"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 Level</a:t>
            </a:r>
          </a:p>
        </p:txBody>
      </p:sp>
      <p:sp>
        <p:nvSpPr>
          <p:cNvPr id="10" name="panel"/>
          <p:cNvSpPr/>
          <p:nvPr/>
        </p:nvSpPr>
        <p:spPr>
          <a:xfrm>
            <a:off x="7680744" y="711200"/>
            <a:ext cx="1312289" cy="266700"/>
          </a:xfrm>
          <a:prstGeom prst="roundRect">
            <a:avLst>
              <a:gd name="adj" fmla="val 30000"/>
            </a:avLst>
          </a:prstGeom>
          <a:solidFill>
            <a:srgbClr val="102E29"/>
          </a:solidFill>
          <a:ln>
            <a:noFill/>
          </a:ln>
        </p:spPr>
      </p:sp>
      <p:sp>
        <p:nvSpPr>
          <p:cNvPr id="11" name="chip"/>
          <p:cNvSpPr txBox="1"/>
          <p:nvPr/>
        </p:nvSpPr>
        <p:spPr>
          <a:xfrm>
            <a:off x="7680744"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13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satellite is in a circular orbit at a height above the Earth's surface equal to the radius R of the Earth. The gravitational field strength at the Earth's surface is g. What is the acceleration of the satellite?</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g</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g/2</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g/4</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g/8</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TOPICS 12–25</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 / 36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8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692328" y="711200"/>
            <a:ext cx="775314" cy="266700"/>
          </a:xfrm>
          <a:prstGeom prst="roundRect">
            <a:avLst>
              <a:gd name="adj" fmla="val 30000"/>
            </a:avLst>
          </a:prstGeom>
          <a:noFill/>
          <a:ln w="9525">
            <a:solidFill>
              <a:srgbClr val="A9BDB6"/>
            </a:solidFill>
          </a:ln>
        </p:spPr>
      </p:sp>
      <p:sp>
        <p:nvSpPr>
          <p:cNvPr id="9" name="chip"/>
          <p:cNvSpPr txBox="1"/>
          <p:nvPr/>
        </p:nvSpPr>
        <p:spPr>
          <a:xfrm>
            <a:off x="869232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 Level</a:t>
            </a:r>
          </a:p>
        </p:txBody>
      </p:sp>
      <p:sp>
        <p:nvSpPr>
          <p:cNvPr id="10" name="panel"/>
          <p:cNvSpPr/>
          <p:nvPr/>
        </p:nvSpPr>
        <p:spPr>
          <a:xfrm>
            <a:off x="7578592" y="711200"/>
            <a:ext cx="1012137" cy="266700"/>
          </a:xfrm>
          <a:prstGeom prst="roundRect">
            <a:avLst>
              <a:gd name="adj" fmla="val 30000"/>
            </a:avLst>
          </a:prstGeom>
          <a:noFill/>
          <a:ln w="9525">
            <a:solidFill>
              <a:srgbClr val="A9BDB6"/>
            </a:solidFill>
          </a:ln>
        </p:spPr>
      </p:sp>
      <p:sp>
        <p:nvSpPr>
          <p:cNvPr id="11" name="chip"/>
          <p:cNvSpPr txBox="1"/>
          <p:nvPr/>
        </p:nvSpPr>
        <p:spPr>
          <a:xfrm>
            <a:off x="757859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 ideal gas is defined to have no forces between its molecules except during collisions, so there is no potential energy contribution and the internal energy is the total random kinetic energy alone</a:t>
            </a:r>
          </a:p>
        </p:txBody>
      </p:sp>
      <p:sp>
        <p:nvSpPr>
          <p:cNvPr id="17" name="ms-tick"/>
          <p:cNvSpPr txBox="1"/>
          <p:nvPr/>
        </p:nvSpPr>
        <p:spPr>
          <a:xfrm>
            <a:off x="558800" y="203009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203009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 real gas has intermolecular forces, so its internal energy also includes potential energy, which depends on the separation of the molecules and hence on the volume</a:t>
            </a:r>
          </a:p>
        </p:txBody>
      </p:sp>
      <p:sp>
        <p:nvSpPr>
          <p:cNvPr id="19" name="panel"/>
          <p:cNvSpPr/>
          <p:nvPr/>
        </p:nvSpPr>
        <p:spPr>
          <a:xfrm>
            <a:off x="558800" y="558800"/>
            <a:ext cx="11074400" cy="12700"/>
          </a:xfrm>
          <a:prstGeom prst="rect">
            <a:avLst/>
          </a:prstGeom>
          <a:solidFill>
            <a:srgbClr val="2F4B45"/>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TOPICS 12–25</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2F4B45"/>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20 / 36</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692328" y="711200"/>
            <a:ext cx="775314" cy="266700"/>
          </a:xfrm>
          <a:prstGeom prst="roundRect">
            <a:avLst>
              <a:gd name="adj" fmla="val 30000"/>
            </a:avLst>
          </a:prstGeom>
          <a:noFill/>
          <a:ln w="9525">
            <a:solidFill>
              <a:srgbClr val="102E29"/>
            </a:solidFill>
          </a:ln>
        </p:spPr>
      </p:sp>
      <p:sp>
        <p:nvSpPr>
          <p:cNvPr id="9" name="chip"/>
          <p:cNvSpPr txBox="1"/>
          <p:nvPr/>
        </p:nvSpPr>
        <p:spPr>
          <a:xfrm>
            <a:off x="869232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 Level</a:t>
            </a:r>
          </a:p>
        </p:txBody>
      </p:sp>
      <p:sp>
        <p:nvSpPr>
          <p:cNvPr id="10" name="panel"/>
          <p:cNvSpPr/>
          <p:nvPr/>
        </p:nvSpPr>
        <p:spPr>
          <a:xfrm>
            <a:off x="7578592" y="711200"/>
            <a:ext cx="1012137" cy="266700"/>
          </a:xfrm>
          <a:prstGeom prst="roundRect">
            <a:avLst>
              <a:gd name="adj" fmla="val 30000"/>
            </a:avLst>
          </a:prstGeom>
          <a:solidFill>
            <a:srgbClr val="102E29"/>
          </a:solidFill>
          <a:ln>
            <a:noFill/>
          </a:ln>
        </p:spPr>
      </p:sp>
      <p:sp>
        <p:nvSpPr>
          <p:cNvPr id="11" name="chip"/>
          <p:cNvSpPr txBox="1"/>
          <p:nvPr/>
        </p:nvSpPr>
        <p:spPr>
          <a:xfrm>
            <a:off x="757859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17</a:t>
            </a:r>
          </a:p>
        </p:txBody>
      </p:sp>
      <p:sp>
        <p:nvSpPr>
          <p:cNvPr id="13" name="text"/>
          <p:cNvSpPr txBox="1"/>
          <p:nvPr/>
        </p:nvSpPr>
        <p:spPr>
          <a:xfrm>
            <a:off x="558800" y="1346200"/>
            <a:ext cx="11074400" cy="21463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mass suspended from a spring oscillates vertically with simple harmonic motion of amplitude 4.0 cm and period 0.80 s.</a:t>
            </a:r>
          </a:p>
        </p:txBody>
      </p:sp>
      <p:sp>
        <p:nvSpPr>
          <p:cNvPr id="14" name="panel"/>
          <p:cNvSpPr/>
          <p:nvPr/>
        </p:nvSpPr>
        <p:spPr>
          <a:xfrm>
            <a:off x="3253552" y="1738630"/>
            <a:ext cx="5684896" cy="3175000"/>
          </a:xfrm>
          <a:prstGeom prst="rect">
            <a:avLst/>
          </a:prstGeom>
          <a:solidFill>
            <a:srgbClr val="FFFFFF"/>
          </a:solidFill>
          <a:ln w="9525">
            <a:solidFill>
              <a:srgbClr val="C6C8BB"/>
            </a:solidFill>
          </a:ln>
        </p:spPr>
      </p:sp>
      <p:pic>
        <p:nvPicPr>
          <p:cNvPr id="15" name="Fig. 9.1" descr="A spring hangs vertically from a rigid horizontal support drawn with hatching above it, and a block labelled m is attached to the lower end of the spring. A dashed horizontal line level with the centre of the block is labelled equilibrium position. Two further dashed horizontal lines, one above it and one below it, mark the highest and lowest positions the block reaches, and the distance from the equilibrium line to each of them is marked 4.0 cm."/>
          <p:cNvPicPr>
            <a:picLocks noChangeAspect="1"/>
          </p:cNvPicPr>
          <p:nvPr/>
        </p:nvPicPr>
        <p:blipFill>
          <a:blip r:embed="rId3"/>
          <a:stretch>
            <a:fillRect/>
          </a:stretch>
        </p:blipFill>
        <p:spPr>
          <a:xfrm>
            <a:off x="3367852" y="1852930"/>
            <a:ext cx="5456296" cy="2946400"/>
          </a:xfrm>
          <a:prstGeom prst="rect">
            <a:avLst/>
          </a:prstGeom>
        </p:spPr>
      </p:pic>
      <p:sp>
        <p:nvSpPr>
          <p:cNvPr id="16" name="text"/>
          <p:cNvSpPr txBox="1"/>
          <p:nvPr/>
        </p:nvSpPr>
        <p:spPr>
          <a:xfrm>
            <a:off x="558800" y="497713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9.1 — A spring hangs vertically from a rigid horizontal support drawn with hatching above it, and a block labelled m is attached to the lower end of the spring. A dashed horizontal line level with the centre of the block is labelled equilibrium position. Two further dashed horizontal lines, one above it and one below it, mark the highest and lowest positions the block reaches, and the distance from the equilibrium line to each of them is marked 4.0 cm.</a:t>
            </a:r>
          </a:p>
        </p:txBody>
      </p:sp>
      <p:sp>
        <p:nvSpPr>
          <p:cNvPr id="17" name="part-ref"/>
          <p:cNvSpPr txBox="1"/>
          <p:nvPr/>
        </p:nvSpPr>
        <p:spPr>
          <a:xfrm>
            <a:off x="558800" y="55753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Define</a:t>
            </a:r>
          </a:p>
        </p:txBody>
      </p:sp>
      <p:sp>
        <p:nvSpPr>
          <p:cNvPr id="18" name="part-marks"/>
          <p:cNvSpPr txBox="1"/>
          <p:nvPr/>
        </p:nvSpPr>
        <p:spPr>
          <a:xfrm>
            <a:off x="11009102" y="55753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9" name="text"/>
          <p:cNvSpPr txBox="1"/>
          <p:nvPr/>
        </p:nvSpPr>
        <p:spPr>
          <a:xfrm>
            <a:off x="558800" y="58115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Define simple harmonic motion.</a:t>
            </a:r>
          </a:p>
        </p:txBody>
      </p:sp>
      <p:sp>
        <p:nvSpPr>
          <p:cNvPr id="20" name="panel"/>
          <p:cNvSpPr/>
          <p:nvPr/>
        </p:nvSpPr>
        <p:spPr>
          <a:xfrm>
            <a:off x="558800" y="558800"/>
            <a:ext cx="11074400" cy="12700"/>
          </a:xfrm>
          <a:prstGeom prst="rect">
            <a:avLst/>
          </a:prstGeom>
          <a:solidFill>
            <a:srgbClr val="C6C8BB"/>
          </a:solidFill>
          <a:ln>
            <a:noFill/>
          </a:ln>
        </p:spPr>
      </p:sp>
      <p:sp>
        <p:nvSpPr>
          <p:cNvPr id="21"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TOPICS 12–25</a:t>
            </a:r>
          </a:p>
        </p:txBody>
      </p:sp>
      <p:sp>
        <p:nvSpPr>
          <p:cNvPr id="22"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3" name="panel"/>
          <p:cNvSpPr/>
          <p:nvPr/>
        </p:nvSpPr>
        <p:spPr>
          <a:xfrm>
            <a:off x="558800" y="6273800"/>
            <a:ext cx="11074400" cy="12700"/>
          </a:xfrm>
          <a:prstGeom prst="rect">
            <a:avLst/>
          </a:prstGeom>
          <a:solidFill>
            <a:srgbClr val="C6C8BB"/>
          </a:solidFill>
          <a:ln>
            <a:noFill/>
          </a:ln>
        </p:spPr>
      </p:sp>
      <p:sp>
        <p:nvSpPr>
          <p:cNvPr id="24"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5"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21 / 36</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9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692328" y="711200"/>
            <a:ext cx="775314" cy="266700"/>
          </a:xfrm>
          <a:prstGeom prst="roundRect">
            <a:avLst>
              <a:gd name="adj" fmla="val 30000"/>
            </a:avLst>
          </a:prstGeom>
          <a:noFill/>
          <a:ln w="9525">
            <a:solidFill>
              <a:srgbClr val="102E29"/>
            </a:solidFill>
          </a:ln>
        </p:spPr>
      </p:sp>
      <p:sp>
        <p:nvSpPr>
          <p:cNvPr id="9" name="chip"/>
          <p:cNvSpPr txBox="1"/>
          <p:nvPr/>
        </p:nvSpPr>
        <p:spPr>
          <a:xfrm>
            <a:off x="869232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 Level</a:t>
            </a:r>
          </a:p>
        </p:txBody>
      </p:sp>
      <p:sp>
        <p:nvSpPr>
          <p:cNvPr id="10" name="panel"/>
          <p:cNvSpPr/>
          <p:nvPr/>
        </p:nvSpPr>
        <p:spPr>
          <a:xfrm>
            <a:off x="7578592" y="711200"/>
            <a:ext cx="1012137" cy="266700"/>
          </a:xfrm>
          <a:prstGeom prst="roundRect">
            <a:avLst>
              <a:gd name="adj" fmla="val 30000"/>
            </a:avLst>
          </a:prstGeom>
          <a:solidFill>
            <a:srgbClr val="102E29"/>
          </a:solidFill>
          <a:ln>
            <a:noFill/>
          </a:ln>
        </p:spPr>
      </p:sp>
      <p:sp>
        <p:nvSpPr>
          <p:cNvPr id="11" name="chip"/>
          <p:cNvSpPr txBox="1"/>
          <p:nvPr/>
        </p:nvSpPr>
        <p:spPr>
          <a:xfrm>
            <a:off x="757859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Calculate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maximum speed of the mass.</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Calculate</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speed of the mass when its displacement from the equilibrium position is 2.0 cm.</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1" name="text"/>
          <p:cNvSpPr txBox="1"/>
          <p:nvPr/>
        </p:nvSpPr>
        <p:spPr>
          <a:xfrm>
            <a:off x="558800" y="273050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mass is now made to oscillate by a driver whose frequency can be varied, and the system is lightly damped. Describe how the amplitude of the oscillations varies with the driving frequency, and explain what happens to the response curve if the damping is increased.</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TOPICS 12–25</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22 / 36</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692328" y="711200"/>
            <a:ext cx="775314" cy="266700"/>
          </a:xfrm>
          <a:prstGeom prst="roundRect">
            <a:avLst>
              <a:gd name="adj" fmla="val 30000"/>
            </a:avLst>
          </a:prstGeom>
          <a:noFill/>
          <a:ln w="9525">
            <a:solidFill>
              <a:srgbClr val="A9BDB6"/>
            </a:solidFill>
          </a:ln>
        </p:spPr>
      </p:sp>
      <p:sp>
        <p:nvSpPr>
          <p:cNvPr id="9" name="chip"/>
          <p:cNvSpPr txBox="1"/>
          <p:nvPr/>
        </p:nvSpPr>
        <p:spPr>
          <a:xfrm>
            <a:off x="869232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 Level</a:t>
            </a:r>
          </a:p>
        </p:txBody>
      </p:sp>
      <p:sp>
        <p:nvSpPr>
          <p:cNvPr id="10" name="panel"/>
          <p:cNvSpPr/>
          <p:nvPr/>
        </p:nvSpPr>
        <p:spPr>
          <a:xfrm>
            <a:off x="7578592" y="711200"/>
            <a:ext cx="1012137" cy="266700"/>
          </a:xfrm>
          <a:prstGeom prst="roundRect">
            <a:avLst>
              <a:gd name="adj" fmla="val 30000"/>
            </a:avLst>
          </a:prstGeom>
          <a:noFill/>
          <a:ln w="9525">
            <a:solidFill>
              <a:srgbClr val="A9BDB6"/>
            </a:solidFill>
          </a:ln>
        </p:spPr>
      </p:sp>
      <p:sp>
        <p:nvSpPr>
          <p:cNvPr id="11" name="chip"/>
          <p:cNvSpPr txBox="1"/>
          <p:nvPr/>
        </p:nvSpPr>
        <p:spPr>
          <a:xfrm>
            <a:off x="757859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Define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motion in which the acceleration is proportional to the displacement from a fixed point</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and is always directed towards that point (opposite in direction to the displacement)</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Calculate — 3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1" name="ms-tick"/>
          <p:cNvSpPr txBox="1"/>
          <p:nvPr/>
        </p:nvSpPr>
        <p:spPr>
          <a:xfrm>
            <a:off x="558800" y="24866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ω = 2π/T = 2π/0.80 = 7.85 rad s⁻¹</a:t>
            </a:r>
          </a:p>
        </p:txBody>
      </p:sp>
      <p:sp>
        <p:nvSpPr>
          <p:cNvPr id="23" name="ms-tick"/>
          <p:cNvSpPr txBox="1"/>
          <p:nvPr/>
        </p:nvSpPr>
        <p:spPr>
          <a:xfrm>
            <a:off x="558800" y="27400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7400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v_max = ωx₀ = 7.85 × 0.040</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v_max = 0.31 m s⁻¹</a:t>
            </a:r>
          </a:p>
        </p:txBody>
      </p:sp>
      <p:sp>
        <p:nvSpPr>
          <p:cNvPr id="27" name="ms-ref"/>
          <p:cNvSpPr txBox="1"/>
          <p:nvPr/>
        </p:nvSpPr>
        <p:spPr>
          <a:xfrm>
            <a:off x="558800" y="339915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Calculate — 3 marks</a:t>
            </a:r>
          </a:p>
        </p:txBody>
      </p:sp>
      <p:sp>
        <p:nvSpPr>
          <p:cNvPr id="28" name="ms-objective"/>
          <p:cNvSpPr txBox="1"/>
          <p:nvPr/>
        </p:nvSpPr>
        <p:spPr>
          <a:xfrm>
            <a:off x="11302513" y="339915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9" name="ms-tick"/>
          <p:cNvSpPr txBox="1"/>
          <p:nvPr/>
        </p:nvSpPr>
        <p:spPr>
          <a:xfrm>
            <a:off x="558800" y="36398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6398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ω√(x₀² − x²)</a:t>
            </a:r>
          </a:p>
        </p:txBody>
      </p:sp>
      <p:sp>
        <p:nvSpPr>
          <p:cNvPr id="31" name="ms-tick"/>
          <p:cNvSpPr txBox="1"/>
          <p:nvPr/>
        </p:nvSpPr>
        <p:spPr>
          <a:xfrm>
            <a:off x="558800" y="38931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8931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7.85 × √(0.040² − 0.020²) = 7.85 × 0.0346</a:t>
            </a:r>
          </a:p>
        </p:txBody>
      </p:sp>
      <p:sp>
        <p:nvSpPr>
          <p:cNvPr id="33" name="ms-tick"/>
          <p:cNvSpPr txBox="1"/>
          <p:nvPr/>
        </p:nvSpPr>
        <p:spPr>
          <a:xfrm>
            <a:off x="558800" y="41465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4" name="ms-point"/>
          <p:cNvSpPr txBox="1"/>
          <p:nvPr/>
        </p:nvSpPr>
        <p:spPr>
          <a:xfrm>
            <a:off x="812800" y="41465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0.27 m s⁻¹</a:t>
            </a:r>
          </a:p>
        </p:txBody>
      </p:sp>
      <p:sp>
        <p:nvSpPr>
          <p:cNvPr id="35" name="panel"/>
          <p:cNvSpPr/>
          <p:nvPr/>
        </p:nvSpPr>
        <p:spPr>
          <a:xfrm>
            <a:off x="558800" y="558800"/>
            <a:ext cx="11074400" cy="12700"/>
          </a:xfrm>
          <a:prstGeom prst="rect">
            <a:avLst/>
          </a:prstGeom>
          <a:solidFill>
            <a:srgbClr val="2F4B45"/>
          </a:solidFill>
          <a:ln>
            <a:noFill/>
          </a:ln>
        </p:spPr>
      </p:sp>
      <p:sp>
        <p:nvSpPr>
          <p:cNvPr id="3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TOPICS 12–25</a:t>
            </a:r>
          </a:p>
        </p:txBody>
      </p:sp>
      <p:sp>
        <p:nvSpPr>
          <p:cNvPr id="3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38" name="panel"/>
          <p:cNvSpPr/>
          <p:nvPr/>
        </p:nvSpPr>
        <p:spPr>
          <a:xfrm>
            <a:off x="558800" y="6273800"/>
            <a:ext cx="11074400" cy="12700"/>
          </a:xfrm>
          <a:prstGeom prst="rect">
            <a:avLst/>
          </a:prstGeom>
          <a:solidFill>
            <a:srgbClr val="2F4B45"/>
          </a:solidFill>
          <a:ln>
            <a:noFill/>
          </a:ln>
        </p:spPr>
      </p:sp>
      <p:sp>
        <p:nvSpPr>
          <p:cNvPr id="3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4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23 / 36</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9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12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692328" y="711200"/>
            <a:ext cx="775314" cy="266700"/>
          </a:xfrm>
          <a:prstGeom prst="roundRect">
            <a:avLst>
              <a:gd name="adj" fmla="val 30000"/>
            </a:avLst>
          </a:prstGeom>
          <a:noFill/>
          <a:ln w="9525">
            <a:solidFill>
              <a:srgbClr val="A9BDB6"/>
            </a:solidFill>
          </a:ln>
        </p:spPr>
      </p:sp>
      <p:sp>
        <p:nvSpPr>
          <p:cNvPr id="9" name="chip"/>
          <p:cNvSpPr txBox="1"/>
          <p:nvPr/>
        </p:nvSpPr>
        <p:spPr>
          <a:xfrm>
            <a:off x="869232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 Level</a:t>
            </a:r>
          </a:p>
        </p:txBody>
      </p:sp>
      <p:sp>
        <p:nvSpPr>
          <p:cNvPr id="10" name="panel"/>
          <p:cNvSpPr/>
          <p:nvPr/>
        </p:nvSpPr>
        <p:spPr>
          <a:xfrm>
            <a:off x="7578592" y="711200"/>
            <a:ext cx="1012137" cy="266700"/>
          </a:xfrm>
          <a:prstGeom prst="roundRect">
            <a:avLst>
              <a:gd name="adj" fmla="val 30000"/>
            </a:avLst>
          </a:prstGeom>
          <a:noFill/>
          <a:ln w="9525">
            <a:solidFill>
              <a:srgbClr val="A9BDB6"/>
            </a:solidFill>
          </a:ln>
        </p:spPr>
      </p:sp>
      <p:sp>
        <p:nvSpPr>
          <p:cNvPr id="11" name="chip"/>
          <p:cNvSpPr txBox="1"/>
          <p:nvPr/>
        </p:nvSpPr>
        <p:spPr>
          <a:xfrm>
            <a:off x="757859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4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amplitude is small at low driving frequencies, rises to a sharp maximum when the driving frequency equals the natural frequency of the system, then falls again</a:t>
            </a:r>
          </a:p>
        </p:txBody>
      </p:sp>
      <p:sp>
        <p:nvSpPr>
          <p:cNvPr id="17" name="ms-tick"/>
          <p:cNvSpPr txBox="1"/>
          <p:nvPr/>
        </p:nvSpPr>
        <p:spPr>
          <a:xfrm>
            <a:off x="558800" y="20300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20300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this maximum is resonance, and at it the driver transfers energy to the system most efficiently</a:t>
            </a:r>
          </a:p>
        </p:txBody>
      </p:sp>
      <p:sp>
        <p:nvSpPr>
          <p:cNvPr id="19" name="ms-tick"/>
          <p:cNvSpPr txBox="1"/>
          <p:nvPr/>
        </p:nvSpPr>
        <p:spPr>
          <a:xfrm>
            <a:off x="558800" y="22834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2834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increasing the damping lowers the peak amplitude and makes the peak broader (flatter)</a:t>
            </a:r>
          </a:p>
        </p:txBody>
      </p:sp>
      <p:sp>
        <p:nvSpPr>
          <p:cNvPr id="21" name="ms-tick"/>
          <p:cNvSpPr txBox="1"/>
          <p:nvPr/>
        </p:nvSpPr>
        <p:spPr>
          <a:xfrm>
            <a:off x="558800" y="253682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53682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and the peak occurs at a slightly lower frequency than the undamped natural frequency</a:t>
            </a:r>
          </a:p>
        </p:txBody>
      </p:sp>
      <p:sp>
        <p:nvSpPr>
          <p:cNvPr id="23" name="text"/>
          <p:cNvSpPr txBox="1"/>
          <p:nvPr/>
        </p:nvSpPr>
        <p:spPr>
          <a:xfrm>
            <a:off x="812800" y="2866390"/>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shift of the peak to a lower frequency is the fourth mark and is regularly omitted from teaching. The first three are available to any candidate who has drawn the curve.</a:t>
            </a:r>
          </a:p>
        </p:txBody>
      </p:sp>
      <p:sp>
        <p:nvSpPr>
          <p:cNvPr id="24" name="panel"/>
          <p:cNvSpPr/>
          <p:nvPr/>
        </p:nvSpPr>
        <p:spPr>
          <a:xfrm>
            <a:off x="558800" y="558800"/>
            <a:ext cx="11074400" cy="12700"/>
          </a:xfrm>
          <a:prstGeom prst="rect">
            <a:avLst/>
          </a:prstGeom>
          <a:solidFill>
            <a:srgbClr val="2F4B45"/>
          </a:solidFill>
          <a:ln>
            <a:noFill/>
          </a:ln>
        </p:spPr>
      </p:sp>
      <p:sp>
        <p:nvSpPr>
          <p:cNvPr id="25"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TOPICS 12–25</a:t>
            </a:r>
          </a:p>
        </p:txBody>
      </p:sp>
      <p:sp>
        <p:nvSpPr>
          <p:cNvPr id="26"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7" name="panel"/>
          <p:cNvSpPr/>
          <p:nvPr/>
        </p:nvSpPr>
        <p:spPr>
          <a:xfrm>
            <a:off x="558800" y="6273800"/>
            <a:ext cx="11074400" cy="12700"/>
          </a:xfrm>
          <a:prstGeom prst="rect">
            <a:avLst/>
          </a:prstGeom>
          <a:solidFill>
            <a:srgbClr val="2F4B45"/>
          </a:solidFill>
          <a:ln>
            <a:noFill/>
          </a:ln>
        </p:spPr>
      </p:sp>
      <p:sp>
        <p:nvSpPr>
          <p:cNvPr id="28"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9"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24 / 36</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692328" y="711200"/>
            <a:ext cx="775314" cy="266700"/>
          </a:xfrm>
          <a:prstGeom prst="roundRect">
            <a:avLst>
              <a:gd name="adj" fmla="val 30000"/>
            </a:avLst>
          </a:prstGeom>
          <a:noFill/>
          <a:ln w="9525">
            <a:solidFill>
              <a:srgbClr val="102E29"/>
            </a:solidFill>
          </a:ln>
        </p:spPr>
      </p:sp>
      <p:sp>
        <p:nvSpPr>
          <p:cNvPr id="9" name="chip"/>
          <p:cNvSpPr txBox="1"/>
          <p:nvPr/>
        </p:nvSpPr>
        <p:spPr>
          <a:xfrm>
            <a:off x="869232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 Level</a:t>
            </a:r>
          </a:p>
        </p:txBody>
      </p:sp>
      <p:sp>
        <p:nvSpPr>
          <p:cNvPr id="10" name="panel"/>
          <p:cNvSpPr/>
          <p:nvPr/>
        </p:nvSpPr>
        <p:spPr>
          <a:xfrm>
            <a:off x="7578592" y="711200"/>
            <a:ext cx="1012137" cy="266700"/>
          </a:xfrm>
          <a:prstGeom prst="roundRect">
            <a:avLst>
              <a:gd name="adj" fmla="val 30000"/>
            </a:avLst>
          </a:prstGeom>
          <a:solidFill>
            <a:srgbClr val="102E29"/>
          </a:solidFill>
          <a:ln>
            <a:noFill/>
          </a:ln>
        </p:spPr>
      </p:sp>
      <p:sp>
        <p:nvSpPr>
          <p:cNvPr id="11" name="chip"/>
          <p:cNvSpPr txBox="1"/>
          <p:nvPr/>
        </p:nvSpPr>
        <p:spPr>
          <a:xfrm>
            <a:off x="757859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18, 19, 20</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Two large parallel metal plates are 5.0 mm apart in a vacuum. A potential difference of 2.0 kV is maintained between them. A separate circuit contains a capacitor of capacitance 22 μF charged to a potential difference of 12 V.</a:t>
            </a:r>
          </a:p>
        </p:txBody>
      </p:sp>
      <p:sp>
        <p:nvSpPr>
          <p:cNvPr id="14" name="panel"/>
          <p:cNvSpPr/>
          <p:nvPr/>
        </p:nvSpPr>
        <p:spPr>
          <a:xfrm>
            <a:off x="2176386" y="1953260"/>
            <a:ext cx="7839227" cy="3175000"/>
          </a:xfrm>
          <a:prstGeom prst="rect">
            <a:avLst/>
          </a:prstGeom>
          <a:solidFill>
            <a:srgbClr val="FFFFFF"/>
          </a:solidFill>
          <a:ln w="9525">
            <a:solidFill>
              <a:srgbClr val="C6C8BB"/>
            </a:solidFill>
          </a:ln>
        </p:spPr>
      </p:sp>
      <p:pic>
        <p:nvPicPr>
          <p:cNvPr id="15" name="Fig. 10.1" descr="Two long horizontal metal plates are drawn one directly above the other and connected by wires at their left-hand ends to a battery labelled 2.0 kV; the upper plate carries a plus sign and the lower plate a minus sign. The space between the plates is empty and labelled vacuum, and a dimension at the right-hand end gives the separation of the plates as 5.0 mm. No field lines are drawn between the plates."/>
          <p:cNvPicPr>
            <a:picLocks noChangeAspect="1"/>
          </p:cNvPicPr>
          <p:nvPr/>
        </p:nvPicPr>
        <p:blipFill>
          <a:blip r:embed="rId3"/>
          <a:stretch>
            <a:fillRect/>
          </a:stretch>
        </p:blipFill>
        <p:spPr>
          <a:xfrm>
            <a:off x="2290686" y="2067560"/>
            <a:ext cx="7610627"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10.1 — Two long horizontal metal plates are drawn one directly above the other and connected by wires at their left-hand ends to a battery labelled 2.0 kV; the upper plate carries a plus sign and the lower plate a minus sign. The space between the plates is empty and labelled vacuum, and a dimension at the right-hand end gives the separation of the plates as 5.0 mm. No field lines are drawn between the plates.</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TOPICS 12–25</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25 / 36</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10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102E29"/>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692328" y="711200"/>
            <a:ext cx="775314" cy="266700"/>
          </a:xfrm>
          <a:prstGeom prst="roundRect">
            <a:avLst>
              <a:gd name="adj" fmla="val 30000"/>
            </a:avLst>
          </a:prstGeom>
          <a:noFill/>
          <a:ln w="9525">
            <a:solidFill>
              <a:srgbClr val="102E29"/>
            </a:solidFill>
          </a:ln>
        </p:spPr>
      </p:sp>
      <p:sp>
        <p:nvSpPr>
          <p:cNvPr id="9" name="chip"/>
          <p:cNvSpPr txBox="1"/>
          <p:nvPr/>
        </p:nvSpPr>
        <p:spPr>
          <a:xfrm>
            <a:off x="869232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 Level</a:t>
            </a:r>
          </a:p>
        </p:txBody>
      </p:sp>
      <p:sp>
        <p:nvSpPr>
          <p:cNvPr id="10" name="panel"/>
          <p:cNvSpPr/>
          <p:nvPr/>
        </p:nvSpPr>
        <p:spPr>
          <a:xfrm>
            <a:off x="7578592" y="711200"/>
            <a:ext cx="1012137" cy="266700"/>
          </a:xfrm>
          <a:prstGeom prst="roundRect">
            <a:avLst>
              <a:gd name="adj" fmla="val 30000"/>
            </a:avLst>
          </a:prstGeom>
          <a:solidFill>
            <a:srgbClr val="102E29"/>
          </a:solidFill>
          <a:ln>
            <a:noFill/>
          </a:ln>
        </p:spPr>
      </p:sp>
      <p:sp>
        <p:nvSpPr>
          <p:cNvPr id="11" name="chip"/>
          <p:cNvSpPr txBox="1"/>
          <p:nvPr/>
        </p:nvSpPr>
        <p:spPr>
          <a:xfrm>
            <a:off x="757859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Calculate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magnitude of the electric field strength between the parallel plates.</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Explain</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Compare the field between the parallel plates with the field around an isolated point charge, and explain the difference in how each varies with position.</a:t>
            </a:r>
          </a:p>
        </p:txBody>
      </p:sp>
      <p:sp>
        <p:nvSpPr>
          <p:cNvPr id="19" name="part-ref"/>
          <p:cNvSpPr txBox="1"/>
          <p:nvPr/>
        </p:nvSpPr>
        <p:spPr>
          <a:xfrm>
            <a:off x="558800" y="26924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Calculate</a:t>
            </a:r>
          </a:p>
        </p:txBody>
      </p:sp>
      <p:sp>
        <p:nvSpPr>
          <p:cNvPr id="20" name="part-marks"/>
          <p:cNvSpPr txBox="1"/>
          <p:nvPr/>
        </p:nvSpPr>
        <p:spPr>
          <a:xfrm>
            <a:off x="11009102" y="26924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2 marks</a:t>
            </a:r>
          </a:p>
        </p:txBody>
      </p:sp>
      <p:sp>
        <p:nvSpPr>
          <p:cNvPr id="21" name="text"/>
          <p:cNvSpPr txBox="1"/>
          <p:nvPr/>
        </p:nvSpPr>
        <p:spPr>
          <a:xfrm>
            <a:off x="558800" y="29286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energy stored in the 22 μF capacitor.</a:t>
            </a:r>
          </a:p>
        </p:txBody>
      </p:sp>
      <p:sp>
        <p:nvSpPr>
          <p:cNvPr id="22" name="part-ref"/>
          <p:cNvSpPr txBox="1"/>
          <p:nvPr/>
        </p:nvSpPr>
        <p:spPr>
          <a:xfrm>
            <a:off x="558800" y="32664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Determine</a:t>
            </a:r>
          </a:p>
        </p:txBody>
      </p:sp>
      <p:sp>
        <p:nvSpPr>
          <p:cNvPr id="23" name="part-marks"/>
          <p:cNvSpPr txBox="1"/>
          <p:nvPr/>
        </p:nvSpPr>
        <p:spPr>
          <a:xfrm>
            <a:off x="11009102" y="32664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4" name="text"/>
          <p:cNvSpPr txBox="1"/>
          <p:nvPr/>
        </p:nvSpPr>
        <p:spPr>
          <a:xfrm>
            <a:off x="558800" y="35026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charged capacitor is discharged through a 150 kΩ resistor. Determine the time taken for the potential difference across it to fall to 3.0 V.</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TOPICS 12–25</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26 / 36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10</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11 marks</a:t>
            </a:r>
          </a:p>
        </p:txBody>
      </p:sp>
      <p:sp>
        <p:nvSpPr>
          <p:cNvPr id="6" name="panel"/>
          <p:cNvSpPr/>
          <p:nvPr/>
        </p:nvSpPr>
        <p:spPr>
          <a:xfrm>
            <a:off x="9569242" y="711200"/>
            <a:ext cx="1054376" cy="266700"/>
          </a:xfrm>
          <a:prstGeom prst="roundRect">
            <a:avLst>
              <a:gd name="adj" fmla="val 30000"/>
            </a:avLst>
          </a:prstGeom>
          <a:noFill/>
          <a:ln w="9525">
            <a:solidFill>
              <a:srgbClr val="A9BDB6"/>
            </a:solidFill>
          </a:ln>
        </p:spPr>
      </p:sp>
      <p:sp>
        <p:nvSpPr>
          <p:cNvPr id="7" name="chip"/>
          <p:cNvSpPr txBox="1"/>
          <p:nvPr/>
        </p:nvSpPr>
        <p:spPr>
          <a:xfrm>
            <a:off x="9569242"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692328" y="711200"/>
            <a:ext cx="775314" cy="266700"/>
          </a:xfrm>
          <a:prstGeom prst="roundRect">
            <a:avLst>
              <a:gd name="adj" fmla="val 30000"/>
            </a:avLst>
          </a:prstGeom>
          <a:noFill/>
          <a:ln w="9525">
            <a:solidFill>
              <a:srgbClr val="A9BDB6"/>
            </a:solidFill>
          </a:ln>
        </p:spPr>
      </p:sp>
      <p:sp>
        <p:nvSpPr>
          <p:cNvPr id="9" name="chip"/>
          <p:cNvSpPr txBox="1"/>
          <p:nvPr/>
        </p:nvSpPr>
        <p:spPr>
          <a:xfrm>
            <a:off x="869232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 Level</a:t>
            </a:r>
          </a:p>
        </p:txBody>
      </p:sp>
      <p:sp>
        <p:nvSpPr>
          <p:cNvPr id="10" name="panel"/>
          <p:cNvSpPr/>
          <p:nvPr/>
        </p:nvSpPr>
        <p:spPr>
          <a:xfrm>
            <a:off x="7578592" y="711200"/>
            <a:ext cx="1012137" cy="266700"/>
          </a:xfrm>
          <a:prstGeom prst="roundRect">
            <a:avLst>
              <a:gd name="adj" fmla="val 30000"/>
            </a:avLst>
          </a:prstGeom>
          <a:noFill/>
          <a:ln w="9525">
            <a:solidFill>
              <a:srgbClr val="A9BDB6"/>
            </a:solidFill>
          </a:ln>
        </p:spPr>
      </p:sp>
      <p:sp>
        <p:nvSpPr>
          <p:cNvPr id="11" name="chip"/>
          <p:cNvSpPr txBox="1"/>
          <p:nvPr/>
        </p:nvSpPr>
        <p:spPr>
          <a:xfrm>
            <a:off x="7578592"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Calculate — 2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 = V/d = 2000 / 5.0 × 10⁻³</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 = 4.0 × 10⁵ V m⁻¹</a:t>
            </a:r>
          </a:p>
        </p:txBody>
      </p:sp>
      <p:sp>
        <p:nvSpPr>
          <p:cNvPr id="19" name="ms-ref"/>
          <p:cNvSpPr txBox="1"/>
          <p:nvPr/>
        </p:nvSpPr>
        <p:spPr>
          <a:xfrm>
            <a:off x="558800" y="224599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Explain — 3 marks</a:t>
            </a:r>
          </a:p>
        </p:txBody>
      </p:sp>
      <p:sp>
        <p:nvSpPr>
          <p:cNvPr id="20" name="ms-objective"/>
          <p:cNvSpPr txBox="1"/>
          <p:nvPr/>
        </p:nvSpPr>
        <p:spPr>
          <a:xfrm>
            <a:off x="11302513" y="224599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21" name="ms-tick"/>
          <p:cNvSpPr txBox="1"/>
          <p:nvPr/>
        </p:nvSpPr>
        <p:spPr>
          <a:xfrm>
            <a:off x="558800" y="248666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48666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field between the plates is uniform — the field lines are parallel and equally spaced, so E has the same magnitude and direction everywhere between them</a:t>
            </a:r>
          </a:p>
        </p:txBody>
      </p:sp>
      <p:sp>
        <p:nvSpPr>
          <p:cNvPr id="23" name="ms-tick"/>
          <p:cNvSpPr txBox="1"/>
          <p:nvPr/>
        </p:nvSpPr>
        <p:spPr>
          <a:xfrm>
            <a:off x="558800" y="29298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4" name="ms-point"/>
          <p:cNvSpPr txBox="1"/>
          <p:nvPr/>
        </p:nvSpPr>
        <p:spPr>
          <a:xfrm>
            <a:off x="812800" y="29298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field of a point charge is radial, with lines spreading out from the charge</a:t>
            </a:r>
          </a:p>
        </p:txBody>
      </p:sp>
      <p:sp>
        <p:nvSpPr>
          <p:cNvPr id="25" name="ms-tick"/>
          <p:cNvSpPr txBox="1"/>
          <p:nvPr/>
        </p:nvSpPr>
        <p:spPr>
          <a:xfrm>
            <a:off x="558800" y="31832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31832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so the point-charge field falls off as 1/r², while the field between the plates does not vary with position at all</a:t>
            </a:r>
          </a:p>
        </p:txBody>
      </p:sp>
      <p:sp>
        <p:nvSpPr>
          <p:cNvPr id="27" name="ms-ref"/>
          <p:cNvSpPr txBox="1"/>
          <p:nvPr/>
        </p:nvSpPr>
        <p:spPr>
          <a:xfrm>
            <a:off x="558800" y="358902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Calculate — 2 marks</a:t>
            </a:r>
          </a:p>
        </p:txBody>
      </p:sp>
      <p:sp>
        <p:nvSpPr>
          <p:cNvPr id="28" name="ms-objective"/>
          <p:cNvSpPr txBox="1"/>
          <p:nvPr/>
        </p:nvSpPr>
        <p:spPr>
          <a:xfrm>
            <a:off x="11302513" y="358902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9" name="ms-tick"/>
          <p:cNvSpPr txBox="1"/>
          <p:nvPr/>
        </p:nvSpPr>
        <p:spPr>
          <a:xfrm>
            <a:off x="558800" y="38296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8296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W = ½CV² = ½ × 22 × 10⁻⁶ × 12²</a:t>
            </a:r>
          </a:p>
        </p:txBody>
      </p:sp>
      <p:sp>
        <p:nvSpPr>
          <p:cNvPr id="31" name="ms-tick"/>
          <p:cNvSpPr txBox="1"/>
          <p:nvPr/>
        </p:nvSpPr>
        <p:spPr>
          <a:xfrm>
            <a:off x="558800" y="408305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408305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W = 1.6 × 10⁻³ J</a:t>
            </a:r>
          </a:p>
        </p:txBody>
      </p:sp>
      <p:sp>
        <p:nvSpPr>
          <p:cNvPr id="33" name="ms-ref"/>
          <p:cNvSpPr txBox="1"/>
          <p:nvPr/>
        </p:nvSpPr>
        <p:spPr>
          <a:xfrm>
            <a:off x="558800" y="448881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Determine — 4 marks</a:t>
            </a:r>
          </a:p>
        </p:txBody>
      </p:sp>
      <p:sp>
        <p:nvSpPr>
          <p:cNvPr id="34" name="ms-objective"/>
          <p:cNvSpPr txBox="1"/>
          <p:nvPr/>
        </p:nvSpPr>
        <p:spPr>
          <a:xfrm>
            <a:off x="11302513" y="448881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5" name="ms-tick"/>
          <p:cNvSpPr txBox="1"/>
          <p:nvPr/>
        </p:nvSpPr>
        <p:spPr>
          <a:xfrm>
            <a:off x="558800" y="47294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7294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time constant RC = 150 × 10³ × 22 × 10⁻⁶ = 3.3 s</a:t>
            </a:r>
          </a:p>
        </p:txBody>
      </p:sp>
      <p:sp>
        <p:nvSpPr>
          <p:cNvPr id="37" name="ms-tick"/>
          <p:cNvSpPr txBox="1"/>
          <p:nvPr/>
        </p:nvSpPr>
        <p:spPr>
          <a:xfrm>
            <a:off x="558800" y="49828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8" name="ms-point"/>
          <p:cNvSpPr txBox="1"/>
          <p:nvPr/>
        </p:nvSpPr>
        <p:spPr>
          <a:xfrm>
            <a:off x="812800" y="49828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V = V₀e^(−t/RC), so 3.0 = 12e^(−t/3.3)</a:t>
            </a:r>
          </a:p>
        </p:txBody>
      </p:sp>
      <p:sp>
        <p:nvSpPr>
          <p:cNvPr id="39" name="ms-tick"/>
          <p:cNvSpPr txBox="1"/>
          <p:nvPr/>
        </p:nvSpPr>
        <p:spPr>
          <a:xfrm>
            <a:off x="558800" y="523621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0" name="ms-point"/>
          <p:cNvSpPr txBox="1"/>
          <p:nvPr/>
        </p:nvSpPr>
        <p:spPr>
          <a:xfrm>
            <a:off x="812800" y="523621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 = RC ln(V₀/V) = 3.3 × ln 4</a:t>
            </a:r>
          </a:p>
        </p:txBody>
      </p:sp>
      <p:sp>
        <p:nvSpPr>
          <p:cNvPr id="41" name="ms-tick"/>
          <p:cNvSpPr txBox="1"/>
          <p:nvPr/>
        </p:nvSpPr>
        <p:spPr>
          <a:xfrm>
            <a:off x="558800" y="548957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2" name="ms-point"/>
          <p:cNvSpPr txBox="1"/>
          <p:nvPr/>
        </p:nvSpPr>
        <p:spPr>
          <a:xfrm>
            <a:off x="812800" y="548957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 = 4.6 s</a:t>
            </a:r>
          </a:p>
        </p:txBody>
      </p:sp>
      <p:sp>
        <p:nvSpPr>
          <p:cNvPr id="43" name="panel"/>
          <p:cNvSpPr/>
          <p:nvPr/>
        </p:nvSpPr>
        <p:spPr>
          <a:xfrm>
            <a:off x="558800" y="558800"/>
            <a:ext cx="11074400" cy="12700"/>
          </a:xfrm>
          <a:prstGeom prst="rect">
            <a:avLst/>
          </a:prstGeom>
          <a:solidFill>
            <a:srgbClr val="2F4B45"/>
          </a:solidFill>
          <a:ln>
            <a:noFill/>
          </a:ln>
        </p:spPr>
      </p:sp>
      <p:sp>
        <p:nvSpPr>
          <p:cNvPr id="44"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TOPICS 12–25</a:t>
            </a:r>
          </a:p>
        </p:txBody>
      </p:sp>
      <p:sp>
        <p:nvSpPr>
          <p:cNvPr id="45"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6" name="panel"/>
          <p:cNvSpPr/>
          <p:nvPr/>
        </p:nvSpPr>
        <p:spPr>
          <a:xfrm>
            <a:off x="558800" y="6273800"/>
            <a:ext cx="11074400" cy="12700"/>
          </a:xfrm>
          <a:prstGeom prst="rect">
            <a:avLst/>
          </a:prstGeom>
          <a:solidFill>
            <a:srgbClr val="2F4B45"/>
          </a:solidFill>
          <a:ln>
            <a:noFill/>
          </a:ln>
        </p:spPr>
      </p:sp>
      <p:sp>
        <p:nvSpPr>
          <p:cNvPr id="47"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48"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27 / 36</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11</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75948" y="711200"/>
            <a:ext cx="775314" cy="266700"/>
          </a:xfrm>
          <a:prstGeom prst="roundRect">
            <a:avLst>
              <a:gd name="adj" fmla="val 30000"/>
            </a:avLst>
          </a:prstGeom>
          <a:noFill/>
          <a:ln w="9525">
            <a:solidFill>
              <a:srgbClr val="102E29"/>
            </a:solidFill>
          </a:ln>
        </p:spPr>
      </p:sp>
      <p:sp>
        <p:nvSpPr>
          <p:cNvPr id="9" name="chip"/>
          <p:cNvSpPr txBox="1"/>
          <p:nvPr/>
        </p:nvSpPr>
        <p:spPr>
          <a:xfrm>
            <a:off x="847594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 Level</a:t>
            </a:r>
          </a:p>
        </p:txBody>
      </p:sp>
      <p:sp>
        <p:nvSpPr>
          <p:cNvPr id="10" name="panel"/>
          <p:cNvSpPr/>
          <p:nvPr/>
        </p:nvSpPr>
        <p:spPr>
          <a:xfrm>
            <a:off x="7362211" y="711200"/>
            <a:ext cx="1012137" cy="266700"/>
          </a:xfrm>
          <a:prstGeom prst="roundRect">
            <a:avLst>
              <a:gd name="adj" fmla="val 30000"/>
            </a:avLst>
          </a:prstGeom>
          <a:solidFill>
            <a:srgbClr val="102E29"/>
          </a:solidFill>
          <a:ln>
            <a:noFill/>
          </a:ln>
        </p:spPr>
      </p:sp>
      <p:sp>
        <p:nvSpPr>
          <p:cNvPr id="11" name="chip"/>
          <p:cNvSpPr txBox="1"/>
          <p:nvPr/>
        </p:nvSpPr>
        <p:spPr>
          <a:xfrm>
            <a:off x="7362211"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22, 23</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Electrons are accelerated from rest through a potential difference of 250 V. Separately, a nucleus of ⁵⁶₂₆Fe has a nuclear mass of 55.9206 u. The mass of a proton is 1.00728 u, the mass of a neutron is 1.00867 u, and 1 u is equivalent to 931.5 MeV.</a:t>
            </a:r>
          </a:p>
        </p:txBody>
      </p:sp>
      <p:sp>
        <p:nvSpPr>
          <p:cNvPr id="14" name="panel"/>
          <p:cNvSpPr/>
          <p:nvPr/>
        </p:nvSpPr>
        <p:spPr>
          <a:xfrm>
            <a:off x="3499775" y="1953260"/>
            <a:ext cx="5192451" cy="3175000"/>
          </a:xfrm>
          <a:prstGeom prst="rect">
            <a:avLst/>
          </a:prstGeom>
          <a:solidFill>
            <a:srgbClr val="FFFFFF"/>
          </a:solidFill>
          <a:ln w="9525">
            <a:solidFill>
              <a:srgbClr val="C6C8BB"/>
            </a:solidFill>
          </a:ln>
        </p:spPr>
      </p:sp>
      <p:pic>
        <p:nvPicPr>
          <p:cNvPr id="15" name="Fig. 11.1" descr="An evacuated tube is drawn as a long horizontal rectangle, closed at its right-hand end by a bar labelled fluorescent screen. Near the left-hand end is a short vertical cathode, and beyond it a vertical anode plate with a gap at its centre; leads from both pass out of the tube to a cell labelled 250 V, whose positive terminal is joined to the anode. An arrow along the axis shows a beam of electrons passing through the gap in the anode and travelling to a thin crystal mounted upright across the middle of the tube. The screen is drawn blank."/>
          <p:cNvPicPr>
            <a:picLocks noChangeAspect="1"/>
          </p:cNvPicPr>
          <p:nvPr/>
        </p:nvPicPr>
        <p:blipFill>
          <a:blip r:embed="rId3"/>
          <a:stretch>
            <a:fillRect/>
          </a:stretch>
        </p:blipFill>
        <p:spPr>
          <a:xfrm>
            <a:off x="3614075" y="2067560"/>
            <a:ext cx="4963851" cy="2946400"/>
          </a:xfrm>
          <a:prstGeom prst="rect">
            <a:avLst/>
          </a:prstGeom>
        </p:spPr>
      </p:pic>
      <p:sp>
        <p:nvSpPr>
          <p:cNvPr id="16" name="text"/>
          <p:cNvSpPr txBox="1"/>
          <p:nvPr/>
        </p:nvSpPr>
        <p:spPr>
          <a:xfrm>
            <a:off x="558800" y="51917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11.1 — An evacuated tube is drawn as a long horizontal rectangle, closed at its right-hand end by a bar labelled fluorescent screen. Near the left-hand end is a short vertical cathode, and beyond it a vertical anode plate with a gap at its centre; leads from both pass out of the tube to a cell labelled 250 V, whose positive terminal is joined to the anode. An arrow along the axis shows a beam of electrons passing through the gap in the anode and travelling to a thin crystal mounted upright across the middle of the tube. The screen is drawn blank.</a:t>
            </a:r>
          </a:p>
        </p:txBody>
      </p:sp>
      <p:sp>
        <p:nvSpPr>
          <p:cNvPr id="17" name="panel"/>
          <p:cNvSpPr/>
          <p:nvPr/>
        </p:nvSpPr>
        <p:spPr>
          <a:xfrm>
            <a:off x="558800" y="558800"/>
            <a:ext cx="11074400" cy="12700"/>
          </a:xfrm>
          <a:prstGeom prst="rect">
            <a:avLst/>
          </a:prstGeom>
          <a:solidFill>
            <a:srgbClr val="C6C8BB"/>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TOPICS 12–25</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C6C8BB"/>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28 / 36</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11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75948" y="711200"/>
            <a:ext cx="775314" cy="266700"/>
          </a:xfrm>
          <a:prstGeom prst="roundRect">
            <a:avLst>
              <a:gd name="adj" fmla="val 30000"/>
            </a:avLst>
          </a:prstGeom>
          <a:noFill/>
          <a:ln w="9525">
            <a:solidFill>
              <a:srgbClr val="102E29"/>
            </a:solidFill>
          </a:ln>
        </p:spPr>
      </p:sp>
      <p:sp>
        <p:nvSpPr>
          <p:cNvPr id="9" name="chip"/>
          <p:cNvSpPr txBox="1"/>
          <p:nvPr/>
        </p:nvSpPr>
        <p:spPr>
          <a:xfrm>
            <a:off x="847594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 Level</a:t>
            </a:r>
          </a:p>
        </p:txBody>
      </p:sp>
      <p:sp>
        <p:nvSpPr>
          <p:cNvPr id="10" name="panel"/>
          <p:cNvSpPr/>
          <p:nvPr/>
        </p:nvSpPr>
        <p:spPr>
          <a:xfrm>
            <a:off x="7362211" y="711200"/>
            <a:ext cx="1012137" cy="266700"/>
          </a:xfrm>
          <a:prstGeom prst="roundRect">
            <a:avLst>
              <a:gd name="adj" fmla="val 30000"/>
            </a:avLst>
          </a:prstGeom>
          <a:solidFill>
            <a:srgbClr val="102E29"/>
          </a:solidFill>
          <a:ln>
            <a:noFill/>
          </a:ln>
        </p:spPr>
      </p:sp>
      <p:sp>
        <p:nvSpPr>
          <p:cNvPr id="11" name="chip"/>
          <p:cNvSpPr txBox="1"/>
          <p:nvPr/>
        </p:nvSpPr>
        <p:spPr>
          <a:xfrm>
            <a:off x="7362211"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Calculate</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5" name="text"/>
          <p:cNvSpPr txBox="1"/>
          <p:nvPr/>
        </p:nvSpPr>
        <p:spPr>
          <a:xfrm>
            <a:off x="558800" y="158242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Calculate the de Broglie wavelength of the accelerated electrons.</a:t>
            </a:r>
          </a:p>
        </p:txBody>
      </p:sp>
      <p:sp>
        <p:nvSpPr>
          <p:cNvPr id="16" name="part-ref"/>
          <p:cNvSpPr txBox="1"/>
          <p:nvPr/>
        </p:nvSpPr>
        <p:spPr>
          <a:xfrm>
            <a:off x="558800" y="192024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Explain</a:t>
            </a:r>
          </a:p>
        </p:txBody>
      </p:sp>
      <p:sp>
        <p:nvSpPr>
          <p:cNvPr id="17" name="part-marks"/>
          <p:cNvSpPr txBox="1"/>
          <p:nvPr/>
        </p:nvSpPr>
        <p:spPr>
          <a:xfrm>
            <a:off x="11009102" y="192024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18" name="text"/>
          <p:cNvSpPr txBox="1"/>
          <p:nvPr/>
        </p:nvSpPr>
        <p:spPr>
          <a:xfrm>
            <a:off x="558800" y="215646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how the diffraction of a beam of such electrons by a thin crystal provides evidence for the wave nature of matter.</a:t>
            </a:r>
          </a:p>
        </p:txBody>
      </p:sp>
      <p:sp>
        <p:nvSpPr>
          <p:cNvPr id="19" name="part-ref"/>
          <p:cNvSpPr txBox="1"/>
          <p:nvPr/>
        </p:nvSpPr>
        <p:spPr>
          <a:xfrm>
            <a:off x="558800" y="249428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Determine</a:t>
            </a:r>
          </a:p>
        </p:txBody>
      </p:sp>
      <p:sp>
        <p:nvSpPr>
          <p:cNvPr id="20" name="part-marks"/>
          <p:cNvSpPr txBox="1"/>
          <p:nvPr/>
        </p:nvSpPr>
        <p:spPr>
          <a:xfrm>
            <a:off x="11009102" y="249428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1" name="text"/>
          <p:cNvSpPr txBox="1"/>
          <p:nvPr/>
        </p:nvSpPr>
        <p:spPr>
          <a:xfrm>
            <a:off x="558800" y="273050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Determine the binding energy per nucleon of ⁵⁶₂₆Fe, in MeV.</a:t>
            </a:r>
          </a:p>
        </p:txBody>
      </p:sp>
      <p:sp>
        <p:nvSpPr>
          <p:cNvPr id="22" name="part-ref"/>
          <p:cNvSpPr txBox="1"/>
          <p:nvPr/>
        </p:nvSpPr>
        <p:spPr>
          <a:xfrm>
            <a:off x="558800" y="306832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Explain</a:t>
            </a:r>
          </a:p>
        </p:txBody>
      </p:sp>
      <p:sp>
        <p:nvSpPr>
          <p:cNvPr id="23" name="part-marks"/>
          <p:cNvSpPr txBox="1"/>
          <p:nvPr/>
        </p:nvSpPr>
        <p:spPr>
          <a:xfrm>
            <a:off x="11009102" y="306832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30454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Iron-56 lies near the peak of the binding energy per nucleon curve. Explain why energy is released both when light nuclei fuse and when heavy nuclei undergo fission.</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TOPICS 12–25</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29 / 36</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094632" y="711200"/>
            <a:ext cx="775314" cy="266700"/>
          </a:xfrm>
          <a:prstGeom prst="roundRect">
            <a:avLst>
              <a:gd name="adj" fmla="val 30000"/>
            </a:avLst>
          </a:prstGeom>
          <a:noFill/>
          <a:ln w="9525">
            <a:solidFill>
              <a:srgbClr val="A9BDB6"/>
            </a:solidFill>
          </a:ln>
        </p:spPr>
      </p:sp>
      <p:sp>
        <p:nvSpPr>
          <p:cNvPr id="9" name="chip"/>
          <p:cNvSpPr txBox="1"/>
          <p:nvPr/>
        </p:nvSpPr>
        <p:spPr>
          <a:xfrm>
            <a:off x="9094632"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 Level</a:t>
            </a:r>
          </a:p>
        </p:txBody>
      </p:sp>
      <p:sp>
        <p:nvSpPr>
          <p:cNvPr id="10" name="panel"/>
          <p:cNvSpPr/>
          <p:nvPr/>
        </p:nvSpPr>
        <p:spPr>
          <a:xfrm>
            <a:off x="7680744" y="711200"/>
            <a:ext cx="1312289" cy="266700"/>
          </a:xfrm>
          <a:prstGeom prst="roundRect">
            <a:avLst>
              <a:gd name="adj" fmla="val 30000"/>
            </a:avLst>
          </a:prstGeom>
          <a:noFill/>
          <a:ln w="9525">
            <a:solidFill>
              <a:srgbClr val="A9BDB6"/>
            </a:solidFill>
          </a:ln>
        </p:spPr>
      </p:sp>
      <p:sp>
        <p:nvSpPr>
          <p:cNvPr id="11" name="chip"/>
          <p:cNvSpPr txBox="1"/>
          <p:nvPr/>
        </p:nvSpPr>
        <p:spPr>
          <a:xfrm>
            <a:off x="7680744"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g/4</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 halves rather than squaring — the error of a candidate who remembers that the distance has doubled but not that the field follows an inverse square law. The distance from the centre, not from the surface, is what enters the law, and it has gone from R to 2R.</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TOPICS 12–25</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 / 36</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11</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75948" y="711200"/>
            <a:ext cx="775314" cy="266700"/>
          </a:xfrm>
          <a:prstGeom prst="roundRect">
            <a:avLst>
              <a:gd name="adj" fmla="val 30000"/>
            </a:avLst>
          </a:prstGeom>
          <a:noFill/>
          <a:ln w="9525">
            <a:solidFill>
              <a:srgbClr val="A9BDB6"/>
            </a:solidFill>
          </a:ln>
        </p:spPr>
      </p:sp>
      <p:sp>
        <p:nvSpPr>
          <p:cNvPr id="9" name="chip"/>
          <p:cNvSpPr txBox="1"/>
          <p:nvPr/>
        </p:nvSpPr>
        <p:spPr>
          <a:xfrm>
            <a:off x="847594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 Level</a:t>
            </a:r>
          </a:p>
        </p:txBody>
      </p:sp>
      <p:sp>
        <p:nvSpPr>
          <p:cNvPr id="10" name="panel"/>
          <p:cNvSpPr/>
          <p:nvPr/>
        </p:nvSpPr>
        <p:spPr>
          <a:xfrm>
            <a:off x="7362211" y="711200"/>
            <a:ext cx="1012137" cy="266700"/>
          </a:xfrm>
          <a:prstGeom prst="roundRect">
            <a:avLst>
              <a:gd name="adj" fmla="val 30000"/>
            </a:avLst>
          </a:prstGeom>
          <a:noFill/>
          <a:ln w="9525">
            <a:solidFill>
              <a:srgbClr val="A9BDB6"/>
            </a:solidFill>
          </a:ln>
        </p:spPr>
      </p:sp>
      <p:sp>
        <p:nvSpPr>
          <p:cNvPr id="11" name="chip"/>
          <p:cNvSpPr txBox="1"/>
          <p:nvPr/>
        </p:nvSpPr>
        <p:spPr>
          <a:xfrm>
            <a:off x="7362211"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Calculate — 4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kinetic energy = eV = 1.60 × 10⁻¹⁹ × 250 = 4.0 × 10⁻¹⁷ J</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 = √(2mE_k) = √(2 × 9.11 × 10⁻³¹ × 4.0 × 10⁻¹⁷)</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 = 8.5 × 10⁻²⁴ kg m s⁻¹</a:t>
            </a:r>
          </a:p>
        </p:txBody>
      </p:sp>
      <p:sp>
        <p:nvSpPr>
          <p:cNvPr id="21" name="ms-tick"/>
          <p:cNvSpPr txBox="1"/>
          <p:nvPr/>
        </p:nvSpPr>
        <p:spPr>
          <a:xfrm>
            <a:off x="558800" y="23469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λ = h/p = 6.63 × 10⁻³⁴ / 8.5 × 10⁻²⁴ = 7.8 × 10⁻¹¹ m</a:t>
            </a:r>
          </a:p>
        </p:txBody>
      </p:sp>
      <p:sp>
        <p:nvSpPr>
          <p:cNvPr id="23" name="text"/>
          <p:cNvSpPr txBox="1"/>
          <p:nvPr/>
        </p:nvSpPr>
        <p:spPr>
          <a:xfrm>
            <a:off x="812800" y="267652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Candidates who find the speed first and then use λ = h/mv reach the same answer and earn the same marks. Those who set eV = hc/λ have used the photon relation on a particle with mass and earn nothing.</a:t>
            </a:r>
          </a:p>
        </p:txBody>
      </p:sp>
      <p:sp>
        <p:nvSpPr>
          <p:cNvPr id="24" name="ms-ref"/>
          <p:cNvSpPr txBox="1"/>
          <p:nvPr/>
        </p:nvSpPr>
        <p:spPr>
          <a:xfrm>
            <a:off x="558800" y="315912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Explain — 3 marks</a:t>
            </a:r>
          </a:p>
        </p:txBody>
      </p:sp>
      <p:sp>
        <p:nvSpPr>
          <p:cNvPr id="25" name="ms-objective"/>
          <p:cNvSpPr txBox="1"/>
          <p:nvPr/>
        </p:nvSpPr>
        <p:spPr>
          <a:xfrm>
            <a:off x="11302513" y="315912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AO1</a:t>
            </a:r>
          </a:p>
        </p:txBody>
      </p:sp>
      <p:sp>
        <p:nvSpPr>
          <p:cNvPr id="26" name="ms-tick"/>
          <p:cNvSpPr txBox="1"/>
          <p:nvPr/>
        </p:nvSpPr>
        <p:spPr>
          <a:xfrm>
            <a:off x="558800" y="33997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7" name="ms-point"/>
          <p:cNvSpPr txBox="1"/>
          <p:nvPr/>
        </p:nvSpPr>
        <p:spPr>
          <a:xfrm>
            <a:off x="812800" y="33997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beam produces a pattern of rings or maxima and minima rather than a single spot</a:t>
            </a:r>
          </a:p>
        </p:txBody>
      </p:sp>
      <p:sp>
        <p:nvSpPr>
          <p:cNvPr id="28" name="ms-tick"/>
          <p:cNvSpPr txBox="1"/>
          <p:nvPr/>
        </p:nvSpPr>
        <p:spPr>
          <a:xfrm>
            <a:off x="558800" y="36531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9" name="ms-point"/>
          <p:cNvSpPr txBox="1"/>
          <p:nvPr/>
        </p:nvSpPr>
        <p:spPr>
          <a:xfrm>
            <a:off x="812800" y="36531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diffraction and interference are effects that only waves show</a:t>
            </a:r>
          </a:p>
        </p:txBody>
      </p:sp>
      <p:sp>
        <p:nvSpPr>
          <p:cNvPr id="30" name="ms-tick"/>
          <p:cNvSpPr txBox="1"/>
          <p:nvPr/>
        </p:nvSpPr>
        <p:spPr>
          <a:xfrm>
            <a:off x="558800" y="390652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1" name="ms-point"/>
          <p:cNvSpPr txBox="1"/>
          <p:nvPr/>
        </p:nvSpPr>
        <p:spPr>
          <a:xfrm>
            <a:off x="812800" y="390652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spacing of the pattern agrees with the de Broglie wavelength calculated from the electrons' momentum, so the wavelength is a property of the particles themselves</a:t>
            </a:r>
          </a:p>
        </p:txBody>
      </p:sp>
      <p:sp>
        <p:nvSpPr>
          <p:cNvPr id="32" name="ms-ref"/>
          <p:cNvSpPr txBox="1"/>
          <p:nvPr/>
        </p:nvSpPr>
        <p:spPr>
          <a:xfrm>
            <a:off x="558800" y="450215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Determine — 4 marks</a:t>
            </a:r>
          </a:p>
        </p:txBody>
      </p:sp>
      <p:sp>
        <p:nvSpPr>
          <p:cNvPr id="33" name="ms-objective"/>
          <p:cNvSpPr txBox="1"/>
          <p:nvPr/>
        </p:nvSpPr>
        <p:spPr>
          <a:xfrm>
            <a:off x="11302513" y="450215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34" name="ms-tick"/>
          <p:cNvSpPr txBox="1"/>
          <p:nvPr/>
        </p:nvSpPr>
        <p:spPr>
          <a:xfrm>
            <a:off x="558800" y="47428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5" name="ms-point"/>
          <p:cNvSpPr txBox="1"/>
          <p:nvPr/>
        </p:nvSpPr>
        <p:spPr>
          <a:xfrm>
            <a:off x="812800" y="47428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total mass of separate nucleons = 26 × 1.00728 + 30 × 1.00867 = 56.4494 u</a:t>
            </a:r>
          </a:p>
        </p:txBody>
      </p:sp>
      <p:sp>
        <p:nvSpPr>
          <p:cNvPr id="36" name="ms-tick"/>
          <p:cNvSpPr txBox="1"/>
          <p:nvPr/>
        </p:nvSpPr>
        <p:spPr>
          <a:xfrm>
            <a:off x="558800" y="49961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7" name="ms-point"/>
          <p:cNvSpPr txBox="1"/>
          <p:nvPr/>
        </p:nvSpPr>
        <p:spPr>
          <a:xfrm>
            <a:off x="812800" y="49961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mass defect Δm = 56.4494 − 55.9206 = 0.5288 u</a:t>
            </a:r>
          </a:p>
        </p:txBody>
      </p:sp>
      <p:sp>
        <p:nvSpPr>
          <p:cNvPr id="38" name="ms-tick"/>
          <p:cNvSpPr txBox="1"/>
          <p:nvPr/>
        </p:nvSpPr>
        <p:spPr>
          <a:xfrm>
            <a:off x="558800" y="52495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9" name="ms-point"/>
          <p:cNvSpPr txBox="1"/>
          <p:nvPr/>
        </p:nvSpPr>
        <p:spPr>
          <a:xfrm>
            <a:off x="812800" y="52495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binding energy = 0.5288 × 931.5 = 492.6 MeV</a:t>
            </a:r>
          </a:p>
        </p:txBody>
      </p:sp>
      <p:sp>
        <p:nvSpPr>
          <p:cNvPr id="40" name="ms-tick"/>
          <p:cNvSpPr txBox="1"/>
          <p:nvPr/>
        </p:nvSpPr>
        <p:spPr>
          <a:xfrm>
            <a:off x="558800" y="550291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1" name="ms-point"/>
          <p:cNvSpPr txBox="1"/>
          <p:nvPr/>
        </p:nvSpPr>
        <p:spPr>
          <a:xfrm>
            <a:off x="812800" y="550291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per nucleon = 492.6 / 56 = 8.8 MeV</a:t>
            </a:r>
          </a:p>
        </p:txBody>
      </p:sp>
      <p:sp>
        <p:nvSpPr>
          <p:cNvPr id="42" name="panel"/>
          <p:cNvSpPr/>
          <p:nvPr/>
        </p:nvSpPr>
        <p:spPr>
          <a:xfrm>
            <a:off x="558800" y="558800"/>
            <a:ext cx="11074400" cy="12700"/>
          </a:xfrm>
          <a:prstGeom prst="rect">
            <a:avLst/>
          </a:prstGeom>
          <a:solidFill>
            <a:srgbClr val="2F4B45"/>
          </a:solidFill>
          <a:ln>
            <a:noFill/>
          </a:ln>
        </p:spPr>
      </p:sp>
      <p:sp>
        <p:nvSpPr>
          <p:cNvPr id="4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TOPICS 12–25</a:t>
            </a:r>
          </a:p>
        </p:txBody>
      </p:sp>
      <p:sp>
        <p:nvSpPr>
          <p:cNvPr id="4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5" name="panel"/>
          <p:cNvSpPr/>
          <p:nvPr/>
        </p:nvSpPr>
        <p:spPr>
          <a:xfrm>
            <a:off x="558800" y="6273800"/>
            <a:ext cx="11074400" cy="12700"/>
          </a:xfrm>
          <a:prstGeom prst="rect">
            <a:avLst/>
          </a:prstGeom>
          <a:solidFill>
            <a:srgbClr val="2F4B45"/>
          </a:solidFill>
          <a:ln>
            <a:noFill/>
          </a:ln>
        </p:spPr>
      </p:sp>
      <p:sp>
        <p:nvSpPr>
          <p:cNvPr id="4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4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30 / 36</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11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14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75948" y="711200"/>
            <a:ext cx="775314" cy="266700"/>
          </a:xfrm>
          <a:prstGeom prst="roundRect">
            <a:avLst>
              <a:gd name="adj" fmla="val 30000"/>
            </a:avLst>
          </a:prstGeom>
          <a:noFill/>
          <a:ln w="9525">
            <a:solidFill>
              <a:srgbClr val="A9BDB6"/>
            </a:solidFill>
          </a:ln>
        </p:spPr>
      </p:sp>
      <p:sp>
        <p:nvSpPr>
          <p:cNvPr id="9" name="chip"/>
          <p:cNvSpPr txBox="1"/>
          <p:nvPr/>
        </p:nvSpPr>
        <p:spPr>
          <a:xfrm>
            <a:off x="847594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 Level</a:t>
            </a:r>
          </a:p>
        </p:txBody>
      </p:sp>
      <p:sp>
        <p:nvSpPr>
          <p:cNvPr id="10" name="panel"/>
          <p:cNvSpPr/>
          <p:nvPr/>
        </p:nvSpPr>
        <p:spPr>
          <a:xfrm>
            <a:off x="7362211" y="711200"/>
            <a:ext cx="1012137" cy="266700"/>
          </a:xfrm>
          <a:prstGeom prst="roundRect">
            <a:avLst>
              <a:gd name="adj" fmla="val 30000"/>
            </a:avLst>
          </a:prstGeom>
          <a:noFill/>
          <a:ln w="9525">
            <a:solidFill>
              <a:srgbClr val="A9BDB6"/>
            </a:solidFill>
          </a:ln>
        </p:spPr>
      </p:sp>
      <p:sp>
        <p:nvSpPr>
          <p:cNvPr id="11" name="chip"/>
          <p:cNvSpPr txBox="1"/>
          <p:nvPr/>
        </p:nvSpPr>
        <p:spPr>
          <a:xfrm>
            <a:off x="7362211" y="711200"/>
            <a:ext cx="101213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Structured</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Explain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15" name="ms-tick"/>
          <p:cNvSpPr txBox="1"/>
          <p:nvPr/>
        </p:nvSpPr>
        <p:spPr>
          <a:xfrm>
            <a:off x="558800" y="1586865"/>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energy is released whenever the products have a greater binding energy per nucleon than the reactants, because the nucleons end up more tightly bound and the surplus mass is released as energy</a:t>
            </a:r>
          </a:p>
        </p:txBody>
      </p:sp>
      <p:sp>
        <p:nvSpPr>
          <p:cNvPr id="17" name="ms-tick"/>
          <p:cNvSpPr txBox="1"/>
          <p:nvPr/>
        </p:nvSpPr>
        <p:spPr>
          <a:xfrm>
            <a:off x="558800" y="20300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20300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light nuclei lie to the left of the peak, so fusing them moves the nucleons up the curve towards iron</a:t>
            </a:r>
          </a:p>
        </p:txBody>
      </p:sp>
      <p:sp>
        <p:nvSpPr>
          <p:cNvPr id="19" name="ms-tick"/>
          <p:cNvSpPr txBox="1"/>
          <p:nvPr/>
        </p:nvSpPr>
        <p:spPr>
          <a:xfrm>
            <a:off x="558800" y="22834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2834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heavy nuclei lie to the right of the peak, so splitting them also moves the nucleons up the curve towards iron</a:t>
            </a:r>
          </a:p>
        </p:txBody>
      </p:sp>
      <p:sp>
        <p:nvSpPr>
          <p:cNvPr id="21" name="text"/>
          <p:cNvSpPr txBox="1"/>
          <p:nvPr/>
        </p:nvSpPr>
        <p:spPr>
          <a:xfrm>
            <a:off x="812800" y="261302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The argument has to run through the same curve twice, in opposite directions. Answers that treat fusion and fission as unrelated processes with separate explanations do not earn the third mark.</a:t>
            </a:r>
          </a:p>
        </p:txBody>
      </p:sp>
      <p:sp>
        <p:nvSpPr>
          <p:cNvPr id="22" name="panel"/>
          <p:cNvSpPr/>
          <p:nvPr/>
        </p:nvSpPr>
        <p:spPr>
          <a:xfrm>
            <a:off x="558800" y="558800"/>
            <a:ext cx="11074400" cy="12700"/>
          </a:xfrm>
          <a:prstGeom prst="rect">
            <a:avLst/>
          </a:prstGeom>
          <a:solidFill>
            <a:srgbClr val="2F4B45"/>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TOPICS 12–25</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2F4B45"/>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31 / 36</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12</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15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75948" y="711200"/>
            <a:ext cx="775314" cy="266700"/>
          </a:xfrm>
          <a:prstGeom prst="roundRect">
            <a:avLst>
              <a:gd name="adj" fmla="val 30000"/>
            </a:avLst>
          </a:prstGeom>
          <a:noFill/>
          <a:ln w="9525">
            <a:solidFill>
              <a:srgbClr val="102E29"/>
            </a:solidFill>
          </a:ln>
        </p:spPr>
      </p:sp>
      <p:sp>
        <p:nvSpPr>
          <p:cNvPr id="9" name="chip"/>
          <p:cNvSpPr txBox="1"/>
          <p:nvPr/>
        </p:nvSpPr>
        <p:spPr>
          <a:xfrm>
            <a:off x="847594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 Level</a:t>
            </a:r>
          </a:p>
        </p:txBody>
      </p:sp>
      <p:sp>
        <p:nvSpPr>
          <p:cNvPr id="10" name="panel"/>
          <p:cNvSpPr/>
          <p:nvPr/>
        </p:nvSpPr>
        <p:spPr>
          <a:xfrm>
            <a:off x="7178585" y="711200"/>
            <a:ext cx="1195763" cy="266700"/>
          </a:xfrm>
          <a:prstGeom prst="roundRect">
            <a:avLst>
              <a:gd name="adj" fmla="val 30000"/>
            </a:avLst>
          </a:prstGeom>
          <a:solidFill>
            <a:srgbClr val="102E29"/>
          </a:solidFill>
          <a:ln>
            <a:noFill/>
          </a:ln>
        </p:spPr>
      </p:sp>
      <p:sp>
        <p:nvSpPr>
          <p:cNvPr id="11" name="chip"/>
          <p:cNvSpPr txBox="1"/>
          <p:nvPr/>
        </p:nvSpPr>
        <p:spPr>
          <a:xfrm>
            <a:off x="7178585"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Analysis, conclusions and evaluation — Paper 5 style   ·   Syllabus 19, 23</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student investigates the discharge of a capacitor of capacitance C through a resistor of resistance R = 100 kΩ. The potential difference V across the capacitor is recorded at intervals, and ln(V/V) is calculated. The student expects V = V₀e^(−t/RC).</a:t>
            </a:r>
          </a:p>
        </p:txBody>
      </p:sp>
      <p:sp>
        <p:nvSpPr>
          <p:cNvPr id="14" name="text"/>
          <p:cNvSpPr txBox="1"/>
          <p:nvPr/>
        </p:nvSpPr>
        <p:spPr>
          <a:xfrm>
            <a:off x="558800" y="1953260"/>
            <a:ext cx="11074400" cy="1651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4C5F59"/>
                </a:solidFill>
                <a:latin typeface="Arial"/>
                <a:cs typeface="Arial"/>
              </a:rPr>
              <a:t>The student's processed results</a:t>
            </a:r>
          </a:p>
        </p:txBody>
      </p:sp>
      <p:graphicFrame>
        <p:nvGraphicFramePr>
          <p:cNvPr id="15" name="readings"/>
          <p:cNvGraphicFramePr>
            <a:graphicFrameLocks noGrp="1"/>
          </p:cNvGraphicFramePr>
          <p:nvPr/>
        </p:nvGraphicFramePr>
        <p:xfrm>
          <a:off x="558800" y="2181860"/>
          <a:ext cx="11049000" cy="876300"/>
        </p:xfrm>
        <a:graphic>
          <a:graphicData uri="http://schemas.openxmlformats.org/drawingml/2006/table">
            <a:tbl>
              <a:tblPr firstRow="1"/>
              <a:tblGrid>
                <a:gridCol w="1841500"/>
                <a:gridCol w="1841500"/>
                <a:gridCol w="1841500"/>
                <a:gridCol w="1841500"/>
                <a:gridCol w="1841500"/>
                <a:gridCol w="1841500"/>
              </a:tblGrid>
              <a:tr h="292100">
                <a:tc>
                  <a:txBody>
                    <a:bodyPr/>
                    <a:lstStyle/>
                    <a:p>
                      <a:pPr marL="0" indent="0" algn="l">
                        <a:lnSpc>
                          <a:spcPct val="100000"/>
                        </a:lnSpc>
                        <a:buNone/>
                      </a:pPr>
                      <a:r>
                        <a:rPr lang="en-GB" sz="1000" b="1" i="0" dirty="0">
                          <a:solidFill>
                            <a:srgbClr val="F3EFDF"/>
                          </a:solidFill>
                          <a:latin typeface="Arial"/>
                          <a:cs typeface="Arial"/>
                        </a:rPr>
                        <a:t>t / s</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10.0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20.0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30.0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c>
                  <a:txBody>
                    <a:bodyPr/>
                    <a:lstStyle/>
                    <a:p>
                      <a:pPr marL="0" indent="0" algn="l">
                        <a:lnSpc>
                          <a:spcPct val="100000"/>
                        </a:lnSpc>
                        <a:buNone/>
                      </a:pPr>
                      <a:r>
                        <a:rPr lang="en-GB" sz="1000" b="1" i="0" dirty="0">
                          <a:solidFill>
                            <a:srgbClr val="F3EFDF"/>
                          </a:solidFill>
                          <a:latin typeface="Arial"/>
                          <a:cs typeface="Arial"/>
                        </a:rPr>
                        <a:t>40.0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solidFill>
                      <a:srgbClr val="102E29"/>
                    </a:solidFill>
                  </a:tcPr>
                </a:tc>
              </a:tr>
              <a:tr h="292100">
                <a:tc>
                  <a:txBody>
                    <a:bodyPr/>
                    <a:lstStyle/>
                    <a:p>
                      <a:pPr marL="0" indent="0" algn="l">
                        <a:lnSpc>
                          <a:spcPct val="100000"/>
                        </a:lnSpc>
                        <a:buNone/>
                      </a:pPr>
                      <a:r>
                        <a:rPr lang="en-GB" sz="1000" b="0" i="0" dirty="0">
                          <a:solidFill>
                            <a:srgbClr val="102E29"/>
                          </a:solidFill>
                          <a:latin typeface="Arial"/>
                          <a:cs typeface="Arial"/>
                        </a:rPr>
                        <a:t>V / V</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9.00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6.05</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4.07</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2.73</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1.84</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r h="292100">
                <a:tc>
                  <a:txBody>
                    <a:bodyPr/>
                    <a:lstStyle/>
                    <a:p>
                      <a:pPr marL="0" indent="0" algn="l">
                        <a:lnSpc>
                          <a:spcPct val="100000"/>
                        </a:lnSpc>
                        <a:buNone/>
                      </a:pPr>
                      <a:r>
                        <a:rPr lang="en-GB" sz="1000" b="0" i="0" dirty="0">
                          <a:solidFill>
                            <a:srgbClr val="102E29"/>
                          </a:solidFill>
                          <a:latin typeface="Arial"/>
                          <a:cs typeface="Arial"/>
                        </a:rPr>
                        <a:t>ln (V / V)</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2.197</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1.800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1.404</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1.004</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c>
                  <a:txBody>
                    <a:bodyPr/>
                    <a:lstStyle/>
                    <a:p>
                      <a:pPr marL="0" indent="0" algn="l">
                        <a:lnSpc>
                          <a:spcPct val="100000"/>
                        </a:lnSpc>
                        <a:buNone/>
                      </a:pPr>
                      <a:r>
                        <a:rPr lang="en-GB" sz="1000" b="0" i="0" dirty="0">
                          <a:solidFill>
                            <a:srgbClr val="102E29"/>
                          </a:solidFill>
                          <a:latin typeface="Arial"/>
                          <a:cs typeface="Arial"/>
                        </a:rPr>
                        <a:t>0.610</a:t>
                      </a:r>
                    </a:p>
                  </a:txBody>
                  <a:tcPr marL="88900" marR="88900" marT="63500" marB="63500" anchor="ctr">
                    <a:lnL w="9525">
                      <a:solidFill>
                        <a:srgbClr val="C6C8BB"/>
                      </a:solidFill>
                    </a:lnL>
                    <a:lnR w="9525">
                      <a:solidFill>
                        <a:srgbClr val="C6C8BB"/>
                      </a:solidFill>
                    </a:lnR>
                    <a:lnT w="9525">
                      <a:solidFill>
                        <a:srgbClr val="C6C8BB"/>
                      </a:solidFill>
                    </a:lnT>
                    <a:lnB w="9525">
                      <a:solidFill>
                        <a:srgbClr val="C6C8BB"/>
                      </a:solidFill>
                    </a:lnB>
                    <a:noFill/>
                  </a:tcPr>
                </a:tc>
              </a:tr>
            </a:tbl>
          </a:graphicData>
        </a:graphic>
      </p:graphicFrame>
      <p:sp>
        <p:nvSpPr>
          <p:cNvPr id="16" name="panel"/>
          <p:cNvSpPr/>
          <p:nvPr/>
        </p:nvSpPr>
        <p:spPr>
          <a:xfrm>
            <a:off x="3559791" y="3235960"/>
            <a:ext cx="5072417" cy="2349500"/>
          </a:xfrm>
          <a:prstGeom prst="rect">
            <a:avLst/>
          </a:prstGeom>
          <a:solidFill>
            <a:srgbClr val="FFFFFF"/>
          </a:solidFill>
          <a:ln w="9525">
            <a:solidFill>
              <a:srgbClr val="C6C8BB"/>
            </a:solidFill>
          </a:ln>
        </p:spPr>
      </p:sp>
      <p:pic>
        <p:nvPicPr>
          <p:cNvPr id="17" name="Fig. 12.1" descr="A circuit with three branches between an upper and a lower horizontal wire. On the left is a capacitor labelled C; in the middle is a voltmeter connected permanently across it, with junction dots where its branch joins each of the two wires; on the right is a resistor labelled R = 100 kΩ. An open switch S lies in the upper wire between the voltmeter branch and the resistor branch, so that closing it connects the resistor across the capacitor."/>
          <p:cNvPicPr>
            <a:picLocks noChangeAspect="1"/>
          </p:cNvPicPr>
          <p:nvPr/>
        </p:nvPicPr>
        <p:blipFill>
          <a:blip r:embed="rId3"/>
          <a:stretch>
            <a:fillRect/>
          </a:stretch>
        </p:blipFill>
        <p:spPr>
          <a:xfrm>
            <a:off x="3674091" y="3350260"/>
            <a:ext cx="4843817" cy="2120900"/>
          </a:xfrm>
          <a:prstGeom prst="rect">
            <a:avLst/>
          </a:prstGeom>
        </p:spPr>
      </p:pic>
      <p:sp>
        <p:nvSpPr>
          <p:cNvPr id="18" name="text"/>
          <p:cNvSpPr txBox="1"/>
          <p:nvPr/>
        </p:nvSpPr>
        <p:spPr>
          <a:xfrm>
            <a:off x="558800" y="5648960"/>
            <a:ext cx="11074400" cy="445770"/>
          </a:xfrm>
          <a:prstGeom prst="rect">
            <a:avLst/>
          </a:prstGeom>
          <a:noFill/>
        </p:spPr>
        <p:txBody>
          <a:bodyPr wrap="square" lIns="0" tIns="0" rIns="0" bIns="0" anchor="t">
            <a:noAutofit/>
          </a:bodyPr>
          <a:lstStyle/>
          <a:p>
            <a:pPr marL="0" indent="0" algn="ctr">
              <a:lnSpc>
                <a:spcPct val="100000"/>
              </a:lnSpc>
              <a:buNone/>
            </a:pPr>
            <a:r>
              <a:rPr lang="en-GB" sz="900" b="0" i="1" dirty="0">
                <a:solidFill>
                  <a:srgbClr val="4C5F59"/>
                </a:solidFill>
                <a:latin typeface="Arial"/>
                <a:cs typeface="Arial"/>
              </a:rPr>
              <a:t>Fig. 12.1 — A circuit with three branches between an upper and a lower horizontal wire. On the left is a capacitor labelled C; in the middle is a voltmeter connected permanently across it, with junction dots where its branch joins each of the two wires; on the right is a resistor labelled R = 100 kΩ. An open switch S lies in the upper wire between the voltmeter branch and the resistor branch, so that closing it connects the resistor across the capacitor.</a:t>
            </a:r>
          </a:p>
        </p:txBody>
      </p:sp>
      <p:sp>
        <p:nvSpPr>
          <p:cNvPr id="19" name="panel"/>
          <p:cNvSpPr/>
          <p:nvPr/>
        </p:nvSpPr>
        <p:spPr>
          <a:xfrm>
            <a:off x="558800" y="558800"/>
            <a:ext cx="11074400" cy="12700"/>
          </a:xfrm>
          <a:prstGeom prst="rect">
            <a:avLst/>
          </a:prstGeom>
          <a:solidFill>
            <a:srgbClr val="C6C8BB"/>
          </a:solidFill>
          <a:ln>
            <a:noFill/>
          </a:ln>
        </p:spPr>
      </p:sp>
      <p:sp>
        <p:nvSpPr>
          <p:cNvPr id="20"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TOPICS 12–25</a:t>
            </a:r>
          </a:p>
        </p:txBody>
      </p:sp>
      <p:sp>
        <p:nvSpPr>
          <p:cNvPr id="21"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2" name="panel"/>
          <p:cNvSpPr/>
          <p:nvPr/>
        </p:nvSpPr>
        <p:spPr>
          <a:xfrm>
            <a:off x="558800" y="6273800"/>
            <a:ext cx="11074400" cy="12700"/>
          </a:xfrm>
          <a:prstGeom prst="rect">
            <a:avLst/>
          </a:prstGeom>
          <a:solidFill>
            <a:srgbClr val="C6C8BB"/>
          </a:solidFill>
          <a:ln>
            <a:noFill/>
          </a:ln>
        </p:spPr>
      </p:sp>
      <p:sp>
        <p:nvSpPr>
          <p:cNvPr id="23"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4"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32 / 36</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12 (cont.)</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15 marks</a:t>
            </a:r>
          </a:p>
        </p:txBody>
      </p:sp>
      <p:sp>
        <p:nvSpPr>
          <p:cNvPr id="6" name="panel"/>
          <p:cNvSpPr/>
          <p:nvPr/>
        </p:nvSpPr>
        <p:spPr>
          <a:xfrm>
            <a:off x="9352862" y="711200"/>
            <a:ext cx="1270757" cy="266700"/>
          </a:xfrm>
          <a:prstGeom prst="roundRect">
            <a:avLst>
              <a:gd name="adj" fmla="val 30000"/>
            </a:avLst>
          </a:prstGeom>
          <a:noFill/>
          <a:ln w="9525">
            <a:solidFill>
              <a:srgbClr val="102E29"/>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Discriminating</a:t>
            </a:r>
          </a:p>
        </p:txBody>
      </p:sp>
      <p:sp>
        <p:nvSpPr>
          <p:cNvPr id="8" name="panel"/>
          <p:cNvSpPr/>
          <p:nvPr/>
        </p:nvSpPr>
        <p:spPr>
          <a:xfrm>
            <a:off x="8475948" y="711200"/>
            <a:ext cx="775314" cy="266700"/>
          </a:xfrm>
          <a:prstGeom prst="roundRect">
            <a:avLst>
              <a:gd name="adj" fmla="val 30000"/>
            </a:avLst>
          </a:prstGeom>
          <a:noFill/>
          <a:ln w="9525">
            <a:solidFill>
              <a:srgbClr val="102E29"/>
            </a:solidFill>
          </a:ln>
        </p:spPr>
      </p:sp>
      <p:sp>
        <p:nvSpPr>
          <p:cNvPr id="9" name="chip"/>
          <p:cNvSpPr txBox="1"/>
          <p:nvPr/>
        </p:nvSpPr>
        <p:spPr>
          <a:xfrm>
            <a:off x="847594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 Level</a:t>
            </a:r>
          </a:p>
        </p:txBody>
      </p:sp>
      <p:sp>
        <p:nvSpPr>
          <p:cNvPr id="10" name="panel"/>
          <p:cNvSpPr/>
          <p:nvPr/>
        </p:nvSpPr>
        <p:spPr>
          <a:xfrm>
            <a:off x="7178585" y="711200"/>
            <a:ext cx="1195763" cy="266700"/>
          </a:xfrm>
          <a:prstGeom prst="roundRect">
            <a:avLst>
              <a:gd name="adj" fmla="val 30000"/>
            </a:avLst>
          </a:prstGeom>
          <a:solidFill>
            <a:srgbClr val="102E29"/>
          </a:solidFill>
          <a:ln>
            <a:noFill/>
          </a:ln>
        </p:spPr>
      </p:sp>
      <p:sp>
        <p:nvSpPr>
          <p:cNvPr id="11" name="chip"/>
          <p:cNvSpPr txBox="1"/>
          <p:nvPr/>
        </p:nvSpPr>
        <p:spPr>
          <a:xfrm>
            <a:off x="7178585"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continued from the previous slide</a:t>
            </a:r>
          </a:p>
        </p:txBody>
      </p:sp>
      <p:sp>
        <p:nvSpPr>
          <p:cNvPr id="13" name="part-ref"/>
          <p:cNvSpPr txBox="1"/>
          <p:nvPr/>
        </p:nvSpPr>
        <p:spPr>
          <a:xfrm>
            <a:off x="558800" y="13462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(a)  Explain</a:t>
            </a:r>
          </a:p>
        </p:txBody>
      </p:sp>
      <p:sp>
        <p:nvSpPr>
          <p:cNvPr id="14" name="part-marks"/>
          <p:cNvSpPr txBox="1"/>
          <p:nvPr/>
        </p:nvSpPr>
        <p:spPr>
          <a:xfrm>
            <a:off x="11009102" y="13462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5" name="text"/>
          <p:cNvSpPr txBox="1"/>
          <p:nvPr/>
        </p:nvSpPr>
        <p:spPr>
          <a:xfrm>
            <a:off x="558800" y="158242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Explain why a graph of ln V against t should be a straight line if the discharge is exponential, and state what its gradient and intercept represent.</a:t>
            </a:r>
          </a:p>
        </p:txBody>
      </p:sp>
      <p:sp>
        <p:nvSpPr>
          <p:cNvPr id="16" name="part-ref"/>
          <p:cNvSpPr txBox="1"/>
          <p:nvPr/>
        </p:nvSpPr>
        <p:spPr>
          <a:xfrm>
            <a:off x="558800" y="21183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(b)  Determine</a:t>
            </a:r>
          </a:p>
        </p:txBody>
      </p:sp>
      <p:sp>
        <p:nvSpPr>
          <p:cNvPr id="17" name="part-marks"/>
          <p:cNvSpPr txBox="1"/>
          <p:nvPr/>
        </p:nvSpPr>
        <p:spPr>
          <a:xfrm>
            <a:off x="11009102" y="21183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18" name="text"/>
          <p:cNvSpPr txBox="1"/>
          <p:nvPr/>
        </p:nvSpPr>
        <p:spPr>
          <a:xfrm>
            <a:off x="558800" y="2354580"/>
            <a:ext cx="11023600" cy="19812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Use the first and last data points to determine the gradient of the line, and hence determine the capacitance C.</a:t>
            </a:r>
          </a:p>
        </p:txBody>
      </p:sp>
      <p:sp>
        <p:nvSpPr>
          <p:cNvPr id="19" name="part-ref"/>
          <p:cNvSpPr txBox="1"/>
          <p:nvPr/>
        </p:nvSpPr>
        <p:spPr>
          <a:xfrm>
            <a:off x="558800" y="269240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  Determine</a:t>
            </a:r>
          </a:p>
        </p:txBody>
      </p:sp>
      <p:sp>
        <p:nvSpPr>
          <p:cNvPr id="20" name="part-marks"/>
          <p:cNvSpPr txBox="1"/>
          <p:nvPr/>
        </p:nvSpPr>
        <p:spPr>
          <a:xfrm>
            <a:off x="11009102" y="269240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4 marks</a:t>
            </a:r>
          </a:p>
        </p:txBody>
      </p:sp>
      <p:sp>
        <p:nvSpPr>
          <p:cNvPr id="21" name="text"/>
          <p:cNvSpPr txBox="1"/>
          <p:nvPr/>
        </p:nvSpPr>
        <p:spPr>
          <a:xfrm>
            <a:off x="558800" y="292862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resistance is quoted as 100 ± 2 kΩ, and the uncertainty in the gradient is ±1.5%. Determine the percentage uncertainty in C, and state the value of C with its absolute uncertainty.</a:t>
            </a:r>
          </a:p>
        </p:txBody>
      </p:sp>
      <p:sp>
        <p:nvSpPr>
          <p:cNvPr id="22" name="part-ref"/>
          <p:cNvSpPr txBox="1"/>
          <p:nvPr/>
        </p:nvSpPr>
        <p:spPr>
          <a:xfrm>
            <a:off x="558800" y="3464560"/>
            <a:ext cx="10272502"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  Suggest</a:t>
            </a:r>
          </a:p>
        </p:txBody>
      </p:sp>
      <p:sp>
        <p:nvSpPr>
          <p:cNvPr id="23" name="part-marks"/>
          <p:cNvSpPr txBox="1"/>
          <p:nvPr/>
        </p:nvSpPr>
        <p:spPr>
          <a:xfrm>
            <a:off x="11009102" y="3464560"/>
            <a:ext cx="624098" cy="198120"/>
          </a:xfrm>
          <a:prstGeom prst="rect">
            <a:avLst/>
          </a:prstGeom>
          <a:noFill/>
        </p:spPr>
        <p:txBody>
          <a:bodyPr wrap="square" lIns="0" tIns="0" rIns="0" bIns="0" anchor="t">
            <a:noAutofit/>
          </a:bodyPr>
          <a:lstStyle/>
          <a:p>
            <a:pPr marL="0" indent="0" algn="r">
              <a:lnSpc>
                <a:spcPct val="100000"/>
              </a:lnSpc>
              <a:buNone/>
            </a:pPr>
            <a:r>
              <a:rPr lang="en-GB" sz="1000" b="1" i="0" dirty="0">
                <a:solidFill>
                  <a:srgbClr val="4C5F59"/>
                </a:solidFill>
                <a:latin typeface="Arial"/>
                <a:cs typeface="Arial"/>
              </a:rPr>
              <a:t>3 marks</a:t>
            </a:r>
          </a:p>
        </p:txBody>
      </p:sp>
      <p:sp>
        <p:nvSpPr>
          <p:cNvPr id="24" name="text"/>
          <p:cNvSpPr txBox="1"/>
          <p:nvPr/>
        </p:nvSpPr>
        <p:spPr>
          <a:xfrm>
            <a:off x="558800" y="3700780"/>
            <a:ext cx="11023600" cy="396240"/>
          </a:xfrm>
          <a:prstGeom prst="rect">
            <a:avLst/>
          </a:prstGeom>
          <a:noFill/>
        </p:spPr>
        <p:txBody>
          <a:bodyPr wrap="square" lIns="0" tIns="0" rIns="0" bIns="0" anchor="t">
            <a:noAutofit/>
          </a:bodyPr>
          <a:lstStyle/>
          <a:p>
            <a:pPr marL="0" indent="0" algn="l">
              <a:lnSpc>
                <a:spcPct val="100000"/>
              </a:lnSpc>
              <a:buNone/>
            </a:pPr>
            <a:r>
              <a:rPr lang="en-GB" sz="1200" b="0" i="0" dirty="0">
                <a:solidFill>
                  <a:srgbClr val="102E29"/>
                </a:solidFill>
                <a:latin typeface="Arial"/>
                <a:cs typeface="Arial"/>
              </a:rPr>
              <a:t>The voltmeter used has a finite resistance connected across the capacitor throughout the experiment. Suggest how this affects the value obtained for C, and suggest an improvement.</a:t>
            </a:r>
          </a:p>
        </p:txBody>
      </p:sp>
      <p:sp>
        <p:nvSpPr>
          <p:cNvPr id="25" name="panel"/>
          <p:cNvSpPr/>
          <p:nvPr/>
        </p:nvSpPr>
        <p:spPr>
          <a:xfrm>
            <a:off x="558800" y="558800"/>
            <a:ext cx="11074400" cy="12700"/>
          </a:xfrm>
          <a:prstGeom prst="rect">
            <a:avLst/>
          </a:prstGeom>
          <a:solidFill>
            <a:srgbClr val="C6C8BB"/>
          </a:solidFill>
          <a:ln>
            <a:noFill/>
          </a:ln>
        </p:spPr>
      </p:sp>
      <p:sp>
        <p:nvSpPr>
          <p:cNvPr id="26"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TOPICS 12–25</a:t>
            </a:r>
          </a:p>
        </p:txBody>
      </p:sp>
      <p:sp>
        <p:nvSpPr>
          <p:cNvPr id="27"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8" name="panel"/>
          <p:cNvSpPr/>
          <p:nvPr/>
        </p:nvSpPr>
        <p:spPr>
          <a:xfrm>
            <a:off x="558800" y="6273800"/>
            <a:ext cx="11074400" cy="12700"/>
          </a:xfrm>
          <a:prstGeom prst="rect">
            <a:avLst/>
          </a:prstGeom>
          <a:solidFill>
            <a:srgbClr val="C6C8BB"/>
          </a:solidFill>
          <a:ln>
            <a:noFill/>
          </a:ln>
        </p:spPr>
      </p:sp>
      <p:sp>
        <p:nvSpPr>
          <p:cNvPr id="29"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30"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33 / 36</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12</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15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75948" y="711200"/>
            <a:ext cx="775314" cy="266700"/>
          </a:xfrm>
          <a:prstGeom prst="roundRect">
            <a:avLst>
              <a:gd name="adj" fmla="val 30000"/>
            </a:avLst>
          </a:prstGeom>
          <a:noFill/>
          <a:ln w="9525">
            <a:solidFill>
              <a:srgbClr val="A9BDB6"/>
            </a:solidFill>
          </a:ln>
        </p:spPr>
      </p:sp>
      <p:sp>
        <p:nvSpPr>
          <p:cNvPr id="9" name="chip"/>
          <p:cNvSpPr txBox="1"/>
          <p:nvPr/>
        </p:nvSpPr>
        <p:spPr>
          <a:xfrm>
            <a:off x="847594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 Level</a:t>
            </a:r>
          </a:p>
        </p:txBody>
      </p:sp>
      <p:sp>
        <p:nvSpPr>
          <p:cNvPr id="10" name="panel"/>
          <p:cNvSpPr/>
          <p:nvPr/>
        </p:nvSpPr>
        <p:spPr>
          <a:xfrm>
            <a:off x="7178585" y="711200"/>
            <a:ext cx="1195763" cy="266700"/>
          </a:xfrm>
          <a:prstGeom prst="roundRect">
            <a:avLst>
              <a:gd name="adj" fmla="val 30000"/>
            </a:avLst>
          </a:prstGeom>
          <a:noFill/>
          <a:ln w="9525">
            <a:solidFill>
              <a:srgbClr val="A9BDB6"/>
            </a:solidFill>
          </a:ln>
        </p:spPr>
      </p:sp>
      <p:sp>
        <p:nvSpPr>
          <p:cNvPr id="11" name="chip"/>
          <p:cNvSpPr txBox="1"/>
          <p:nvPr/>
        </p:nvSpPr>
        <p:spPr>
          <a:xfrm>
            <a:off x="7178585"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  Explain — 4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taking natural logarithms of V = V₀e^(−t/RC) gives ln V = ln V₀ − t/(RC)</a:t>
            </a:r>
          </a:p>
        </p:txBody>
      </p:sp>
      <p:sp>
        <p:nvSpPr>
          <p:cNvPr id="17" name="ms-tick"/>
          <p:cNvSpPr txBox="1"/>
          <p:nvPr/>
        </p:nvSpPr>
        <p:spPr>
          <a:xfrm>
            <a:off x="558800" y="184023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this is of the form y = mx + c with ln V as y and t as x, so the points lie on a straight line if the model holds</a:t>
            </a:r>
          </a:p>
        </p:txBody>
      </p:sp>
      <p:sp>
        <p:nvSpPr>
          <p:cNvPr id="19" name="ms-tick"/>
          <p:cNvSpPr txBox="1"/>
          <p:nvPr/>
        </p:nvSpPr>
        <p:spPr>
          <a:xfrm>
            <a:off x="558800" y="209359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09359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gradient is −1/(RC)</a:t>
            </a:r>
          </a:p>
        </p:txBody>
      </p:sp>
      <p:sp>
        <p:nvSpPr>
          <p:cNvPr id="21" name="ms-tick"/>
          <p:cNvSpPr txBox="1"/>
          <p:nvPr/>
        </p:nvSpPr>
        <p:spPr>
          <a:xfrm>
            <a:off x="558800" y="23469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2" name="ms-point"/>
          <p:cNvSpPr txBox="1"/>
          <p:nvPr/>
        </p:nvSpPr>
        <p:spPr>
          <a:xfrm>
            <a:off x="812800" y="23469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intercept on the ln V axis is ln V₀</a:t>
            </a:r>
          </a:p>
        </p:txBody>
      </p:sp>
      <p:sp>
        <p:nvSpPr>
          <p:cNvPr id="23" name="ms-ref"/>
          <p:cNvSpPr txBox="1"/>
          <p:nvPr/>
        </p:nvSpPr>
        <p:spPr>
          <a:xfrm>
            <a:off x="558800" y="2752725"/>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(b)  Determine — 4 marks</a:t>
            </a:r>
          </a:p>
        </p:txBody>
      </p:sp>
      <p:sp>
        <p:nvSpPr>
          <p:cNvPr id="24" name="ms-objective"/>
          <p:cNvSpPr txBox="1"/>
          <p:nvPr/>
        </p:nvSpPr>
        <p:spPr>
          <a:xfrm>
            <a:off x="11302513" y="2752725"/>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AO2</a:t>
            </a:r>
          </a:p>
        </p:txBody>
      </p:sp>
      <p:sp>
        <p:nvSpPr>
          <p:cNvPr id="25" name="ms-tick"/>
          <p:cNvSpPr txBox="1"/>
          <p:nvPr/>
        </p:nvSpPr>
        <p:spPr>
          <a:xfrm>
            <a:off x="558800" y="299339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6" name="ms-point"/>
          <p:cNvSpPr txBox="1"/>
          <p:nvPr/>
        </p:nvSpPr>
        <p:spPr>
          <a:xfrm>
            <a:off x="812800" y="299339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gradient = (0.610 − 2.197) / (40.0 − 0.0) = −1.587 / 40.0</a:t>
            </a:r>
          </a:p>
        </p:txBody>
      </p:sp>
      <p:sp>
        <p:nvSpPr>
          <p:cNvPr id="27" name="ms-tick"/>
          <p:cNvSpPr txBox="1"/>
          <p:nvPr/>
        </p:nvSpPr>
        <p:spPr>
          <a:xfrm>
            <a:off x="558800" y="324675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8" name="ms-point"/>
          <p:cNvSpPr txBox="1"/>
          <p:nvPr/>
        </p:nvSpPr>
        <p:spPr>
          <a:xfrm>
            <a:off x="812800" y="324675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gradient = −0.0397 s⁻¹</a:t>
            </a:r>
          </a:p>
        </p:txBody>
      </p:sp>
      <p:sp>
        <p:nvSpPr>
          <p:cNvPr id="29" name="ms-tick"/>
          <p:cNvSpPr txBox="1"/>
          <p:nvPr/>
        </p:nvSpPr>
        <p:spPr>
          <a:xfrm>
            <a:off x="558800" y="350012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0" name="ms-point"/>
          <p:cNvSpPr txBox="1"/>
          <p:nvPr/>
        </p:nvSpPr>
        <p:spPr>
          <a:xfrm>
            <a:off x="812800" y="350012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RC = −1/gradient = 25.2 s</a:t>
            </a:r>
          </a:p>
        </p:txBody>
      </p:sp>
      <p:sp>
        <p:nvSpPr>
          <p:cNvPr id="31" name="ms-tick"/>
          <p:cNvSpPr txBox="1"/>
          <p:nvPr/>
        </p:nvSpPr>
        <p:spPr>
          <a:xfrm>
            <a:off x="558800" y="375348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2" name="ms-point"/>
          <p:cNvSpPr txBox="1"/>
          <p:nvPr/>
        </p:nvSpPr>
        <p:spPr>
          <a:xfrm>
            <a:off x="812800" y="375348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 25.2 / 100 × 10³ = 2.5 × 10⁻⁴ F (250 μF)</a:t>
            </a:r>
          </a:p>
        </p:txBody>
      </p:sp>
      <p:sp>
        <p:nvSpPr>
          <p:cNvPr id="33" name="ms-ref"/>
          <p:cNvSpPr txBox="1"/>
          <p:nvPr/>
        </p:nvSpPr>
        <p:spPr>
          <a:xfrm>
            <a:off x="558800" y="415925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(c)  Determine — 4 marks</a:t>
            </a:r>
          </a:p>
        </p:txBody>
      </p:sp>
      <p:sp>
        <p:nvSpPr>
          <p:cNvPr id="34" name="ms-objective"/>
          <p:cNvSpPr txBox="1"/>
          <p:nvPr/>
        </p:nvSpPr>
        <p:spPr>
          <a:xfrm>
            <a:off x="11302513" y="415925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35" name="ms-tick"/>
          <p:cNvSpPr txBox="1"/>
          <p:nvPr/>
        </p:nvSpPr>
        <p:spPr>
          <a:xfrm>
            <a:off x="558800" y="439991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6" name="ms-point"/>
          <p:cNvSpPr txBox="1"/>
          <p:nvPr/>
        </p:nvSpPr>
        <p:spPr>
          <a:xfrm>
            <a:off x="812800" y="439991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percentage uncertainty in R = (2/100) × 100 = 2%</a:t>
            </a:r>
          </a:p>
        </p:txBody>
      </p:sp>
      <p:sp>
        <p:nvSpPr>
          <p:cNvPr id="37" name="ms-tick"/>
          <p:cNvSpPr txBox="1"/>
          <p:nvPr/>
        </p:nvSpPr>
        <p:spPr>
          <a:xfrm>
            <a:off x="558800" y="465328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38" name="ms-point"/>
          <p:cNvSpPr txBox="1"/>
          <p:nvPr/>
        </p:nvSpPr>
        <p:spPr>
          <a:xfrm>
            <a:off x="812800" y="465328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is found by dividing by the gradient and by R, so the percentage uncertainties add: 1.5% + 2% = 3.5%</a:t>
            </a:r>
          </a:p>
        </p:txBody>
      </p:sp>
      <p:sp>
        <p:nvSpPr>
          <p:cNvPr id="39" name="ms-tick"/>
          <p:cNvSpPr txBox="1"/>
          <p:nvPr/>
        </p:nvSpPr>
        <p:spPr>
          <a:xfrm>
            <a:off x="558800" y="490664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0" name="ms-point"/>
          <p:cNvSpPr txBox="1"/>
          <p:nvPr/>
        </p:nvSpPr>
        <p:spPr>
          <a:xfrm>
            <a:off x="812800" y="490664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absolute uncertainty = 0.035 × 250 = 8.75 ≈ 9 μF</a:t>
            </a:r>
          </a:p>
        </p:txBody>
      </p:sp>
      <p:sp>
        <p:nvSpPr>
          <p:cNvPr id="41" name="ms-tick"/>
          <p:cNvSpPr txBox="1"/>
          <p:nvPr/>
        </p:nvSpPr>
        <p:spPr>
          <a:xfrm>
            <a:off x="558800" y="516001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42" name="ms-point"/>
          <p:cNvSpPr txBox="1"/>
          <p:nvPr/>
        </p:nvSpPr>
        <p:spPr>
          <a:xfrm>
            <a:off x="812800" y="516001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C = 250 ± 9 μF</a:t>
            </a:r>
          </a:p>
        </p:txBody>
      </p:sp>
      <p:sp>
        <p:nvSpPr>
          <p:cNvPr id="43" name="text"/>
          <p:cNvSpPr txBox="1"/>
          <p:nvPr/>
        </p:nvSpPr>
        <p:spPr>
          <a:xfrm>
            <a:off x="812800" y="548957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Percentage uncertainties add for a product or a quotient, whichever way round the quantities appear. Candidates who subtract because one quantity is in a denominator lose all four marks, and it is a common enough error that Paper 5 sets it deliberately.</a:t>
            </a:r>
          </a:p>
        </p:txBody>
      </p:sp>
      <p:sp>
        <p:nvSpPr>
          <p:cNvPr id="44" name="panel"/>
          <p:cNvSpPr/>
          <p:nvPr/>
        </p:nvSpPr>
        <p:spPr>
          <a:xfrm>
            <a:off x="558800" y="558800"/>
            <a:ext cx="11074400" cy="12700"/>
          </a:xfrm>
          <a:prstGeom prst="rect">
            <a:avLst/>
          </a:prstGeom>
          <a:solidFill>
            <a:srgbClr val="2F4B45"/>
          </a:solidFill>
          <a:ln>
            <a:noFill/>
          </a:ln>
        </p:spPr>
      </p:sp>
      <p:sp>
        <p:nvSpPr>
          <p:cNvPr id="45"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TOPICS 12–25</a:t>
            </a:r>
          </a:p>
        </p:txBody>
      </p:sp>
      <p:sp>
        <p:nvSpPr>
          <p:cNvPr id="46"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47" name="panel"/>
          <p:cNvSpPr/>
          <p:nvPr/>
        </p:nvSpPr>
        <p:spPr>
          <a:xfrm>
            <a:off x="558800" y="6273800"/>
            <a:ext cx="11074400" cy="12700"/>
          </a:xfrm>
          <a:prstGeom prst="rect">
            <a:avLst/>
          </a:prstGeom>
          <a:solidFill>
            <a:srgbClr val="2F4B45"/>
          </a:solidFill>
          <a:ln>
            <a:noFill/>
          </a:ln>
        </p:spPr>
      </p:sp>
      <p:sp>
        <p:nvSpPr>
          <p:cNvPr id="48"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49"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34 / 36</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12 (cont.)</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725218" y="711200"/>
            <a:ext cx="907982" cy="266700"/>
          </a:xfrm>
          <a:prstGeom prst="roundRect">
            <a:avLst>
              <a:gd name="adj" fmla="val 30000"/>
            </a:avLst>
          </a:prstGeom>
          <a:solidFill>
            <a:srgbClr val="E0A93F"/>
          </a:solidFill>
          <a:ln>
            <a:noFill/>
          </a:ln>
        </p:spPr>
      </p:sp>
      <p:sp>
        <p:nvSpPr>
          <p:cNvPr id="5" name="chip"/>
          <p:cNvSpPr txBox="1"/>
          <p:nvPr/>
        </p:nvSpPr>
        <p:spPr>
          <a:xfrm>
            <a:off x="10725218" y="711200"/>
            <a:ext cx="907982"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15 marks</a:t>
            </a:r>
          </a:p>
        </p:txBody>
      </p:sp>
      <p:sp>
        <p:nvSpPr>
          <p:cNvPr id="6" name="panel"/>
          <p:cNvSpPr/>
          <p:nvPr/>
        </p:nvSpPr>
        <p:spPr>
          <a:xfrm>
            <a:off x="9352862" y="711200"/>
            <a:ext cx="1270757" cy="266700"/>
          </a:xfrm>
          <a:prstGeom prst="roundRect">
            <a:avLst>
              <a:gd name="adj" fmla="val 30000"/>
            </a:avLst>
          </a:prstGeom>
          <a:noFill/>
          <a:ln w="9525">
            <a:solidFill>
              <a:srgbClr val="A9BDB6"/>
            </a:solidFill>
          </a:ln>
        </p:spPr>
      </p:sp>
      <p:sp>
        <p:nvSpPr>
          <p:cNvPr id="7" name="chip"/>
          <p:cNvSpPr txBox="1"/>
          <p:nvPr/>
        </p:nvSpPr>
        <p:spPr>
          <a:xfrm>
            <a:off x="9352862" y="711200"/>
            <a:ext cx="1270757"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Discriminating</a:t>
            </a:r>
          </a:p>
        </p:txBody>
      </p:sp>
      <p:sp>
        <p:nvSpPr>
          <p:cNvPr id="8" name="panel"/>
          <p:cNvSpPr/>
          <p:nvPr/>
        </p:nvSpPr>
        <p:spPr>
          <a:xfrm>
            <a:off x="8475948" y="711200"/>
            <a:ext cx="775314" cy="266700"/>
          </a:xfrm>
          <a:prstGeom prst="roundRect">
            <a:avLst>
              <a:gd name="adj" fmla="val 30000"/>
            </a:avLst>
          </a:prstGeom>
          <a:noFill/>
          <a:ln w="9525">
            <a:solidFill>
              <a:srgbClr val="A9BDB6"/>
            </a:solidFill>
          </a:ln>
        </p:spPr>
      </p:sp>
      <p:sp>
        <p:nvSpPr>
          <p:cNvPr id="9" name="chip"/>
          <p:cNvSpPr txBox="1"/>
          <p:nvPr/>
        </p:nvSpPr>
        <p:spPr>
          <a:xfrm>
            <a:off x="8475948"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 Level</a:t>
            </a:r>
          </a:p>
        </p:txBody>
      </p:sp>
      <p:sp>
        <p:nvSpPr>
          <p:cNvPr id="10" name="panel"/>
          <p:cNvSpPr/>
          <p:nvPr/>
        </p:nvSpPr>
        <p:spPr>
          <a:xfrm>
            <a:off x="7178585" y="711200"/>
            <a:ext cx="1195763" cy="266700"/>
          </a:xfrm>
          <a:prstGeom prst="roundRect">
            <a:avLst>
              <a:gd name="adj" fmla="val 30000"/>
            </a:avLst>
          </a:prstGeom>
          <a:noFill/>
          <a:ln w="9525">
            <a:solidFill>
              <a:srgbClr val="A9BDB6"/>
            </a:solidFill>
          </a:ln>
        </p:spPr>
      </p:sp>
      <p:sp>
        <p:nvSpPr>
          <p:cNvPr id="11" name="chip"/>
          <p:cNvSpPr txBox="1"/>
          <p:nvPr/>
        </p:nvSpPr>
        <p:spPr>
          <a:xfrm>
            <a:off x="7178585" y="711200"/>
            <a:ext cx="119576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Data analysis</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 continued</a:t>
            </a:r>
          </a:p>
        </p:txBody>
      </p:sp>
      <p:sp>
        <p:nvSpPr>
          <p:cNvPr id="13" name="ms-ref"/>
          <p:cNvSpPr txBox="1"/>
          <p:nvPr/>
        </p:nvSpPr>
        <p:spPr>
          <a:xfrm>
            <a:off x="558800" y="1346200"/>
            <a:ext cx="10565913"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(d)  Suggest — 3 marks</a:t>
            </a:r>
          </a:p>
        </p:txBody>
      </p:sp>
      <p:sp>
        <p:nvSpPr>
          <p:cNvPr id="14" name="ms-objective"/>
          <p:cNvSpPr txBox="1"/>
          <p:nvPr/>
        </p:nvSpPr>
        <p:spPr>
          <a:xfrm>
            <a:off x="11302513" y="1346200"/>
            <a:ext cx="330687" cy="189865"/>
          </a:xfrm>
          <a:prstGeom prst="rect">
            <a:avLst/>
          </a:prstGeom>
          <a:noFill/>
        </p:spPr>
        <p:txBody>
          <a:bodyPr wrap="square" lIns="0" tIns="0" rIns="0" bIns="0" anchor="t">
            <a:noAutofit/>
          </a:bodyPr>
          <a:lstStyle/>
          <a:p>
            <a:pPr marL="0" indent="0" algn="r">
              <a:lnSpc>
                <a:spcPct val="100000"/>
              </a:lnSpc>
              <a:buNone/>
            </a:pPr>
            <a:r>
              <a:rPr lang="en-GB" sz="950" b="1" i="0" dirty="0">
                <a:solidFill>
                  <a:srgbClr val="A9BDB6"/>
                </a:solidFill>
                <a:latin typeface="Arial"/>
                <a:cs typeface="Arial"/>
              </a:rPr>
              <a:t>AO3</a:t>
            </a:r>
          </a:p>
        </p:txBody>
      </p:sp>
      <p:sp>
        <p:nvSpPr>
          <p:cNvPr id="15" name="ms-tick"/>
          <p:cNvSpPr txBox="1"/>
          <p:nvPr/>
        </p:nvSpPr>
        <p:spPr>
          <a:xfrm>
            <a:off x="558800" y="1586865"/>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6" name="ms-point"/>
          <p:cNvSpPr txBox="1"/>
          <p:nvPr/>
        </p:nvSpPr>
        <p:spPr>
          <a:xfrm>
            <a:off x="812800" y="1586865"/>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voltmeter provides a second discharge path in parallel with R, so the effective resistance is less than 100 kΩ</a:t>
            </a:r>
          </a:p>
        </p:txBody>
      </p:sp>
      <p:sp>
        <p:nvSpPr>
          <p:cNvPr id="17" name="ms-tick"/>
          <p:cNvSpPr txBox="1"/>
          <p:nvPr/>
        </p:nvSpPr>
        <p:spPr>
          <a:xfrm>
            <a:off x="558800" y="1840230"/>
            <a:ext cx="254000" cy="379730"/>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18" name="ms-point"/>
          <p:cNvSpPr txBox="1"/>
          <p:nvPr/>
        </p:nvSpPr>
        <p:spPr>
          <a:xfrm>
            <a:off x="812800" y="1840230"/>
            <a:ext cx="10820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the capacitor therefore discharges faster than the model assumes; the measured time constant is too small, and since C is calculated using R = 100 kΩ, the value obtained for C is too small</a:t>
            </a:r>
          </a:p>
        </p:txBody>
      </p:sp>
      <p:sp>
        <p:nvSpPr>
          <p:cNvPr id="19" name="ms-tick"/>
          <p:cNvSpPr txBox="1"/>
          <p:nvPr/>
        </p:nvSpPr>
        <p:spPr>
          <a:xfrm>
            <a:off x="558800" y="2283460"/>
            <a:ext cx="254000" cy="189865"/>
          </a:xfrm>
          <a:prstGeom prst="rect">
            <a:avLst/>
          </a:prstGeom>
          <a:noFill/>
        </p:spPr>
        <p:txBody>
          <a:bodyPr wrap="square" lIns="0" tIns="0" rIns="0" bIns="0" anchor="t">
            <a:noAutofit/>
          </a:bodyPr>
          <a:lstStyle/>
          <a:p>
            <a:pPr marL="0" indent="0" algn="l">
              <a:lnSpc>
                <a:spcPct val="100000"/>
              </a:lnSpc>
              <a:buNone/>
            </a:pPr>
            <a:r>
              <a:rPr lang="en-GB" sz="1150" b="1" i="0" dirty="0">
                <a:solidFill>
                  <a:srgbClr val="E0A93F"/>
                </a:solidFill>
                <a:latin typeface="Arial"/>
                <a:cs typeface="Arial"/>
              </a:rPr>
              <a:t>✓</a:t>
            </a:r>
          </a:p>
        </p:txBody>
      </p:sp>
      <p:sp>
        <p:nvSpPr>
          <p:cNvPr id="20" name="ms-point"/>
          <p:cNvSpPr txBox="1"/>
          <p:nvPr/>
        </p:nvSpPr>
        <p:spPr>
          <a:xfrm>
            <a:off x="812800" y="2283460"/>
            <a:ext cx="10820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improvement: use a voltmeter (or digital multimeter) of much higher resistance, or a data logger with a high-impedance input</a:t>
            </a:r>
          </a:p>
        </p:txBody>
      </p:sp>
      <p:sp>
        <p:nvSpPr>
          <p:cNvPr id="21" name="text"/>
          <p:cNvSpPr txBox="1"/>
          <p:nvPr/>
        </p:nvSpPr>
        <p:spPr>
          <a:xfrm>
            <a:off x="812800" y="2613025"/>
            <a:ext cx="10820400" cy="330200"/>
          </a:xfrm>
          <a:prstGeom prst="rect">
            <a:avLst/>
          </a:prstGeom>
          <a:noFill/>
        </p:spPr>
        <p:txBody>
          <a:bodyPr wrap="square" lIns="0" tIns="0" rIns="0" bIns="0" anchor="t">
            <a:noAutofit/>
          </a:bodyPr>
          <a:lstStyle/>
          <a:p>
            <a:pPr marL="0" indent="0" algn="l">
              <a:lnSpc>
                <a:spcPct val="100000"/>
              </a:lnSpc>
              <a:buNone/>
            </a:pPr>
            <a:r>
              <a:rPr lang="en-GB" sz="1000" b="0" i="1" dirty="0">
                <a:solidFill>
                  <a:srgbClr val="A9BDB6"/>
                </a:solidFill>
                <a:latin typeface="Arial"/>
                <a:cs typeface="Arial"/>
              </a:rPr>
              <a:t>Naming the direction of the systematic error is where the marks are. This is the standard Paper 5 evaluation question and it rewards a candidate who traces the fault all the way through to the final quantity.</a:t>
            </a:r>
          </a:p>
        </p:txBody>
      </p:sp>
      <p:sp>
        <p:nvSpPr>
          <p:cNvPr id="22" name="panel"/>
          <p:cNvSpPr/>
          <p:nvPr/>
        </p:nvSpPr>
        <p:spPr>
          <a:xfrm>
            <a:off x="558800" y="558800"/>
            <a:ext cx="11074400" cy="12700"/>
          </a:xfrm>
          <a:prstGeom prst="rect">
            <a:avLst/>
          </a:prstGeom>
          <a:solidFill>
            <a:srgbClr val="2F4B45"/>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TOPICS 12–25</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2F4B45"/>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35 / 36</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Command words</a:t>
            </a:r>
          </a:p>
        </p:txBody>
      </p:sp>
      <p:sp>
        <p:nvSpPr>
          <p:cNvPr id="3" name="panel"/>
          <p:cNvSpPr/>
          <p:nvPr/>
        </p:nvSpPr>
        <p:spPr>
          <a:xfrm>
            <a:off x="558800" y="1117600"/>
            <a:ext cx="508000" cy="31750"/>
          </a:xfrm>
          <a:prstGeom prst="rect">
            <a:avLst/>
          </a:prstGeom>
          <a:solidFill>
            <a:srgbClr val="EF5C3E"/>
          </a:solidFill>
          <a:ln>
            <a:noFill/>
          </a:ln>
        </p:spPr>
      </p:sp>
      <p:sp>
        <p:nvSpPr>
          <p:cNvPr id="4"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Cambridge International AS &amp; A Level Physics — the board's own definitions</a:t>
            </a:r>
          </a:p>
        </p:txBody>
      </p:sp>
      <p:sp>
        <p:nvSpPr>
          <p:cNvPr id="5" name="command-word"/>
          <p:cNvSpPr txBox="1"/>
          <p:nvPr/>
        </p:nvSpPr>
        <p:spPr>
          <a:xfrm>
            <a:off x="5588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Calculate</a:t>
            </a:r>
          </a:p>
        </p:txBody>
      </p:sp>
      <p:sp>
        <p:nvSpPr>
          <p:cNvPr id="6" name="text"/>
          <p:cNvSpPr txBox="1"/>
          <p:nvPr/>
        </p:nvSpPr>
        <p:spPr>
          <a:xfrm>
            <a:off x="558800" y="15697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Work out from given facts, figures or information.</a:t>
            </a:r>
          </a:p>
        </p:txBody>
      </p:sp>
      <p:sp>
        <p:nvSpPr>
          <p:cNvPr id="7" name="command-word"/>
          <p:cNvSpPr txBox="1"/>
          <p:nvPr/>
        </p:nvSpPr>
        <p:spPr>
          <a:xfrm>
            <a:off x="558800" y="19081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Deduce</a:t>
            </a:r>
          </a:p>
        </p:txBody>
      </p:sp>
      <p:sp>
        <p:nvSpPr>
          <p:cNvPr id="8" name="text"/>
          <p:cNvSpPr txBox="1"/>
          <p:nvPr/>
        </p:nvSpPr>
        <p:spPr>
          <a:xfrm>
            <a:off x="558800" y="213169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Conclude from available information.</a:t>
            </a:r>
          </a:p>
        </p:txBody>
      </p:sp>
      <p:sp>
        <p:nvSpPr>
          <p:cNvPr id="9" name="command-word"/>
          <p:cNvSpPr txBox="1"/>
          <p:nvPr/>
        </p:nvSpPr>
        <p:spPr>
          <a:xfrm>
            <a:off x="558800" y="247015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Define</a:t>
            </a:r>
          </a:p>
        </p:txBody>
      </p:sp>
      <p:sp>
        <p:nvSpPr>
          <p:cNvPr id="10" name="text"/>
          <p:cNvSpPr txBox="1"/>
          <p:nvPr/>
        </p:nvSpPr>
        <p:spPr>
          <a:xfrm>
            <a:off x="558800" y="269367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Give the precise meaning.</a:t>
            </a:r>
          </a:p>
        </p:txBody>
      </p:sp>
      <p:sp>
        <p:nvSpPr>
          <p:cNvPr id="11" name="command-word"/>
          <p:cNvSpPr txBox="1"/>
          <p:nvPr/>
        </p:nvSpPr>
        <p:spPr>
          <a:xfrm>
            <a:off x="558800" y="303212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Describe</a:t>
            </a:r>
          </a:p>
        </p:txBody>
      </p:sp>
      <p:sp>
        <p:nvSpPr>
          <p:cNvPr id="12" name="text"/>
          <p:cNvSpPr txBox="1"/>
          <p:nvPr/>
        </p:nvSpPr>
        <p:spPr>
          <a:xfrm>
            <a:off x="558800" y="325564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State the points of a topic; give characteristics and main features.</a:t>
            </a:r>
          </a:p>
        </p:txBody>
      </p:sp>
      <p:sp>
        <p:nvSpPr>
          <p:cNvPr id="13" name="command-word"/>
          <p:cNvSpPr txBox="1"/>
          <p:nvPr/>
        </p:nvSpPr>
        <p:spPr>
          <a:xfrm>
            <a:off x="558800" y="35941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Determine</a:t>
            </a:r>
          </a:p>
        </p:txBody>
      </p:sp>
      <p:sp>
        <p:nvSpPr>
          <p:cNvPr id="14" name="text"/>
          <p:cNvSpPr txBox="1"/>
          <p:nvPr/>
        </p:nvSpPr>
        <p:spPr>
          <a:xfrm>
            <a:off x="558800" y="381762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Establish an answer using the information available.</a:t>
            </a:r>
          </a:p>
        </p:txBody>
      </p:sp>
      <p:sp>
        <p:nvSpPr>
          <p:cNvPr id="15" name="command-word"/>
          <p:cNvSpPr txBox="1"/>
          <p:nvPr/>
        </p:nvSpPr>
        <p:spPr>
          <a:xfrm>
            <a:off x="558800" y="415607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Explain</a:t>
            </a:r>
          </a:p>
        </p:txBody>
      </p:sp>
      <p:sp>
        <p:nvSpPr>
          <p:cNvPr id="16" name="text"/>
          <p:cNvSpPr txBox="1"/>
          <p:nvPr/>
        </p:nvSpPr>
        <p:spPr>
          <a:xfrm>
            <a:off x="558800" y="4379595"/>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Set out purposes or reasons; make relationships evident; give why and/or how.</a:t>
            </a:r>
          </a:p>
        </p:txBody>
      </p:sp>
      <p:sp>
        <p:nvSpPr>
          <p:cNvPr id="17" name="command-word"/>
          <p:cNvSpPr txBox="1"/>
          <p:nvPr/>
        </p:nvSpPr>
        <p:spPr>
          <a:xfrm>
            <a:off x="558800" y="4891405"/>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Show (that)</a:t>
            </a:r>
          </a:p>
        </p:txBody>
      </p:sp>
      <p:sp>
        <p:nvSpPr>
          <p:cNvPr id="18" name="text"/>
          <p:cNvSpPr txBox="1"/>
          <p:nvPr/>
        </p:nvSpPr>
        <p:spPr>
          <a:xfrm>
            <a:off x="558800" y="5114925"/>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Provide structured evidence that leads to a given result.</a:t>
            </a:r>
          </a:p>
        </p:txBody>
      </p:sp>
      <p:sp>
        <p:nvSpPr>
          <p:cNvPr id="19" name="command-word"/>
          <p:cNvSpPr txBox="1"/>
          <p:nvPr/>
        </p:nvSpPr>
        <p:spPr>
          <a:xfrm>
            <a:off x="558800" y="545338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State</a:t>
            </a:r>
          </a:p>
        </p:txBody>
      </p:sp>
      <p:sp>
        <p:nvSpPr>
          <p:cNvPr id="20" name="text"/>
          <p:cNvSpPr txBox="1"/>
          <p:nvPr/>
        </p:nvSpPr>
        <p:spPr>
          <a:xfrm>
            <a:off x="558800" y="5676900"/>
            <a:ext cx="5321300" cy="173355"/>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Express in clear terms.</a:t>
            </a:r>
          </a:p>
        </p:txBody>
      </p:sp>
      <p:sp>
        <p:nvSpPr>
          <p:cNvPr id="21" name="command-word"/>
          <p:cNvSpPr txBox="1"/>
          <p:nvPr/>
        </p:nvSpPr>
        <p:spPr>
          <a:xfrm>
            <a:off x="6311900" y="1346200"/>
            <a:ext cx="5321300" cy="198120"/>
          </a:xfrm>
          <a:prstGeom prst="rect">
            <a:avLst/>
          </a:prstGeom>
          <a:noFill/>
        </p:spPr>
        <p:txBody>
          <a:bodyPr wrap="square" lIns="0" tIns="0" rIns="0" bIns="0" anchor="t">
            <a:noAutofit/>
          </a:bodyPr>
          <a:lstStyle/>
          <a:p>
            <a:pPr marL="0" indent="0" algn="l">
              <a:lnSpc>
                <a:spcPct val="100000"/>
              </a:lnSpc>
              <a:buNone/>
            </a:pPr>
            <a:r>
              <a:rPr lang="en-GB" sz="1200" b="1" i="0" dirty="0">
                <a:solidFill>
                  <a:srgbClr val="102E29"/>
                </a:solidFill>
                <a:latin typeface="Arial"/>
                <a:cs typeface="Arial"/>
              </a:rPr>
              <a:t>Suggest</a:t>
            </a:r>
          </a:p>
        </p:txBody>
      </p:sp>
      <p:sp>
        <p:nvSpPr>
          <p:cNvPr id="22" name="text"/>
          <p:cNvSpPr txBox="1"/>
          <p:nvPr/>
        </p:nvSpPr>
        <p:spPr>
          <a:xfrm>
            <a:off x="6311900" y="1569720"/>
            <a:ext cx="5321300" cy="346710"/>
          </a:xfrm>
          <a:prstGeom prst="rect">
            <a:avLst/>
          </a:prstGeom>
          <a:noFill/>
        </p:spPr>
        <p:txBody>
          <a:bodyPr wrap="square" lIns="0" tIns="0" rIns="0" bIns="0" anchor="t">
            <a:noAutofit/>
          </a:bodyPr>
          <a:lstStyle/>
          <a:p>
            <a:pPr marL="0" indent="0" algn="l">
              <a:lnSpc>
                <a:spcPct val="100000"/>
              </a:lnSpc>
              <a:buNone/>
            </a:pPr>
            <a:r>
              <a:rPr lang="en-GB" sz="1050" b="0" i="0" dirty="0">
                <a:solidFill>
                  <a:srgbClr val="4C5F59"/>
                </a:solidFill>
                <a:latin typeface="Arial"/>
                <a:cs typeface="Arial"/>
              </a:rPr>
              <a:t>Apply knowledge and understanding to situations where there is a range of valid responses in order to make proposals.</a:t>
            </a:r>
          </a:p>
        </p:txBody>
      </p:sp>
      <p:sp>
        <p:nvSpPr>
          <p:cNvPr id="23" name="panel"/>
          <p:cNvSpPr/>
          <p:nvPr/>
        </p:nvSpPr>
        <p:spPr>
          <a:xfrm>
            <a:off x="558800" y="558800"/>
            <a:ext cx="11074400" cy="12700"/>
          </a:xfrm>
          <a:prstGeom prst="rect">
            <a:avLst/>
          </a:prstGeom>
          <a:solidFill>
            <a:srgbClr val="C6C8BB"/>
          </a:solidFill>
          <a:ln>
            <a:noFill/>
          </a:ln>
        </p:spPr>
      </p:sp>
      <p:sp>
        <p:nvSpPr>
          <p:cNvPr id="24"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TOPICS 12–25</a:t>
            </a:r>
          </a:p>
        </p:txBody>
      </p:sp>
      <p:sp>
        <p:nvSpPr>
          <p:cNvPr id="25"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6" name="panel"/>
          <p:cNvSpPr/>
          <p:nvPr/>
        </p:nvSpPr>
        <p:spPr>
          <a:xfrm>
            <a:off x="558800" y="6273800"/>
            <a:ext cx="11074400" cy="12700"/>
          </a:xfrm>
          <a:prstGeom prst="rect">
            <a:avLst/>
          </a:prstGeom>
          <a:solidFill>
            <a:srgbClr val="C6C8BB"/>
          </a:solidFill>
          <a:ln>
            <a:noFill/>
          </a:ln>
        </p:spPr>
      </p:sp>
      <p:sp>
        <p:nvSpPr>
          <p:cNvPr id="27"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8"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36 / 36</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2</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848089" y="711200"/>
            <a:ext cx="775314" cy="266700"/>
          </a:xfrm>
          <a:prstGeom prst="roundRect">
            <a:avLst>
              <a:gd name="adj" fmla="val 30000"/>
            </a:avLst>
          </a:prstGeom>
          <a:noFill/>
          <a:ln w="9525">
            <a:solidFill>
              <a:srgbClr val="102E29"/>
            </a:solidFill>
          </a:ln>
        </p:spPr>
      </p:sp>
      <p:sp>
        <p:nvSpPr>
          <p:cNvPr id="9" name="chip"/>
          <p:cNvSpPr txBox="1"/>
          <p:nvPr/>
        </p:nvSpPr>
        <p:spPr>
          <a:xfrm>
            <a:off x="8848089"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 Level</a:t>
            </a:r>
          </a:p>
        </p:txBody>
      </p:sp>
      <p:sp>
        <p:nvSpPr>
          <p:cNvPr id="10" name="panel"/>
          <p:cNvSpPr/>
          <p:nvPr/>
        </p:nvSpPr>
        <p:spPr>
          <a:xfrm>
            <a:off x="7434200" y="711200"/>
            <a:ext cx="1312289" cy="266700"/>
          </a:xfrm>
          <a:prstGeom prst="roundRect">
            <a:avLst>
              <a:gd name="adj" fmla="val 30000"/>
            </a:avLst>
          </a:prstGeom>
          <a:solidFill>
            <a:srgbClr val="102E29"/>
          </a:solidFill>
          <a:ln>
            <a:noFill/>
          </a:ln>
        </p:spPr>
      </p:sp>
      <p:sp>
        <p:nvSpPr>
          <p:cNvPr id="11" name="chip"/>
          <p:cNvSpPr txBox="1"/>
          <p:nvPr/>
        </p:nvSpPr>
        <p:spPr>
          <a:xfrm>
            <a:off x="7434200"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15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An ideal gas is at a thermodynamic temperature of 300 K. To what temperature must it be raised to double the root-mean-square speed of its molecules?</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424 K</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600 K</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1200 K</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2400 K</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TOPICS 12–25</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4 / 36</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2</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848089" y="711200"/>
            <a:ext cx="775314" cy="266700"/>
          </a:xfrm>
          <a:prstGeom prst="roundRect">
            <a:avLst>
              <a:gd name="adj" fmla="val 30000"/>
            </a:avLst>
          </a:prstGeom>
          <a:noFill/>
          <a:ln w="9525">
            <a:solidFill>
              <a:srgbClr val="A9BDB6"/>
            </a:solidFill>
          </a:ln>
        </p:spPr>
      </p:sp>
      <p:sp>
        <p:nvSpPr>
          <p:cNvPr id="9" name="chip"/>
          <p:cNvSpPr txBox="1"/>
          <p:nvPr/>
        </p:nvSpPr>
        <p:spPr>
          <a:xfrm>
            <a:off x="8848089"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 Level</a:t>
            </a:r>
          </a:p>
        </p:txBody>
      </p:sp>
      <p:sp>
        <p:nvSpPr>
          <p:cNvPr id="10" name="panel"/>
          <p:cNvSpPr/>
          <p:nvPr/>
        </p:nvSpPr>
        <p:spPr>
          <a:xfrm>
            <a:off x="7434200" y="711200"/>
            <a:ext cx="1312289" cy="266700"/>
          </a:xfrm>
          <a:prstGeom prst="roundRect">
            <a:avLst>
              <a:gd name="adj" fmla="val 30000"/>
            </a:avLst>
          </a:prstGeom>
          <a:noFill/>
          <a:ln w="9525">
            <a:solidFill>
              <a:srgbClr val="A9BDB6"/>
            </a:solidFill>
          </a:ln>
        </p:spPr>
      </p:sp>
      <p:sp>
        <p:nvSpPr>
          <p:cNvPr id="11" name="chip"/>
          <p:cNvSpPr txBox="1"/>
          <p:nvPr/>
        </p:nvSpPr>
        <p:spPr>
          <a:xfrm>
            <a:off x="7434200"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1200 K</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 doubles the temperature, which doubles the mean kinetic energy but multiplies the r.m.s. speed by only √2 — and A is that √2 factor applied to the temperature instead. Since ½m⟨c²⟩ ∝ T, the speed goes as √T, so doubling the speed needs four times the temperature.</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TOPICS 12–25</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5 / 36</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3</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102E29"/>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Routine</a:t>
            </a:r>
          </a:p>
        </p:txBody>
      </p:sp>
      <p:sp>
        <p:nvSpPr>
          <p:cNvPr id="8" name="panel"/>
          <p:cNvSpPr/>
          <p:nvPr/>
        </p:nvSpPr>
        <p:spPr>
          <a:xfrm>
            <a:off x="9094632" y="711200"/>
            <a:ext cx="775314" cy="266700"/>
          </a:xfrm>
          <a:prstGeom prst="roundRect">
            <a:avLst>
              <a:gd name="adj" fmla="val 30000"/>
            </a:avLst>
          </a:prstGeom>
          <a:noFill/>
          <a:ln w="9525">
            <a:solidFill>
              <a:srgbClr val="102E29"/>
            </a:solidFill>
          </a:ln>
        </p:spPr>
      </p:sp>
      <p:sp>
        <p:nvSpPr>
          <p:cNvPr id="9" name="chip"/>
          <p:cNvSpPr txBox="1"/>
          <p:nvPr/>
        </p:nvSpPr>
        <p:spPr>
          <a:xfrm>
            <a:off x="9094632"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 Level</a:t>
            </a:r>
          </a:p>
        </p:txBody>
      </p:sp>
      <p:sp>
        <p:nvSpPr>
          <p:cNvPr id="10" name="panel"/>
          <p:cNvSpPr/>
          <p:nvPr/>
        </p:nvSpPr>
        <p:spPr>
          <a:xfrm>
            <a:off x="7680744" y="711200"/>
            <a:ext cx="1312289" cy="266700"/>
          </a:xfrm>
          <a:prstGeom prst="roundRect">
            <a:avLst>
              <a:gd name="adj" fmla="val 30000"/>
            </a:avLst>
          </a:prstGeom>
          <a:solidFill>
            <a:srgbClr val="102E29"/>
          </a:solidFill>
          <a:ln>
            <a:noFill/>
          </a:ln>
        </p:spPr>
      </p:sp>
      <p:sp>
        <p:nvSpPr>
          <p:cNvPr id="11" name="chip"/>
          <p:cNvSpPr txBox="1"/>
          <p:nvPr/>
        </p:nvSpPr>
        <p:spPr>
          <a:xfrm>
            <a:off x="7680744"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17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body moves with simple harmonic motion of amplitude 2.0 cm and frequency 5.0 Hz. What is the magnitude of its maximum acceleration?</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0.63 m s⁻²</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3.1 m s⁻²</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20 m s⁻²</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200 m s⁻²</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TOPICS 12–25</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6 / 36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3</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971546" y="711200"/>
            <a:ext cx="807833" cy="266700"/>
          </a:xfrm>
          <a:prstGeom prst="roundRect">
            <a:avLst>
              <a:gd name="adj" fmla="val 30000"/>
            </a:avLst>
          </a:prstGeom>
          <a:noFill/>
          <a:ln w="9525">
            <a:solidFill>
              <a:srgbClr val="A9BDB6"/>
            </a:solidFill>
          </a:ln>
        </p:spPr>
      </p:sp>
      <p:sp>
        <p:nvSpPr>
          <p:cNvPr id="7" name="chip"/>
          <p:cNvSpPr txBox="1"/>
          <p:nvPr/>
        </p:nvSpPr>
        <p:spPr>
          <a:xfrm>
            <a:off x="9971546" y="711200"/>
            <a:ext cx="807833"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Routine</a:t>
            </a:r>
          </a:p>
        </p:txBody>
      </p:sp>
      <p:sp>
        <p:nvSpPr>
          <p:cNvPr id="8" name="panel"/>
          <p:cNvSpPr/>
          <p:nvPr/>
        </p:nvSpPr>
        <p:spPr>
          <a:xfrm>
            <a:off x="9094632" y="711200"/>
            <a:ext cx="775314" cy="266700"/>
          </a:xfrm>
          <a:prstGeom prst="roundRect">
            <a:avLst>
              <a:gd name="adj" fmla="val 30000"/>
            </a:avLst>
          </a:prstGeom>
          <a:noFill/>
          <a:ln w="9525">
            <a:solidFill>
              <a:srgbClr val="A9BDB6"/>
            </a:solidFill>
          </a:ln>
        </p:spPr>
      </p:sp>
      <p:sp>
        <p:nvSpPr>
          <p:cNvPr id="9" name="chip"/>
          <p:cNvSpPr txBox="1"/>
          <p:nvPr/>
        </p:nvSpPr>
        <p:spPr>
          <a:xfrm>
            <a:off x="9094632"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 Level</a:t>
            </a:r>
          </a:p>
        </p:txBody>
      </p:sp>
      <p:sp>
        <p:nvSpPr>
          <p:cNvPr id="10" name="panel"/>
          <p:cNvSpPr/>
          <p:nvPr/>
        </p:nvSpPr>
        <p:spPr>
          <a:xfrm>
            <a:off x="7680744" y="711200"/>
            <a:ext cx="1312289" cy="266700"/>
          </a:xfrm>
          <a:prstGeom prst="roundRect">
            <a:avLst>
              <a:gd name="adj" fmla="val 30000"/>
            </a:avLst>
          </a:prstGeom>
          <a:noFill/>
          <a:ln w="9525">
            <a:solidFill>
              <a:srgbClr val="A9BDB6"/>
            </a:solidFill>
          </a:ln>
        </p:spPr>
      </p:sp>
      <p:sp>
        <p:nvSpPr>
          <p:cNvPr id="11" name="chip"/>
          <p:cNvSpPr txBox="1"/>
          <p:nvPr/>
        </p:nvSpPr>
        <p:spPr>
          <a:xfrm>
            <a:off x="7680744"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20 m s⁻²</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189865"/>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B uses f rather than ω = 2πf, which loses a factor of (2π)² ≈ 39. The amplitude must also be converted to metres; leaving it in centimetres gives D.</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TOPICS 12–25</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7 / 36</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3EFDF"/>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102E29"/>
                </a:solidFill>
                <a:latin typeface="Arial"/>
                <a:cs typeface="Arial"/>
              </a:rPr>
              <a:t>Question 4</a:t>
            </a:r>
          </a:p>
        </p:txBody>
      </p:sp>
      <p:sp>
        <p:nvSpPr>
          <p:cNvPr id="3" name="panel"/>
          <p:cNvSpPr/>
          <p:nvPr/>
        </p:nvSpPr>
        <p:spPr>
          <a:xfrm>
            <a:off x="558800" y="1117600"/>
            <a:ext cx="508000" cy="31750"/>
          </a:xfrm>
          <a:prstGeom prst="rect">
            <a:avLst/>
          </a:prstGeom>
          <a:solidFill>
            <a:srgbClr val="EF5C3E"/>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102E29"/>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Demanding</a:t>
            </a:r>
          </a:p>
        </p:txBody>
      </p:sp>
      <p:sp>
        <p:nvSpPr>
          <p:cNvPr id="8" name="panel"/>
          <p:cNvSpPr/>
          <p:nvPr/>
        </p:nvSpPr>
        <p:spPr>
          <a:xfrm>
            <a:off x="8848089" y="711200"/>
            <a:ext cx="775314" cy="266700"/>
          </a:xfrm>
          <a:prstGeom prst="roundRect">
            <a:avLst>
              <a:gd name="adj" fmla="val 30000"/>
            </a:avLst>
          </a:prstGeom>
          <a:noFill/>
          <a:ln w="9525">
            <a:solidFill>
              <a:srgbClr val="102E29"/>
            </a:solidFill>
          </a:ln>
        </p:spPr>
      </p:sp>
      <p:sp>
        <p:nvSpPr>
          <p:cNvPr id="9" name="chip"/>
          <p:cNvSpPr txBox="1"/>
          <p:nvPr/>
        </p:nvSpPr>
        <p:spPr>
          <a:xfrm>
            <a:off x="8848089"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A Level</a:t>
            </a:r>
          </a:p>
        </p:txBody>
      </p:sp>
      <p:sp>
        <p:nvSpPr>
          <p:cNvPr id="10" name="panel"/>
          <p:cNvSpPr/>
          <p:nvPr/>
        </p:nvSpPr>
        <p:spPr>
          <a:xfrm>
            <a:off x="7434200" y="711200"/>
            <a:ext cx="1312289" cy="266700"/>
          </a:xfrm>
          <a:prstGeom prst="roundRect">
            <a:avLst>
              <a:gd name="adj" fmla="val 30000"/>
            </a:avLst>
          </a:prstGeom>
          <a:solidFill>
            <a:srgbClr val="102E29"/>
          </a:solidFill>
          <a:ln>
            <a:noFill/>
          </a:ln>
        </p:spPr>
      </p:sp>
      <p:sp>
        <p:nvSpPr>
          <p:cNvPr id="11" name="chip"/>
          <p:cNvSpPr txBox="1"/>
          <p:nvPr/>
        </p:nvSpPr>
        <p:spPr>
          <a:xfrm>
            <a:off x="7434200"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4C5F59"/>
                </a:solidFill>
                <a:latin typeface="Arial"/>
                <a:cs typeface="Arial"/>
              </a:rPr>
              <a:t>Syllabus 19   ·   AO2</a:t>
            </a:r>
          </a:p>
        </p:txBody>
      </p:sp>
      <p:sp>
        <p:nvSpPr>
          <p:cNvPr id="13" name="text"/>
          <p:cNvSpPr txBox="1"/>
          <p:nvPr/>
        </p:nvSpPr>
        <p:spPr>
          <a:xfrm>
            <a:off x="558800" y="1346200"/>
            <a:ext cx="11074400" cy="429260"/>
          </a:xfrm>
          <a:prstGeom prst="rect">
            <a:avLst/>
          </a:prstGeom>
          <a:noFill/>
        </p:spPr>
        <p:txBody>
          <a:bodyPr wrap="square" lIns="0" tIns="0" rIns="0" bIns="0" anchor="t">
            <a:noAutofit/>
          </a:bodyPr>
          <a:lstStyle/>
          <a:p>
            <a:pPr marL="0" indent="0" algn="l">
              <a:lnSpc>
                <a:spcPct val="100000"/>
              </a:lnSpc>
              <a:buNone/>
            </a:pPr>
            <a:r>
              <a:rPr lang="en-GB" sz="1300" b="0" i="0" dirty="0">
                <a:solidFill>
                  <a:srgbClr val="102E29"/>
                </a:solidFill>
                <a:latin typeface="Arial"/>
                <a:cs typeface="Arial"/>
              </a:rPr>
              <a:t>A capacitor of capacitance 470 μF, charged to a potential difference V₀, is discharged through a resistor of resistance 22 kΩ. After what time has the charge on the capacitor fallen to 25% of its initial value?</a:t>
            </a:r>
          </a:p>
        </p:txBody>
      </p:sp>
      <p:sp>
        <p:nvSpPr>
          <p:cNvPr id="14" name="choice-letter"/>
          <p:cNvSpPr txBox="1"/>
          <p:nvPr/>
        </p:nvSpPr>
        <p:spPr>
          <a:xfrm>
            <a:off x="558800" y="19532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A</a:t>
            </a:r>
          </a:p>
        </p:txBody>
      </p:sp>
      <p:sp>
        <p:nvSpPr>
          <p:cNvPr id="15" name="choice"/>
          <p:cNvSpPr txBox="1"/>
          <p:nvPr/>
        </p:nvSpPr>
        <p:spPr>
          <a:xfrm>
            <a:off x="939800" y="19532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3.6 s</a:t>
            </a:r>
          </a:p>
        </p:txBody>
      </p:sp>
      <p:sp>
        <p:nvSpPr>
          <p:cNvPr id="16" name="choice-letter"/>
          <p:cNvSpPr txBox="1"/>
          <p:nvPr/>
        </p:nvSpPr>
        <p:spPr>
          <a:xfrm>
            <a:off x="558800" y="23215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B</a:t>
            </a:r>
          </a:p>
        </p:txBody>
      </p:sp>
      <p:sp>
        <p:nvSpPr>
          <p:cNvPr id="17" name="choice"/>
          <p:cNvSpPr txBox="1"/>
          <p:nvPr/>
        </p:nvSpPr>
        <p:spPr>
          <a:xfrm>
            <a:off x="939800" y="23215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7.2 s</a:t>
            </a:r>
          </a:p>
        </p:txBody>
      </p:sp>
      <p:sp>
        <p:nvSpPr>
          <p:cNvPr id="18" name="choice-letter"/>
          <p:cNvSpPr txBox="1"/>
          <p:nvPr/>
        </p:nvSpPr>
        <p:spPr>
          <a:xfrm>
            <a:off x="558800" y="26898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C</a:t>
            </a:r>
          </a:p>
        </p:txBody>
      </p:sp>
      <p:sp>
        <p:nvSpPr>
          <p:cNvPr id="19" name="choice"/>
          <p:cNvSpPr txBox="1"/>
          <p:nvPr/>
        </p:nvSpPr>
        <p:spPr>
          <a:xfrm>
            <a:off x="939800" y="26898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14 s</a:t>
            </a:r>
          </a:p>
        </p:txBody>
      </p:sp>
      <p:sp>
        <p:nvSpPr>
          <p:cNvPr id="20" name="choice-letter"/>
          <p:cNvSpPr txBox="1"/>
          <p:nvPr/>
        </p:nvSpPr>
        <p:spPr>
          <a:xfrm>
            <a:off x="558800" y="3058160"/>
            <a:ext cx="381000" cy="254000"/>
          </a:xfrm>
          <a:prstGeom prst="rect">
            <a:avLst/>
          </a:prstGeom>
          <a:noFill/>
        </p:spPr>
        <p:txBody>
          <a:bodyPr wrap="square" lIns="0" tIns="0" rIns="0" bIns="0" anchor="t">
            <a:noAutofit/>
          </a:bodyPr>
          <a:lstStyle/>
          <a:p>
            <a:pPr marL="0" indent="0" algn="l">
              <a:lnSpc>
                <a:spcPct val="100000"/>
              </a:lnSpc>
              <a:buNone/>
            </a:pPr>
            <a:r>
              <a:rPr lang="en-GB" sz="1250" b="1" i="0" dirty="0">
                <a:solidFill>
                  <a:srgbClr val="102E29"/>
                </a:solidFill>
                <a:latin typeface="Arial"/>
                <a:cs typeface="Arial"/>
              </a:rPr>
              <a:t>D</a:t>
            </a:r>
          </a:p>
        </p:txBody>
      </p:sp>
      <p:sp>
        <p:nvSpPr>
          <p:cNvPr id="21" name="choice"/>
          <p:cNvSpPr txBox="1"/>
          <p:nvPr/>
        </p:nvSpPr>
        <p:spPr>
          <a:xfrm>
            <a:off x="939800" y="3058160"/>
            <a:ext cx="10566400" cy="254000"/>
          </a:xfrm>
          <a:prstGeom prst="rect">
            <a:avLst/>
          </a:prstGeom>
          <a:noFill/>
        </p:spPr>
        <p:txBody>
          <a:bodyPr wrap="square" lIns="0" tIns="0" rIns="0" bIns="0" anchor="t">
            <a:noAutofit/>
          </a:bodyPr>
          <a:lstStyle/>
          <a:p>
            <a:pPr marL="0" indent="0" algn="l">
              <a:lnSpc>
                <a:spcPct val="100000"/>
              </a:lnSpc>
              <a:buNone/>
            </a:pPr>
            <a:r>
              <a:rPr lang="en-GB" sz="1250" b="0" i="0" dirty="0">
                <a:solidFill>
                  <a:srgbClr val="102E29"/>
                </a:solidFill>
                <a:latin typeface="Arial"/>
                <a:cs typeface="Arial"/>
              </a:rPr>
              <a:t>21 s</a:t>
            </a:r>
          </a:p>
        </p:txBody>
      </p:sp>
      <p:sp>
        <p:nvSpPr>
          <p:cNvPr id="22" name="panel"/>
          <p:cNvSpPr/>
          <p:nvPr/>
        </p:nvSpPr>
        <p:spPr>
          <a:xfrm>
            <a:off x="558800" y="558800"/>
            <a:ext cx="11074400" cy="12700"/>
          </a:xfrm>
          <a:prstGeom prst="rect">
            <a:avLst/>
          </a:prstGeom>
          <a:solidFill>
            <a:srgbClr val="C6C8BB"/>
          </a:solidFill>
          <a:ln>
            <a:noFill/>
          </a:ln>
        </p:spPr>
      </p:sp>
      <p:sp>
        <p:nvSpPr>
          <p:cNvPr id="23"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102E29"/>
                </a:solidFill>
                <a:latin typeface="Arial"/>
                <a:cs typeface="Arial"/>
              </a:rPr>
              <a:t>A LEVEL · TOPICS 12–25</a:t>
            </a:r>
          </a:p>
        </p:txBody>
      </p:sp>
      <p:sp>
        <p:nvSpPr>
          <p:cNvPr id="24"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4C5F59"/>
                </a:solidFill>
                <a:latin typeface="Arial"/>
                <a:cs typeface="Arial"/>
              </a:rPr>
              <a:t>GIOPHYSICS PRACTICE PAPER</a:t>
            </a:r>
          </a:p>
        </p:txBody>
      </p:sp>
      <p:sp>
        <p:nvSpPr>
          <p:cNvPr id="25" name="panel"/>
          <p:cNvSpPr/>
          <p:nvPr/>
        </p:nvSpPr>
        <p:spPr>
          <a:xfrm>
            <a:off x="558800" y="6273800"/>
            <a:ext cx="11074400" cy="12700"/>
          </a:xfrm>
          <a:prstGeom prst="rect">
            <a:avLst/>
          </a:prstGeom>
          <a:solidFill>
            <a:srgbClr val="C6C8BB"/>
          </a:solidFill>
          <a:ln>
            <a:noFill/>
          </a:ln>
        </p:spPr>
      </p:sp>
      <p:sp>
        <p:nvSpPr>
          <p:cNvPr id="26"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4C5F59"/>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7"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4C5F59"/>
                </a:solidFill>
                <a:latin typeface="Arial"/>
                <a:cs typeface="Arial"/>
              </a:rPr>
              <a:t>8 / 36</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02E29"/>
        </a:solidFill>
        <a:effectLst/>
      </p:bgPr>
    </p:bg>
    <p:spTree>
      <p:nvGrpSpPr>
        <p:cNvPr id="1" name=""/>
        <p:cNvGrpSpPr/>
        <p:nvPr/>
      </p:nvGrpSpPr>
      <p:grpSpPr>
        <a:xfrm>
          <a:off x="0" y="0"/>
          <a:ext cx="0" cy="0"/>
          <a:chOff x="0" y="0"/>
          <a:chExt cx="0" cy="0"/>
        </a:xfrm>
      </p:grpSpPr>
      <p:sp>
        <p:nvSpPr>
          <p:cNvPr id="2" name="text"/>
          <p:cNvSpPr txBox="1"/>
          <p:nvPr/>
        </p:nvSpPr>
        <p:spPr>
          <a:xfrm>
            <a:off x="558800" y="660400"/>
            <a:ext cx="5969000" cy="396240"/>
          </a:xfrm>
          <a:prstGeom prst="rect">
            <a:avLst/>
          </a:prstGeom>
          <a:noFill/>
        </p:spPr>
        <p:txBody>
          <a:bodyPr wrap="square" lIns="0" tIns="0" rIns="0" bIns="0" anchor="t">
            <a:noAutofit/>
          </a:bodyPr>
          <a:lstStyle/>
          <a:p>
            <a:pPr marL="0" indent="0" algn="l">
              <a:lnSpc>
                <a:spcPct val="100000"/>
              </a:lnSpc>
              <a:buNone/>
            </a:pPr>
            <a:r>
              <a:rPr lang="en-GB" sz="2400" b="1" i="0" dirty="0">
                <a:solidFill>
                  <a:srgbClr val="F3EFDF"/>
                </a:solidFill>
                <a:latin typeface="Arial"/>
                <a:cs typeface="Arial"/>
              </a:rPr>
              <a:t>Answer 4</a:t>
            </a:r>
          </a:p>
        </p:txBody>
      </p:sp>
      <p:sp>
        <p:nvSpPr>
          <p:cNvPr id="3" name="panel"/>
          <p:cNvSpPr/>
          <p:nvPr/>
        </p:nvSpPr>
        <p:spPr>
          <a:xfrm>
            <a:off x="558800" y="1117600"/>
            <a:ext cx="508000" cy="31750"/>
          </a:xfrm>
          <a:prstGeom prst="rect">
            <a:avLst/>
          </a:prstGeom>
          <a:solidFill>
            <a:srgbClr val="E0A93F"/>
          </a:solidFill>
          <a:ln>
            <a:noFill/>
          </a:ln>
        </p:spPr>
      </p:sp>
      <p:sp>
        <p:nvSpPr>
          <p:cNvPr id="4" name="panel"/>
          <p:cNvSpPr/>
          <p:nvPr/>
        </p:nvSpPr>
        <p:spPr>
          <a:xfrm>
            <a:off x="10880979" y="711200"/>
            <a:ext cx="752221" cy="266700"/>
          </a:xfrm>
          <a:prstGeom prst="roundRect">
            <a:avLst>
              <a:gd name="adj" fmla="val 30000"/>
            </a:avLst>
          </a:prstGeom>
          <a:solidFill>
            <a:srgbClr val="E0A93F"/>
          </a:solidFill>
          <a:ln>
            <a:noFill/>
          </a:ln>
        </p:spPr>
      </p:sp>
      <p:sp>
        <p:nvSpPr>
          <p:cNvPr id="5" name="chip"/>
          <p:cNvSpPr txBox="1"/>
          <p:nvPr/>
        </p:nvSpPr>
        <p:spPr>
          <a:xfrm>
            <a:off x="10880979" y="711200"/>
            <a:ext cx="752221"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102E29"/>
                </a:solidFill>
                <a:latin typeface="Arial"/>
                <a:cs typeface="Arial"/>
              </a:rPr>
              <a:t>1 mark</a:t>
            </a:r>
          </a:p>
        </p:txBody>
      </p:sp>
      <p:sp>
        <p:nvSpPr>
          <p:cNvPr id="6" name="panel"/>
          <p:cNvSpPr/>
          <p:nvPr/>
        </p:nvSpPr>
        <p:spPr>
          <a:xfrm>
            <a:off x="9725003" y="711200"/>
            <a:ext cx="1054376" cy="266700"/>
          </a:xfrm>
          <a:prstGeom prst="roundRect">
            <a:avLst>
              <a:gd name="adj" fmla="val 30000"/>
            </a:avLst>
          </a:prstGeom>
          <a:noFill/>
          <a:ln w="9525">
            <a:solidFill>
              <a:srgbClr val="A9BDB6"/>
            </a:solidFill>
          </a:ln>
        </p:spPr>
      </p:sp>
      <p:sp>
        <p:nvSpPr>
          <p:cNvPr id="7" name="chip"/>
          <p:cNvSpPr txBox="1"/>
          <p:nvPr/>
        </p:nvSpPr>
        <p:spPr>
          <a:xfrm>
            <a:off x="9725003" y="711200"/>
            <a:ext cx="1054376"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Demanding</a:t>
            </a:r>
          </a:p>
        </p:txBody>
      </p:sp>
      <p:sp>
        <p:nvSpPr>
          <p:cNvPr id="8" name="panel"/>
          <p:cNvSpPr/>
          <p:nvPr/>
        </p:nvSpPr>
        <p:spPr>
          <a:xfrm>
            <a:off x="8848089" y="711200"/>
            <a:ext cx="775314" cy="266700"/>
          </a:xfrm>
          <a:prstGeom prst="roundRect">
            <a:avLst>
              <a:gd name="adj" fmla="val 30000"/>
            </a:avLst>
          </a:prstGeom>
          <a:noFill/>
          <a:ln w="9525">
            <a:solidFill>
              <a:srgbClr val="A9BDB6"/>
            </a:solidFill>
          </a:ln>
        </p:spPr>
      </p:sp>
      <p:sp>
        <p:nvSpPr>
          <p:cNvPr id="9" name="chip"/>
          <p:cNvSpPr txBox="1"/>
          <p:nvPr/>
        </p:nvSpPr>
        <p:spPr>
          <a:xfrm>
            <a:off x="8848089" y="711200"/>
            <a:ext cx="775314"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A Level</a:t>
            </a:r>
          </a:p>
        </p:txBody>
      </p:sp>
      <p:sp>
        <p:nvSpPr>
          <p:cNvPr id="10" name="panel"/>
          <p:cNvSpPr/>
          <p:nvPr/>
        </p:nvSpPr>
        <p:spPr>
          <a:xfrm>
            <a:off x="7434200" y="711200"/>
            <a:ext cx="1312289" cy="266700"/>
          </a:xfrm>
          <a:prstGeom prst="roundRect">
            <a:avLst>
              <a:gd name="adj" fmla="val 30000"/>
            </a:avLst>
          </a:prstGeom>
          <a:noFill/>
          <a:ln w="9525">
            <a:solidFill>
              <a:srgbClr val="A9BDB6"/>
            </a:solidFill>
          </a:ln>
        </p:spPr>
      </p:sp>
      <p:sp>
        <p:nvSpPr>
          <p:cNvPr id="11" name="chip"/>
          <p:cNvSpPr txBox="1"/>
          <p:nvPr/>
        </p:nvSpPr>
        <p:spPr>
          <a:xfrm>
            <a:off x="7434200" y="711200"/>
            <a:ext cx="1312289" cy="266700"/>
          </a:xfrm>
          <a:prstGeom prst="rect">
            <a:avLst/>
          </a:prstGeom>
          <a:noFill/>
        </p:spPr>
        <p:txBody>
          <a:bodyPr wrap="square" lIns="0" tIns="0" rIns="0" bIns="0" anchor="ctr">
            <a:noAutofit/>
          </a:bodyPr>
          <a:lstStyle/>
          <a:p>
            <a:pPr marL="0" indent="0" algn="ctr">
              <a:lnSpc>
                <a:spcPct val="100000"/>
              </a:lnSpc>
              <a:buNone/>
            </a:pPr>
            <a:r>
              <a:rPr lang="en-GB" sz="950" b="1" i="0" dirty="0">
                <a:solidFill>
                  <a:srgbClr val="F3EFDF"/>
                </a:solidFill>
                <a:latin typeface="Arial"/>
                <a:cs typeface="Arial"/>
              </a:rPr>
              <a:t>Multiple choice</a:t>
            </a:r>
          </a:p>
        </p:txBody>
      </p:sp>
      <p:sp>
        <p:nvSpPr>
          <p:cNvPr id="12" name="text"/>
          <p:cNvSpPr txBox="1"/>
          <p:nvPr/>
        </p:nvSpPr>
        <p:spPr>
          <a:xfrm>
            <a:off x="1219200" y="1066800"/>
            <a:ext cx="10414000" cy="156845"/>
          </a:xfrm>
          <a:prstGeom prst="rect">
            <a:avLst/>
          </a:prstGeom>
          <a:noFill/>
        </p:spPr>
        <p:txBody>
          <a:bodyPr wrap="square" lIns="0" tIns="0" rIns="0" bIns="0" anchor="t">
            <a:noAutofit/>
          </a:bodyPr>
          <a:lstStyle/>
          <a:p>
            <a:pPr marL="0" indent="0" algn="l">
              <a:lnSpc>
                <a:spcPct val="100000"/>
              </a:lnSpc>
              <a:buNone/>
            </a:pPr>
            <a:r>
              <a:rPr lang="en-GB" sz="950" b="0" i="0" dirty="0">
                <a:solidFill>
                  <a:srgbClr val="A9BDB6"/>
                </a:solidFill>
                <a:latin typeface="Arial"/>
                <a:cs typeface="Arial"/>
              </a:rPr>
              <a:t>Mark scheme</a:t>
            </a:r>
          </a:p>
        </p:txBody>
      </p:sp>
      <p:sp>
        <p:nvSpPr>
          <p:cNvPr id="13" name="answer-letter"/>
          <p:cNvSpPr txBox="1"/>
          <p:nvPr/>
        </p:nvSpPr>
        <p:spPr>
          <a:xfrm>
            <a:off x="558800" y="1346200"/>
            <a:ext cx="711200" cy="660400"/>
          </a:xfrm>
          <a:prstGeom prst="rect">
            <a:avLst/>
          </a:prstGeom>
          <a:noFill/>
        </p:spPr>
        <p:txBody>
          <a:bodyPr wrap="square" lIns="0" tIns="0" rIns="0" bIns="0" anchor="t">
            <a:noAutofit/>
          </a:bodyPr>
          <a:lstStyle/>
          <a:p>
            <a:pPr marL="0" indent="0" algn="l">
              <a:lnSpc>
                <a:spcPct val="100000"/>
              </a:lnSpc>
              <a:buNone/>
            </a:pPr>
            <a:r>
              <a:rPr lang="en-GB" sz="4000" b="1" i="0" dirty="0">
                <a:solidFill>
                  <a:srgbClr val="E0A93F"/>
                </a:solidFill>
                <a:latin typeface="Arial"/>
                <a:cs typeface="Arial"/>
              </a:rPr>
              <a:t>C</a:t>
            </a:r>
          </a:p>
        </p:txBody>
      </p:sp>
      <p:sp>
        <p:nvSpPr>
          <p:cNvPr id="14" name="text"/>
          <p:cNvSpPr txBox="1"/>
          <p:nvPr/>
        </p:nvSpPr>
        <p:spPr>
          <a:xfrm>
            <a:off x="1447800" y="1447800"/>
            <a:ext cx="10185400" cy="247650"/>
          </a:xfrm>
          <a:prstGeom prst="rect">
            <a:avLst/>
          </a:prstGeom>
          <a:noFill/>
        </p:spPr>
        <p:txBody>
          <a:bodyPr wrap="square" lIns="0" tIns="0" rIns="0" bIns="0" anchor="t">
            <a:noAutofit/>
          </a:bodyPr>
          <a:lstStyle/>
          <a:p>
            <a:pPr marL="0" indent="0" algn="l">
              <a:lnSpc>
                <a:spcPct val="100000"/>
              </a:lnSpc>
              <a:buNone/>
            </a:pPr>
            <a:r>
              <a:rPr lang="en-GB" sz="1500" b="0" i="0" dirty="0">
                <a:solidFill>
                  <a:srgbClr val="F3EFDF"/>
                </a:solidFill>
                <a:latin typeface="Arial"/>
                <a:cs typeface="Arial"/>
              </a:rPr>
              <a:t>14 s</a:t>
            </a:r>
          </a:p>
        </p:txBody>
      </p:sp>
      <p:sp>
        <p:nvSpPr>
          <p:cNvPr id="15" name="text"/>
          <p:cNvSpPr txBox="1"/>
          <p:nvPr/>
        </p:nvSpPr>
        <p:spPr>
          <a:xfrm>
            <a:off x="558800" y="2209800"/>
            <a:ext cx="11074400" cy="181610"/>
          </a:xfrm>
          <a:prstGeom prst="rect">
            <a:avLst/>
          </a:prstGeom>
          <a:noFill/>
        </p:spPr>
        <p:txBody>
          <a:bodyPr wrap="square" lIns="0" tIns="0" rIns="0" bIns="0" anchor="t">
            <a:noAutofit/>
          </a:bodyPr>
          <a:lstStyle/>
          <a:p>
            <a:pPr marL="0" indent="0" algn="l">
              <a:lnSpc>
                <a:spcPct val="100000"/>
              </a:lnSpc>
              <a:buNone/>
            </a:pPr>
            <a:r>
              <a:rPr lang="en-GB" sz="1100" b="1" i="0" dirty="0">
                <a:solidFill>
                  <a:srgbClr val="E0A93F"/>
                </a:solidFill>
                <a:latin typeface="Arial"/>
                <a:cs typeface="Arial"/>
              </a:rPr>
              <a:t>Why the other three are there</a:t>
            </a:r>
          </a:p>
        </p:txBody>
      </p:sp>
      <p:sp>
        <p:nvSpPr>
          <p:cNvPr id="16" name="text"/>
          <p:cNvSpPr txBox="1"/>
          <p:nvPr/>
        </p:nvSpPr>
        <p:spPr>
          <a:xfrm>
            <a:off x="558800" y="2467610"/>
            <a:ext cx="11074400" cy="379730"/>
          </a:xfrm>
          <a:prstGeom prst="rect">
            <a:avLst/>
          </a:prstGeom>
          <a:noFill/>
        </p:spPr>
        <p:txBody>
          <a:bodyPr wrap="square" lIns="0" tIns="0" rIns="0" bIns="0" anchor="t">
            <a:noAutofit/>
          </a:bodyPr>
          <a:lstStyle/>
          <a:p>
            <a:pPr marL="0" indent="0" algn="l">
              <a:lnSpc>
                <a:spcPct val="100000"/>
              </a:lnSpc>
              <a:buNone/>
            </a:pPr>
            <a:r>
              <a:rPr lang="en-GB" sz="1150" b="0" i="0" dirty="0">
                <a:solidFill>
                  <a:srgbClr val="F3EFDF"/>
                </a:solidFill>
                <a:latin typeface="Arial"/>
                <a:cs typeface="Arial"/>
              </a:rPr>
              <a:t>D is two time constants, which is the answer of a candidate who assumes the charge falls to 1/e² rather than to a quarter. The time constant is 10.3 s and t = RC ln 4 = 14.3 s.</a:t>
            </a:r>
          </a:p>
        </p:txBody>
      </p:sp>
      <p:sp>
        <p:nvSpPr>
          <p:cNvPr id="17" name="panel"/>
          <p:cNvSpPr/>
          <p:nvPr/>
        </p:nvSpPr>
        <p:spPr>
          <a:xfrm>
            <a:off x="558800" y="558800"/>
            <a:ext cx="11074400" cy="12700"/>
          </a:xfrm>
          <a:prstGeom prst="rect">
            <a:avLst/>
          </a:prstGeom>
          <a:solidFill>
            <a:srgbClr val="2F4B45"/>
          </a:solidFill>
          <a:ln>
            <a:noFill/>
          </a:ln>
        </p:spPr>
      </p:sp>
      <p:sp>
        <p:nvSpPr>
          <p:cNvPr id="18" name="text"/>
          <p:cNvSpPr txBox="1"/>
          <p:nvPr/>
        </p:nvSpPr>
        <p:spPr>
          <a:xfrm>
            <a:off x="558800" y="330200"/>
            <a:ext cx="7620000" cy="140335"/>
          </a:xfrm>
          <a:prstGeom prst="rect">
            <a:avLst/>
          </a:prstGeom>
          <a:noFill/>
        </p:spPr>
        <p:txBody>
          <a:bodyPr wrap="square" lIns="0" tIns="0" rIns="0" bIns="0" anchor="t">
            <a:noAutofit/>
          </a:bodyPr>
          <a:lstStyle/>
          <a:p>
            <a:pPr marL="0" indent="0" algn="l">
              <a:lnSpc>
                <a:spcPct val="100000"/>
              </a:lnSpc>
              <a:buNone/>
            </a:pPr>
            <a:r>
              <a:rPr lang="en-GB" sz="850" b="1" i="0" dirty="0">
                <a:solidFill>
                  <a:srgbClr val="F3EFDF"/>
                </a:solidFill>
                <a:latin typeface="Arial"/>
                <a:cs typeface="Arial"/>
              </a:rPr>
              <a:t>A LEVEL · TOPICS 12–25</a:t>
            </a:r>
          </a:p>
        </p:txBody>
      </p:sp>
      <p:sp>
        <p:nvSpPr>
          <p:cNvPr id="19" name="text"/>
          <p:cNvSpPr txBox="1"/>
          <p:nvPr/>
        </p:nvSpPr>
        <p:spPr>
          <a:xfrm>
            <a:off x="8458200" y="330200"/>
            <a:ext cx="3175000" cy="140335"/>
          </a:xfrm>
          <a:prstGeom prst="rect">
            <a:avLst/>
          </a:prstGeom>
          <a:noFill/>
        </p:spPr>
        <p:txBody>
          <a:bodyPr wrap="square" lIns="0" tIns="0" rIns="0" bIns="0" anchor="t">
            <a:noAutofit/>
          </a:bodyPr>
          <a:lstStyle/>
          <a:p>
            <a:pPr marL="0" indent="0" algn="r">
              <a:lnSpc>
                <a:spcPct val="100000"/>
              </a:lnSpc>
              <a:buNone/>
            </a:pPr>
            <a:r>
              <a:rPr lang="en-GB" sz="850" b="1" i="0" dirty="0">
                <a:solidFill>
                  <a:srgbClr val="A9BDB6"/>
                </a:solidFill>
                <a:latin typeface="Arial"/>
                <a:cs typeface="Arial"/>
              </a:rPr>
              <a:t>GIOPHYSICS PRACTICE PAPER</a:t>
            </a:r>
          </a:p>
        </p:txBody>
      </p:sp>
      <p:sp>
        <p:nvSpPr>
          <p:cNvPr id="20" name="panel"/>
          <p:cNvSpPr/>
          <p:nvPr/>
        </p:nvSpPr>
        <p:spPr>
          <a:xfrm>
            <a:off x="558800" y="6273800"/>
            <a:ext cx="11074400" cy="12700"/>
          </a:xfrm>
          <a:prstGeom prst="rect">
            <a:avLst/>
          </a:prstGeom>
          <a:solidFill>
            <a:srgbClr val="2F4B45"/>
          </a:solidFill>
          <a:ln>
            <a:noFill/>
          </a:ln>
        </p:spPr>
      </p:sp>
      <p:sp>
        <p:nvSpPr>
          <p:cNvPr id="21" name="text"/>
          <p:cNvSpPr txBox="1"/>
          <p:nvPr/>
        </p:nvSpPr>
        <p:spPr>
          <a:xfrm>
            <a:off x="558800" y="6375400"/>
            <a:ext cx="9550400" cy="123825"/>
          </a:xfrm>
          <a:prstGeom prst="rect">
            <a:avLst/>
          </a:prstGeom>
          <a:noFill/>
        </p:spPr>
        <p:txBody>
          <a:bodyPr wrap="square" lIns="0" tIns="0" rIns="0" bIns="0" anchor="t">
            <a:noAutofit/>
          </a:bodyPr>
          <a:lstStyle/>
          <a:p>
            <a:pPr marL="0" indent="0" algn="l">
              <a:lnSpc>
                <a:spcPct val="100000"/>
              </a:lnSpc>
              <a:buNone/>
            </a:pPr>
            <a:r>
              <a:rPr lang="en-GB" sz="750" b="0" i="0" dirty="0">
                <a:solidFill>
                  <a:srgbClr val="A9BDB6"/>
                </a:solidFill>
                <a:latin typeface="Arial"/>
                <a:cs typeface="Arial"/>
              </a:rPr>
              <a:t>Cambridge International AS &amp; A Level Physics — A Level · Topics 12–25. Written by GioPhysics from Cambridge International AS &amp; A Level Physics 9702 syllabus; not an awarding body's document.</a:t>
            </a:r>
          </a:p>
        </p:txBody>
      </p:sp>
      <p:sp>
        <p:nvSpPr>
          <p:cNvPr id="22" name="text"/>
          <p:cNvSpPr txBox="1"/>
          <p:nvPr/>
        </p:nvSpPr>
        <p:spPr>
          <a:xfrm>
            <a:off x="10236200" y="6375400"/>
            <a:ext cx="1397000" cy="123825"/>
          </a:xfrm>
          <a:prstGeom prst="rect">
            <a:avLst/>
          </a:prstGeom>
          <a:noFill/>
        </p:spPr>
        <p:txBody>
          <a:bodyPr wrap="square" lIns="0" tIns="0" rIns="0" bIns="0" anchor="t">
            <a:noAutofit/>
          </a:bodyPr>
          <a:lstStyle/>
          <a:p>
            <a:pPr marL="0" indent="0" algn="r">
              <a:lnSpc>
                <a:spcPct val="100000"/>
              </a:lnSpc>
              <a:buNone/>
            </a:pPr>
            <a:r>
              <a:rPr lang="en-GB" sz="750" b="1" i="0" dirty="0">
                <a:solidFill>
                  <a:srgbClr val="A9BDB6"/>
                </a:solidFill>
                <a:latin typeface="Arial"/>
                <a:cs typeface="Arial"/>
              </a:rPr>
              <a:t>9 / 36</a:t>
            </a:r>
          </a:p>
        </p:txBody>
      </p:sp>
    </p:spTree>
  </p:cSld>
  <p:clrMapOvr>
    <a:masterClrMapping/>
  </p:clrMapOvr>
</p:sld>
</file>

<file path=ppt/theme/theme1.xml><?xml version="1.0" encoding="utf-8"?>
<a:theme xmlns:a="http://schemas.openxmlformats.org/drawingml/2006/main" name="GioPhysic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ppt/theme/theme2.xml><?xml version="1.0" encoding="utf-8"?>
<a:theme xmlns:a="http://schemas.openxmlformats.org/drawingml/2006/main" name="GioPhysics Notes">
  <a:themeElements>
    <a:clrScheme name="GioPhysics">
      <a:dk1>
        <a:srgbClr val="102E29"/>
      </a:dk1>
      <a:lt1>
        <a:srgbClr val="F3EFDF"/>
      </a:lt1>
      <a:dk2>
        <a:srgbClr val="4C5F59"/>
      </a:dk2>
      <a:lt2>
        <a:srgbClr val="C6C8BB"/>
      </a:lt2>
      <a:accent1>
        <a:srgbClr val="EF5C3E"/>
      </a:accent1>
      <a:accent2>
        <a:srgbClr val="E0A93F"/>
      </a:accent2>
      <a:accent3>
        <a:srgbClr val="102E29"/>
      </a:accent3>
      <a:accent4>
        <a:srgbClr val="4C5F59"/>
      </a:accent4>
      <a:accent5>
        <a:srgbClr val="C6C8BB"/>
      </a:accent5>
      <a:accent6>
        <a:srgbClr val="F3EFDF"/>
      </a:accent6>
      <a:hlink>
        <a:srgbClr val="EF5C3E"/>
      </a:hlink>
      <a:folHlink>
        <a:srgbClr val="4C5F59"/>
      </a:folHlink>
    </a:clrScheme>
    <a:fontScheme name="GioPhysics">
      <a:majorFont>
        <a:latin typeface="Arial"/>
        <a:ea typeface=""/>
        <a:cs typeface=""/>
      </a:majorFont>
      <a:minorFont>
        <a:latin typeface="Arial"/>
        <a:ea typeface=""/>
        <a:cs typeface=""/>
      </a:minorFont>
    </a:fontScheme>
    <a:fmtScheme name="GioPhysics">
      <a:fillStyleLst>
        <a:solidFill>
          <a:schemeClr val="phClr"/>
        </a:solidFill>
        <a:solidFill>
          <a:schemeClr val="phClr"/>
        </a:solidFill>
        <a:solidFill>
          <a:schemeClr val="phClr"/>
        </a:solidFill>
      </a:fillStyleLst>
      <a:lnStyleLst>
        <a:ln w="9525">
          <a:solidFill>
            <a:schemeClr val="phClr"/>
          </a:solidFill>
          <a:prstDash val="solid"/>
        </a:ln>
        <a:ln w="12700">
          <a:solidFill>
            <a:schemeClr val="phClr"/>
          </a:solidFill>
          <a:prstDash val="solid"/>
        </a:ln>
        <a:ln w="1905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Application>GioPhysics gen-exam-pptx</Application>
  <DocSecurity>0</DocSecurity>
  <PresentationFormat>Widescreen</PresentationFormat>
  <Slides>36</Slides>
  <Notes>36</Notes>
  <HiddenSlides>0</HiddenSlides>
  <MMClips>0</MMClips>
  <ScaleCrop>false</ScaleCrop>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 Level — A Level · Topics 12–25</dc:title>
  <dc:subject>A Level extension</dc:subject>
  <dc:creator>GioPhysics</dc:creator>
  <cp:keywords>practice paper, A Level, Physics 9702 · for examination in 2025, 2026 and 2027</cp:keywords>
  <dc:description>Written by GioPhysics from the published syllabus. These are practice papers in the style of Cambridge International AS &amp; A Level Physics 9702; they are not Cambridge papers, contain no past-paper questions, and the official syllabus and specimen materials remain the authority.</dc:description>
  <cp:lastModifiedBy>GioPhysics</cp:lastModifiedBy>
  <dcterms:created xsi:type="dcterms:W3CDTF">2026-01-01T00:00:00Z</dcterms:created>
  <dcterms:modified xsi:type="dcterms:W3CDTF">2026-01-01T00:00:00Z</dcterms:modified>
</cp:coreProperties>
</file>