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[Format] Paper 1 is 40 multiple-choice items on AS content. Paper 2 is AS structured questions. Paper 3 is a practical exam taken in a laboratory. Paper 4 is A Level structured questions, 100 marks in two hours, and carries the largest single share of the qualification. Paper 5 is planning, analysis and evaluation — 30 marks, no recall, and the paper on which candidates most often underperform. A data sheet is provided in Papers 1, 2 and 4.</a:t>
            </a:r>
          </a:p>
          <a:p>
            <a:pPr marL="0" indent="0">
              <a:buNone/>
            </a:pPr>
            <a:r>
              <a:rPr lang="en-GB" sz="1200" dirty="0"/>
              <a:t>[Demand] Written to the real level of Paper 4, which is a hard paper. Multi-step calculations where nothing tells you which equation comes first; "show that" parts with the answer given so that partial credit depends on the working; explanations marked for the mechanism, not the name of the effect. The last question on each paper is in Paper 5's format, where the marks are for the design and the uncertainty treatment rather than for physics recall.</a:t>
            </a:r>
          </a:p>
          <a:p>
            <a:pPr marL="0" indent="0">
              <a:buNone/>
            </a:pPr>
            <a:r>
              <a:rPr lang="en-GB" sz="1200" dirty="0"/>
              <a:t>[Source] Cambridge International AS &amp; A Level Physics 9702 syllabus — https://www.cambridgeinternational.org/Images/664565-2025-2027-syllabus.pdf</a:t>
            </a:r>
          </a:p>
          <a:p>
            <a:pPr marL="0" indent="0">
              <a:buNone/>
            </a:pPr>
            <a:r>
              <a:rPr lang="en-GB" sz="1200" dirty="0"/>
              <a:t>[Disclaimer] Written by GioPhysics from the published syllabus. These are practice papers in the style of Cambridge International AS &amp; A Level Physics 9702; they are not Cambridge papers, contain no past-paper questions, and the official syllabus and specimen materials remain the authority.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7.2 V</a:t>
            </a:r>
          </a:p>
          <a:p>
            <a:pPr marL="0" indent="0">
              <a:buNone/>
            </a:pPr>
            <a:r>
              <a:rPr lang="en-GB" sz="1200" dirty="0"/>
              <a:t>[Distractors] A is the lost volts across the internal resistance. D is the answer of a candidate who treats e.m.f. and terminal p.d. as the same thing, which they are only when no current flows.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Recall — One idea, one step. The mark is for knowing it.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up, down, down</a:t>
            </a:r>
          </a:p>
          <a:p>
            <a:pPr marL="0" indent="0">
              <a:buNone/>
            </a:pPr>
            <a:r>
              <a:rPr lang="en-GB" sz="1200" dirty="0"/>
              <a:t>[Distractors] A is the proton. The check is the charge: (+2/3) + (−1/3) + (−1/3) = 0, and D would give −1.</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7.1. The falling skydiver is drawn as a block with a dot at her centre of mass, labelled as having a total mass of 85 kg. A long arrow labelled W starts at that dot and points vertically downwards. A shorter arrow labelled F starts at her upper surface and points vertically upwards. To one side, a separate arrow labelled v points downwards to show her direction of motion.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7.1. The falling skydiver is drawn as a block with a dot at her centre of mass, labelled as having a total mass of 85 kg. A long arrow labelled W starts at that dot and points vertically downwards. A shorter arrow labelled F starts at her upper surface and points vertically upwards. To one side, a separate arrow labelled v points downwards to show her direction of motion.</a:t>
            </a:r>
          </a:p>
          <a:p>
            <a:pPr marL="0" indent="0">
              <a:buNone/>
            </a:pPr>
            <a:r>
              <a:rPr lang="en-GB" sz="1200" dirty="0"/>
              <a:t>[Reminder] Fig. 7.1 is on the previous slide.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The mark most often lost is the last: candidates state that the acceleration falls but then say the skydiver slows down. She does not — she is still speeding up, just less quickly.</a:t>
            </a:r>
          </a:p>
          <a:p>
            <a:pPr marL="0" indent="0">
              <a:buNone/>
            </a:pPr>
            <a:r>
              <a:rPr lang="en-GB" sz="1200" dirty="0"/>
              <a:t>[Examiner note (e)] A deceleration produced by an upward resultant force, not by "the parachute pushing her up" as a separate agent. Candidates who never say the resultant force reverses direction cannot earn the second mark.</a:t>
            </a:r>
          </a:p>
          <a:p>
            <a:pPr marL="0" indent="0">
              <a:buNone/>
            </a:pPr>
            <a:r>
              <a:rPr lang="en-GB" sz="1200" dirty="0"/>
              <a:t>[Figure] Fig. 7.1. The falling skydiver is drawn as a block with a dot at her centre of mass, labelled as having a total mass of 85 kg. A long arrow labelled W starts at that dot and points vertically downwards. A shorter arrow labelled F starts at her upper surface and points vertically upwards. To one side, a separate arrow labelled v points downwards to show her direction of motion.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The mark most often lost is the last: candidates state that the acceleration falls but then say the skydiver slows down. She does not — she is still speeding up, just less quickly.</a:t>
            </a:r>
          </a:p>
          <a:p>
            <a:pPr marL="0" indent="0">
              <a:buNone/>
            </a:pPr>
            <a:r>
              <a:rPr lang="en-GB" sz="1200" dirty="0"/>
              <a:t>[Examiner note (e)] A deceleration produced by an upward resultant force, not by "the parachute pushing her up" as a separate agent. Candidates who never say the resultant force reverses direction cannot earn the second mark.</a:t>
            </a:r>
          </a:p>
          <a:p>
            <a:pPr marL="0" indent="0">
              <a:buNone/>
            </a:pPr>
            <a:r>
              <a:rPr lang="en-GB" sz="1200" dirty="0"/>
              <a:t>[Figure] Fig. 7.1. The falling skydiver is drawn as a block with a dot at her centre of mass, labelled as having a total mass of 85 kg. A long arrow labelled W starts at that dot and points vertically downwards. A shorter arrow labelled F starts at her upper surface and points vertically upwards. To one side, a separate arrow labelled v points downwards to show her direction of motion.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8.1. A steel wire hangs vertically from a rigid support drawn as a hatched ceiling, and a block is attached to its lower end. An arrow starting at the centre of that block points vertically downwards and is labelled 45 N. A dimension line to the left of the wire marks its original length as 2.50 m, and a leader line to the wire labels it as a steel wire of diameter 0.56 mm. The figure is not to scale.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8.1. A steel wire hangs vertically from a rigid support drawn as a hatched ceiling, and a block is attached to its lower end. An arrow starting at the centre of that block points vertically downwards and is labelled 45 N. A dimension line to the left of the wire marks its original length as 2.50 m, and a leader line to the wire labels it as a steel wire of diameter 0.56 mm. The figure is not to scale.</a:t>
            </a:r>
          </a:p>
          <a:p>
            <a:pPr marL="0" indent="0">
              <a:buNone/>
            </a:pPr>
            <a:r>
              <a:rPr lang="en-GB" sz="1200" dirty="0"/>
              <a:t>[Reminder] Fig. 8.1 is on the previous slide.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Halving the diameter to get the radius is worth a mark on its own, and is the step that quarters a candidate's area when they miss it.</a:t>
            </a:r>
          </a:p>
          <a:p>
            <a:pPr marL="0" indent="0">
              <a:buNone/>
            </a:pPr>
            <a:r>
              <a:rPr lang="en-GB" sz="1200" dirty="0"/>
              <a:t>[Examiner note (c)] The factor of a half is the mark. The load was not 45 N throughout the stretching — it rose from zero — so the work done is the area under the force–extension line, not Fe.</a:t>
            </a:r>
          </a:p>
          <a:p>
            <a:pPr marL="0" indent="0">
              <a:buNone/>
            </a:pPr>
            <a:r>
              <a:rPr lang="en-GB" sz="1200" dirty="0"/>
              <a:t>[Examiner note (d)] The discriminating part of the paper. A power in a formula multiplies the percentage uncertainty by that power; candidates who carry the 1.8% straight through have not registered that the diameter enters squared.</a:t>
            </a:r>
          </a:p>
          <a:p>
            <a:pPr marL="0" indent="0">
              <a:buNone/>
            </a:pPr>
            <a:r>
              <a:rPr lang="en-GB" sz="1200" dirty="0"/>
              <a:t>[Figure] Fig. 8.1. A steel wire hangs vertically from a rigid support drawn as a hatched ceiling, and a block is attached to its lower end. An arrow starting at the centre of that block points vertically downwards and is labelled 45 N. A dimension line to the left of the wire marks its original length as 2.50 m, and a leader line to the wire labels it as a steel wire of diameter 0.56 mm. The figure is not to scale.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Halving the diameter to get the radius is worth a mark on its own, and is the step that quarters a candidate's area when they miss it.</a:t>
            </a:r>
          </a:p>
          <a:p>
            <a:pPr marL="0" indent="0">
              <a:buNone/>
            </a:pPr>
            <a:r>
              <a:rPr lang="en-GB" sz="1200" dirty="0"/>
              <a:t>[Examiner note (c)] The factor of a half is the mark. The load was not 45 N throughout the stretching — it rose from zero — so the work done is the area under the force–extension line, not Fe.</a:t>
            </a:r>
          </a:p>
          <a:p>
            <a:pPr marL="0" indent="0">
              <a:buNone/>
            </a:pPr>
            <a:r>
              <a:rPr lang="en-GB" sz="1200" dirty="0"/>
              <a:t>[Examiner note (d)] The discriminating part of the paper. A power in a formula multiplies the percentage uncertainty by that power; candidates who carry the 1.8% straight through have not registered that the diameter enters squared.</a:t>
            </a:r>
          </a:p>
          <a:p>
            <a:pPr marL="0" indent="0">
              <a:buNone/>
            </a:pPr>
            <a:r>
              <a:rPr lang="en-GB" sz="1200" dirty="0"/>
              <a:t>[Figure] Fig. 8.1. A steel wire hangs vertically from a rigid support drawn as a hatched ceiling, and a block is attached to its lower end. An arrow starting at the centre of that block points vertically downwards and is labelled 45 N. A dimension line to the left of the wire marks its original length as 2.50 m, and a leader line to the wire labels it as a steel wire of diameter 0.56 mm. The figure is not to scale.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9.1. A parallel beam of light of wavelength 590 nm travels from the left and meets a diffraction grating at normal incidence; the grating is drawn edge-on as a narrow ruled strip and labelled 500 lines per mm. On the far side five beams spread from the grating: one continues straight through and is labelled n = 0, and above and below it lie beams labelled n = 1 and, at larger angles, n = 2. An arc marks the angle θ between the straight-through direction and the upper second-order beam. The angles drawn are not to scale.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9.1. A parallel beam of light of wavelength 590 nm travels from the left and meets a diffraction grating at normal incidence; the grating is drawn edge-on as a narrow ruled strip and labelled 500 lines per mm. On the far side five beams spread from the grating: one continues straight through and is labelled n = 0, and above and below it lie beams labelled n = 1 and, at larger angles, n = 2. An arc marks the angle θ between the straight-through direction and the upper second-order beam. The angles drawn are not to scale.</a:t>
            </a:r>
          </a:p>
          <a:p>
            <a:pPr marL="0" indent="0">
              <a:buNone/>
            </a:pPr>
            <a:r>
              <a:rPr lang="en-GB" sz="1200" dirty="0"/>
              <a:t>[Reminder] Fig. 9.1 is on the previous slide.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(c)] Answering 3.39 scores two of the three marks. An order is a count of whole wavelengths of path difference and cannot be fractional — the physics is in rounding down, not in the division.</a:t>
            </a:r>
          </a:p>
          <a:p>
            <a:pPr marL="0" indent="0">
              <a:buNone/>
            </a:pPr>
            <a:r>
              <a:rPr lang="en-GB" sz="1200" dirty="0"/>
              <a:t>[Figure] Fig. 9.1. A parallel beam of light of wavelength 590 nm travels from the left and meets a diffraction grating at normal incidence; the grating is drawn edge-on as a narrow ruled strip and labelled 500 lines per mm. On the far side five beams spread from the grating: one continues straight through and is labelled n = 0, and above and below it lie beams labelled n = 1 and, at larger angles, n = 2. An arc marks the angle θ between the straight-through direction and the upper second-order beam. The angles drawn are not to scale.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10.1. A single series loop. Along the bottom, a cell with its long plate on the left and a small resistor labelled r sit together inside a dashed rectangle labelled battery, the cell marked e.m.f. 12.0 V. From the dashed box the wire runs to the left, up the left-hand side and along the top through a resistor labelled R that has an arrow drawn across it to show that it is variable, then down the right-hand side through a circle marked A, and back along the bottom into the box. An arrow on the top wire labelled I shows the direction of the conventional current.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10.1. A single series loop. Along the bottom, a cell with its long plate on the left and a small resistor labelled r sit together inside a dashed rectangle labelled battery, the cell marked e.m.f. 12.0 V. From the dashed box the wire runs to the left, up the left-hand side and along the top through a resistor labelled R that has an arrow drawn across it to show that it is variable, then down the right-hand side through a circle marked A, and back along the bottom into the box. An arrow on the top wire labelled I shows the direction of the conventional current.</a:t>
            </a:r>
          </a:p>
          <a:p>
            <a:pPr marL="0" indent="0">
              <a:buNone/>
            </a:pPr>
            <a:r>
              <a:rPr lang="en-GB" sz="1200" dirty="0"/>
              <a:t>[Reminder] Fig. 10.1 is on the previous slide.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(a)] "The voltage of the battery" earns nothing. E.m.f. and potential difference are both energy per unit charge; what distinguishes them is the direction of the transfer.</a:t>
            </a:r>
          </a:p>
          <a:p>
            <a:pPr marL="0" indent="0">
              <a:buNone/>
            </a:pPr>
            <a:r>
              <a:rPr lang="en-GB" sz="1200" dirty="0"/>
              <a:t>[Figure] Fig. 10.1. A single series loop. Along the bottom, a cell with its long plate on the left and a small resistor labelled r sit together inside a dashed rectangle labelled battery, the cell marked e.m.f. 12.0 V. From the dashed box the wire runs to the left, up the left-hand side and along the top through a resistor labelled R that has an arrow drawn across it to show that it is variable, then down the right-hand side through a circle marked A, and back along the bottom into the box. An arrow on the top wire labelled I shows the direction of the conventional current.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(a)] "The voltage of the battery" earns nothing. E.m.f. and potential difference are both energy per unit charge; what distinguishes them is the direction of the transfer.</a:t>
            </a:r>
          </a:p>
          <a:p>
            <a:pPr marL="0" indent="0">
              <a:buNone/>
            </a:pPr>
            <a:r>
              <a:rPr lang="en-GB" sz="1200" dirty="0"/>
              <a:t>[Figure] Fig. 10.1. A single series loop. Along the bottom, a cell with its long plate on the left and a small resistor labelled r sit together inside a dashed rectangle labelled battery, the cell marked e.m.f. 12.0 V. From the dashed box the wire runs to the left, up the left-hand side and along the top through a resistor labelled R that has an arrow drawn across it to show that it is variable, then down the right-hand side through a circle marked A, and back along the bottom into the box. An arrow on the top wire labelled I shows the direction of the conventional current.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kg m⁻¹ s⁻²</a:t>
            </a:r>
          </a:p>
          <a:p>
            <a:pPr marL="0" indent="0">
              <a:buNone/>
            </a:pPr>
            <a:r>
              <a:rPr lang="en-GB" sz="1200" dirty="0"/>
              <a:t>[Distractors] The Young modulus is a stress, so it has the base units of pressure. A is a force and D is an energy. C is Pa s, the unit of viscosity, and catches candidates who lose one power of time.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Timing at the centre rather than at the extremes is a real marking point on Paper 5 and comes up rarely in teaching: at the extremes the mass is momentarily at rest, so the eye cannot judge the instant.</a:t>
            </a:r>
          </a:p>
          <a:p>
            <a:pPr marL="0" indent="0">
              <a:buNone/>
            </a:pPr>
            <a:r>
              <a:rPr lang="en-GB" sz="1200" dirty="0"/>
              <a:t>[Examiner note (e)] The last question on Paper 5 almost always asks for a judgement, not just a number. A comment that names the agreement in the exponent as the reason for the conclusion earns the mark; "yes it supports it" on its own does not.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Timing at the centre rather than at the extremes is a real marking point on Paper 5 and comes up rarely in teaching: at the extremes the mass is momentarily at rest, so the eye cannot judge the instant.</a:t>
            </a:r>
          </a:p>
          <a:p>
            <a:pPr marL="0" indent="0">
              <a:buNone/>
            </a:pPr>
            <a:r>
              <a:rPr lang="en-GB" sz="1200" dirty="0"/>
              <a:t>[Examiner note (e)] The last question on Paper 5 almost always asks for a judgement, not just a number. A comment that names the agreement in the exponent as the reason for the conclusion earns the mark; "yes it supports it" on its own does not.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[Objectives] AO1 Knowledge with understanding: Recall and use scientific ideas, terminology, conventions, instruments and apparatus.   AO2 Handling, applying and evaluating information: Select and translate information, manipulate numerical data, solve problems, make predictions and reasoned judgements, and apply physics to unfamiliar contexts.   AO3 Experimental skills and investigations: Plan an investigation, identify and control variables, analyse and evaluate data and methods, handle uncertainties, and draw conclusions.</a:t>
            </a:r>
          </a:p>
          <a:p>
            <a:pPr marL="0" indent="0">
              <a:buNone/>
            </a:pPr>
            <a:r>
              <a:rPr lang="en-GB" sz="1200" dirty="0"/>
              <a:t>[Source] Cambridge International AS &amp; A Level Physics 9702 syllabus — https://www.cambridgeinternational.org/Images/664565-2025-2027-syllabus.pdf</a:t>
            </a:r>
          </a:p>
          <a:p>
            <a:pPr marL="0" indent="0">
              <a:buNone/>
            </a:pPr>
            <a:r>
              <a:rPr lang="en-GB" sz="1200" dirty="0"/>
              <a:t>[Disclaimer] Written by GioPhysics from the published syllabus. These are practice papers in the style of Cambridge International AS &amp; A Level Physics 9702; they are not Cambridge papers, contain no past-paper questions, and the official syllabus and specimen materials remain the authority.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2.1. A cliff of height 45 m rises vertically from level ground. A stone leaves the very edge of the cliff top moving horizontally, its initial velocity shown by an arrow labelled 12 m s⁻¹ pointing away from the cliff, and a dashed curve traces its path down to the ground. The height of the cliff is marked 45 m; the horizontal distance from the base of the cliff to the point where the stone lands is marked by a dimension line but is given no value. The figure is not to scale.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36 m</a:t>
            </a:r>
          </a:p>
          <a:p>
            <a:pPr marL="0" indent="0">
              <a:buNone/>
            </a:pPr>
            <a:r>
              <a:rPr lang="en-GB" sz="1200" dirty="0"/>
              <a:t>[Distractors] D takes t = 2h/g without the square root — the single commonest projectile slip. C is the height of the cliff itself, offered to candidates who lose track of which quantity they are finding. The horizontal velocity never changes, so the only work in the question is finding the time of the fall: t = √(2 × 45 / 9.81) = 3.03 s.</a:t>
            </a:r>
          </a:p>
          <a:p>
            <a:pPr marL="0" indent="0">
              <a:buNone/>
            </a:pPr>
            <a:r>
              <a:rPr lang="en-GB" sz="1200" dirty="0"/>
              <a:t>[Figure] Fig. 2.1. A cliff of height 45 m rises vertically from level ground. A stone leaves the very edge of the cliff top moving horizontally, its initial velocity shown by an arrow labelled 12 m s⁻¹ pointing away from the cliff, and a dashed curve traces its path down to the ground. The height of the cliff is marked 45 m; the horizontal distance from the base of the cliff to the point where the stone lands is marked by a dimension line but is given no value. The figure is not to scale.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56 N</a:t>
            </a:r>
          </a:p>
          <a:p>
            <a:pPr marL="0" indent="0">
              <a:buNone/>
            </a:pPr>
            <a:r>
              <a:rPr lang="en-GB" sz="1200" dirty="0"/>
              <a:t>[Distractors] A subtracts the speeds instead of recognising that the velocity has reversed, so the change in momentum is 0.20 × 14 and not 0.20 × 2. That one sign is the whole item, and it costs more marks across a real Paper 1 than any other single idea.</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a:p>
            <a:pPr marL="0" indent="0">
              <a:buNone/>
            </a:pPr>
            <a:r>
              <a:rPr lang="en-GB" sz="1200" dirty="0"/>
              <a:t>[Figure] Fig. 4.1. A string is stretched horizontally between two fixed supports drawn as hatched blocks, with the distance between them marked 1.2 m. The stationary wave on the string is drawn as a solid curve showing four loops between the supports, and the opposite extreme of the motion is drawn dashed over it, so the string is still at the two fixed ends and at three points in between while the loops vibrate.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90 m s⁻¹</a:t>
            </a:r>
          </a:p>
          <a:p>
            <a:pPr marL="0" indent="0">
              <a:buNone/>
            </a:pPr>
            <a:r>
              <a:rPr lang="en-GB" sz="1200" dirty="0"/>
              <a:t>[Distractors] Each loop is half a wavelength, so four loops make two wavelengths and λ = 0.60 m. D treats each loop as a whole wavelength; B and A halve again.</a:t>
            </a:r>
          </a:p>
          <a:p>
            <a:pPr marL="0" indent="0">
              <a:buNone/>
            </a:pPr>
            <a:r>
              <a:rPr lang="en-GB" sz="1200" dirty="0"/>
              <a:t>[Figure] Fig. 4.1. A string is stretched horizontally between two fixed supports drawn as hatched blocks, with the distance between them marked 1.2 m. The stationary wave on the string is drawn as a solid curve showing four loops between the supports, and the opposite extreme of the motion is drawn dashed over it, so the string is still at the two fixed ends and at three points in between while the loops vibrate.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89000"/>
            <a:ext cx="508000" cy="31750"/>
          </a:xfrm>
          <a:prstGeom prst="rect">
            <a:avLst/>
          </a:prstGeom>
          <a:solidFill>
            <a:srgbClr val="EF5C3E"/>
          </a:solidFill>
          <a:ln>
            <a:noFill/>
          </a:ln>
        </p:spPr>
      </p:sp>
      <p:sp>
        <p:nvSpPr>
          <p:cNvPr id="3" name="text"/>
          <p:cNvSpPr txBox="1"/>
          <p:nvPr/>
        </p:nvSpPr>
        <p:spPr>
          <a:xfrm>
            <a:off x="558800" y="10668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A Level · Physics 9702 · for examination in 2025, 2026 and 2027</a:t>
            </a:r>
          </a:p>
        </p:txBody>
      </p:sp>
      <p:sp>
        <p:nvSpPr>
          <p:cNvPr id="4" name="text"/>
          <p:cNvSpPr txBox="1"/>
          <p:nvPr/>
        </p:nvSpPr>
        <p:spPr>
          <a:xfrm>
            <a:off x="558800" y="138303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AS · Topics 1–11</a:t>
            </a:r>
          </a:p>
        </p:txBody>
      </p:sp>
      <p:sp>
        <p:nvSpPr>
          <p:cNvPr id="5" name="text"/>
          <p:cNvSpPr txBox="1"/>
          <p:nvPr/>
        </p:nvSpPr>
        <p:spPr>
          <a:xfrm>
            <a:off x="558800" y="203835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Physical quantities, kinematics, dynamics, forces and pressure, work and energy, deformation of solids, waves, superposition, electricity, d.c. circuits and particle physics.</a:t>
            </a:r>
          </a:p>
        </p:txBody>
      </p:sp>
      <p:sp>
        <p:nvSpPr>
          <p:cNvPr id="6" name="panel"/>
          <p:cNvSpPr/>
          <p:nvPr/>
        </p:nvSpPr>
        <p:spPr>
          <a:xfrm>
            <a:off x="558800" y="2679700"/>
            <a:ext cx="11074400" cy="12700"/>
          </a:xfrm>
          <a:prstGeom prst="rect">
            <a:avLst/>
          </a:prstGeom>
          <a:solidFill>
            <a:srgbClr val="C6C8BB"/>
          </a:solidFill>
          <a:ln>
            <a:noFill/>
          </a:ln>
        </p:spPr>
      </p:sp>
      <p:sp>
        <p:nvSpPr>
          <p:cNvPr id="7" name="fact-label"/>
          <p:cNvSpPr txBox="1"/>
          <p:nvPr/>
        </p:nvSpPr>
        <p:spPr>
          <a:xfrm>
            <a:off x="558800" y="285750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MIRRORS</a:t>
            </a:r>
          </a:p>
        </p:txBody>
      </p:sp>
      <p:sp>
        <p:nvSpPr>
          <p:cNvPr id="8" name="fact-value"/>
          <p:cNvSpPr txBox="1"/>
          <p:nvPr/>
        </p:nvSpPr>
        <p:spPr>
          <a:xfrm>
            <a:off x="1879600" y="285750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Paper 1 (multiple choice) and Paper 2 (AS structured questions), closing in the style of Paper 5</a:t>
            </a:r>
          </a:p>
        </p:txBody>
      </p:sp>
      <p:sp>
        <p:nvSpPr>
          <p:cNvPr id="9" name="fact-label"/>
          <p:cNvSpPr txBox="1"/>
          <p:nvPr/>
        </p:nvSpPr>
        <p:spPr>
          <a:xfrm>
            <a:off x="558800" y="313626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MARKS</a:t>
            </a:r>
          </a:p>
        </p:txBody>
      </p:sp>
      <p:sp>
        <p:nvSpPr>
          <p:cNvPr id="10" name="fact-value"/>
          <p:cNvSpPr txBox="1"/>
          <p:nvPr/>
        </p:nvSpPr>
        <p:spPr>
          <a:xfrm>
            <a:off x="1879600" y="313626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74 in total — all AS</a:t>
            </a:r>
          </a:p>
        </p:txBody>
      </p:sp>
      <p:sp>
        <p:nvSpPr>
          <p:cNvPr id="11" name="fact-label"/>
          <p:cNvSpPr txBox="1"/>
          <p:nvPr/>
        </p:nvSpPr>
        <p:spPr>
          <a:xfrm>
            <a:off x="558800" y="341503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TIME</a:t>
            </a:r>
          </a:p>
        </p:txBody>
      </p:sp>
      <p:sp>
        <p:nvSpPr>
          <p:cNvPr id="12" name="fact-value"/>
          <p:cNvSpPr txBox="1"/>
          <p:nvPr/>
        </p:nvSpPr>
        <p:spPr>
          <a:xfrm>
            <a:off x="1879600" y="341503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75 minutes · 11 questions</a:t>
            </a:r>
          </a:p>
        </p:txBody>
      </p:sp>
      <p:sp>
        <p:nvSpPr>
          <p:cNvPr id="13" name="fact-label"/>
          <p:cNvSpPr txBox="1"/>
          <p:nvPr/>
        </p:nvSpPr>
        <p:spPr>
          <a:xfrm>
            <a:off x="558800" y="369379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DEMAND</a:t>
            </a:r>
          </a:p>
        </p:txBody>
      </p:sp>
      <p:sp>
        <p:nvSpPr>
          <p:cNvPr id="14" name="fact-value"/>
          <p:cNvSpPr txBox="1"/>
          <p:nvPr/>
        </p:nvSpPr>
        <p:spPr>
          <a:xfrm>
            <a:off x="1879600" y="369379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Recall 1   ·   Routine 3   ·   Demanding 5   ·   Discriminating 2</a:t>
            </a:r>
          </a:p>
        </p:txBody>
      </p:sp>
      <p:sp>
        <p:nvSpPr>
          <p:cNvPr id="15" name="fact-label"/>
          <p:cNvSpPr txBox="1"/>
          <p:nvPr/>
        </p:nvSpPr>
        <p:spPr>
          <a:xfrm>
            <a:off x="558800" y="397256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SYLLABUS</a:t>
            </a:r>
          </a:p>
        </p:txBody>
      </p:sp>
      <p:sp>
        <p:nvSpPr>
          <p:cNvPr id="16" name="fact-value"/>
          <p:cNvSpPr txBox="1"/>
          <p:nvPr/>
        </p:nvSpPr>
        <p:spPr>
          <a:xfrm>
            <a:off x="1879600" y="397256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1, 2, 3, 4, 5, 6, 7, 8, 9, 10, 11</a:t>
            </a:r>
          </a:p>
        </p:txBody>
      </p:sp>
      <p:sp>
        <p:nvSpPr>
          <p:cNvPr id="17" name="panel"/>
          <p:cNvSpPr/>
          <p:nvPr/>
        </p:nvSpPr>
        <p:spPr>
          <a:xfrm>
            <a:off x="558800" y="5773420"/>
            <a:ext cx="31750" cy="347980"/>
          </a:xfrm>
          <a:prstGeom prst="rect">
            <a:avLst/>
          </a:prstGeom>
          <a:solidFill>
            <a:srgbClr val="E0A93F"/>
          </a:solidFill>
          <a:ln>
            <a:noFill/>
          </a:ln>
        </p:spPr>
      </p:sp>
      <p:sp>
        <p:nvSpPr>
          <p:cNvPr id="18" name="text"/>
          <p:cNvSpPr txBox="1"/>
          <p:nvPr/>
        </p:nvSpPr>
        <p:spPr>
          <a:xfrm>
            <a:off x="787400" y="5798820"/>
            <a:ext cx="10845800" cy="29718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Written by GioPhysics from the published syllabus. These are practice papers in the style of Cambridge International AS &amp; A Level Physics 9702; they are not Cambridge papers, contain no past-paper questions, and the official syllabus and specimen materials remain the authority.</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AS · TOPICS 1–11</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5</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410278" y="711200"/>
            <a:ext cx="459668" cy="266700"/>
          </a:xfrm>
          <a:prstGeom prst="roundRect">
            <a:avLst>
              <a:gd name="adj" fmla="val 30000"/>
            </a:avLst>
          </a:prstGeom>
          <a:noFill/>
          <a:ln w="9525">
            <a:solidFill>
              <a:srgbClr val="102E29"/>
            </a:solidFill>
          </a:ln>
        </p:spPr>
      </p:sp>
      <p:sp>
        <p:nvSpPr>
          <p:cNvPr id="9" name="chip"/>
          <p:cNvSpPr txBox="1"/>
          <p:nvPr/>
        </p:nvSpPr>
        <p:spPr>
          <a:xfrm>
            <a:off x="9410278"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AS</a:t>
            </a:r>
          </a:p>
        </p:txBody>
      </p:sp>
      <p:sp>
        <p:nvSpPr>
          <p:cNvPr id="10" name="panel"/>
          <p:cNvSpPr/>
          <p:nvPr/>
        </p:nvSpPr>
        <p:spPr>
          <a:xfrm>
            <a:off x="7996389" y="711200"/>
            <a:ext cx="1312289" cy="266700"/>
          </a:xfrm>
          <a:prstGeom prst="roundRect">
            <a:avLst>
              <a:gd name="adj" fmla="val 30000"/>
            </a:avLst>
          </a:prstGeom>
          <a:solidFill>
            <a:srgbClr val="102E29"/>
          </a:solidFill>
          <a:ln>
            <a:noFill/>
          </a:ln>
        </p:spPr>
      </p:sp>
      <p:sp>
        <p:nvSpPr>
          <p:cNvPr id="11" name="chip"/>
          <p:cNvSpPr txBox="1"/>
          <p:nvPr/>
        </p:nvSpPr>
        <p:spPr>
          <a:xfrm>
            <a:off x="799638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10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battery of e.m.f. 9.0 V and internal resistance 1.5 Ω is connected to a resistor of resistance 6.0 Ω. What is the potential difference across the 6.0 Ω resistor?</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1.8 V</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6.0 V</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7.2 V</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9.0 V</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AS · TOPICS 1–11</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5</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410278" y="711200"/>
            <a:ext cx="459668" cy="266700"/>
          </a:xfrm>
          <a:prstGeom prst="roundRect">
            <a:avLst>
              <a:gd name="adj" fmla="val 30000"/>
            </a:avLst>
          </a:prstGeom>
          <a:noFill/>
          <a:ln w="9525">
            <a:solidFill>
              <a:srgbClr val="A9BDB6"/>
            </a:solidFill>
          </a:ln>
        </p:spPr>
      </p:sp>
      <p:sp>
        <p:nvSpPr>
          <p:cNvPr id="9" name="chip"/>
          <p:cNvSpPr txBox="1"/>
          <p:nvPr/>
        </p:nvSpPr>
        <p:spPr>
          <a:xfrm>
            <a:off x="9410278"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AS</a:t>
            </a:r>
          </a:p>
        </p:txBody>
      </p:sp>
      <p:sp>
        <p:nvSpPr>
          <p:cNvPr id="10" name="panel"/>
          <p:cNvSpPr/>
          <p:nvPr/>
        </p:nvSpPr>
        <p:spPr>
          <a:xfrm>
            <a:off x="7996389" y="711200"/>
            <a:ext cx="1312289" cy="266700"/>
          </a:xfrm>
          <a:prstGeom prst="roundRect">
            <a:avLst>
              <a:gd name="adj" fmla="val 30000"/>
            </a:avLst>
          </a:prstGeom>
          <a:noFill/>
          <a:ln w="9525">
            <a:solidFill>
              <a:srgbClr val="A9BDB6"/>
            </a:solidFill>
          </a:ln>
        </p:spPr>
      </p:sp>
      <p:sp>
        <p:nvSpPr>
          <p:cNvPr id="11" name="chip"/>
          <p:cNvSpPr txBox="1"/>
          <p:nvPr/>
        </p:nvSpPr>
        <p:spPr>
          <a:xfrm>
            <a:off x="799638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7.2 V</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is the lost volts across the internal resistance. D is the answer of a candidate who treats e.m.f. and terminal p.d. as the same thing, which they are only when no current flows.</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AS · TOPICS 1–11</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6</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102E29"/>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Recall</a:t>
            </a:r>
          </a:p>
        </p:txBody>
      </p:sp>
      <p:sp>
        <p:nvSpPr>
          <p:cNvPr id="8" name="panel"/>
          <p:cNvSpPr/>
          <p:nvPr/>
        </p:nvSpPr>
        <p:spPr>
          <a:xfrm>
            <a:off x="9528336" y="711200"/>
            <a:ext cx="459668" cy="266700"/>
          </a:xfrm>
          <a:prstGeom prst="roundRect">
            <a:avLst>
              <a:gd name="adj" fmla="val 30000"/>
            </a:avLst>
          </a:prstGeom>
          <a:noFill/>
          <a:ln w="9525">
            <a:solidFill>
              <a:srgbClr val="102E29"/>
            </a:solidFill>
          </a:ln>
        </p:spPr>
      </p:sp>
      <p:sp>
        <p:nvSpPr>
          <p:cNvPr id="9" name="chip"/>
          <p:cNvSpPr txBox="1"/>
          <p:nvPr/>
        </p:nvSpPr>
        <p:spPr>
          <a:xfrm>
            <a:off x="9528336"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AS</a:t>
            </a:r>
          </a:p>
        </p:txBody>
      </p:sp>
      <p:sp>
        <p:nvSpPr>
          <p:cNvPr id="10" name="panel"/>
          <p:cNvSpPr/>
          <p:nvPr/>
        </p:nvSpPr>
        <p:spPr>
          <a:xfrm>
            <a:off x="8114447" y="711200"/>
            <a:ext cx="1312289" cy="266700"/>
          </a:xfrm>
          <a:prstGeom prst="roundRect">
            <a:avLst>
              <a:gd name="adj" fmla="val 30000"/>
            </a:avLst>
          </a:prstGeom>
          <a:solidFill>
            <a:srgbClr val="102E29"/>
          </a:solidFill>
          <a:ln>
            <a:noFill/>
          </a:ln>
        </p:spPr>
      </p:sp>
      <p:sp>
        <p:nvSpPr>
          <p:cNvPr id="11" name="chip"/>
          <p:cNvSpPr txBox="1"/>
          <p:nvPr/>
        </p:nvSpPr>
        <p:spPr>
          <a:xfrm>
            <a:off x="8114447"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11   ·   AO1</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Which combination of quarks forms a neutron?</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up, up, down</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up, down, down</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up, up, strange</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down, down, down</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AS · TOPICS 1–11</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6</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A9BDB6"/>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Recall</a:t>
            </a:r>
          </a:p>
        </p:txBody>
      </p:sp>
      <p:sp>
        <p:nvSpPr>
          <p:cNvPr id="8" name="panel"/>
          <p:cNvSpPr/>
          <p:nvPr/>
        </p:nvSpPr>
        <p:spPr>
          <a:xfrm>
            <a:off x="9528336" y="711200"/>
            <a:ext cx="459668" cy="266700"/>
          </a:xfrm>
          <a:prstGeom prst="roundRect">
            <a:avLst>
              <a:gd name="adj" fmla="val 30000"/>
            </a:avLst>
          </a:prstGeom>
          <a:noFill/>
          <a:ln w="9525">
            <a:solidFill>
              <a:srgbClr val="A9BDB6"/>
            </a:solidFill>
          </a:ln>
        </p:spPr>
      </p:sp>
      <p:sp>
        <p:nvSpPr>
          <p:cNvPr id="9" name="chip"/>
          <p:cNvSpPr txBox="1"/>
          <p:nvPr/>
        </p:nvSpPr>
        <p:spPr>
          <a:xfrm>
            <a:off x="9528336"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AS</a:t>
            </a:r>
          </a:p>
        </p:txBody>
      </p:sp>
      <p:sp>
        <p:nvSpPr>
          <p:cNvPr id="10" name="panel"/>
          <p:cNvSpPr/>
          <p:nvPr/>
        </p:nvSpPr>
        <p:spPr>
          <a:xfrm>
            <a:off x="8114447" y="711200"/>
            <a:ext cx="1312289" cy="266700"/>
          </a:xfrm>
          <a:prstGeom prst="roundRect">
            <a:avLst>
              <a:gd name="adj" fmla="val 30000"/>
            </a:avLst>
          </a:prstGeom>
          <a:noFill/>
          <a:ln w="9525">
            <a:solidFill>
              <a:srgbClr val="A9BDB6"/>
            </a:solidFill>
          </a:ln>
        </p:spPr>
      </p:sp>
      <p:sp>
        <p:nvSpPr>
          <p:cNvPr id="11" name="chip"/>
          <p:cNvSpPr txBox="1"/>
          <p:nvPr/>
        </p:nvSpPr>
        <p:spPr>
          <a:xfrm>
            <a:off x="8114447"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up, down, down</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is the proton. The check is the charge: (+2/3) + (−1/3) + (−1/3) = 0, and D would give −1.</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AS · TOPICS 1–11</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07974" y="711200"/>
            <a:ext cx="459668" cy="266700"/>
          </a:xfrm>
          <a:prstGeom prst="roundRect">
            <a:avLst>
              <a:gd name="adj" fmla="val 30000"/>
            </a:avLst>
          </a:prstGeom>
          <a:noFill/>
          <a:ln w="9525">
            <a:solidFill>
              <a:srgbClr val="102E29"/>
            </a:solidFill>
          </a:ln>
        </p:spPr>
      </p:sp>
      <p:sp>
        <p:nvSpPr>
          <p:cNvPr id="9" name="chip"/>
          <p:cNvSpPr txBox="1"/>
          <p:nvPr/>
        </p:nvSpPr>
        <p:spPr>
          <a:xfrm>
            <a:off x="9007974"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AS</a:t>
            </a:r>
          </a:p>
        </p:txBody>
      </p:sp>
      <p:sp>
        <p:nvSpPr>
          <p:cNvPr id="10" name="panel"/>
          <p:cNvSpPr/>
          <p:nvPr/>
        </p:nvSpPr>
        <p:spPr>
          <a:xfrm>
            <a:off x="7894238" y="711200"/>
            <a:ext cx="1012137" cy="266700"/>
          </a:xfrm>
          <a:prstGeom prst="roundRect">
            <a:avLst>
              <a:gd name="adj" fmla="val 30000"/>
            </a:avLst>
          </a:prstGeom>
          <a:solidFill>
            <a:srgbClr val="102E29"/>
          </a:solidFill>
          <a:ln>
            <a:noFill/>
          </a:ln>
        </p:spPr>
      </p:sp>
      <p:sp>
        <p:nvSpPr>
          <p:cNvPr id="11" name="chip"/>
          <p:cNvSpPr txBox="1"/>
          <p:nvPr/>
        </p:nvSpPr>
        <p:spPr>
          <a:xfrm>
            <a:off x="7894238"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2, 3, 4</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skydiver of total mass 85 kg falls from rest from a stationary balloon. The drag force F on the skydiver is related to her speed v by F = kv², where k is a constant. She reaches a terminal velocity of 55 m s⁻¹ before opening her parachute.</a:t>
            </a:r>
          </a:p>
        </p:txBody>
      </p:sp>
      <p:sp>
        <p:nvSpPr>
          <p:cNvPr id="14" name="panel"/>
          <p:cNvSpPr/>
          <p:nvPr/>
        </p:nvSpPr>
        <p:spPr>
          <a:xfrm>
            <a:off x="3429126" y="1953260"/>
            <a:ext cx="5333749" cy="3175000"/>
          </a:xfrm>
          <a:prstGeom prst="rect">
            <a:avLst/>
          </a:prstGeom>
          <a:solidFill>
            <a:srgbClr val="FFFFFF"/>
          </a:solidFill>
          <a:ln w="9525">
            <a:solidFill>
              <a:srgbClr val="C6C8BB"/>
            </a:solidFill>
          </a:ln>
        </p:spPr>
      </p:sp>
      <p:pic>
        <p:nvPicPr>
          <p:cNvPr id="15" name="Fig. 7.1" descr="The falling skydiver is drawn as a block with a dot at her centre of mass, labelled as having a total mass of 85 kg. A long arrow labelled W starts at that dot and points vertically downwards. A shorter arrow labelled F starts at her upper surface and points vertically upwards. To one side, a separate arrow labelled v points downwards to show her direction of motion."/>
          <p:cNvPicPr>
            <a:picLocks noChangeAspect="1"/>
          </p:cNvPicPr>
          <p:nvPr/>
        </p:nvPicPr>
        <p:blipFill>
          <a:blip r:embed="rId3"/>
          <a:stretch>
            <a:fillRect/>
          </a:stretch>
        </p:blipFill>
        <p:spPr>
          <a:xfrm>
            <a:off x="3543426" y="2067560"/>
            <a:ext cx="5105149" cy="2946400"/>
          </a:xfrm>
          <a:prstGeom prst="rect">
            <a:avLst/>
          </a:prstGeom>
        </p:spPr>
      </p:pic>
      <p:sp>
        <p:nvSpPr>
          <p:cNvPr id="16" name="text"/>
          <p:cNvSpPr txBox="1"/>
          <p:nvPr/>
        </p:nvSpPr>
        <p:spPr>
          <a:xfrm>
            <a:off x="558800" y="5191760"/>
            <a:ext cx="11074400" cy="29718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7.1 — The falling skydiver is drawn as a block with a dot at her centre of mass, labelled as having a total mass of 85 kg. A long arrow labelled W starts at that dot and points vertically downwards. A shorter arrow labelled F starts at her upper surface and points vertically upwards. To one side, a separate arrow labelled v points downwards to show her direction of motion.</a:t>
            </a:r>
          </a:p>
        </p:txBody>
      </p:sp>
      <p:sp>
        <p:nvSpPr>
          <p:cNvPr id="17" name="part-ref"/>
          <p:cNvSpPr txBox="1"/>
          <p:nvPr/>
        </p:nvSpPr>
        <p:spPr>
          <a:xfrm>
            <a:off x="558800" y="56413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State</a:t>
            </a:r>
          </a:p>
        </p:txBody>
      </p:sp>
      <p:sp>
        <p:nvSpPr>
          <p:cNvPr id="18" name="part-marks"/>
          <p:cNvSpPr txBox="1"/>
          <p:nvPr/>
        </p:nvSpPr>
        <p:spPr>
          <a:xfrm>
            <a:off x="11009102" y="56413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9" name="text"/>
          <p:cNvSpPr txBox="1"/>
          <p:nvPr/>
        </p:nvSpPr>
        <p:spPr>
          <a:xfrm>
            <a:off x="558800" y="58775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State what is meant by terminal velocity.</a:t>
            </a:r>
          </a:p>
        </p:txBody>
      </p:sp>
      <p:sp>
        <p:nvSpPr>
          <p:cNvPr id="20" name="panel"/>
          <p:cNvSpPr/>
          <p:nvPr/>
        </p:nvSpPr>
        <p:spPr>
          <a:xfrm>
            <a:off x="558800" y="558800"/>
            <a:ext cx="11074400" cy="12700"/>
          </a:xfrm>
          <a:prstGeom prst="rect">
            <a:avLst/>
          </a:prstGeom>
          <a:solidFill>
            <a:srgbClr val="C6C8BB"/>
          </a:solidFill>
          <a:ln>
            <a:noFill/>
          </a:ln>
        </p:spPr>
      </p:sp>
      <p:sp>
        <p:nvSpPr>
          <p:cNvPr id="21"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AS · TOPICS 1–11</a:t>
            </a:r>
          </a:p>
        </p:txBody>
      </p:sp>
      <p:sp>
        <p:nvSpPr>
          <p:cNvPr id="22"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3" name="panel"/>
          <p:cNvSpPr/>
          <p:nvPr/>
        </p:nvSpPr>
        <p:spPr>
          <a:xfrm>
            <a:off x="558800" y="6273800"/>
            <a:ext cx="11074400" cy="12700"/>
          </a:xfrm>
          <a:prstGeom prst="rect">
            <a:avLst/>
          </a:prstGeom>
          <a:solidFill>
            <a:srgbClr val="C6C8BB"/>
          </a:solidFill>
          <a:ln>
            <a:noFill/>
          </a:ln>
        </p:spPr>
      </p:sp>
      <p:sp>
        <p:nvSpPr>
          <p:cNvPr id="24"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25"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07974" y="711200"/>
            <a:ext cx="459668" cy="266700"/>
          </a:xfrm>
          <a:prstGeom prst="roundRect">
            <a:avLst>
              <a:gd name="adj" fmla="val 30000"/>
            </a:avLst>
          </a:prstGeom>
          <a:noFill/>
          <a:ln w="9525">
            <a:solidFill>
              <a:srgbClr val="102E29"/>
            </a:solidFill>
          </a:ln>
        </p:spPr>
      </p:sp>
      <p:sp>
        <p:nvSpPr>
          <p:cNvPr id="9" name="chip"/>
          <p:cNvSpPr txBox="1"/>
          <p:nvPr/>
        </p:nvSpPr>
        <p:spPr>
          <a:xfrm>
            <a:off x="9007974"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AS</a:t>
            </a:r>
          </a:p>
        </p:txBody>
      </p:sp>
      <p:sp>
        <p:nvSpPr>
          <p:cNvPr id="10" name="panel"/>
          <p:cNvSpPr/>
          <p:nvPr/>
        </p:nvSpPr>
        <p:spPr>
          <a:xfrm>
            <a:off x="7894238" y="711200"/>
            <a:ext cx="1012137" cy="266700"/>
          </a:xfrm>
          <a:prstGeom prst="roundRect">
            <a:avLst>
              <a:gd name="adj" fmla="val 30000"/>
            </a:avLst>
          </a:prstGeom>
          <a:solidFill>
            <a:srgbClr val="102E29"/>
          </a:solidFill>
          <a:ln>
            <a:noFill/>
          </a:ln>
        </p:spPr>
      </p:sp>
      <p:sp>
        <p:nvSpPr>
          <p:cNvPr id="11" name="chip"/>
          <p:cNvSpPr txBox="1"/>
          <p:nvPr/>
        </p:nvSpPr>
        <p:spPr>
          <a:xfrm>
            <a:off x="7894238"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Explain</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with reference to Newton's laws, why the acceleration of the skydiver decreases as her speed increases.</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Determine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value of k, and state its SI base units.</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Calculate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acceleration of the skydiver at the instant when her speed is 30 m s⁻¹.</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  Explain</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330454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skydiver opens her parachute while travelling at the terminal velocity of 55 m s⁻¹. Explain what happens to her motion immediately afterwards, and describe the new terminal velocity she reaches.</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AS · TOPICS 1–11</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07974" y="711200"/>
            <a:ext cx="459668" cy="266700"/>
          </a:xfrm>
          <a:prstGeom prst="roundRect">
            <a:avLst>
              <a:gd name="adj" fmla="val 30000"/>
            </a:avLst>
          </a:prstGeom>
          <a:noFill/>
          <a:ln w="9525">
            <a:solidFill>
              <a:srgbClr val="A9BDB6"/>
            </a:solidFill>
          </a:ln>
        </p:spPr>
      </p:sp>
      <p:sp>
        <p:nvSpPr>
          <p:cNvPr id="9" name="chip"/>
          <p:cNvSpPr txBox="1"/>
          <p:nvPr/>
        </p:nvSpPr>
        <p:spPr>
          <a:xfrm>
            <a:off x="9007974"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AS</a:t>
            </a:r>
          </a:p>
        </p:txBody>
      </p:sp>
      <p:sp>
        <p:nvSpPr>
          <p:cNvPr id="10" name="panel"/>
          <p:cNvSpPr/>
          <p:nvPr/>
        </p:nvSpPr>
        <p:spPr>
          <a:xfrm>
            <a:off x="7894238" y="711200"/>
            <a:ext cx="1012137" cy="266700"/>
          </a:xfrm>
          <a:prstGeom prst="roundRect">
            <a:avLst>
              <a:gd name="adj" fmla="val 30000"/>
            </a:avLst>
          </a:prstGeom>
          <a:noFill/>
          <a:ln w="9525">
            <a:solidFill>
              <a:srgbClr val="A9BDB6"/>
            </a:solidFill>
          </a:ln>
        </p:spPr>
      </p:sp>
      <p:sp>
        <p:nvSpPr>
          <p:cNvPr id="11" name="chip"/>
          <p:cNvSpPr txBox="1"/>
          <p:nvPr/>
        </p:nvSpPr>
        <p:spPr>
          <a:xfrm>
            <a:off x="7894238"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State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constant (maximum) velocity reached by a falling body</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when the drag force has grown to equal the weight, so the resultant force and the acceleration are zero</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Explain — 3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weight is constant, but the drag force increases as the speed increases</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the resultant force, weight minus drag, decreases</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and by Newton's second law a = F/m, so the acceleration decreases while the speed still increases</a:t>
            </a:r>
          </a:p>
        </p:txBody>
      </p:sp>
      <p:sp>
        <p:nvSpPr>
          <p:cNvPr id="27" name="text"/>
          <p:cNvSpPr txBox="1"/>
          <p:nvPr/>
        </p:nvSpPr>
        <p:spPr>
          <a:xfrm>
            <a:off x="812800" y="332295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mark most often lost is the last: candidates state that the acceleration falls but then say the skydiver slows down. She does not — she is still speeding up, just less quickly.</a:t>
            </a:r>
          </a:p>
        </p:txBody>
      </p:sp>
      <p:sp>
        <p:nvSpPr>
          <p:cNvPr id="28" name="ms-ref"/>
          <p:cNvSpPr txBox="1"/>
          <p:nvPr/>
        </p:nvSpPr>
        <p:spPr>
          <a:xfrm>
            <a:off x="558800" y="380555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Determine — 3 marks</a:t>
            </a:r>
          </a:p>
        </p:txBody>
      </p:sp>
      <p:sp>
        <p:nvSpPr>
          <p:cNvPr id="29" name="ms-objective"/>
          <p:cNvSpPr txBox="1"/>
          <p:nvPr/>
        </p:nvSpPr>
        <p:spPr>
          <a:xfrm>
            <a:off x="11302513" y="380555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0" name="ms-tick"/>
          <p:cNvSpPr txBox="1"/>
          <p:nvPr/>
        </p:nvSpPr>
        <p:spPr>
          <a:xfrm>
            <a:off x="558800" y="40462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1" name="ms-point"/>
          <p:cNvSpPr txBox="1"/>
          <p:nvPr/>
        </p:nvSpPr>
        <p:spPr>
          <a:xfrm>
            <a:off x="812800" y="40462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at terminal velocity, kv² = mg, so k = 85 × 9.81 / 55²</a:t>
            </a:r>
          </a:p>
        </p:txBody>
      </p:sp>
      <p:sp>
        <p:nvSpPr>
          <p:cNvPr id="32" name="ms-tick"/>
          <p:cNvSpPr txBox="1"/>
          <p:nvPr/>
        </p:nvSpPr>
        <p:spPr>
          <a:xfrm>
            <a:off x="558800" y="42995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3" name="ms-point"/>
          <p:cNvSpPr txBox="1"/>
          <p:nvPr/>
        </p:nvSpPr>
        <p:spPr>
          <a:xfrm>
            <a:off x="812800" y="42995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k = 0.276</a:t>
            </a:r>
          </a:p>
        </p:txBody>
      </p:sp>
      <p:sp>
        <p:nvSpPr>
          <p:cNvPr id="34" name="ms-tick"/>
          <p:cNvSpPr txBox="1"/>
          <p:nvPr/>
        </p:nvSpPr>
        <p:spPr>
          <a:xfrm>
            <a:off x="558800" y="45529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5" name="ms-point"/>
          <p:cNvSpPr txBox="1"/>
          <p:nvPr/>
        </p:nvSpPr>
        <p:spPr>
          <a:xfrm>
            <a:off x="812800" y="45529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units kg m⁻¹</a:t>
            </a:r>
          </a:p>
        </p:txBody>
      </p:sp>
      <p:sp>
        <p:nvSpPr>
          <p:cNvPr id="36" name="ms-ref"/>
          <p:cNvSpPr txBox="1"/>
          <p:nvPr/>
        </p:nvSpPr>
        <p:spPr>
          <a:xfrm>
            <a:off x="558800" y="495871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Calculate — 3 marks</a:t>
            </a:r>
          </a:p>
        </p:txBody>
      </p:sp>
      <p:sp>
        <p:nvSpPr>
          <p:cNvPr id="37" name="ms-objective"/>
          <p:cNvSpPr txBox="1"/>
          <p:nvPr/>
        </p:nvSpPr>
        <p:spPr>
          <a:xfrm>
            <a:off x="11302513" y="495871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8" name="ms-tick"/>
          <p:cNvSpPr txBox="1"/>
          <p:nvPr/>
        </p:nvSpPr>
        <p:spPr>
          <a:xfrm>
            <a:off x="558800" y="51993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9" name="ms-point"/>
          <p:cNvSpPr txBox="1"/>
          <p:nvPr/>
        </p:nvSpPr>
        <p:spPr>
          <a:xfrm>
            <a:off x="812800" y="51993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drag F = 0.276 × 30² = 248 N</a:t>
            </a:r>
          </a:p>
        </p:txBody>
      </p:sp>
      <p:sp>
        <p:nvSpPr>
          <p:cNvPr id="40" name="ms-tick"/>
          <p:cNvSpPr txBox="1"/>
          <p:nvPr/>
        </p:nvSpPr>
        <p:spPr>
          <a:xfrm>
            <a:off x="558800" y="545274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1" name="ms-point"/>
          <p:cNvSpPr txBox="1"/>
          <p:nvPr/>
        </p:nvSpPr>
        <p:spPr>
          <a:xfrm>
            <a:off x="812800" y="545274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resultant = 834 − 248 = 586 N</a:t>
            </a:r>
          </a:p>
        </p:txBody>
      </p:sp>
      <p:sp>
        <p:nvSpPr>
          <p:cNvPr id="42" name="ms-tick"/>
          <p:cNvSpPr txBox="1"/>
          <p:nvPr/>
        </p:nvSpPr>
        <p:spPr>
          <a:xfrm>
            <a:off x="558800" y="570611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3" name="ms-point"/>
          <p:cNvSpPr txBox="1"/>
          <p:nvPr/>
        </p:nvSpPr>
        <p:spPr>
          <a:xfrm>
            <a:off x="812800" y="570611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 586 / 85 = 6.9 m s⁻²</a:t>
            </a:r>
          </a:p>
        </p:txBody>
      </p:sp>
      <p:sp>
        <p:nvSpPr>
          <p:cNvPr id="44" name="panel"/>
          <p:cNvSpPr/>
          <p:nvPr/>
        </p:nvSpPr>
        <p:spPr>
          <a:xfrm>
            <a:off x="558800" y="558800"/>
            <a:ext cx="11074400" cy="12700"/>
          </a:xfrm>
          <a:prstGeom prst="rect">
            <a:avLst/>
          </a:prstGeom>
          <a:solidFill>
            <a:srgbClr val="2F4B45"/>
          </a:solidFill>
          <a:ln>
            <a:noFill/>
          </a:ln>
        </p:spPr>
      </p:sp>
      <p:sp>
        <p:nvSpPr>
          <p:cNvPr id="45"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AS · TOPICS 1–11</a:t>
            </a:r>
          </a:p>
        </p:txBody>
      </p:sp>
      <p:sp>
        <p:nvSpPr>
          <p:cNvPr id="46"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7" name="panel"/>
          <p:cNvSpPr/>
          <p:nvPr/>
        </p:nvSpPr>
        <p:spPr>
          <a:xfrm>
            <a:off x="558800" y="6273800"/>
            <a:ext cx="11074400" cy="12700"/>
          </a:xfrm>
          <a:prstGeom prst="rect">
            <a:avLst/>
          </a:prstGeom>
          <a:solidFill>
            <a:srgbClr val="2F4B45"/>
          </a:solidFill>
          <a:ln>
            <a:noFill/>
          </a:ln>
        </p:spPr>
      </p:sp>
      <p:sp>
        <p:nvSpPr>
          <p:cNvPr id="48"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49"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07974" y="711200"/>
            <a:ext cx="459668" cy="266700"/>
          </a:xfrm>
          <a:prstGeom prst="roundRect">
            <a:avLst>
              <a:gd name="adj" fmla="val 30000"/>
            </a:avLst>
          </a:prstGeom>
          <a:noFill/>
          <a:ln w="9525">
            <a:solidFill>
              <a:srgbClr val="A9BDB6"/>
            </a:solidFill>
          </a:ln>
        </p:spPr>
      </p:sp>
      <p:sp>
        <p:nvSpPr>
          <p:cNvPr id="9" name="chip"/>
          <p:cNvSpPr txBox="1"/>
          <p:nvPr/>
        </p:nvSpPr>
        <p:spPr>
          <a:xfrm>
            <a:off x="9007974"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AS</a:t>
            </a:r>
          </a:p>
        </p:txBody>
      </p:sp>
      <p:sp>
        <p:nvSpPr>
          <p:cNvPr id="10" name="panel"/>
          <p:cNvSpPr/>
          <p:nvPr/>
        </p:nvSpPr>
        <p:spPr>
          <a:xfrm>
            <a:off x="7894238" y="711200"/>
            <a:ext cx="1012137" cy="266700"/>
          </a:xfrm>
          <a:prstGeom prst="roundRect">
            <a:avLst>
              <a:gd name="adj" fmla="val 30000"/>
            </a:avLst>
          </a:prstGeom>
          <a:noFill/>
          <a:ln w="9525">
            <a:solidFill>
              <a:srgbClr val="A9BDB6"/>
            </a:solidFill>
          </a:ln>
        </p:spPr>
      </p:sp>
      <p:sp>
        <p:nvSpPr>
          <p:cNvPr id="11" name="chip"/>
          <p:cNvSpPr txBox="1"/>
          <p:nvPr/>
        </p:nvSpPr>
        <p:spPr>
          <a:xfrm>
            <a:off x="7894238"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(e)  Explain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opening the parachute increases k sharply, so at 55 m s⁻¹ the drag now greatly exceeds the weight</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resultant force acts upwards, so she decelerates</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drag falls as she slows until it again equals the weight, giving a new, much lower terminal velocity</a:t>
            </a:r>
          </a:p>
        </p:txBody>
      </p:sp>
      <p:sp>
        <p:nvSpPr>
          <p:cNvPr id="21" name="text"/>
          <p:cNvSpPr txBox="1"/>
          <p:nvPr/>
        </p:nvSpPr>
        <p:spPr>
          <a:xfrm>
            <a:off x="812800" y="2423160"/>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A deceleration produced by an upward resultant force, not by "the parachute pushing her up" as a separate agent. Candidates who never say the resultant force reverses direction cannot earn the second mark.</a:t>
            </a:r>
          </a:p>
        </p:txBody>
      </p:sp>
      <p:sp>
        <p:nvSpPr>
          <p:cNvPr id="22" name="panel"/>
          <p:cNvSpPr/>
          <p:nvPr/>
        </p:nvSpPr>
        <p:spPr>
          <a:xfrm>
            <a:off x="558800" y="558800"/>
            <a:ext cx="11074400" cy="12700"/>
          </a:xfrm>
          <a:prstGeom prst="rect">
            <a:avLst/>
          </a:prstGeom>
          <a:solidFill>
            <a:srgbClr val="2F4B45"/>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AS · TOPICS 1–11</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2F4B45"/>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791594" y="711200"/>
            <a:ext cx="459668" cy="266700"/>
          </a:xfrm>
          <a:prstGeom prst="roundRect">
            <a:avLst>
              <a:gd name="adj" fmla="val 30000"/>
            </a:avLst>
          </a:prstGeom>
          <a:noFill/>
          <a:ln w="9525">
            <a:solidFill>
              <a:srgbClr val="102E29"/>
            </a:solidFill>
          </a:ln>
        </p:spPr>
      </p:sp>
      <p:sp>
        <p:nvSpPr>
          <p:cNvPr id="9" name="chip"/>
          <p:cNvSpPr txBox="1"/>
          <p:nvPr/>
        </p:nvSpPr>
        <p:spPr>
          <a:xfrm>
            <a:off x="8791594"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AS</a:t>
            </a:r>
          </a:p>
        </p:txBody>
      </p:sp>
      <p:sp>
        <p:nvSpPr>
          <p:cNvPr id="10" name="panel"/>
          <p:cNvSpPr/>
          <p:nvPr/>
        </p:nvSpPr>
        <p:spPr>
          <a:xfrm>
            <a:off x="7677857" y="711200"/>
            <a:ext cx="1012137" cy="266700"/>
          </a:xfrm>
          <a:prstGeom prst="roundRect">
            <a:avLst>
              <a:gd name="adj" fmla="val 30000"/>
            </a:avLst>
          </a:prstGeom>
          <a:solidFill>
            <a:srgbClr val="102E29"/>
          </a:solidFill>
          <a:ln>
            <a:noFill/>
          </a:ln>
        </p:spPr>
      </p:sp>
      <p:sp>
        <p:nvSpPr>
          <p:cNvPr id="11" name="chip"/>
          <p:cNvSpPr txBox="1"/>
          <p:nvPr/>
        </p:nvSpPr>
        <p:spPr>
          <a:xfrm>
            <a:off x="767785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5, 6</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vertical steel wire of original length 2.50 m and diameter 0.56 mm hangs from a fixed support. A load of 45 N is attached to its lower end. The Young modulus of steel is 2.0 × 10¹¹ Pa and the wire does not exceed its limit of proportionality.</a:t>
            </a:r>
          </a:p>
        </p:txBody>
      </p:sp>
      <p:sp>
        <p:nvSpPr>
          <p:cNvPr id="14" name="panel"/>
          <p:cNvSpPr/>
          <p:nvPr/>
        </p:nvSpPr>
        <p:spPr>
          <a:xfrm>
            <a:off x="4367866" y="1953260"/>
            <a:ext cx="3456268" cy="3175000"/>
          </a:xfrm>
          <a:prstGeom prst="rect">
            <a:avLst/>
          </a:prstGeom>
          <a:solidFill>
            <a:srgbClr val="FFFFFF"/>
          </a:solidFill>
          <a:ln w="9525">
            <a:solidFill>
              <a:srgbClr val="C6C8BB"/>
            </a:solidFill>
          </a:ln>
        </p:spPr>
      </p:sp>
      <p:pic>
        <p:nvPicPr>
          <p:cNvPr id="15" name="Fig. 8.1" descr="A steel wire hangs vertically from a rigid support drawn as a hatched ceiling, and a block is attached to its lower end. An arrow starting at the centre of that block points vertically downwards and is labelled 45 N. A dimension line to the left of the wire marks its original length as 2.50 m, and a leader line to the wire labels it as a steel wire of diameter 0.56 mm. The figure is not to scale."/>
          <p:cNvPicPr>
            <a:picLocks noChangeAspect="1"/>
          </p:cNvPicPr>
          <p:nvPr/>
        </p:nvPicPr>
        <p:blipFill>
          <a:blip r:embed="rId3"/>
          <a:stretch>
            <a:fillRect/>
          </a:stretch>
        </p:blipFill>
        <p:spPr>
          <a:xfrm>
            <a:off x="4482166" y="2067560"/>
            <a:ext cx="3227668" cy="2946400"/>
          </a:xfrm>
          <a:prstGeom prst="rect">
            <a:avLst/>
          </a:prstGeom>
        </p:spPr>
      </p:pic>
      <p:sp>
        <p:nvSpPr>
          <p:cNvPr id="16" name="text"/>
          <p:cNvSpPr txBox="1"/>
          <p:nvPr/>
        </p:nvSpPr>
        <p:spPr>
          <a:xfrm>
            <a:off x="558800" y="51917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8.1 — A steel wire hangs vertically from a rigid support drawn as a hatched ceiling, and a block is attached to its lower end. An arrow starting at the centre of that block points vertically downwards and is labelled 45 N. A dimension line to the left of the wire marks its original length as 2.50 m, and a leader line to the wire labels it as a steel wire of diameter 0.56 mm. The figure is not to scale.</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AS · TOPICS 1–11</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791594" y="711200"/>
            <a:ext cx="459668" cy="266700"/>
          </a:xfrm>
          <a:prstGeom prst="roundRect">
            <a:avLst>
              <a:gd name="adj" fmla="val 30000"/>
            </a:avLst>
          </a:prstGeom>
          <a:noFill/>
          <a:ln w="9525">
            <a:solidFill>
              <a:srgbClr val="102E29"/>
            </a:solidFill>
          </a:ln>
        </p:spPr>
      </p:sp>
      <p:sp>
        <p:nvSpPr>
          <p:cNvPr id="9" name="chip"/>
          <p:cNvSpPr txBox="1"/>
          <p:nvPr/>
        </p:nvSpPr>
        <p:spPr>
          <a:xfrm>
            <a:off x="8791594"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AS</a:t>
            </a:r>
          </a:p>
        </p:txBody>
      </p:sp>
      <p:sp>
        <p:nvSpPr>
          <p:cNvPr id="10" name="panel"/>
          <p:cNvSpPr/>
          <p:nvPr/>
        </p:nvSpPr>
        <p:spPr>
          <a:xfrm>
            <a:off x="7677857" y="711200"/>
            <a:ext cx="1012137" cy="266700"/>
          </a:xfrm>
          <a:prstGeom prst="roundRect">
            <a:avLst>
              <a:gd name="adj" fmla="val 30000"/>
            </a:avLst>
          </a:prstGeom>
          <a:solidFill>
            <a:srgbClr val="102E29"/>
          </a:solidFill>
          <a:ln>
            <a:noFill/>
          </a:ln>
        </p:spPr>
      </p:sp>
      <p:sp>
        <p:nvSpPr>
          <p:cNvPr id="11" name="chip"/>
          <p:cNvSpPr txBox="1"/>
          <p:nvPr/>
        </p:nvSpPr>
        <p:spPr>
          <a:xfrm>
            <a:off x="767785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Define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Define the Young modulus.</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Calculate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extension of the wire produced by the 45 N load.</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Calculate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elastic potential energy stored in the wire under this load.</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Determine</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330454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diameter is measured with a micrometer as 0.56 ± 0.01 mm. Determine the percentage uncertainty this contributes to the calculated extension.</a:t>
            </a:r>
          </a:p>
        </p:txBody>
      </p:sp>
      <p:sp>
        <p:nvSpPr>
          <p:cNvPr id="25" name="part-ref"/>
          <p:cNvSpPr txBox="1"/>
          <p:nvPr/>
        </p:nvSpPr>
        <p:spPr>
          <a:xfrm>
            <a:off x="558800" y="38404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  Explain</a:t>
            </a:r>
          </a:p>
        </p:txBody>
      </p:sp>
      <p:sp>
        <p:nvSpPr>
          <p:cNvPr id="26" name="part-marks"/>
          <p:cNvSpPr txBox="1"/>
          <p:nvPr/>
        </p:nvSpPr>
        <p:spPr>
          <a:xfrm>
            <a:off x="11009102" y="38404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7" name="text"/>
          <p:cNvSpPr txBox="1"/>
          <p:nvPr/>
        </p:nvSpPr>
        <p:spPr>
          <a:xfrm>
            <a:off x="558800" y="407670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load is increased until the wire is stretched beyond its elastic limit and then removed. Explain how the wire's behaviour differs from that described above.</a:t>
            </a:r>
          </a:p>
        </p:txBody>
      </p:sp>
      <p:sp>
        <p:nvSpPr>
          <p:cNvPr id="28" name="panel"/>
          <p:cNvSpPr/>
          <p:nvPr/>
        </p:nvSpPr>
        <p:spPr>
          <a:xfrm>
            <a:off x="558800" y="558800"/>
            <a:ext cx="11074400" cy="12700"/>
          </a:xfrm>
          <a:prstGeom prst="rect">
            <a:avLst/>
          </a:prstGeom>
          <a:solidFill>
            <a:srgbClr val="C6C8BB"/>
          </a:solidFill>
          <a:ln>
            <a:noFill/>
          </a:ln>
        </p:spPr>
      </p:sp>
      <p:sp>
        <p:nvSpPr>
          <p:cNvPr id="29"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AS · TOPICS 1–11</a:t>
            </a:r>
          </a:p>
        </p:txBody>
      </p:sp>
      <p:sp>
        <p:nvSpPr>
          <p:cNvPr id="30"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31" name="panel"/>
          <p:cNvSpPr/>
          <p:nvPr/>
        </p:nvSpPr>
        <p:spPr>
          <a:xfrm>
            <a:off x="558800" y="6273800"/>
            <a:ext cx="11074400" cy="12700"/>
          </a:xfrm>
          <a:prstGeom prst="rect">
            <a:avLst/>
          </a:prstGeom>
          <a:solidFill>
            <a:srgbClr val="C6C8BB"/>
          </a:solidFill>
          <a:ln>
            <a:noFill/>
          </a:ln>
        </p:spPr>
      </p:sp>
      <p:sp>
        <p:nvSpPr>
          <p:cNvPr id="32"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33"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410278" y="711200"/>
            <a:ext cx="459668" cy="266700"/>
          </a:xfrm>
          <a:prstGeom prst="roundRect">
            <a:avLst>
              <a:gd name="adj" fmla="val 30000"/>
            </a:avLst>
          </a:prstGeom>
          <a:noFill/>
          <a:ln w="9525">
            <a:solidFill>
              <a:srgbClr val="102E29"/>
            </a:solidFill>
          </a:ln>
        </p:spPr>
      </p:sp>
      <p:sp>
        <p:nvSpPr>
          <p:cNvPr id="9" name="chip"/>
          <p:cNvSpPr txBox="1"/>
          <p:nvPr/>
        </p:nvSpPr>
        <p:spPr>
          <a:xfrm>
            <a:off x="9410278"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AS</a:t>
            </a:r>
          </a:p>
        </p:txBody>
      </p:sp>
      <p:sp>
        <p:nvSpPr>
          <p:cNvPr id="10" name="panel"/>
          <p:cNvSpPr/>
          <p:nvPr/>
        </p:nvSpPr>
        <p:spPr>
          <a:xfrm>
            <a:off x="7996389" y="711200"/>
            <a:ext cx="1312289" cy="266700"/>
          </a:xfrm>
          <a:prstGeom prst="roundRect">
            <a:avLst>
              <a:gd name="adj" fmla="val 30000"/>
            </a:avLst>
          </a:prstGeom>
          <a:solidFill>
            <a:srgbClr val="102E29"/>
          </a:solidFill>
          <a:ln>
            <a:noFill/>
          </a:ln>
        </p:spPr>
      </p:sp>
      <p:sp>
        <p:nvSpPr>
          <p:cNvPr id="11" name="chip"/>
          <p:cNvSpPr txBox="1"/>
          <p:nvPr/>
        </p:nvSpPr>
        <p:spPr>
          <a:xfrm>
            <a:off x="799638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   ·   AO2</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What is the Young modulus expressed in SI base units?</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kg m s⁻²</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kg m⁻¹ s⁻²</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kg m⁻¹ s⁻¹</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kg m² s⁻²</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AS · TOPICS 1–11</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791594" y="711200"/>
            <a:ext cx="459668" cy="266700"/>
          </a:xfrm>
          <a:prstGeom prst="roundRect">
            <a:avLst>
              <a:gd name="adj" fmla="val 30000"/>
            </a:avLst>
          </a:prstGeom>
          <a:noFill/>
          <a:ln w="9525">
            <a:solidFill>
              <a:srgbClr val="A9BDB6"/>
            </a:solidFill>
          </a:ln>
        </p:spPr>
      </p:sp>
      <p:sp>
        <p:nvSpPr>
          <p:cNvPr id="9" name="chip"/>
          <p:cNvSpPr txBox="1"/>
          <p:nvPr/>
        </p:nvSpPr>
        <p:spPr>
          <a:xfrm>
            <a:off x="8791594"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AS</a:t>
            </a:r>
          </a:p>
        </p:txBody>
      </p:sp>
      <p:sp>
        <p:nvSpPr>
          <p:cNvPr id="10" name="panel"/>
          <p:cNvSpPr/>
          <p:nvPr/>
        </p:nvSpPr>
        <p:spPr>
          <a:xfrm>
            <a:off x="7677857" y="711200"/>
            <a:ext cx="1012137" cy="266700"/>
          </a:xfrm>
          <a:prstGeom prst="roundRect">
            <a:avLst>
              <a:gd name="adj" fmla="val 30000"/>
            </a:avLst>
          </a:prstGeom>
          <a:noFill/>
          <a:ln w="9525">
            <a:solidFill>
              <a:srgbClr val="A9BDB6"/>
            </a:solidFill>
          </a:ln>
        </p:spPr>
      </p:sp>
      <p:sp>
        <p:nvSpPr>
          <p:cNvPr id="11" name="chip"/>
          <p:cNvSpPr txBox="1"/>
          <p:nvPr/>
        </p:nvSpPr>
        <p:spPr>
          <a:xfrm>
            <a:off x="767785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Define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ratio of tensile stress to tensile strain</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for a material obeying Hooke's law / below the limit of proportionality</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Calculate — 4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 π(0.28 × 10⁻³)² = 2.46 × 10⁻⁷ m²</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stress = F/A = 45 / 2.46 × 10⁻⁷ = 1.83 × 10⁸ Pa</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strain = stress / E = 1.83 × 10⁸ / 2.0 × 10¹¹ = 9.14 × 10⁻⁴</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 = strain × L = 9.14 × 10⁻⁴ × 2.50 = 2.3 × 10⁻³ m (2.3 mm)</a:t>
            </a:r>
          </a:p>
        </p:txBody>
      </p:sp>
      <p:sp>
        <p:nvSpPr>
          <p:cNvPr id="29" name="text"/>
          <p:cNvSpPr txBox="1"/>
          <p:nvPr/>
        </p:nvSpPr>
        <p:spPr>
          <a:xfrm>
            <a:off x="812800" y="3576320"/>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Halving the diameter to get the radius is worth a mark on its own, and is the step that quarters a candidate's area when they miss it.</a:t>
            </a:r>
          </a:p>
        </p:txBody>
      </p:sp>
      <p:sp>
        <p:nvSpPr>
          <p:cNvPr id="30" name="ms-ref"/>
          <p:cNvSpPr txBox="1"/>
          <p:nvPr/>
        </p:nvSpPr>
        <p:spPr>
          <a:xfrm>
            <a:off x="558800" y="389382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Calculate — 2 marks</a:t>
            </a:r>
          </a:p>
        </p:txBody>
      </p:sp>
      <p:sp>
        <p:nvSpPr>
          <p:cNvPr id="31" name="ms-objective"/>
          <p:cNvSpPr txBox="1"/>
          <p:nvPr/>
        </p:nvSpPr>
        <p:spPr>
          <a:xfrm>
            <a:off x="11302513" y="389382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2" name="ms-tick"/>
          <p:cNvSpPr txBox="1"/>
          <p:nvPr/>
        </p:nvSpPr>
        <p:spPr>
          <a:xfrm>
            <a:off x="558800" y="41344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3" name="ms-point"/>
          <p:cNvSpPr txBox="1"/>
          <p:nvPr/>
        </p:nvSpPr>
        <p:spPr>
          <a:xfrm>
            <a:off x="812800" y="41344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 = ½Fe = ½ × 45 × 2.3 × 10⁻³</a:t>
            </a:r>
          </a:p>
        </p:txBody>
      </p:sp>
      <p:sp>
        <p:nvSpPr>
          <p:cNvPr id="34" name="ms-tick"/>
          <p:cNvSpPr txBox="1"/>
          <p:nvPr/>
        </p:nvSpPr>
        <p:spPr>
          <a:xfrm>
            <a:off x="558800" y="43878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5" name="ms-point"/>
          <p:cNvSpPr txBox="1"/>
          <p:nvPr/>
        </p:nvSpPr>
        <p:spPr>
          <a:xfrm>
            <a:off x="812800" y="43878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 = 0.051 J</a:t>
            </a:r>
          </a:p>
        </p:txBody>
      </p:sp>
      <p:sp>
        <p:nvSpPr>
          <p:cNvPr id="36" name="text"/>
          <p:cNvSpPr txBox="1"/>
          <p:nvPr/>
        </p:nvSpPr>
        <p:spPr>
          <a:xfrm>
            <a:off x="812800" y="471741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factor of a half is the mark. The load was not 45 N throughout the stretching — it rose from zero — so the work done is the area under the force–extension line, not Fe.</a:t>
            </a:r>
          </a:p>
        </p:txBody>
      </p:sp>
      <p:sp>
        <p:nvSpPr>
          <p:cNvPr id="37" name="panel"/>
          <p:cNvSpPr/>
          <p:nvPr/>
        </p:nvSpPr>
        <p:spPr>
          <a:xfrm>
            <a:off x="558800" y="558800"/>
            <a:ext cx="11074400" cy="12700"/>
          </a:xfrm>
          <a:prstGeom prst="rect">
            <a:avLst/>
          </a:prstGeom>
          <a:solidFill>
            <a:srgbClr val="2F4B45"/>
          </a:solidFill>
          <a:ln>
            <a:noFill/>
          </a:ln>
        </p:spPr>
      </p:sp>
      <p:sp>
        <p:nvSpPr>
          <p:cNvPr id="3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AS · TOPICS 1–11</a:t>
            </a:r>
          </a:p>
        </p:txBody>
      </p:sp>
      <p:sp>
        <p:nvSpPr>
          <p:cNvPr id="3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0" name="panel"/>
          <p:cNvSpPr/>
          <p:nvPr/>
        </p:nvSpPr>
        <p:spPr>
          <a:xfrm>
            <a:off x="558800" y="6273800"/>
            <a:ext cx="11074400" cy="12700"/>
          </a:xfrm>
          <a:prstGeom prst="rect">
            <a:avLst/>
          </a:prstGeom>
          <a:solidFill>
            <a:srgbClr val="2F4B45"/>
          </a:solidFill>
          <a:ln>
            <a:noFill/>
          </a:ln>
        </p:spPr>
      </p:sp>
      <p:sp>
        <p:nvSpPr>
          <p:cNvPr id="4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4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791594" y="711200"/>
            <a:ext cx="459668" cy="266700"/>
          </a:xfrm>
          <a:prstGeom prst="roundRect">
            <a:avLst>
              <a:gd name="adj" fmla="val 30000"/>
            </a:avLst>
          </a:prstGeom>
          <a:noFill/>
          <a:ln w="9525">
            <a:solidFill>
              <a:srgbClr val="A9BDB6"/>
            </a:solidFill>
          </a:ln>
        </p:spPr>
      </p:sp>
      <p:sp>
        <p:nvSpPr>
          <p:cNvPr id="9" name="chip"/>
          <p:cNvSpPr txBox="1"/>
          <p:nvPr/>
        </p:nvSpPr>
        <p:spPr>
          <a:xfrm>
            <a:off x="8791594"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AS</a:t>
            </a:r>
          </a:p>
        </p:txBody>
      </p:sp>
      <p:sp>
        <p:nvSpPr>
          <p:cNvPr id="10" name="panel"/>
          <p:cNvSpPr/>
          <p:nvPr/>
        </p:nvSpPr>
        <p:spPr>
          <a:xfrm>
            <a:off x="7677857" y="711200"/>
            <a:ext cx="1012137" cy="266700"/>
          </a:xfrm>
          <a:prstGeom prst="roundRect">
            <a:avLst>
              <a:gd name="adj" fmla="val 30000"/>
            </a:avLst>
          </a:prstGeom>
          <a:noFill/>
          <a:ln w="9525">
            <a:solidFill>
              <a:srgbClr val="A9BDB6"/>
            </a:solidFill>
          </a:ln>
        </p:spPr>
      </p:sp>
      <p:sp>
        <p:nvSpPr>
          <p:cNvPr id="11" name="chip"/>
          <p:cNvSpPr txBox="1"/>
          <p:nvPr/>
        </p:nvSpPr>
        <p:spPr>
          <a:xfrm>
            <a:off x="7677857"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Determine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percentage uncertainty in d = (0.01 / 0.56) × 100 = 1.8%</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 is inversely proportional to d², so the percentage uncertainty is doubled</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percentage uncertainty in e = 3.6%</a:t>
            </a:r>
          </a:p>
        </p:txBody>
      </p:sp>
      <p:sp>
        <p:nvSpPr>
          <p:cNvPr id="21" name="text"/>
          <p:cNvSpPr txBox="1"/>
          <p:nvPr/>
        </p:nvSpPr>
        <p:spPr>
          <a:xfrm>
            <a:off x="812800" y="2423160"/>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discriminating part of the paper. A power in a formula multiplies the percentage uncertainty by that power; candidates who carry the 1.8% straight through have not registered that the diameter enters squared.</a:t>
            </a:r>
          </a:p>
        </p:txBody>
      </p:sp>
      <p:sp>
        <p:nvSpPr>
          <p:cNvPr id="22" name="ms-ref"/>
          <p:cNvSpPr txBox="1"/>
          <p:nvPr/>
        </p:nvSpPr>
        <p:spPr>
          <a:xfrm>
            <a:off x="558800" y="290576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(e)  Explain — 2 marks</a:t>
            </a:r>
          </a:p>
        </p:txBody>
      </p:sp>
      <p:sp>
        <p:nvSpPr>
          <p:cNvPr id="23" name="ms-objective"/>
          <p:cNvSpPr txBox="1"/>
          <p:nvPr/>
        </p:nvSpPr>
        <p:spPr>
          <a:xfrm>
            <a:off x="11302513" y="290576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24" name="ms-tick"/>
          <p:cNvSpPr txBox="1"/>
          <p:nvPr/>
        </p:nvSpPr>
        <p:spPr>
          <a:xfrm>
            <a:off x="558800" y="31464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5" name="ms-point"/>
          <p:cNvSpPr txBox="1"/>
          <p:nvPr/>
        </p:nvSpPr>
        <p:spPr>
          <a:xfrm>
            <a:off x="812800" y="31464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wire no longer returns to its original length when the load is removed</a:t>
            </a:r>
          </a:p>
        </p:txBody>
      </p:sp>
      <p:sp>
        <p:nvSpPr>
          <p:cNvPr id="26" name="ms-tick"/>
          <p:cNvSpPr txBox="1"/>
          <p:nvPr/>
        </p:nvSpPr>
        <p:spPr>
          <a:xfrm>
            <a:off x="558800" y="33997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7" name="ms-point"/>
          <p:cNvSpPr txBox="1"/>
          <p:nvPr/>
        </p:nvSpPr>
        <p:spPr>
          <a:xfrm>
            <a:off x="812800" y="33997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it retains a permanent (plastic) extension, because layers of atoms have slipped past one another rather than simply being pulled further apart</a:t>
            </a:r>
          </a:p>
        </p:txBody>
      </p:sp>
      <p:sp>
        <p:nvSpPr>
          <p:cNvPr id="28" name="panel"/>
          <p:cNvSpPr/>
          <p:nvPr/>
        </p:nvSpPr>
        <p:spPr>
          <a:xfrm>
            <a:off x="558800" y="558800"/>
            <a:ext cx="11074400" cy="12700"/>
          </a:xfrm>
          <a:prstGeom prst="rect">
            <a:avLst/>
          </a:prstGeom>
          <a:solidFill>
            <a:srgbClr val="2F4B45"/>
          </a:solidFill>
          <a:ln>
            <a:noFill/>
          </a:ln>
        </p:spPr>
      </p:sp>
      <p:sp>
        <p:nvSpPr>
          <p:cNvPr id="29"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AS · TOPICS 1–11</a:t>
            </a:r>
          </a:p>
        </p:txBody>
      </p:sp>
      <p:sp>
        <p:nvSpPr>
          <p:cNvPr id="30"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31" name="panel"/>
          <p:cNvSpPr/>
          <p:nvPr/>
        </p:nvSpPr>
        <p:spPr>
          <a:xfrm>
            <a:off x="558800" y="6273800"/>
            <a:ext cx="11074400" cy="12700"/>
          </a:xfrm>
          <a:prstGeom prst="rect">
            <a:avLst/>
          </a:prstGeom>
          <a:solidFill>
            <a:srgbClr val="2F4B45"/>
          </a:solidFill>
          <a:ln>
            <a:noFill/>
          </a:ln>
        </p:spPr>
      </p:sp>
      <p:sp>
        <p:nvSpPr>
          <p:cNvPr id="32"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33"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07974" y="711200"/>
            <a:ext cx="459668" cy="266700"/>
          </a:xfrm>
          <a:prstGeom prst="roundRect">
            <a:avLst>
              <a:gd name="adj" fmla="val 30000"/>
            </a:avLst>
          </a:prstGeom>
          <a:noFill/>
          <a:ln w="9525">
            <a:solidFill>
              <a:srgbClr val="102E29"/>
            </a:solidFill>
          </a:ln>
        </p:spPr>
      </p:sp>
      <p:sp>
        <p:nvSpPr>
          <p:cNvPr id="9" name="chip"/>
          <p:cNvSpPr txBox="1"/>
          <p:nvPr/>
        </p:nvSpPr>
        <p:spPr>
          <a:xfrm>
            <a:off x="9007974"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AS</a:t>
            </a:r>
          </a:p>
        </p:txBody>
      </p:sp>
      <p:sp>
        <p:nvSpPr>
          <p:cNvPr id="10" name="panel"/>
          <p:cNvSpPr/>
          <p:nvPr/>
        </p:nvSpPr>
        <p:spPr>
          <a:xfrm>
            <a:off x="7894238" y="711200"/>
            <a:ext cx="1012137" cy="266700"/>
          </a:xfrm>
          <a:prstGeom prst="roundRect">
            <a:avLst>
              <a:gd name="adj" fmla="val 30000"/>
            </a:avLst>
          </a:prstGeom>
          <a:solidFill>
            <a:srgbClr val="102E29"/>
          </a:solidFill>
          <a:ln>
            <a:noFill/>
          </a:ln>
        </p:spPr>
      </p:sp>
      <p:sp>
        <p:nvSpPr>
          <p:cNvPr id="11" name="chip"/>
          <p:cNvSpPr txBox="1"/>
          <p:nvPr/>
        </p:nvSpPr>
        <p:spPr>
          <a:xfrm>
            <a:off x="7894238"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7, 8</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Coherent light of wavelength 590 nm is incident normally on a diffraction grating with 500 lines per millimetre. The diffracted light is observed on a screen a long way from the grating.</a:t>
            </a:r>
          </a:p>
        </p:txBody>
      </p:sp>
      <p:sp>
        <p:nvSpPr>
          <p:cNvPr id="14" name="panel"/>
          <p:cNvSpPr/>
          <p:nvPr/>
        </p:nvSpPr>
        <p:spPr>
          <a:xfrm>
            <a:off x="3364340" y="1953260"/>
            <a:ext cx="5463321" cy="3175000"/>
          </a:xfrm>
          <a:prstGeom prst="rect">
            <a:avLst/>
          </a:prstGeom>
          <a:solidFill>
            <a:srgbClr val="FFFFFF"/>
          </a:solidFill>
          <a:ln w="9525">
            <a:solidFill>
              <a:srgbClr val="C6C8BB"/>
            </a:solidFill>
          </a:ln>
        </p:spPr>
      </p:sp>
      <p:pic>
        <p:nvPicPr>
          <p:cNvPr id="15" name="Fig. 9.1" descr="A parallel beam of light of wavelength 590 nm travels from the left and meets a diffraction grating at normal incidence; the grating is drawn edge-on as a narrow ruled strip and labelled 500 lines per mm. On the far side five beams spread from the grating: one continues straight through and is labelled n = 0, and above and below it lie beams labelled n = 1 and, at larger angles, n = 2. An arc marks the angle θ between the straight-through direction and the upper second-order beam. The angles drawn are not to scale."/>
          <p:cNvPicPr>
            <a:picLocks noChangeAspect="1"/>
          </p:cNvPicPr>
          <p:nvPr/>
        </p:nvPicPr>
        <p:blipFill>
          <a:blip r:embed="rId3"/>
          <a:stretch>
            <a:fillRect/>
          </a:stretch>
        </p:blipFill>
        <p:spPr>
          <a:xfrm>
            <a:off x="3478640" y="2067560"/>
            <a:ext cx="5234721" cy="2946400"/>
          </a:xfrm>
          <a:prstGeom prst="rect">
            <a:avLst/>
          </a:prstGeom>
        </p:spPr>
      </p:pic>
      <p:sp>
        <p:nvSpPr>
          <p:cNvPr id="16" name="text"/>
          <p:cNvSpPr txBox="1"/>
          <p:nvPr/>
        </p:nvSpPr>
        <p:spPr>
          <a:xfrm>
            <a:off x="558800" y="51917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9.1 — A parallel beam of light of wavelength 590 nm travels from the left and meets a diffraction grating at normal incidence; the grating is drawn edge-on as a narrow ruled strip and labelled 500 lines per mm. On the far side five beams spread from the grating: one continues straight through and is labelled n = 0, and above and below it lie beams labelled n = 1 and, at larger angles, n = 2. An arc marks the angle θ between the straight-through direction and the upper second-order beam. The angles drawn are not to scale.</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AS · TOPICS 1–11</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07974" y="711200"/>
            <a:ext cx="459668" cy="266700"/>
          </a:xfrm>
          <a:prstGeom prst="roundRect">
            <a:avLst>
              <a:gd name="adj" fmla="val 30000"/>
            </a:avLst>
          </a:prstGeom>
          <a:noFill/>
          <a:ln w="9525">
            <a:solidFill>
              <a:srgbClr val="102E29"/>
            </a:solidFill>
          </a:ln>
        </p:spPr>
      </p:sp>
      <p:sp>
        <p:nvSpPr>
          <p:cNvPr id="9" name="chip"/>
          <p:cNvSpPr txBox="1"/>
          <p:nvPr/>
        </p:nvSpPr>
        <p:spPr>
          <a:xfrm>
            <a:off x="9007974"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AS</a:t>
            </a:r>
          </a:p>
        </p:txBody>
      </p:sp>
      <p:sp>
        <p:nvSpPr>
          <p:cNvPr id="10" name="panel"/>
          <p:cNvSpPr/>
          <p:nvPr/>
        </p:nvSpPr>
        <p:spPr>
          <a:xfrm>
            <a:off x="7894238" y="711200"/>
            <a:ext cx="1012137" cy="266700"/>
          </a:xfrm>
          <a:prstGeom prst="roundRect">
            <a:avLst>
              <a:gd name="adj" fmla="val 30000"/>
            </a:avLst>
          </a:prstGeom>
          <a:solidFill>
            <a:srgbClr val="102E29"/>
          </a:solidFill>
          <a:ln>
            <a:noFill/>
          </a:ln>
        </p:spPr>
      </p:sp>
      <p:sp>
        <p:nvSpPr>
          <p:cNvPr id="11" name="chip"/>
          <p:cNvSpPr txBox="1"/>
          <p:nvPr/>
        </p:nvSpPr>
        <p:spPr>
          <a:xfrm>
            <a:off x="7894238"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State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State what is meant by coherent.</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Calculate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angle between the second-order maximum and the straight-through direction.</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Determine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highest order of maximum that can be observed with this grating and this light.</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330454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grating is replaced by one with 300 lines per millimetre. Explain, without calculation, how this changes the pattern observed.</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AS · TOPICS 1–11</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07974" y="711200"/>
            <a:ext cx="459668" cy="266700"/>
          </a:xfrm>
          <a:prstGeom prst="roundRect">
            <a:avLst>
              <a:gd name="adj" fmla="val 30000"/>
            </a:avLst>
          </a:prstGeom>
          <a:noFill/>
          <a:ln w="9525">
            <a:solidFill>
              <a:srgbClr val="A9BDB6"/>
            </a:solidFill>
          </a:ln>
        </p:spPr>
      </p:sp>
      <p:sp>
        <p:nvSpPr>
          <p:cNvPr id="9" name="chip"/>
          <p:cNvSpPr txBox="1"/>
          <p:nvPr/>
        </p:nvSpPr>
        <p:spPr>
          <a:xfrm>
            <a:off x="9007974"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AS</a:t>
            </a:r>
          </a:p>
        </p:txBody>
      </p:sp>
      <p:sp>
        <p:nvSpPr>
          <p:cNvPr id="10" name="panel"/>
          <p:cNvSpPr/>
          <p:nvPr/>
        </p:nvSpPr>
        <p:spPr>
          <a:xfrm>
            <a:off x="7894238" y="711200"/>
            <a:ext cx="1012137" cy="266700"/>
          </a:xfrm>
          <a:prstGeom prst="roundRect">
            <a:avLst>
              <a:gd name="adj" fmla="val 30000"/>
            </a:avLst>
          </a:prstGeom>
          <a:noFill/>
          <a:ln w="9525">
            <a:solidFill>
              <a:srgbClr val="A9BDB6"/>
            </a:solidFill>
          </a:ln>
        </p:spPr>
      </p:sp>
      <p:sp>
        <p:nvSpPr>
          <p:cNvPr id="11" name="chip"/>
          <p:cNvSpPr txBox="1"/>
          <p:nvPr/>
        </p:nvSpPr>
        <p:spPr>
          <a:xfrm>
            <a:off x="7894238"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State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waves have a constant phase difference</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which requires them to have the same frequency (and, in practice, the same wavelength)</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Calculate — 3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d = 1 / (500 × 10³) = 2.0 × 10⁻⁶ m</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sin θ = nλ/d = 2 × 590 × 10⁻⁹ / 2.0 × 10⁻⁶ = 0.590</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θ = 36.2°</a:t>
            </a:r>
          </a:p>
        </p:txBody>
      </p:sp>
      <p:sp>
        <p:nvSpPr>
          <p:cNvPr id="27" name="ms-ref"/>
          <p:cNvSpPr txBox="1"/>
          <p:nvPr/>
        </p:nvSpPr>
        <p:spPr>
          <a:xfrm>
            <a:off x="558800" y="339915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Determine — 3 marks</a:t>
            </a:r>
          </a:p>
        </p:txBody>
      </p:sp>
      <p:sp>
        <p:nvSpPr>
          <p:cNvPr id="28" name="ms-objective"/>
          <p:cNvSpPr txBox="1"/>
          <p:nvPr/>
        </p:nvSpPr>
        <p:spPr>
          <a:xfrm>
            <a:off x="11302513" y="339915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maximum possible value of sin θ is 1, so n ≤ d/λ</a:t>
            </a:r>
          </a:p>
        </p:txBody>
      </p:sp>
      <p:sp>
        <p:nvSpPr>
          <p:cNvPr id="31" name="ms-tick"/>
          <p:cNvSpPr txBox="1"/>
          <p:nvPr/>
        </p:nvSpPr>
        <p:spPr>
          <a:xfrm>
            <a:off x="558800" y="38931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d/λ = 2.0 × 10⁻⁶ / 590 × 10⁻⁹ = 3.39</a:t>
            </a:r>
          </a:p>
        </p:txBody>
      </p:sp>
      <p:sp>
        <p:nvSpPr>
          <p:cNvPr id="33" name="ms-tick"/>
          <p:cNvSpPr txBox="1"/>
          <p:nvPr/>
        </p:nvSpPr>
        <p:spPr>
          <a:xfrm>
            <a:off x="558800" y="4146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n must be a whole number, so the highest order observed is the third</a:t>
            </a:r>
          </a:p>
        </p:txBody>
      </p:sp>
      <p:sp>
        <p:nvSpPr>
          <p:cNvPr id="35" name="text"/>
          <p:cNvSpPr txBox="1"/>
          <p:nvPr/>
        </p:nvSpPr>
        <p:spPr>
          <a:xfrm>
            <a:off x="812800" y="447611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Answering 3.39 scores two of the three marks. An order is a count of whole wavelengths of path difference and cannot be fractional — the physics is in rounding down, not in the division.</a:t>
            </a:r>
          </a:p>
        </p:txBody>
      </p:sp>
      <p:sp>
        <p:nvSpPr>
          <p:cNvPr id="36" name="ms-ref"/>
          <p:cNvSpPr txBox="1"/>
          <p:nvPr/>
        </p:nvSpPr>
        <p:spPr>
          <a:xfrm>
            <a:off x="558800" y="495871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3 marks</a:t>
            </a:r>
          </a:p>
        </p:txBody>
      </p:sp>
      <p:sp>
        <p:nvSpPr>
          <p:cNvPr id="37" name="ms-objective"/>
          <p:cNvSpPr txBox="1"/>
          <p:nvPr/>
        </p:nvSpPr>
        <p:spPr>
          <a:xfrm>
            <a:off x="11302513" y="495871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8" name="ms-tick"/>
          <p:cNvSpPr txBox="1"/>
          <p:nvPr/>
        </p:nvSpPr>
        <p:spPr>
          <a:xfrm>
            <a:off x="558800" y="51993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9" name="ms-point"/>
          <p:cNvSpPr txBox="1"/>
          <p:nvPr/>
        </p:nvSpPr>
        <p:spPr>
          <a:xfrm>
            <a:off x="812800" y="51993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slit separation d is larger</a:t>
            </a:r>
          </a:p>
        </p:txBody>
      </p:sp>
      <p:sp>
        <p:nvSpPr>
          <p:cNvPr id="40" name="ms-tick"/>
          <p:cNvSpPr txBox="1"/>
          <p:nvPr/>
        </p:nvSpPr>
        <p:spPr>
          <a:xfrm>
            <a:off x="558800" y="545274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1" name="ms-point"/>
          <p:cNvSpPr txBox="1"/>
          <p:nvPr/>
        </p:nvSpPr>
        <p:spPr>
          <a:xfrm>
            <a:off x="812800" y="545274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for each order sin θ = nλ/d is smaller and every maximum moves closer to the centre</a:t>
            </a:r>
          </a:p>
        </p:txBody>
      </p:sp>
      <p:sp>
        <p:nvSpPr>
          <p:cNvPr id="42" name="ms-tick"/>
          <p:cNvSpPr txBox="1"/>
          <p:nvPr/>
        </p:nvSpPr>
        <p:spPr>
          <a:xfrm>
            <a:off x="558800" y="570611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3" name="ms-point"/>
          <p:cNvSpPr txBox="1"/>
          <p:nvPr/>
        </p:nvSpPr>
        <p:spPr>
          <a:xfrm>
            <a:off x="812800" y="570611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and because d/λ is larger, more orders can be seen</a:t>
            </a:r>
          </a:p>
        </p:txBody>
      </p:sp>
      <p:sp>
        <p:nvSpPr>
          <p:cNvPr id="44" name="panel"/>
          <p:cNvSpPr/>
          <p:nvPr/>
        </p:nvSpPr>
        <p:spPr>
          <a:xfrm>
            <a:off x="558800" y="558800"/>
            <a:ext cx="11074400" cy="12700"/>
          </a:xfrm>
          <a:prstGeom prst="rect">
            <a:avLst/>
          </a:prstGeom>
          <a:solidFill>
            <a:srgbClr val="2F4B45"/>
          </a:solidFill>
          <a:ln>
            <a:noFill/>
          </a:ln>
        </p:spPr>
      </p:sp>
      <p:sp>
        <p:nvSpPr>
          <p:cNvPr id="45"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AS · TOPICS 1–11</a:t>
            </a:r>
          </a:p>
        </p:txBody>
      </p:sp>
      <p:sp>
        <p:nvSpPr>
          <p:cNvPr id="46"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7" name="panel"/>
          <p:cNvSpPr/>
          <p:nvPr/>
        </p:nvSpPr>
        <p:spPr>
          <a:xfrm>
            <a:off x="558800" y="6273800"/>
            <a:ext cx="11074400" cy="12700"/>
          </a:xfrm>
          <a:prstGeom prst="rect">
            <a:avLst/>
          </a:prstGeom>
          <a:solidFill>
            <a:srgbClr val="2F4B45"/>
          </a:solidFill>
          <a:ln>
            <a:noFill/>
          </a:ln>
        </p:spPr>
      </p:sp>
      <p:sp>
        <p:nvSpPr>
          <p:cNvPr id="48"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49"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07974" y="711200"/>
            <a:ext cx="459668" cy="266700"/>
          </a:xfrm>
          <a:prstGeom prst="roundRect">
            <a:avLst>
              <a:gd name="adj" fmla="val 30000"/>
            </a:avLst>
          </a:prstGeom>
          <a:noFill/>
          <a:ln w="9525">
            <a:solidFill>
              <a:srgbClr val="102E29"/>
            </a:solidFill>
          </a:ln>
        </p:spPr>
      </p:sp>
      <p:sp>
        <p:nvSpPr>
          <p:cNvPr id="9" name="chip"/>
          <p:cNvSpPr txBox="1"/>
          <p:nvPr/>
        </p:nvSpPr>
        <p:spPr>
          <a:xfrm>
            <a:off x="9007974"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AS</a:t>
            </a:r>
          </a:p>
        </p:txBody>
      </p:sp>
      <p:sp>
        <p:nvSpPr>
          <p:cNvPr id="10" name="panel"/>
          <p:cNvSpPr/>
          <p:nvPr/>
        </p:nvSpPr>
        <p:spPr>
          <a:xfrm>
            <a:off x="7894238" y="711200"/>
            <a:ext cx="1012137" cy="266700"/>
          </a:xfrm>
          <a:prstGeom prst="roundRect">
            <a:avLst>
              <a:gd name="adj" fmla="val 30000"/>
            </a:avLst>
          </a:prstGeom>
          <a:solidFill>
            <a:srgbClr val="102E29"/>
          </a:solidFill>
          <a:ln>
            <a:noFill/>
          </a:ln>
        </p:spPr>
      </p:sp>
      <p:sp>
        <p:nvSpPr>
          <p:cNvPr id="11" name="chip"/>
          <p:cNvSpPr txBox="1"/>
          <p:nvPr/>
        </p:nvSpPr>
        <p:spPr>
          <a:xfrm>
            <a:off x="7894238"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9, 10</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battery of e.m.f. 12.0 V and internal resistance r is connected in series with a variable resistor R and an ammeter of negligible resistance. When R is set to 4.0 Ω, the ammeter reads 2.0 A.</a:t>
            </a:r>
          </a:p>
        </p:txBody>
      </p:sp>
      <p:sp>
        <p:nvSpPr>
          <p:cNvPr id="14" name="panel"/>
          <p:cNvSpPr/>
          <p:nvPr/>
        </p:nvSpPr>
        <p:spPr>
          <a:xfrm>
            <a:off x="3035300" y="1953260"/>
            <a:ext cx="6121400" cy="3175000"/>
          </a:xfrm>
          <a:prstGeom prst="rect">
            <a:avLst/>
          </a:prstGeom>
          <a:solidFill>
            <a:srgbClr val="FFFFFF"/>
          </a:solidFill>
          <a:ln w="9525">
            <a:solidFill>
              <a:srgbClr val="C6C8BB"/>
            </a:solidFill>
          </a:ln>
        </p:spPr>
      </p:sp>
      <p:pic>
        <p:nvPicPr>
          <p:cNvPr id="15" name="Fig. 10.1" descr="A single series loop. Along the bottom, a cell with its long plate on the left and a small resistor labelled r sit together inside a dashed rectangle labelled battery, the cell marked e.m.f. 12.0 V. From the dashed box the wire runs to the left, up the left-hand side and along the top through a resistor labelled R that has an arrow drawn across it to show that it is variable, then down the right-hand side through a circle marked A, and back along the bottom into the box. An arrow on the top wire labelled I shows the direction of the conventional current."/>
          <p:cNvPicPr>
            <a:picLocks noChangeAspect="1"/>
          </p:cNvPicPr>
          <p:nvPr/>
        </p:nvPicPr>
        <p:blipFill>
          <a:blip r:embed="rId3"/>
          <a:stretch>
            <a:fillRect/>
          </a:stretch>
        </p:blipFill>
        <p:spPr>
          <a:xfrm>
            <a:off x="3149600" y="2067560"/>
            <a:ext cx="5892800" cy="2946400"/>
          </a:xfrm>
          <a:prstGeom prst="rect">
            <a:avLst/>
          </a:prstGeom>
        </p:spPr>
      </p:pic>
      <p:sp>
        <p:nvSpPr>
          <p:cNvPr id="16" name="text"/>
          <p:cNvSpPr txBox="1"/>
          <p:nvPr/>
        </p:nvSpPr>
        <p:spPr>
          <a:xfrm>
            <a:off x="558800" y="51917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10.1 — A single series loop. Along the bottom, a cell with its long plate on the left and a small resistor labelled r sit together inside a dashed rectangle labelled battery, the cell marked e.m.f. 12.0 V. From the dashed box the wire runs to the left, up the left-hand side and along the top through a resistor labelled R that has an arrow drawn across it to show that it is variable, then down the right-hand side through a circle marked A, and back along the bottom into the box. An arrow on the top wire labelled I shows the direction of the conventional current.</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AS · TOPICS 1–11</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07974" y="711200"/>
            <a:ext cx="459668" cy="266700"/>
          </a:xfrm>
          <a:prstGeom prst="roundRect">
            <a:avLst>
              <a:gd name="adj" fmla="val 30000"/>
            </a:avLst>
          </a:prstGeom>
          <a:noFill/>
          <a:ln w="9525">
            <a:solidFill>
              <a:srgbClr val="102E29"/>
            </a:solidFill>
          </a:ln>
        </p:spPr>
      </p:sp>
      <p:sp>
        <p:nvSpPr>
          <p:cNvPr id="9" name="chip"/>
          <p:cNvSpPr txBox="1"/>
          <p:nvPr/>
        </p:nvSpPr>
        <p:spPr>
          <a:xfrm>
            <a:off x="9007974"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AS</a:t>
            </a:r>
          </a:p>
        </p:txBody>
      </p:sp>
      <p:sp>
        <p:nvSpPr>
          <p:cNvPr id="10" name="panel"/>
          <p:cNvSpPr/>
          <p:nvPr/>
        </p:nvSpPr>
        <p:spPr>
          <a:xfrm>
            <a:off x="7894238" y="711200"/>
            <a:ext cx="1012137" cy="266700"/>
          </a:xfrm>
          <a:prstGeom prst="roundRect">
            <a:avLst>
              <a:gd name="adj" fmla="val 30000"/>
            </a:avLst>
          </a:prstGeom>
          <a:solidFill>
            <a:srgbClr val="102E29"/>
          </a:solidFill>
          <a:ln>
            <a:noFill/>
          </a:ln>
        </p:spPr>
      </p:sp>
      <p:sp>
        <p:nvSpPr>
          <p:cNvPr id="11" name="chip"/>
          <p:cNvSpPr txBox="1"/>
          <p:nvPr/>
        </p:nvSpPr>
        <p:spPr>
          <a:xfrm>
            <a:off x="7894238"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Define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Define the electromotive force of a source.</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internal resistance r of the battery.</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Calculate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ratio of the power dissipated inside the battery to the total power produced by the battery.</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Determine</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330454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R is now increased to 12.0 Ω. Determine the new terminal potential difference of the battery.</a:t>
            </a:r>
          </a:p>
        </p:txBody>
      </p:sp>
      <p:sp>
        <p:nvSpPr>
          <p:cNvPr id="25" name="part-ref"/>
          <p:cNvSpPr txBox="1"/>
          <p:nvPr/>
        </p:nvSpPr>
        <p:spPr>
          <a:xfrm>
            <a:off x="558800" y="36423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  Explain</a:t>
            </a:r>
          </a:p>
        </p:txBody>
      </p:sp>
      <p:sp>
        <p:nvSpPr>
          <p:cNvPr id="26" name="part-marks"/>
          <p:cNvSpPr txBox="1"/>
          <p:nvPr/>
        </p:nvSpPr>
        <p:spPr>
          <a:xfrm>
            <a:off x="11009102" y="36423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7" name="text"/>
          <p:cNvSpPr txBox="1"/>
          <p:nvPr/>
        </p:nvSpPr>
        <p:spPr>
          <a:xfrm>
            <a:off x="558800" y="387858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the terminal potential difference increased when R was increased, even though the e.m.f. of the battery did not change.</a:t>
            </a:r>
          </a:p>
        </p:txBody>
      </p:sp>
      <p:sp>
        <p:nvSpPr>
          <p:cNvPr id="28" name="panel"/>
          <p:cNvSpPr/>
          <p:nvPr/>
        </p:nvSpPr>
        <p:spPr>
          <a:xfrm>
            <a:off x="558800" y="558800"/>
            <a:ext cx="11074400" cy="12700"/>
          </a:xfrm>
          <a:prstGeom prst="rect">
            <a:avLst/>
          </a:prstGeom>
          <a:solidFill>
            <a:srgbClr val="C6C8BB"/>
          </a:solidFill>
          <a:ln>
            <a:noFill/>
          </a:ln>
        </p:spPr>
      </p:sp>
      <p:sp>
        <p:nvSpPr>
          <p:cNvPr id="29"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AS · TOPICS 1–11</a:t>
            </a:r>
          </a:p>
        </p:txBody>
      </p:sp>
      <p:sp>
        <p:nvSpPr>
          <p:cNvPr id="30"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31" name="panel"/>
          <p:cNvSpPr/>
          <p:nvPr/>
        </p:nvSpPr>
        <p:spPr>
          <a:xfrm>
            <a:off x="558800" y="6273800"/>
            <a:ext cx="11074400" cy="12700"/>
          </a:xfrm>
          <a:prstGeom prst="rect">
            <a:avLst/>
          </a:prstGeom>
          <a:solidFill>
            <a:srgbClr val="C6C8BB"/>
          </a:solidFill>
          <a:ln>
            <a:noFill/>
          </a:ln>
        </p:spPr>
      </p:sp>
      <p:sp>
        <p:nvSpPr>
          <p:cNvPr id="32"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33"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07974" y="711200"/>
            <a:ext cx="459668" cy="266700"/>
          </a:xfrm>
          <a:prstGeom prst="roundRect">
            <a:avLst>
              <a:gd name="adj" fmla="val 30000"/>
            </a:avLst>
          </a:prstGeom>
          <a:noFill/>
          <a:ln w="9525">
            <a:solidFill>
              <a:srgbClr val="A9BDB6"/>
            </a:solidFill>
          </a:ln>
        </p:spPr>
      </p:sp>
      <p:sp>
        <p:nvSpPr>
          <p:cNvPr id="9" name="chip"/>
          <p:cNvSpPr txBox="1"/>
          <p:nvPr/>
        </p:nvSpPr>
        <p:spPr>
          <a:xfrm>
            <a:off x="9007974"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AS</a:t>
            </a:r>
          </a:p>
        </p:txBody>
      </p:sp>
      <p:sp>
        <p:nvSpPr>
          <p:cNvPr id="10" name="panel"/>
          <p:cNvSpPr/>
          <p:nvPr/>
        </p:nvSpPr>
        <p:spPr>
          <a:xfrm>
            <a:off x="7894238" y="711200"/>
            <a:ext cx="1012137" cy="266700"/>
          </a:xfrm>
          <a:prstGeom prst="roundRect">
            <a:avLst>
              <a:gd name="adj" fmla="val 30000"/>
            </a:avLst>
          </a:prstGeom>
          <a:noFill/>
          <a:ln w="9525">
            <a:solidFill>
              <a:srgbClr val="A9BDB6"/>
            </a:solidFill>
          </a:ln>
        </p:spPr>
      </p:sp>
      <p:sp>
        <p:nvSpPr>
          <p:cNvPr id="11" name="chip"/>
          <p:cNvSpPr txBox="1"/>
          <p:nvPr/>
        </p:nvSpPr>
        <p:spPr>
          <a:xfrm>
            <a:off x="7894238"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Define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energy transferred from chemical (or other non-electrical) form to electrical form</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per unit charge driven through the source</a:t>
            </a:r>
          </a:p>
        </p:txBody>
      </p:sp>
      <p:sp>
        <p:nvSpPr>
          <p:cNvPr id="19" name="text"/>
          <p:cNvSpPr txBox="1"/>
          <p:nvPr/>
        </p:nvSpPr>
        <p:spPr>
          <a:xfrm>
            <a:off x="812800" y="2169795"/>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voltage of the battery" earns nothing. E.m.f. and potential difference are both energy per unit charge; what distinguishes them is the direction of the transfer.</a:t>
            </a:r>
          </a:p>
        </p:txBody>
      </p:sp>
      <p:sp>
        <p:nvSpPr>
          <p:cNvPr id="20" name="ms-ref"/>
          <p:cNvSpPr txBox="1"/>
          <p:nvPr/>
        </p:nvSpPr>
        <p:spPr>
          <a:xfrm>
            <a:off x="558800" y="24872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3 marks</a:t>
            </a:r>
          </a:p>
        </p:txBody>
      </p:sp>
      <p:sp>
        <p:nvSpPr>
          <p:cNvPr id="21" name="ms-objective"/>
          <p:cNvSpPr txBox="1"/>
          <p:nvPr/>
        </p:nvSpPr>
        <p:spPr>
          <a:xfrm>
            <a:off x="11302513" y="24872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2" name="ms-tick"/>
          <p:cNvSpPr txBox="1"/>
          <p:nvPr/>
        </p:nvSpPr>
        <p:spPr>
          <a:xfrm>
            <a:off x="558800" y="27279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3" name="ms-point"/>
          <p:cNvSpPr txBox="1"/>
          <p:nvPr/>
        </p:nvSpPr>
        <p:spPr>
          <a:xfrm>
            <a:off x="812800" y="27279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 = I(R + r), so 12.0 = 2.0 × (4.0 + r)</a:t>
            </a:r>
          </a:p>
        </p:txBody>
      </p:sp>
      <p:sp>
        <p:nvSpPr>
          <p:cNvPr id="24" name="ms-tick"/>
          <p:cNvSpPr txBox="1"/>
          <p:nvPr/>
        </p:nvSpPr>
        <p:spPr>
          <a:xfrm>
            <a:off x="558800" y="29813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5" name="ms-point"/>
          <p:cNvSpPr txBox="1"/>
          <p:nvPr/>
        </p:nvSpPr>
        <p:spPr>
          <a:xfrm>
            <a:off x="812800" y="29813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4.0 + r = 6.0</a:t>
            </a:r>
          </a:p>
        </p:txBody>
      </p:sp>
      <p:sp>
        <p:nvSpPr>
          <p:cNvPr id="26" name="ms-tick"/>
          <p:cNvSpPr txBox="1"/>
          <p:nvPr/>
        </p:nvSpPr>
        <p:spPr>
          <a:xfrm>
            <a:off x="558800" y="32346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7" name="ms-point"/>
          <p:cNvSpPr txBox="1"/>
          <p:nvPr/>
        </p:nvSpPr>
        <p:spPr>
          <a:xfrm>
            <a:off x="812800" y="32346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r = 2.0 Ω</a:t>
            </a:r>
          </a:p>
        </p:txBody>
      </p:sp>
      <p:sp>
        <p:nvSpPr>
          <p:cNvPr id="28" name="ms-ref"/>
          <p:cNvSpPr txBox="1"/>
          <p:nvPr/>
        </p:nvSpPr>
        <p:spPr>
          <a:xfrm>
            <a:off x="558800" y="364045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Calculate — 3 marks</a:t>
            </a:r>
          </a:p>
        </p:txBody>
      </p:sp>
      <p:sp>
        <p:nvSpPr>
          <p:cNvPr id="29" name="ms-objective"/>
          <p:cNvSpPr txBox="1"/>
          <p:nvPr/>
        </p:nvSpPr>
        <p:spPr>
          <a:xfrm>
            <a:off x="11302513" y="364045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0" name="ms-tick"/>
          <p:cNvSpPr txBox="1"/>
          <p:nvPr/>
        </p:nvSpPr>
        <p:spPr>
          <a:xfrm>
            <a:off x="558800" y="38811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1" name="ms-point"/>
          <p:cNvSpPr txBox="1"/>
          <p:nvPr/>
        </p:nvSpPr>
        <p:spPr>
          <a:xfrm>
            <a:off x="812800" y="38811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power in r = I²r = 2.0² × 2.0 = 8.0 W</a:t>
            </a:r>
          </a:p>
        </p:txBody>
      </p:sp>
      <p:sp>
        <p:nvSpPr>
          <p:cNvPr id="32" name="ms-tick"/>
          <p:cNvSpPr txBox="1"/>
          <p:nvPr/>
        </p:nvSpPr>
        <p:spPr>
          <a:xfrm>
            <a:off x="558800" y="41344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3" name="ms-point"/>
          <p:cNvSpPr txBox="1"/>
          <p:nvPr/>
        </p:nvSpPr>
        <p:spPr>
          <a:xfrm>
            <a:off x="812800" y="41344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total power = EI = 12.0 × 2.0 = 24 W</a:t>
            </a:r>
          </a:p>
        </p:txBody>
      </p:sp>
      <p:sp>
        <p:nvSpPr>
          <p:cNvPr id="34" name="ms-tick"/>
          <p:cNvSpPr txBox="1"/>
          <p:nvPr/>
        </p:nvSpPr>
        <p:spPr>
          <a:xfrm>
            <a:off x="558800" y="43878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5" name="ms-point"/>
          <p:cNvSpPr txBox="1"/>
          <p:nvPr/>
        </p:nvSpPr>
        <p:spPr>
          <a:xfrm>
            <a:off x="812800" y="43878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ratio = 8.0 / 24 = 0.33 (33%)</a:t>
            </a:r>
          </a:p>
        </p:txBody>
      </p:sp>
      <p:sp>
        <p:nvSpPr>
          <p:cNvPr id="36" name="ms-ref"/>
          <p:cNvSpPr txBox="1"/>
          <p:nvPr/>
        </p:nvSpPr>
        <p:spPr>
          <a:xfrm>
            <a:off x="558800" y="479361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Determine — 3 marks</a:t>
            </a:r>
          </a:p>
        </p:txBody>
      </p:sp>
      <p:sp>
        <p:nvSpPr>
          <p:cNvPr id="37" name="ms-objective"/>
          <p:cNvSpPr txBox="1"/>
          <p:nvPr/>
        </p:nvSpPr>
        <p:spPr>
          <a:xfrm>
            <a:off x="11302513" y="479361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8" name="ms-tick"/>
          <p:cNvSpPr txBox="1"/>
          <p:nvPr/>
        </p:nvSpPr>
        <p:spPr>
          <a:xfrm>
            <a:off x="558800" y="50342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9" name="ms-point"/>
          <p:cNvSpPr txBox="1"/>
          <p:nvPr/>
        </p:nvSpPr>
        <p:spPr>
          <a:xfrm>
            <a:off x="812800" y="50342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 = 12.0 / (12.0 + 2.0) = 0.857 A</a:t>
            </a:r>
          </a:p>
        </p:txBody>
      </p:sp>
      <p:sp>
        <p:nvSpPr>
          <p:cNvPr id="40" name="ms-tick"/>
          <p:cNvSpPr txBox="1"/>
          <p:nvPr/>
        </p:nvSpPr>
        <p:spPr>
          <a:xfrm>
            <a:off x="558800" y="528764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1" name="ms-point"/>
          <p:cNvSpPr txBox="1"/>
          <p:nvPr/>
        </p:nvSpPr>
        <p:spPr>
          <a:xfrm>
            <a:off x="812800" y="528764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IR = 0.857 × 12.0</a:t>
            </a:r>
          </a:p>
        </p:txBody>
      </p:sp>
      <p:sp>
        <p:nvSpPr>
          <p:cNvPr id="42" name="ms-tick"/>
          <p:cNvSpPr txBox="1"/>
          <p:nvPr/>
        </p:nvSpPr>
        <p:spPr>
          <a:xfrm>
            <a:off x="558800" y="554101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3" name="ms-point"/>
          <p:cNvSpPr txBox="1"/>
          <p:nvPr/>
        </p:nvSpPr>
        <p:spPr>
          <a:xfrm>
            <a:off x="812800" y="554101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10.3 V</a:t>
            </a:r>
          </a:p>
        </p:txBody>
      </p:sp>
      <p:sp>
        <p:nvSpPr>
          <p:cNvPr id="44" name="panel"/>
          <p:cNvSpPr/>
          <p:nvPr/>
        </p:nvSpPr>
        <p:spPr>
          <a:xfrm>
            <a:off x="558800" y="558800"/>
            <a:ext cx="11074400" cy="12700"/>
          </a:xfrm>
          <a:prstGeom prst="rect">
            <a:avLst/>
          </a:prstGeom>
          <a:solidFill>
            <a:srgbClr val="2F4B45"/>
          </a:solidFill>
          <a:ln>
            <a:noFill/>
          </a:ln>
        </p:spPr>
      </p:sp>
      <p:sp>
        <p:nvSpPr>
          <p:cNvPr id="45"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AS · TOPICS 1–11</a:t>
            </a:r>
          </a:p>
        </p:txBody>
      </p:sp>
      <p:sp>
        <p:nvSpPr>
          <p:cNvPr id="46"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7" name="panel"/>
          <p:cNvSpPr/>
          <p:nvPr/>
        </p:nvSpPr>
        <p:spPr>
          <a:xfrm>
            <a:off x="558800" y="6273800"/>
            <a:ext cx="11074400" cy="12700"/>
          </a:xfrm>
          <a:prstGeom prst="rect">
            <a:avLst/>
          </a:prstGeom>
          <a:solidFill>
            <a:srgbClr val="2F4B45"/>
          </a:solidFill>
          <a:ln>
            <a:noFill/>
          </a:ln>
        </p:spPr>
      </p:sp>
      <p:sp>
        <p:nvSpPr>
          <p:cNvPr id="48"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49"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07974" y="711200"/>
            <a:ext cx="459668" cy="266700"/>
          </a:xfrm>
          <a:prstGeom prst="roundRect">
            <a:avLst>
              <a:gd name="adj" fmla="val 30000"/>
            </a:avLst>
          </a:prstGeom>
          <a:noFill/>
          <a:ln w="9525">
            <a:solidFill>
              <a:srgbClr val="A9BDB6"/>
            </a:solidFill>
          </a:ln>
        </p:spPr>
      </p:sp>
      <p:sp>
        <p:nvSpPr>
          <p:cNvPr id="9" name="chip"/>
          <p:cNvSpPr txBox="1"/>
          <p:nvPr/>
        </p:nvSpPr>
        <p:spPr>
          <a:xfrm>
            <a:off x="9007974"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AS</a:t>
            </a:r>
          </a:p>
        </p:txBody>
      </p:sp>
      <p:sp>
        <p:nvSpPr>
          <p:cNvPr id="10" name="panel"/>
          <p:cNvSpPr/>
          <p:nvPr/>
        </p:nvSpPr>
        <p:spPr>
          <a:xfrm>
            <a:off x="7894238" y="711200"/>
            <a:ext cx="1012137" cy="266700"/>
          </a:xfrm>
          <a:prstGeom prst="roundRect">
            <a:avLst>
              <a:gd name="adj" fmla="val 30000"/>
            </a:avLst>
          </a:prstGeom>
          <a:noFill/>
          <a:ln w="9525">
            <a:solidFill>
              <a:srgbClr val="A9BDB6"/>
            </a:solidFill>
          </a:ln>
        </p:spPr>
      </p:sp>
      <p:sp>
        <p:nvSpPr>
          <p:cNvPr id="11" name="chip"/>
          <p:cNvSpPr txBox="1"/>
          <p:nvPr/>
        </p:nvSpPr>
        <p:spPr>
          <a:xfrm>
            <a:off x="7894238"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(e)  Explain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increasing R decreases the current in the circuit</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the lost volts Ir across the internal resistance are smaller, and V = E − Ir is closer to E</a:t>
            </a:r>
          </a:p>
        </p:txBody>
      </p:sp>
      <p:sp>
        <p:nvSpPr>
          <p:cNvPr id="19" name="panel"/>
          <p:cNvSpPr/>
          <p:nvPr/>
        </p:nvSpPr>
        <p:spPr>
          <a:xfrm>
            <a:off x="558800" y="558800"/>
            <a:ext cx="11074400" cy="12700"/>
          </a:xfrm>
          <a:prstGeom prst="rect">
            <a:avLst/>
          </a:prstGeom>
          <a:solidFill>
            <a:srgbClr val="2F4B45"/>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AS · TOPICS 1–11</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2F4B45"/>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11</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17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791594" y="711200"/>
            <a:ext cx="459668" cy="266700"/>
          </a:xfrm>
          <a:prstGeom prst="roundRect">
            <a:avLst>
              <a:gd name="adj" fmla="val 30000"/>
            </a:avLst>
          </a:prstGeom>
          <a:noFill/>
          <a:ln w="9525">
            <a:solidFill>
              <a:srgbClr val="102E29"/>
            </a:solidFill>
          </a:ln>
        </p:spPr>
      </p:sp>
      <p:sp>
        <p:nvSpPr>
          <p:cNvPr id="9" name="chip"/>
          <p:cNvSpPr txBox="1"/>
          <p:nvPr/>
        </p:nvSpPr>
        <p:spPr>
          <a:xfrm>
            <a:off x="8791594"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AS</a:t>
            </a:r>
          </a:p>
        </p:txBody>
      </p:sp>
      <p:sp>
        <p:nvSpPr>
          <p:cNvPr id="10" name="panel"/>
          <p:cNvSpPr/>
          <p:nvPr/>
        </p:nvSpPr>
        <p:spPr>
          <a:xfrm>
            <a:off x="7426483" y="711200"/>
            <a:ext cx="1263510" cy="266700"/>
          </a:xfrm>
          <a:prstGeom prst="roundRect">
            <a:avLst>
              <a:gd name="adj" fmla="val 30000"/>
            </a:avLst>
          </a:prstGeom>
          <a:solidFill>
            <a:srgbClr val="102E29"/>
          </a:solidFill>
          <a:ln>
            <a:noFill/>
          </a:ln>
        </p:spPr>
      </p:sp>
      <p:sp>
        <p:nvSpPr>
          <p:cNvPr id="11" name="chip"/>
          <p:cNvSpPr txBox="1"/>
          <p:nvPr/>
        </p:nvSpPr>
        <p:spPr>
          <a:xfrm>
            <a:off x="7426483" y="711200"/>
            <a:ext cx="126351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Practical skills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Planning, analysis and evaluation — Paper 5 style   ·   Syllabus 1, 5</a:t>
            </a:r>
          </a:p>
        </p:txBody>
      </p:sp>
      <p:sp>
        <p:nvSpPr>
          <p:cNvPr id="13" name="text"/>
          <p:cNvSpPr txBox="1"/>
          <p:nvPr/>
        </p:nvSpPr>
        <p:spPr>
          <a:xfrm>
            <a:off x="558800" y="134620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student investigates how the period T of the vertical oscillations of a mass m hanging from a spring depends on m. The student suggests that T and m are related by T = km^p, where k and p are constants. She measures T for five values of m and calculates lg(T/s) and lg(m/kg).</a:t>
            </a:r>
          </a:p>
        </p:txBody>
      </p:sp>
      <p:sp>
        <p:nvSpPr>
          <p:cNvPr id="14" name="text"/>
          <p:cNvSpPr txBox="1"/>
          <p:nvPr/>
        </p:nvSpPr>
        <p:spPr>
          <a:xfrm>
            <a:off x="558800" y="2167890"/>
            <a:ext cx="11074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4C5F59"/>
                </a:solidFill>
                <a:latin typeface="Arial"/>
                <a:cs typeface="Arial"/>
              </a:rPr>
              <a:t>The student's processed results</a:t>
            </a:r>
          </a:p>
        </p:txBody>
      </p:sp>
      <p:graphicFrame>
        <p:nvGraphicFramePr>
          <p:cNvPr id="15" name="readings"/>
          <p:cNvGraphicFramePr>
            <a:graphicFrameLocks noGrp="1"/>
          </p:cNvGraphicFramePr>
          <p:nvPr/>
        </p:nvGraphicFramePr>
        <p:xfrm>
          <a:off x="558800" y="2396490"/>
          <a:ext cx="11049000" cy="1168400"/>
        </p:xfrm>
        <a:graphic>
          <a:graphicData uri="http://schemas.openxmlformats.org/drawingml/2006/table">
            <a:tbl>
              <a:tblPr firstRow="1"/>
              <a:tblGrid>
                <a:gridCol w="1841500"/>
                <a:gridCol w="1841500"/>
                <a:gridCol w="1841500"/>
                <a:gridCol w="1841500"/>
                <a:gridCol w="1841500"/>
                <a:gridCol w="1841500"/>
              </a:tblGrid>
              <a:tr h="292100">
                <a:tc>
                  <a:txBody>
                    <a:bodyPr/>
                    <a:lstStyle/>
                    <a:p>
                      <a:pPr marL="0" indent="0" algn="l">
                        <a:lnSpc>
                          <a:spcPct val="100000"/>
                        </a:lnSpc>
                        <a:buNone/>
                      </a:pPr>
                      <a:r>
                        <a:rPr lang="en-GB" sz="1000" b="1" i="0" dirty="0">
                          <a:solidFill>
                            <a:srgbClr val="F3EFDF"/>
                          </a:solidFill>
                          <a:latin typeface="Arial"/>
                          <a:cs typeface="Arial"/>
                        </a:rPr>
                        <a:t>m / kg</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0.100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0.200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0.400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0.600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0.800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r>
              <a:tr h="292100">
                <a:tc>
                  <a:txBody>
                    <a:bodyPr/>
                    <a:lstStyle/>
                    <a:p>
                      <a:pPr marL="0" indent="0" algn="l">
                        <a:lnSpc>
                          <a:spcPct val="100000"/>
                        </a:lnSpc>
                        <a:buNone/>
                      </a:pPr>
                      <a:r>
                        <a:rPr lang="en-GB" sz="1000" b="0" i="0" dirty="0">
                          <a:solidFill>
                            <a:srgbClr val="102E29"/>
                          </a:solidFill>
                          <a:latin typeface="Arial"/>
                          <a:cs typeface="Arial"/>
                        </a:rPr>
                        <a:t>T / s</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0.397</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0.562</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0.795</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0.973</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1.124</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r h="292100">
                <a:tc>
                  <a:txBody>
                    <a:bodyPr/>
                    <a:lstStyle/>
                    <a:p>
                      <a:pPr marL="0" indent="0" algn="l">
                        <a:lnSpc>
                          <a:spcPct val="100000"/>
                        </a:lnSpc>
                        <a:buNone/>
                      </a:pPr>
                      <a:r>
                        <a:rPr lang="en-GB" sz="1000" b="0" i="0" dirty="0">
                          <a:solidFill>
                            <a:srgbClr val="102E29"/>
                          </a:solidFill>
                          <a:latin typeface="Arial"/>
                          <a:cs typeface="Arial"/>
                        </a:rPr>
                        <a:t>lg (m / kg)</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−1.000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−0.699</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−0.398</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−0.222</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−0.097</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r h="292100">
                <a:tc>
                  <a:txBody>
                    <a:bodyPr/>
                    <a:lstStyle/>
                    <a:p>
                      <a:pPr marL="0" indent="0" algn="l">
                        <a:lnSpc>
                          <a:spcPct val="100000"/>
                        </a:lnSpc>
                        <a:buNone/>
                      </a:pPr>
                      <a:r>
                        <a:rPr lang="en-GB" sz="1000" b="0" i="0" dirty="0">
                          <a:solidFill>
                            <a:srgbClr val="102E29"/>
                          </a:solidFill>
                          <a:latin typeface="Arial"/>
                          <a:cs typeface="Arial"/>
                        </a:rPr>
                        <a:t>lg (T / s)</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−0.401</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−0.250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−0.100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−0.012</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0.051</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bl>
          </a:graphicData>
        </a:graphic>
      </p:graphicFrame>
      <p:sp>
        <p:nvSpPr>
          <p:cNvPr id="16" name="part-ref"/>
          <p:cNvSpPr txBox="1"/>
          <p:nvPr/>
        </p:nvSpPr>
        <p:spPr>
          <a:xfrm>
            <a:off x="558800" y="374269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State</a:t>
            </a:r>
          </a:p>
        </p:txBody>
      </p:sp>
      <p:sp>
        <p:nvSpPr>
          <p:cNvPr id="17" name="part-marks"/>
          <p:cNvSpPr txBox="1"/>
          <p:nvPr/>
        </p:nvSpPr>
        <p:spPr>
          <a:xfrm>
            <a:off x="11009102" y="374269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397891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State the independent variable, the dependent variable, and two quantities that must be kept constant in this investigation.</a:t>
            </a:r>
          </a:p>
        </p:txBody>
      </p:sp>
      <p:sp>
        <p:nvSpPr>
          <p:cNvPr id="19" name="part-ref"/>
          <p:cNvSpPr txBox="1"/>
          <p:nvPr/>
        </p:nvSpPr>
        <p:spPr>
          <a:xfrm>
            <a:off x="558800" y="431673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Describe</a:t>
            </a:r>
          </a:p>
        </p:txBody>
      </p:sp>
      <p:sp>
        <p:nvSpPr>
          <p:cNvPr id="20" name="part-marks"/>
          <p:cNvSpPr txBox="1"/>
          <p:nvPr/>
        </p:nvSpPr>
        <p:spPr>
          <a:xfrm>
            <a:off x="11009102" y="431673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455295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Describe how the student should measure T so that the uncertainty in each value is as small as possible.</a:t>
            </a:r>
          </a:p>
        </p:txBody>
      </p:sp>
      <p:sp>
        <p:nvSpPr>
          <p:cNvPr id="22" name="part-ref"/>
          <p:cNvSpPr txBox="1"/>
          <p:nvPr/>
        </p:nvSpPr>
        <p:spPr>
          <a:xfrm>
            <a:off x="558800" y="489077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Explain</a:t>
            </a:r>
          </a:p>
        </p:txBody>
      </p:sp>
      <p:sp>
        <p:nvSpPr>
          <p:cNvPr id="23" name="part-marks"/>
          <p:cNvSpPr txBox="1"/>
          <p:nvPr/>
        </p:nvSpPr>
        <p:spPr>
          <a:xfrm>
            <a:off x="11009102" y="489077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4" name="text"/>
          <p:cNvSpPr txBox="1"/>
          <p:nvPr/>
        </p:nvSpPr>
        <p:spPr>
          <a:xfrm>
            <a:off x="558800" y="512699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a graph of lg T against lg m tests the suggested relationship, and state what the gradient and the y-intercept of that graph represent.</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AS · TOPICS 1–11</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410278" y="711200"/>
            <a:ext cx="459668" cy="266700"/>
          </a:xfrm>
          <a:prstGeom prst="roundRect">
            <a:avLst>
              <a:gd name="adj" fmla="val 30000"/>
            </a:avLst>
          </a:prstGeom>
          <a:noFill/>
          <a:ln w="9525">
            <a:solidFill>
              <a:srgbClr val="A9BDB6"/>
            </a:solidFill>
          </a:ln>
        </p:spPr>
      </p:sp>
      <p:sp>
        <p:nvSpPr>
          <p:cNvPr id="9" name="chip"/>
          <p:cNvSpPr txBox="1"/>
          <p:nvPr/>
        </p:nvSpPr>
        <p:spPr>
          <a:xfrm>
            <a:off x="9410278"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AS</a:t>
            </a:r>
          </a:p>
        </p:txBody>
      </p:sp>
      <p:sp>
        <p:nvSpPr>
          <p:cNvPr id="10" name="panel"/>
          <p:cNvSpPr/>
          <p:nvPr/>
        </p:nvSpPr>
        <p:spPr>
          <a:xfrm>
            <a:off x="7996389" y="711200"/>
            <a:ext cx="1312289" cy="266700"/>
          </a:xfrm>
          <a:prstGeom prst="roundRect">
            <a:avLst>
              <a:gd name="adj" fmla="val 30000"/>
            </a:avLst>
          </a:prstGeom>
          <a:noFill/>
          <a:ln w="9525">
            <a:solidFill>
              <a:srgbClr val="A9BDB6"/>
            </a:solidFill>
          </a:ln>
        </p:spPr>
      </p:sp>
      <p:sp>
        <p:nvSpPr>
          <p:cNvPr id="11" name="chip"/>
          <p:cNvSpPr txBox="1"/>
          <p:nvPr/>
        </p:nvSpPr>
        <p:spPr>
          <a:xfrm>
            <a:off x="799638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kg m⁻¹ s⁻²</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Young modulus is a stress, so it has the base units of pressure. A is a force and D is an energy. C is Pa s, the unit of viscosity, and catches candidates who lose one power of time.</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AS · TOPICS 1–11</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 / 33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11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17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791594" y="711200"/>
            <a:ext cx="459668" cy="266700"/>
          </a:xfrm>
          <a:prstGeom prst="roundRect">
            <a:avLst>
              <a:gd name="adj" fmla="val 30000"/>
            </a:avLst>
          </a:prstGeom>
          <a:noFill/>
          <a:ln w="9525">
            <a:solidFill>
              <a:srgbClr val="102E29"/>
            </a:solidFill>
          </a:ln>
        </p:spPr>
      </p:sp>
      <p:sp>
        <p:nvSpPr>
          <p:cNvPr id="9" name="chip"/>
          <p:cNvSpPr txBox="1"/>
          <p:nvPr/>
        </p:nvSpPr>
        <p:spPr>
          <a:xfrm>
            <a:off x="8791594"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AS</a:t>
            </a:r>
          </a:p>
        </p:txBody>
      </p:sp>
      <p:sp>
        <p:nvSpPr>
          <p:cNvPr id="10" name="panel"/>
          <p:cNvSpPr/>
          <p:nvPr/>
        </p:nvSpPr>
        <p:spPr>
          <a:xfrm>
            <a:off x="7426483" y="711200"/>
            <a:ext cx="1263510" cy="266700"/>
          </a:xfrm>
          <a:prstGeom prst="roundRect">
            <a:avLst>
              <a:gd name="adj" fmla="val 30000"/>
            </a:avLst>
          </a:prstGeom>
          <a:solidFill>
            <a:srgbClr val="102E29"/>
          </a:solidFill>
          <a:ln>
            <a:noFill/>
          </a:ln>
        </p:spPr>
      </p:sp>
      <p:sp>
        <p:nvSpPr>
          <p:cNvPr id="11" name="chip"/>
          <p:cNvSpPr txBox="1"/>
          <p:nvPr/>
        </p:nvSpPr>
        <p:spPr>
          <a:xfrm>
            <a:off x="7426483" y="711200"/>
            <a:ext cx="126351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Practical skills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Determine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Use the first and last data points to determine values for p and for k. Give k to two significant figures.</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  Deduce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Theory predicts T = 2π√(m/k_s), where k_s is the spring constant. Deduce a value for k_s and comment on whether the student's results support the theory.</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AS · TOPICS 1–11</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11</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17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791594" y="711200"/>
            <a:ext cx="459668" cy="266700"/>
          </a:xfrm>
          <a:prstGeom prst="roundRect">
            <a:avLst>
              <a:gd name="adj" fmla="val 30000"/>
            </a:avLst>
          </a:prstGeom>
          <a:noFill/>
          <a:ln w="9525">
            <a:solidFill>
              <a:srgbClr val="A9BDB6"/>
            </a:solidFill>
          </a:ln>
        </p:spPr>
      </p:sp>
      <p:sp>
        <p:nvSpPr>
          <p:cNvPr id="9" name="chip"/>
          <p:cNvSpPr txBox="1"/>
          <p:nvPr/>
        </p:nvSpPr>
        <p:spPr>
          <a:xfrm>
            <a:off x="8791594"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AS</a:t>
            </a:r>
          </a:p>
        </p:txBody>
      </p:sp>
      <p:sp>
        <p:nvSpPr>
          <p:cNvPr id="10" name="panel"/>
          <p:cNvSpPr/>
          <p:nvPr/>
        </p:nvSpPr>
        <p:spPr>
          <a:xfrm>
            <a:off x="7426483" y="711200"/>
            <a:ext cx="1263510" cy="266700"/>
          </a:xfrm>
          <a:prstGeom prst="roundRect">
            <a:avLst>
              <a:gd name="adj" fmla="val 30000"/>
            </a:avLst>
          </a:prstGeom>
          <a:noFill/>
          <a:ln w="9525">
            <a:solidFill>
              <a:srgbClr val="A9BDB6"/>
            </a:solidFill>
          </a:ln>
        </p:spPr>
      </p:sp>
      <p:sp>
        <p:nvSpPr>
          <p:cNvPr id="11" name="chip"/>
          <p:cNvSpPr txBox="1"/>
          <p:nvPr/>
        </p:nvSpPr>
        <p:spPr>
          <a:xfrm>
            <a:off x="7426483" y="711200"/>
            <a:ext cx="126351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Practical skills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State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independent variable: the mass m hanging from the spring</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dependent variable: the period T of the oscillations</a:t>
            </a:r>
          </a:p>
        </p:txBody>
      </p:sp>
      <p:sp>
        <p:nvSpPr>
          <p:cNvPr id="19" name="ms-tick"/>
          <p:cNvSpPr txBox="1"/>
          <p:nvPr/>
        </p:nvSpPr>
        <p:spPr>
          <a:xfrm>
            <a:off x="558800" y="209359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constants: the same spring (same spring constant) and the same amplitude of oscillation — accept also the same support and no additional damping</a:t>
            </a:r>
          </a:p>
        </p:txBody>
      </p:sp>
      <p:sp>
        <p:nvSpPr>
          <p:cNvPr id="21" name="ms-ref"/>
          <p:cNvSpPr txBox="1"/>
          <p:nvPr/>
        </p:nvSpPr>
        <p:spPr>
          <a:xfrm>
            <a:off x="558800" y="268922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Describe — 3 marks</a:t>
            </a:r>
          </a:p>
        </p:txBody>
      </p:sp>
      <p:sp>
        <p:nvSpPr>
          <p:cNvPr id="22" name="ms-objective"/>
          <p:cNvSpPr txBox="1"/>
          <p:nvPr/>
        </p:nvSpPr>
        <p:spPr>
          <a:xfrm>
            <a:off x="11302513" y="268922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23" name="ms-tick"/>
          <p:cNvSpPr txBox="1"/>
          <p:nvPr/>
        </p:nvSpPr>
        <p:spPr>
          <a:xfrm>
            <a:off x="558800" y="29298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9298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time a number of complete oscillations — at least 10 or 20 — and divide by that number</a:t>
            </a:r>
          </a:p>
        </p:txBody>
      </p:sp>
      <p:sp>
        <p:nvSpPr>
          <p:cNvPr id="25" name="ms-tick"/>
          <p:cNvSpPr txBox="1"/>
          <p:nvPr/>
        </p:nvSpPr>
        <p:spPr>
          <a:xfrm>
            <a:off x="558800" y="31832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31832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start and stop the timing at the centre of the oscillation, where the mass moves fastest, using a fiducial marker</a:t>
            </a:r>
          </a:p>
        </p:txBody>
      </p:sp>
      <p:sp>
        <p:nvSpPr>
          <p:cNvPr id="27" name="ms-tick"/>
          <p:cNvSpPr txBox="1"/>
          <p:nvPr/>
        </p:nvSpPr>
        <p:spPr>
          <a:xfrm>
            <a:off x="558800" y="34366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4366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repeat the timing and take a mean</a:t>
            </a:r>
          </a:p>
        </p:txBody>
      </p:sp>
      <p:sp>
        <p:nvSpPr>
          <p:cNvPr id="29" name="text"/>
          <p:cNvSpPr txBox="1"/>
          <p:nvPr/>
        </p:nvSpPr>
        <p:spPr>
          <a:xfrm>
            <a:off x="812800" y="376618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Timing at the centre rather than at the extremes is a real marking point on Paper 5 and comes up rarely in teaching: at the extremes the mass is momentarily at rest, so the eye cannot judge the instant.</a:t>
            </a:r>
          </a:p>
        </p:txBody>
      </p:sp>
      <p:sp>
        <p:nvSpPr>
          <p:cNvPr id="30" name="ms-ref"/>
          <p:cNvSpPr txBox="1"/>
          <p:nvPr/>
        </p:nvSpPr>
        <p:spPr>
          <a:xfrm>
            <a:off x="558800" y="424878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Explain — 4 marks</a:t>
            </a:r>
          </a:p>
        </p:txBody>
      </p:sp>
      <p:sp>
        <p:nvSpPr>
          <p:cNvPr id="31" name="ms-objective"/>
          <p:cNvSpPr txBox="1"/>
          <p:nvPr/>
        </p:nvSpPr>
        <p:spPr>
          <a:xfrm>
            <a:off x="11302513" y="424878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32" name="ms-tick"/>
          <p:cNvSpPr txBox="1"/>
          <p:nvPr/>
        </p:nvSpPr>
        <p:spPr>
          <a:xfrm>
            <a:off x="558800" y="44894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3" name="ms-point"/>
          <p:cNvSpPr txBox="1"/>
          <p:nvPr/>
        </p:nvSpPr>
        <p:spPr>
          <a:xfrm>
            <a:off x="812800" y="44894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taking logarithms of T = km^p gives lg T = p lg m + lg k</a:t>
            </a:r>
          </a:p>
        </p:txBody>
      </p:sp>
      <p:sp>
        <p:nvSpPr>
          <p:cNvPr id="34" name="ms-tick"/>
          <p:cNvSpPr txBox="1"/>
          <p:nvPr/>
        </p:nvSpPr>
        <p:spPr>
          <a:xfrm>
            <a:off x="558800" y="47428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5" name="ms-point"/>
          <p:cNvSpPr txBox="1"/>
          <p:nvPr/>
        </p:nvSpPr>
        <p:spPr>
          <a:xfrm>
            <a:off x="812800" y="47428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this has the form y = mx + c, so if the relationship holds the points lie on a straight line</a:t>
            </a:r>
          </a:p>
        </p:txBody>
      </p:sp>
      <p:sp>
        <p:nvSpPr>
          <p:cNvPr id="36" name="ms-tick"/>
          <p:cNvSpPr txBox="1"/>
          <p:nvPr/>
        </p:nvSpPr>
        <p:spPr>
          <a:xfrm>
            <a:off x="558800" y="49961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7" name="ms-point"/>
          <p:cNvSpPr txBox="1"/>
          <p:nvPr/>
        </p:nvSpPr>
        <p:spPr>
          <a:xfrm>
            <a:off x="812800" y="49961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gradient of the line is p</a:t>
            </a:r>
          </a:p>
        </p:txBody>
      </p:sp>
      <p:sp>
        <p:nvSpPr>
          <p:cNvPr id="38" name="ms-tick"/>
          <p:cNvSpPr txBox="1"/>
          <p:nvPr/>
        </p:nvSpPr>
        <p:spPr>
          <a:xfrm>
            <a:off x="558800" y="524954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9" name="ms-point"/>
          <p:cNvSpPr txBox="1"/>
          <p:nvPr/>
        </p:nvSpPr>
        <p:spPr>
          <a:xfrm>
            <a:off x="812800" y="524954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y-intercept is lg k, so k = 10^(intercept)</a:t>
            </a:r>
          </a:p>
        </p:txBody>
      </p:sp>
      <p:sp>
        <p:nvSpPr>
          <p:cNvPr id="40" name="panel"/>
          <p:cNvSpPr/>
          <p:nvPr/>
        </p:nvSpPr>
        <p:spPr>
          <a:xfrm>
            <a:off x="558800" y="558800"/>
            <a:ext cx="11074400" cy="12700"/>
          </a:xfrm>
          <a:prstGeom prst="rect">
            <a:avLst/>
          </a:prstGeom>
          <a:solidFill>
            <a:srgbClr val="2F4B45"/>
          </a:solidFill>
          <a:ln>
            <a:noFill/>
          </a:ln>
        </p:spPr>
      </p:sp>
      <p:sp>
        <p:nvSpPr>
          <p:cNvPr id="41"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AS · TOPICS 1–11</a:t>
            </a:r>
          </a:p>
        </p:txBody>
      </p:sp>
      <p:sp>
        <p:nvSpPr>
          <p:cNvPr id="42"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3" name="panel"/>
          <p:cNvSpPr/>
          <p:nvPr/>
        </p:nvSpPr>
        <p:spPr>
          <a:xfrm>
            <a:off x="558800" y="6273800"/>
            <a:ext cx="11074400" cy="12700"/>
          </a:xfrm>
          <a:prstGeom prst="rect">
            <a:avLst/>
          </a:prstGeom>
          <a:solidFill>
            <a:srgbClr val="2F4B45"/>
          </a:solidFill>
          <a:ln>
            <a:noFill/>
          </a:ln>
        </p:spPr>
      </p:sp>
      <p:sp>
        <p:nvSpPr>
          <p:cNvPr id="44"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45"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11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17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791594" y="711200"/>
            <a:ext cx="459668" cy="266700"/>
          </a:xfrm>
          <a:prstGeom prst="roundRect">
            <a:avLst>
              <a:gd name="adj" fmla="val 30000"/>
            </a:avLst>
          </a:prstGeom>
          <a:noFill/>
          <a:ln w="9525">
            <a:solidFill>
              <a:srgbClr val="A9BDB6"/>
            </a:solidFill>
          </a:ln>
        </p:spPr>
      </p:sp>
      <p:sp>
        <p:nvSpPr>
          <p:cNvPr id="9" name="chip"/>
          <p:cNvSpPr txBox="1"/>
          <p:nvPr/>
        </p:nvSpPr>
        <p:spPr>
          <a:xfrm>
            <a:off x="8791594"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AS</a:t>
            </a:r>
          </a:p>
        </p:txBody>
      </p:sp>
      <p:sp>
        <p:nvSpPr>
          <p:cNvPr id="10" name="panel"/>
          <p:cNvSpPr/>
          <p:nvPr/>
        </p:nvSpPr>
        <p:spPr>
          <a:xfrm>
            <a:off x="7426483" y="711200"/>
            <a:ext cx="1263510" cy="266700"/>
          </a:xfrm>
          <a:prstGeom prst="roundRect">
            <a:avLst>
              <a:gd name="adj" fmla="val 30000"/>
            </a:avLst>
          </a:prstGeom>
          <a:noFill/>
          <a:ln w="9525">
            <a:solidFill>
              <a:srgbClr val="A9BDB6"/>
            </a:solidFill>
          </a:ln>
        </p:spPr>
      </p:sp>
      <p:sp>
        <p:nvSpPr>
          <p:cNvPr id="11" name="chip"/>
          <p:cNvSpPr txBox="1"/>
          <p:nvPr/>
        </p:nvSpPr>
        <p:spPr>
          <a:xfrm>
            <a:off x="7426483" y="711200"/>
            <a:ext cx="1263510"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Practical skills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Determine — 4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gradient p = (0.051 − (−0.401)) / (−0.097 − (−1.000)) = 0.452 / 0.903</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 = 0.50</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intercept: lg k = −0.401 − 0.50 × (−1.000) = 0.099</a:t>
            </a:r>
          </a:p>
        </p:txBody>
      </p:sp>
      <p:sp>
        <p:nvSpPr>
          <p:cNvPr id="21" name="ms-tick"/>
          <p:cNvSpPr txBox="1"/>
          <p:nvPr/>
        </p:nvSpPr>
        <p:spPr>
          <a:xfrm>
            <a:off x="558800" y="23469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3469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k = 10^0.099 = 1.3 (accept 1.26)</a:t>
            </a:r>
          </a:p>
        </p:txBody>
      </p:sp>
      <p:sp>
        <p:nvSpPr>
          <p:cNvPr id="23" name="ms-ref"/>
          <p:cNvSpPr txBox="1"/>
          <p:nvPr/>
        </p:nvSpPr>
        <p:spPr>
          <a:xfrm>
            <a:off x="558800" y="275272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(e)  Deduce — 3 marks</a:t>
            </a:r>
          </a:p>
        </p:txBody>
      </p:sp>
      <p:sp>
        <p:nvSpPr>
          <p:cNvPr id="24" name="ms-objective"/>
          <p:cNvSpPr txBox="1"/>
          <p:nvPr/>
        </p:nvSpPr>
        <p:spPr>
          <a:xfrm>
            <a:off x="11302513" y="275272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theory predicts p = 0.5, which matches the gradient found, so the form of the relationship is supported</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comparing constants, k = 2π/√k_s, so k_s = (2π/k)² = (2π/1.26)²</a:t>
            </a:r>
          </a:p>
        </p:txBody>
      </p:sp>
      <p:sp>
        <p:nvSpPr>
          <p:cNvPr id="29" name="ms-tick"/>
          <p:cNvSpPr txBox="1"/>
          <p:nvPr/>
        </p:nvSpPr>
        <p:spPr>
          <a:xfrm>
            <a:off x="558800" y="35001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5001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k_s = 25 N m⁻¹</a:t>
            </a:r>
          </a:p>
        </p:txBody>
      </p:sp>
      <p:sp>
        <p:nvSpPr>
          <p:cNvPr id="31" name="text"/>
          <p:cNvSpPr txBox="1"/>
          <p:nvPr/>
        </p:nvSpPr>
        <p:spPr>
          <a:xfrm>
            <a:off x="812800" y="382968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last question on Paper 5 almost always asks for a judgement, not just a number. A comment that names the agreement in the exponent as the reason for the conclusion earns the mark; "yes it supports it" on its own does not.</a:t>
            </a:r>
          </a:p>
        </p:txBody>
      </p:sp>
      <p:sp>
        <p:nvSpPr>
          <p:cNvPr id="32" name="panel"/>
          <p:cNvSpPr/>
          <p:nvPr/>
        </p:nvSpPr>
        <p:spPr>
          <a:xfrm>
            <a:off x="558800" y="558800"/>
            <a:ext cx="11074400" cy="12700"/>
          </a:xfrm>
          <a:prstGeom prst="rect">
            <a:avLst/>
          </a:prstGeom>
          <a:solidFill>
            <a:srgbClr val="2F4B45"/>
          </a:solidFill>
          <a:ln>
            <a:noFill/>
          </a:ln>
        </p:spPr>
      </p:sp>
      <p:sp>
        <p:nvSpPr>
          <p:cNvPr id="3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AS · TOPICS 1–11</a:t>
            </a:r>
          </a:p>
        </p:txBody>
      </p:sp>
      <p:sp>
        <p:nvSpPr>
          <p:cNvPr id="3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35" name="panel"/>
          <p:cNvSpPr/>
          <p:nvPr/>
        </p:nvSpPr>
        <p:spPr>
          <a:xfrm>
            <a:off x="558800" y="6273800"/>
            <a:ext cx="11074400" cy="12700"/>
          </a:xfrm>
          <a:prstGeom prst="rect">
            <a:avLst/>
          </a:prstGeom>
          <a:solidFill>
            <a:srgbClr val="2F4B45"/>
          </a:solidFill>
          <a:ln>
            <a:noFill/>
          </a:ln>
        </p:spPr>
      </p:sp>
      <p:sp>
        <p:nvSpPr>
          <p:cNvPr id="3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3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Command words</a:t>
            </a:r>
          </a:p>
        </p:txBody>
      </p:sp>
      <p:sp>
        <p:nvSpPr>
          <p:cNvPr id="3" name="panel"/>
          <p:cNvSpPr/>
          <p:nvPr/>
        </p:nvSpPr>
        <p:spPr>
          <a:xfrm>
            <a:off x="558800" y="1117600"/>
            <a:ext cx="508000" cy="31750"/>
          </a:xfrm>
          <a:prstGeom prst="rect">
            <a:avLst/>
          </a:prstGeom>
          <a:solidFill>
            <a:srgbClr val="EF5C3E"/>
          </a:solidFill>
          <a:ln>
            <a:noFill/>
          </a:ln>
        </p:spPr>
      </p:sp>
      <p:sp>
        <p:nvSpPr>
          <p:cNvPr id="4"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Cambridge International AS &amp; A Level Physics — the board's own definitions</a:t>
            </a:r>
          </a:p>
        </p:txBody>
      </p:sp>
      <p:sp>
        <p:nvSpPr>
          <p:cNvPr id="5" name="command-word"/>
          <p:cNvSpPr txBox="1"/>
          <p:nvPr/>
        </p:nvSpPr>
        <p:spPr>
          <a:xfrm>
            <a:off x="5588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Calculate</a:t>
            </a:r>
          </a:p>
        </p:txBody>
      </p:sp>
      <p:sp>
        <p:nvSpPr>
          <p:cNvPr id="6" name="text"/>
          <p:cNvSpPr txBox="1"/>
          <p:nvPr/>
        </p:nvSpPr>
        <p:spPr>
          <a:xfrm>
            <a:off x="558800" y="15697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Work out from given facts, figures or information.</a:t>
            </a:r>
          </a:p>
        </p:txBody>
      </p:sp>
      <p:sp>
        <p:nvSpPr>
          <p:cNvPr id="7" name="command-word"/>
          <p:cNvSpPr txBox="1"/>
          <p:nvPr/>
        </p:nvSpPr>
        <p:spPr>
          <a:xfrm>
            <a:off x="558800" y="19081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Deduce</a:t>
            </a:r>
          </a:p>
        </p:txBody>
      </p:sp>
      <p:sp>
        <p:nvSpPr>
          <p:cNvPr id="8" name="text"/>
          <p:cNvSpPr txBox="1"/>
          <p:nvPr/>
        </p:nvSpPr>
        <p:spPr>
          <a:xfrm>
            <a:off x="558800" y="213169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Conclude from available information.</a:t>
            </a:r>
          </a:p>
        </p:txBody>
      </p:sp>
      <p:sp>
        <p:nvSpPr>
          <p:cNvPr id="9" name="command-word"/>
          <p:cNvSpPr txBox="1"/>
          <p:nvPr/>
        </p:nvSpPr>
        <p:spPr>
          <a:xfrm>
            <a:off x="558800" y="247015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Define</a:t>
            </a:r>
          </a:p>
        </p:txBody>
      </p:sp>
      <p:sp>
        <p:nvSpPr>
          <p:cNvPr id="10" name="text"/>
          <p:cNvSpPr txBox="1"/>
          <p:nvPr/>
        </p:nvSpPr>
        <p:spPr>
          <a:xfrm>
            <a:off x="558800" y="269367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the precise meaning.</a:t>
            </a:r>
          </a:p>
        </p:txBody>
      </p:sp>
      <p:sp>
        <p:nvSpPr>
          <p:cNvPr id="11" name="command-word"/>
          <p:cNvSpPr txBox="1"/>
          <p:nvPr/>
        </p:nvSpPr>
        <p:spPr>
          <a:xfrm>
            <a:off x="558800" y="303212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Describe</a:t>
            </a:r>
          </a:p>
        </p:txBody>
      </p:sp>
      <p:sp>
        <p:nvSpPr>
          <p:cNvPr id="12" name="text"/>
          <p:cNvSpPr txBox="1"/>
          <p:nvPr/>
        </p:nvSpPr>
        <p:spPr>
          <a:xfrm>
            <a:off x="558800" y="325564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State the points of a topic; give characteristics and main features.</a:t>
            </a:r>
          </a:p>
        </p:txBody>
      </p:sp>
      <p:sp>
        <p:nvSpPr>
          <p:cNvPr id="13" name="command-word"/>
          <p:cNvSpPr txBox="1"/>
          <p:nvPr/>
        </p:nvSpPr>
        <p:spPr>
          <a:xfrm>
            <a:off x="558800" y="35941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Determine</a:t>
            </a:r>
          </a:p>
        </p:txBody>
      </p:sp>
      <p:sp>
        <p:nvSpPr>
          <p:cNvPr id="14" name="text"/>
          <p:cNvSpPr txBox="1"/>
          <p:nvPr/>
        </p:nvSpPr>
        <p:spPr>
          <a:xfrm>
            <a:off x="558800" y="38176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Establish an answer using the information available.</a:t>
            </a:r>
          </a:p>
        </p:txBody>
      </p:sp>
      <p:sp>
        <p:nvSpPr>
          <p:cNvPr id="15" name="command-word"/>
          <p:cNvSpPr txBox="1"/>
          <p:nvPr/>
        </p:nvSpPr>
        <p:spPr>
          <a:xfrm>
            <a:off x="558800" y="41560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Explain</a:t>
            </a:r>
          </a:p>
        </p:txBody>
      </p:sp>
      <p:sp>
        <p:nvSpPr>
          <p:cNvPr id="16" name="text"/>
          <p:cNvSpPr txBox="1"/>
          <p:nvPr/>
        </p:nvSpPr>
        <p:spPr>
          <a:xfrm>
            <a:off x="558800" y="437959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Set out purposes or reasons; make relationships evident; give why and/or how.</a:t>
            </a:r>
          </a:p>
        </p:txBody>
      </p:sp>
      <p:sp>
        <p:nvSpPr>
          <p:cNvPr id="17" name="command-word"/>
          <p:cNvSpPr txBox="1"/>
          <p:nvPr/>
        </p:nvSpPr>
        <p:spPr>
          <a:xfrm>
            <a:off x="558800" y="48914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Show (that)</a:t>
            </a:r>
          </a:p>
        </p:txBody>
      </p:sp>
      <p:sp>
        <p:nvSpPr>
          <p:cNvPr id="18" name="text"/>
          <p:cNvSpPr txBox="1"/>
          <p:nvPr/>
        </p:nvSpPr>
        <p:spPr>
          <a:xfrm>
            <a:off x="558800" y="511492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Provide structured evidence that leads to a given result.</a:t>
            </a:r>
          </a:p>
        </p:txBody>
      </p:sp>
      <p:sp>
        <p:nvSpPr>
          <p:cNvPr id="19" name="command-word"/>
          <p:cNvSpPr txBox="1"/>
          <p:nvPr/>
        </p:nvSpPr>
        <p:spPr>
          <a:xfrm>
            <a:off x="558800" y="545338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State</a:t>
            </a:r>
          </a:p>
        </p:txBody>
      </p:sp>
      <p:sp>
        <p:nvSpPr>
          <p:cNvPr id="20" name="text"/>
          <p:cNvSpPr txBox="1"/>
          <p:nvPr/>
        </p:nvSpPr>
        <p:spPr>
          <a:xfrm>
            <a:off x="558800" y="567690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Express in clear terms.</a:t>
            </a:r>
          </a:p>
        </p:txBody>
      </p:sp>
      <p:sp>
        <p:nvSpPr>
          <p:cNvPr id="21" name="command-word"/>
          <p:cNvSpPr txBox="1"/>
          <p:nvPr/>
        </p:nvSpPr>
        <p:spPr>
          <a:xfrm>
            <a:off x="63119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Suggest</a:t>
            </a:r>
          </a:p>
        </p:txBody>
      </p:sp>
      <p:sp>
        <p:nvSpPr>
          <p:cNvPr id="22" name="text"/>
          <p:cNvSpPr txBox="1"/>
          <p:nvPr/>
        </p:nvSpPr>
        <p:spPr>
          <a:xfrm>
            <a:off x="6311900" y="156972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Apply knowledge and understanding to situations where there is a range of valid responses in order to make proposals.</a:t>
            </a:r>
          </a:p>
        </p:txBody>
      </p:sp>
      <p:sp>
        <p:nvSpPr>
          <p:cNvPr id="23" name="panel"/>
          <p:cNvSpPr/>
          <p:nvPr/>
        </p:nvSpPr>
        <p:spPr>
          <a:xfrm>
            <a:off x="558800" y="558800"/>
            <a:ext cx="11074400" cy="12700"/>
          </a:xfrm>
          <a:prstGeom prst="rect">
            <a:avLst/>
          </a:prstGeom>
          <a:solidFill>
            <a:srgbClr val="C6C8BB"/>
          </a:solidFill>
          <a:ln>
            <a:noFill/>
          </a:ln>
        </p:spPr>
      </p:sp>
      <p:sp>
        <p:nvSpPr>
          <p:cNvPr id="24"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AS · TOPICS 1–11</a:t>
            </a:r>
          </a:p>
        </p:txBody>
      </p:sp>
      <p:sp>
        <p:nvSpPr>
          <p:cNvPr id="25"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6" name="panel"/>
          <p:cNvSpPr/>
          <p:nvPr/>
        </p:nvSpPr>
        <p:spPr>
          <a:xfrm>
            <a:off x="558800" y="6273800"/>
            <a:ext cx="11074400" cy="12700"/>
          </a:xfrm>
          <a:prstGeom prst="rect">
            <a:avLst/>
          </a:prstGeom>
          <a:solidFill>
            <a:srgbClr val="C6C8BB"/>
          </a:solidFill>
          <a:ln>
            <a:noFill/>
          </a:ln>
        </p:spPr>
      </p:sp>
      <p:sp>
        <p:nvSpPr>
          <p:cNvPr id="27"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28"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2</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163735" y="711200"/>
            <a:ext cx="459668" cy="266700"/>
          </a:xfrm>
          <a:prstGeom prst="roundRect">
            <a:avLst>
              <a:gd name="adj" fmla="val 30000"/>
            </a:avLst>
          </a:prstGeom>
          <a:noFill/>
          <a:ln w="9525">
            <a:solidFill>
              <a:srgbClr val="102E29"/>
            </a:solidFill>
          </a:ln>
        </p:spPr>
      </p:sp>
      <p:sp>
        <p:nvSpPr>
          <p:cNvPr id="9" name="chip"/>
          <p:cNvSpPr txBox="1"/>
          <p:nvPr/>
        </p:nvSpPr>
        <p:spPr>
          <a:xfrm>
            <a:off x="9163735"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AS</a:t>
            </a:r>
          </a:p>
        </p:txBody>
      </p:sp>
      <p:sp>
        <p:nvSpPr>
          <p:cNvPr id="10" name="panel"/>
          <p:cNvSpPr/>
          <p:nvPr/>
        </p:nvSpPr>
        <p:spPr>
          <a:xfrm>
            <a:off x="7749846" y="711200"/>
            <a:ext cx="1312289" cy="266700"/>
          </a:xfrm>
          <a:prstGeom prst="roundRect">
            <a:avLst>
              <a:gd name="adj" fmla="val 30000"/>
            </a:avLst>
          </a:prstGeom>
          <a:solidFill>
            <a:srgbClr val="102E29"/>
          </a:solidFill>
          <a:ln>
            <a:noFill/>
          </a:ln>
        </p:spPr>
      </p:sp>
      <p:sp>
        <p:nvSpPr>
          <p:cNvPr id="11" name="chip"/>
          <p:cNvSpPr txBox="1"/>
          <p:nvPr/>
        </p:nvSpPr>
        <p:spPr>
          <a:xfrm>
            <a:off x="774984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2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stone is thrown horizontally at 12 m s⁻¹ from the top of a cliff 45 m high. Air resistance is negligible. How far from the base of the cliff does it land?</a:t>
            </a:r>
          </a:p>
        </p:txBody>
      </p:sp>
      <p:sp>
        <p:nvSpPr>
          <p:cNvPr id="14" name="panel"/>
          <p:cNvSpPr/>
          <p:nvPr/>
        </p:nvSpPr>
        <p:spPr>
          <a:xfrm>
            <a:off x="4300723" y="1953260"/>
            <a:ext cx="3590554" cy="2120900"/>
          </a:xfrm>
          <a:prstGeom prst="rect">
            <a:avLst/>
          </a:prstGeom>
          <a:solidFill>
            <a:srgbClr val="FFFFFF"/>
          </a:solidFill>
          <a:ln w="9525">
            <a:solidFill>
              <a:srgbClr val="C6C8BB"/>
            </a:solidFill>
          </a:ln>
        </p:spPr>
      </p:sp>
      <p:pic>
        <p:nvPicPr>
          <p:cNvPr id="15" name="Fig. 2.1" descr="A cliff of height 45 m rises vertically from level ground. A stone leaves the very edge of the cliff top moving horizontally, its initial velocity shown by an arrow labelled 12 m s⁻¹ pointing away from the cliff, and a dashed curve traces its path down to the ground. The height of the cliff is marked 45 m; the horizontal distance from the base of the cliff to the point where the stone lands is marked by a dimension line but is given no value. The figure is not to scale."/>
          <p:cNvPicPr>
            <a:picLocks noChangeAspect="1"/>
          </p:cNvPicPr>
          <p:nvPr/>
        </p:nvPicPr>
        <p:blipFill>
          <a:blip r:embed="rId3"/>
          <a:stretch>
            <a:fillRect/>
          </a:stretch>
        </p:blipFill>
        <p:spPr>
          <a:xfrm>
            <a:off x="4415023" y="2067560"/>
            <a:ext cx="3361954" cy="1892300"/>
          </a:xfrm>
          <a:prstGeom prst="rect">
            <a:avLst/>
          </a:prstGeom>
        </p:spPr>
      </p:pic>
      <p:sp>
        <p:nvSpPr>
          <p:cNvPr id="16" name="text"/>
          <p:cNvSpPr txBox="1"/>
          <p:nvPr/>
        </p:nvSpPr>
        <p:spPr>
          <a:xfrm>
            <a:off x="558800" y="41376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2.1 — A cliff of height 45 m rises vertically from level ground. A stone leaves the very edge of the cliff top moving horizontally, its initial velocity shown by an arrow labelled 12 m s⁻¹ pointing away from the cliff, and a dashed curve traces its path down to the ground. The height of the cliff is marked 45 m; the horizontal distance from the base of the cliff to the point where the stone lands is marked by a dimension line but is given no value. The figure is not to scale.</a:t>
            </a:r>
          </a:p>
        </p:txBody>
      </p:sp>
      <p:sp>
        <p:nvSpPr>
          <p:cNvPr id="17" name="choice-letter"/>
          <p:cNvSpPr txBox="1"/>
          <p:nvPr/>
        </p:nvSpPr>
        <p:spPr>
          <a:xfrm>
            <a:off x="558800" y="47358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58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27 m</a:t>
            </a:r>
          </a:p>
        </p:txBody>
      </p:sp>
      <p:sp>
        <p:nvSpPr>
          <p:cNvPr id="19" name="choice-letter"/>
          <p:cNvSpPr txBox="1"/>
          <p:nvPr/>
        </p:nvSpPr>
        <p:spPr>
          <a:xfrm>
            <a:off x="558800" y="51041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41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36 m</a:t>
            </a:r>
          </a:p>
        </p:txBody>
      </p:sp>
      <p:sp>
        <p:nvSpPr>
          <p:cNvPr id="21" name="choice-letter"/>
          <p:cNvSpPr txBox="1"/>
          <p:nvPr/>
        </p:nvSpPr>
        <p:spPr>
          <a:xfrm>
            <a:off x="558800" y="54724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24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45 m</a:t>
            </a:r>
          </a:p>
        </p:txBody>
      </p:sp>
      <p:sp>
        <p:nvSpPr>
          <p:cNvPr id="23" name="choice-letter"/>
          <p:cNvSpPr txBox="1"/>
          <p:nvPr/>
        </p:nvSpPr>
        <p:spPr>
          <a:xfrm>
            <a:off x="558800" y="58407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07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110 m</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AS · TOPICS 1–11</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2</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163735" y="711200"/>
            <a:ext cx="459668" cy="266700"/>
          </a:xfrm>
          <a:prstGeom prst="roundRect">
            <a:avLst>
              <a:gd name="adj" fmla="val 30000"/>
            </a:avLst>
          </a:prstGeom>
          <a:noFill/>
          <a:ln w="9525">
            <a:solidFill>
              <a:srgbClr val="A9BDB6"/>
            </a:solidFill>
          </a:ln>
        </p:spPr>
      </p:sp>
      <p:sp>
        <p:nvSpPr>
          <p:cNvPr id="9" name="chip"/>
          <p:cNvSpPr txBox="1"/>
          <p:nvPr/>
        </p:nvSpPr>
        <p:spPr>
          <a:xfrm>
            <a:off x="9163735"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AS</a:t>
            </a:r>
          </a:p>
        </p:txBody>
      </p:sp>
      <p:sp>
        <p:nvSpPr>
          <p:cNvPr id="10" name="panel"/>
          <p:cNvSpPr/>
          <p:nvPr/>
        </p:nvSpPr>
        <p:spPr>
          <a:xfrm>
            <a:off x="7749846" y="711200"/>
            <a:ext cx="1312289" cy="266700"/>
          </a:xfrm>
          <a:prstGeom prst="roundRect">
            <a:avLst>
              <a:gd name="adj" fmla="val 30000"/>
            </a:avLst>
          </a:prstGeom>
          <a:noFill/>
          <a:ln w="9525">
            <a:solidFill>
              <a:srgbClr val="A9BDB6"/>
            </a:solidFill>
          </a:ln>
        </p:spPr>
      </p:sp>
      <p:sp>
        <p:nvSpPr>
          <p:cNvPr id="11" name="chip"/>
          <p:cNvSpPr txBox="1"/>
          <p:nvPr/>
        </p:nvSpPr>
        <p:spPr>
          <a:xfrm>
            <a:off x="774984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36 m</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56959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D takes t = 2h/g without the square root — the single commonest projectile slip. C is the height of the cliff itself, offered to candidates who lose track of which quantity they are finding. The horizontal velocity never changes, so the only work in the question is finding the time of the fall: t = √(2 × 45 / 9.81) = 3.03 s.</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AS · TOPICS 1–11</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3</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163735" y="711200"/>
            <a:ext cx="459668" cy="266700"/>
          </a:xfrm>
          <a:prstGeom prst="roundRect">
            <a:avLst>
              <a:gd name="adj" fmla="val 30000"/>
            </a:avLst>
          </a:prstGeom>
          <a:noFill/>
          <a:ln w="9525">
            <a:solidFill>
              <a:srgbClr val="102E29"/>
            </a:solidFill>
          </a:ln>
        </p:spPr>
      </p:sp>
      <p:sp>
        <p:nvSpPr>
          <p:cNvPr id="9" name="chip"/>
          <p:cNvSpPr txBox="1"/>
          <p:nvPr/>
        </p:nvSpPr>
        <p:spPr>
          <a:xfrm>
            <a:off x="9163735"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AS</a:t>
            </a:r>
          </a:p>
        </p:txBody>
      </p:sp>
      <p:sp>
        <p:nvSpPr>
          <p:cNvPr id="10" name="panel"/>
          <p:cNvSpPr/>
          <p:nvPr/>
        </p:nvSpPr>
        <p:spPr>
          <a:xfrm>
            <a:off x="7749846" y="711200"/>
            <a:ext cx="1312289" cy="266700"/>
          </a:xfrm>
          <a:prstGeom prst="roundRect">
            <a:avLst>
              <a:gd name="adj" fmla="val 30000"/>
            </a:avLst>
          </a:prstGeom>
          <a:solidFill>
            <a:srgbClr val="102E29"/>
          </a:solidFill>
          <a:ln>
            <a:noFill/>
          </a:ln>
        </p:spPr>
      </p:sp>
      <p:sp>
        <p:nvSpPr>
          <p:cNvPr id="11" name="chip"/>
          <p:cNvSpPr txBox="1"/>
          <p:nvPr/>
        </p:nvSpPr>
        <p:spPr>
          <a:xfrm>
            <a:off x="774984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3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ball of mass 0.20 kg strikes a wall at right angles with a speed of 8.0 m s⁻¹ and rebounds along the same line at 6.0 m s⁻¹. The ball is in contact with the wall for 0.050 s. What is the magnitude of the average force exerted on the ball?</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8.0 N</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24 N</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56 N</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112 N</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AS · TOPICS 1–11</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3</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163735" y="711200"/>
            <a:ext cx="459668" cy="266700"/>
          </a:xfrm>
          <a:prstGeom prst="roundRect">
            <a:avLst>
              <a:gd name="adj" fmla="val 30000"/>
            </a:avLst>
          </a:prstGeom>
          <a:noFill/>
          <a:ln w="9525">
            <a:solidFill>
              <a:srgbClr val="A9BDB6"/>
            </a:solidFill>
          </a:ln>
        </p:spPr>
      </p:sp>
      <p:sp>
        <p:nvSpPr>
          <p:cNvPr id="9" name="chip"/>
          <p:cNvSpPr txBox="1"/>
          <p:nvPr/>
        </p:nvSpPr>
        <p:spPr>
          <a:xfrm>
            <a:off x="9163735"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AS</a:t>
            </a:r>
          </a:p>
        </p:txBody>
      </p:sp>
      <p:sp>
        <p:nvSpPr>
          <p:cNvPr id="10" name="panel"/>
          <p:cNvSpPr/>
          <p:nvPr/>
        </p:nvSpPr>
        <p:spPr>
          <a:xfrm>
            <a:off x="7749846" y="711200"/>
            <a:ext cx="1312289" cy="266700"/>
          </a:xfrm>
          <a:prstGeom prst="roundRect">
            <a:avLst>
              <a:gd name="adj" fmla="val 30000"/>
            </a:avLst>
          </a:prstGeom>
          <a:noFill/>
          <a:ln w="9525">
            <a:solidFill>
              <a:srgbClr val="A9BDB6"/>
            </a:solidFill>
          </a:ln>
        </p:spPr>
      </p:sp>
      <p:sp>
        <p:nvSpPr>
          <p:cNvPr id="11" name="chip"/>
          <p:cNvSpPr txBox="1"/>
          <p:nvPr/>
        </p:nvSpPr>
        <p:spPr>
          <a:xfrm>
            <a:off x="7749846"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56 N</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subtracts the speeds instead of recognising that the velocity has reversed, so the change in momentum is 0.20 × 14 and not 0.20 × 2. That one sign is the whole item, and it costs more marks across a real Paper 1 than any other single idea.</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AS · TOPICS 1–11</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4</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410278" y="711200"/>
            <a:ext cx="459668" cy="266700"/>
          </a:xfrm>
          <a:prstGeom prst="roundRect">
            <a:avLst>
              <a:gd name="adj" fmla="val 30000"/>
            </a:avLst>
          </a:prstGeom>
          <a:noFill/>
          <a:ln w="9525">
            <a:solidFill>
              <a:srgbClr val="102E29"/>
            </a:solidFill>
          </a:ln>
        </p:spPr>
      </p:sp>
      <p:sp>
        <p:nvSpPr>
          <p:cNvPr id="9" name="chip"/>
          <p:cNvSpPr txBox="1"/>
          <p:nvPr/>
        </p:nvSpPr>
        <p:spPr>
          <a:xfrm>
            <a:off x="9410278"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AS</a:t>
            </a:r>
          </a:p>
        </p:txBody>
      </p:sp>
      <p:sp>
        <p:nvSpPr>
          <p:cNvPr id="10" name="panel"/>
          <p:cNvSpPr/>
          <p:nvPr/>
        </p:nvSpPr>
        <p:spPr>
          <a:xfrm>
            <a:off x="7996389" y="711200"/>
            <a:ext cx="1312289" cy="266700"/>
          </a:xfrm>
          <a:prstGeom prst="roundRect">
            <a:avLst>
              <a:gd name="adj" fmla="val 30000"/>
            </a:avLst>
          </a:prstGeom>
          <a:solidFill>
            <a:srgbClr val="102E29"/>
          </a:solidFill>
          <a:ln>
            <a:noFill/>
          </a:ln>
        </p:spPr>
      </p:sp>
      <p:sp>
        <p:nvSpPr>
          <p:cNvPr id="11" name="chip"/>
          <p:cNvSpPr txBox="1"/>
          <p:nvPr/>
        </p:nvSpPr>
        <p:spPr>
          <a:xfrm>
            <a:off x="799638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8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stationary wave is set up on a stretched string of length 1.2 m fixed at both ends. Four loops are seen between the fixed ends and the frequency is 150 Hz. What is the speed of the progressive waves on the string?</a:t>
            </a:r>
          </a:p>
        </p:txBody>
      </p:sp>
      <p:sp>
        <p:nvSpPr>
          <p:cNvPr id="14" name="panel"/>
          <p:cNvSpPr/>
          <p:nvPr/>
        </p:nvSpPr>
        <p:spPr>
          <a:xfrm>
            <a:off x="3653739" y="1953260"/>
            <a:ext cx="4884523" cy="2120900"/>
          </a:xfrm>
          <a:prstGeom prst="rect">
            <a:avLst/>
          </a:prstGeom>
          <a:solidFill>
            <a:srgbClr val="FFFFFF"/>
          </a:solidFill>
          <a:ln w="9525">
            <a:solidFill>
              <a:srgbClr val="C6C8BB"/>
            </a:solidFill>
          </a:ln>
        </p:spPr>
      </p:sp>
      <p:pic>
        <p:nvPicPr>
          <p:cNvPr id="15" name="Fig. 4.1" descr="A string is stretched horizontally between two fixed supports drawn as hatched blocks, with the distance between them marked 1.2 m. The stationary wave on the string is drawn as a solid curve showing four loops between the supports, and the opposite extreme of the motion is drawn dashed over it, so the string is still at the two fixed ends and at three points in between while the loops vibrate."/>
          <p:cNvPicPr>
            <a:picLocks noChangeAspect="1"/>
          </p:cNvPicPr>
          <p:nvPr/>
        </p:nvPicPr>
        <p:blipFill>
          <a:blip r:embed="rId3"/>
          <a:stretch>
            <a:fillRect/>
          </a:stretch>
        </p:blipFill>
        <p:spPr>
          <a:xfrm>
            <a:off x="3768039" y="2067560"/>
            <a:ext cx="4655923" cy="1892300"/>
          </a:xfrm>
          <a:prstGeom prst="rect">
            <a:avLst/>
          </a:prstGeom>
        </p:spPr>
      </p:pic>
      <p:sp>
        <p:nvSpPr>
          <p:cNvPr id="16" name="text"/>
          <p:cNvSpPr txBox="1"/>
          <p:nvPr/>
        </p:nvSpPr>
        <p:spPr>
          <a:xfrm>
            <a:off x="558800" y="41376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4.1 — A string is stretched horizontally between two fixed supports drawn as hatched blocks, with the distance between them marked 1.2 m. The stationary wave on the string is drawn as a solid curve showing four loops between the supports, and the opposite extreme of the motion is drawn dashed over it, so the string is still at the two fixed ends and at three points in between while the loops vibrate.</a:t>
            </a:r>
          </a:p>
        </p:txBody>
      </p:sp>
      <p:sp>
        <p:nvSpPr>
          <p:cNvPr id="17" name="choice-letter"/>
          <p:cNvSpPr txBox="1"/>
          <p:nvPr/>
        </p:nvSpPr>
        <p:spPr>
          <a:xfrm>
            <a:off x="558800" y="47358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58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22.5 m s⁻¹</a:t>
            </a:r>
          </a:p>
        </p:txBody>
      </p:sp>
      <p:sp>
        <p:nvSpPr>
          <p:cNvPr id="19" name="choice-letter"/>
          <p:cNvSpPr txBox="1"/>
          <p:nvPr/>
        </p:nvSpPr>
        <p:spPr>
          <a:xfrm>
            <a:off x="558800" y="51041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41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45 m s⁻¹</a:t>
            </a:r>
          </a:p>
        </p:txBody>
      </p:sp>
      <p:sp>
        <p:nvSpPr>
          <p:cNvPr id="21" name="choice-letter"/>
          <p:cNvSpPr txBox="1"/>
          <p:nvPr/>
        </p:nvSpPr>
        <p:spPr>
          <a:xfrm>
            <a:off x="558800" y="54724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24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90 m s⁻¹</a:t>
            </a:r>
          </a:p>
        </p:txBody>
      </p:sp>
      <p:sp>
        <p:nvSpPr>
          <p:cNvPr id="23" name="choice-letter"/>
          <p:cNvSpPr txBox="1"/>
          <p:nvPr/>
        </p:nvSpPr>
        <p:spPr>
          <a:xfrm>
            <a:off x="558800" y="58407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07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180 m s⁻¹</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AS · TOPICS 1–11</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4</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410278" y="711200"/>
            <a:ext cx="459668" cy="266700"/>
          </a:xfrm>
          <a:prstGeom prst="roundRect">
            <a:avLst>
              <a:gd name="adj" fmla="val 30000"/>
            </a:avLst>
          </a:prstGeom>
          <a:noFill/>
          <a:ln w="9525">
            <a:solidFill>
              <a:srgbClr val="A9BDB6"/>
            </a:solidFill>
          </a:ln>
        </p:spPr>
      </p:sp>
      <p:sp>
        <p:nvSpPr>
          <p:cNvPr id="9" name="chip"/>
          <p:cNvSpPr txBox="1"/>
          <p:nvPr/>
        </p:nvSpPr>
        <p:spPr>
          <a:xfrm>
            <a:off x="9410278" y="711200"/>
            <a:ext cx="45966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AS</a:t>
            </a:r>
          </a:p>
        </p:txBody>
      </p:sp>
      <p:sp>
        <p:nvSpPr>
          <p:cNvPr id="10" name="panel"/>
          <p:cNvSpPr/>
          <p:nvPr/>
        </p:nvSpPr>
        <p:spPr>
          <a:xfrm>
            <a:off x="7996389" y="711200"/>
            <a:ext cx="1312289" cy="266700"/>
          </a:xfrm>
          <a:prstGeom prst="roundRect">
            <a:avLst>
              <a:gd name="adj" fmla="val 30000"/>
            </a:avLst>
          </a:prstGeom>
          <a:noFill/>
          <a:ln w="9525">
            <a:solidFill>
              <a:srgbClr val="A9BDB6"/>
            </a:solidFill>
          </a:ln>
        </p:spPr>
      </p:sp>
      <p:sp>
        <p:nvSpPr>
          <p:cNvPr id="11" name="chip"/>
          <p:cNvSpPr txBox="1"/>
          <p:nvPr/>
        </p:nvSpPr>
        <p:spPr>
          <a:xfrm>
            <a:off x="7996389"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90 m s⁻¹</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Each loop is half a wavelength, so four loops make two wavelengths and λ = 0.60 m. D treats each loop as a whole wavelength; B and A halve again.</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AS · TOPICS 1–11</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AS · Topics 1–11. Written by GioPhysics from Cambridge International AS &amp; A Level Physics 9702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gen-exam-pptx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Level — AS · Topics 1–11</dc:title>
  <dc:subject>AS Level foundations</dc:subject>
  <dc:creator>GioPhysics</dc:creator>
  <cp:keywords>practice paper, A Level, Physics 9702 · for examination in 2025, 2026 and 2027</cp:keywords>
  <dc:description>Written by GioPhysics from the published syllabus. These are practice papers in the style of Cambridge International AS &amp; A Level Physics 9702; they are not Cambridge papers, contain no past-paper questions, and the official syllabus and specimen materials remain the authority.</dc:description>
  <cp:lastModifiedBy>GioPhysics</cp:lastModifiedBy>
  <dcterms:created xsi:type="dcterms:W3CDTF">2026-01-01T00:00:00Z</dcterms:created>
  <dcterms:modified xsi:type="dcterms:W3CDTF">2026-01-01T00:00:00Z</dcterms:modified>
</cp:coreProperties>
</file>