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notesMaster" Target="notesMasters/notesMaster1.xml"/><Relationship Id="rId3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[Format] Every AP Physics exam has two sections of equal weight. Section I is single-select multiple choice with four options and no penalty for a wrong answer. Section II is free response, scored in points, and every question is built on one of four published task types. A table of equations and a table of constants are supplied for both sections, so nothing on an AP exam tests whether you can recall a formula.</a:t>
            </a:r>
          </a:p>
          <a:p>
            <a:pPr marL="0" indent="0">
              <a:buNone/>
            </a:pPr>
            <a:r>
              <a:rPr lang="en-GB" sz="1200" dirty="0"/>
              <a:t>[Demand] Written to the standard the free-response rubrics actually apply. A numerical answer that appears without the symbolic expression behind it earns partial credit at best; a claim without reasoning earns nothing at all, however correct the claim is. The C courses are set at calculus level throughout — moments of inertia by integration, drag and RC problems as differential equations — because that is what separates them from Physics 1 and 2.</a:t>
            </a:r>
          </a:p>
          <a:p>
            <a:pPr marL="0" indent="0">
              <a:buNone/>
            </a:pPr>
            <a:r>
              <a:rPr lang="en-GB" sz="1200" dirty="0"/>
              <a:t>[Source] College Board AP Physics course and exam descriptions — https://apcentral.collegeboard.org/courses</a:t>
            </a:r>
          </a:p>
          <a:p>
            <a:pPr marL="0" indent="0">
              <a:buNone/>
            </a:pPr>
            <a:r>
              <a:rPr lang="en-GB" sz="1200" dirty="0"/>
              <a:t>[Disclaimer] Written by GioPhysics from the published course frameworks. These are practice exams in the style of AP Physics; they are not College Board materials, contain no released exam questions, and the official course and exam descriptions remain the authority. AP is a trademark of the College Board, which is not affiliated with and does not endorse GioPhysics.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A — the disk, because a smaller fraction of its energy goes into rotation</a:t>
            </a:r>
          </a:p>
          <a:p>
            <a:pPr marL="0" indent="0">
              <a:buNone/>
            </a:pPr>
            <a:r>
              <a:rPr lang="en-GB" sz="1200" dirty="0"/>
              <a:t>[Distractors] C and D are the answers of a candidate applying the free-fall result, where mass genuinely does cancel. It does cancel here too — but the rotational inertia does not, and the hoop's larger I/MR² leaves less of the released energy available as translational kinetic energy.</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Routine — The standard application — the named equation, the usual graph read.</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B — 0.60</a:t>
            </a:r>
          </a:p>
          <a:p>
            <a:pPr marL="0" indent="0">
              <a:buNone/>
            </a:pPr>
            <a:r>
              <a:rPr lang="en-GB" sz="1200" dirty="0"/>
              <a:t>[Distractors] A is the fraction above the surface. D inverts the ratio and should be rejected on sight — a fraction of a volume cannot exceed 1.</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a:p>
            <a:pPr marL="0" indent="0">
              <a:buNone/>
            </a:pPr>
            <a:r>
              <a:rPr lang="en-GB" sz="1200" dirty="0"/>
              <a:t>[Figure] Fig. 7.1. A wedge-shaped incline stands on a horizontal floor with its sloping face rising from right to left, and the angle between the sloping face and the floor at the foot of the slope is marked θ. A block labelled m rests on the sloping face near the top and is noted as released from rest, with a dimension line to the left of the wedge marking its height h above the floor. The symbol μ is printed on the wedge below the sloping face and again on the floor beyond the foot of the slope, showing that the same coefficient of kinetic friction applies to both surfaces, which run into one another at the bottom of the incline.</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a:p>
            <a:pPr marL="0" indent="0">
              <a:buNone/>
            </a:pPr>
            <a:r>
              <a:rPr lang="en-GB" sz="1200" dirty="0"/>
              <a:t>[Figure] Fig. 7.1. A wedge-shaped incline stands on a horizontal floor with its sloping face rising from right to left, and the angle between the sloping face and the floor at the foot of the slope is marked θ. A block labelled m rests on the sloping face near the top and is noted as released from rest, with a dimension line to the left of the wedge marking its height h above the floor. The symbol μ is printed on the wedge below the sloping face and again on the floor beyond the foot of the slope, showing that the same coefficient of kinetic friction applies to both surfaces, which run into one another at the bottom of the incline.</a:t>
            </a:r>
          </a:p>
          <a:p>
            <a:pPr marL="0" indent="0">
              <a:buNone/>
            </a:pPr>
            <a:r>
              <a:rPr lang="en-GB" sz="1200" dirty="0"/>
              <a:t>[Reminder] Fig. 7.1 is on the previous slide.</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(a)] A numerical answer with no symbolic expression scores at most one point on this task type. The expression is the task.</a:t>
            </a:r>
          </a:p>
          <a:p>
            <a:pPr marL="0" indent="0">
              <a:buNone/>
            </a:pPr>
            <a:r>
              <a:rPr lang="en-GB" sz="1200" dirty="0"/>
              <a:t>[Figure] Fig. 7.1. A wedge-shaped incline stands on a horizontal floor with its sloping face rising from right to left, and the angle between the sloping face and the floor at the foot of the slope is marked θ. A block labelled m rests on the sloping face near the top and is noted as released from rest, with a dimension line to the left of the wedge marking its height h above the floor. The symbol μ is printed on the wedge below the sloping face and again on the floor beyond the foot of the slope, showing that the same coefficient of kinetic friction applies to both surfaces, which run into one another at the bottom of the incline.</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a:p>
            <a:pPr marL="0" indent="0">
              <a:buNone/>
            </a:pPr>
            <a:r>
              <a:rPr lang="en-GB" sz="1200" dirty="0"/>
              <a:t>[Figure] Fig. 8.1. The cart's velocity–time graph. The time axis is drawn horizontally through velocity zero and is marked in seconds from 1 to 7; the vertical velocity axis is marked in metres per second from −4 to +4. The plotted line runs horizontally at +3.0 m/s from t = 0 to t = 2.0 s, then falls as a single straight sloping segment, passing through zero, to −3.0 m/s at t = 5.0 s, and then runs horizontally at −3.0 m/s until t = 7.0 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a:p>
            <a:pPr marL="0" indent="0">
              <a:buNone/>
            </a:pPr>
            <a:r>
              <a:rPr lang="en-GB" sz="1200" dirty="0"/>
              <a:t>[Figure] Fig. 8.1. The cart's velocity–time graph. The time axis is drawn horizontally through velocity zero and is marked in seconds from 1 to 7; the vertical velocity axis is marked in metres per second from −4 to +4. The plotted line runs horizontally at +3.0 m/s from t = 0 to t = 2.0 s, then falls as a single straight sloping segment, passing through zero, to −3.0 m/s at t = 5.0 s, and then runs horizontally at −3.0 m/s until t = 7.0 s.</a:t>
            </a:r>
          </a:p>
          <a:p>
            <a:pPr marL="0" indent="0">
              <a:buNone/>
            </a:pPr>
            <a:r>
              <a:rPr lang="en-GB" sz="1200" dirty="0"/>
              <a:t>[Reminder] Fig. 8.1 is on the previous slide.</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(b)] The point most often lost is the first. Candidates look for where the acceleration changes rather than where the velocity crosses zero, and place the maximum at t = 5.0 s.</a:t>
            </a:r>
          </a:p>
          <a:p>
            <a:pPr marL="0" indent="0">
              <a:buNone/>
            </a:pPr>
            <a:r>
              <a:rPr lang="en-GB" sz="1200" dirty="0"/>
              <a:t>[Examiner note (d)] The distinction is the whole point of the question: a negative acceleration slows an object down only while the object is moving forward.</a:t>
            </a:r>
          </a:p>
          <a:p>
            <a:pPr marL="0" indent="0">
              <a:buNone/>
            </a:pPr>
            <a:r>
              <a:rPr lang="en-GB" sz="1200" dirty="0"/>
              <a:t>[Figure] Fig. 8.1. The cart's velocity–time graph. The time axis is drawn horizontally through velocity zero and is marked in seconds from 1 to 7; the vertical velocity axis is marked in metres per second from −4 to +4. The plotted line runs horizontally at +3.0 m/s from t = 0 to t = 2.0 s, then falls as a single straight sloping segment, passing through zero, to −3.0 m/s at t = 5.0 s, and then runs horizontally at −3.0 m/s until t = 7.0 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Routine — The standard application — the named equation, the usual graph read.</a:t>
            </a:r>
          </a:p>
          <a:p>
            <a:pPr marL="0" indent="0">
              <a:buNone/>
            </a:pPr>
            <a:r>
              <a:rPr lang="en-GB" sz="1200" dirty="0"/>
              <a:t>[Figure] Fig. 1.1. A velocity–time graph on a gridded pair of axes. The horizontal axis is time in seconds, marked at every second from 0 to 10; the vertical axis is velocity in metres per second, marked 0, 2, 4, 6, 8 and 10. The plotted line is a straight rise from the origin to 8.0 m/s at 4.0 s, then a horizontal segment held at 8.0 m/s until 7.0 s, then a straight fall back to zero at 9.0 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(b)] The point most often lost is the first. Candidates look for where the acceleration changes rather than where the velocity crosses zero, and place the maximum at t = 5.0 s.</a:t>
            </a:r>
          </a:p>
          <a:p>
            <a:pPr marL="0" indent="0">
              <a:buNone/>
            </a:pPr>
            <a:r>
              <a:rPr lang="en-GB" sz="1200" dirty="0"/>
              <a:t>[Examiner note (d)] The distinction is the whole point of the question: a negative acceleration slows an object down only while the object is moving forward.</a:t>
            </a:r>
          </a:p>
          <a:p>
            <a:pPr marL="0" indent="0">
              <a:buNone/>
            </a:pPr>
            <a:r>
              <a:rPr lang="en-GB" sz="1200" dirty="0"/>
              <a:t>[Figure] Fig. 8.1. The cart's velocity–time graph. The time axis is drawn horizontally through velocity zero and is marked in seconds from 1 to 7; the vertical velocity axis is marked in metres per second from −4 to +4. The plotted line runs horizontally at +3.0 m/s from t = 0 to t = 2.0 s, then falls as a single straight sloping segment, passing through zero, to −3.0 m/s at t = 5.0 s, and then runs horizontally at −3.0 m/s until t = 7.0 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Discriminating — The part that separates the top grade: an unfamiliar context, a derivation, or an argument that has to hold together to earn anything.</a:t>
            </a:r>
          </a:p>
          <a:p>
            <a:pPr marL="0" indent="0">
              <a:buNone/>
            </a:pPr>
            <a:r>
              <a:rPr lang="en-GB" sz="1200" dirty="0"/>
              <a:t>[Figure] Fig. 9.1. The equipment provided, drawn as six separate labelled items laid out side by side rather than as an assembled apparatus: a rectangular wooden block; a set of known masses drawn as a stack of three flat slabs; a spring scale drawn as a barrel with a graduated face and a ring at each end for pulling and for attaching; a long flat wooden board; a meter stick divided by evenly spaced marks; and a stopwatch drawn as a circular dial with two hands and a button on top.</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Discriminating — The part that separates the top grade: an unfamiliar context, a derivation, or an argument that has to hold together to earn anything.</a:t>
            </a:r>
          </a:p>
          <a:p>
            <a:pPr marL="0" indent="0">
              <a:buNone/>
            </a:pPr>
            <a:r>
              <a:rPr lang="en-GB" sz="1200" dirty="0"/>
              <a:t>[Figure] Fig. 9.1. The equipment provided, drawn as six separate labelled items laid out side by side rather than as an assembled apparatus: a rectangular wooden block; a set of known masses drawn as a stack of three flat slabs; a spring scale drawn as a barrel with a graduated face and a ring at each end for pulling and for attaching; a long flat wooden board; a meter stick divided by evenly spaced marks; and a stopwatch drawn as a circular dial with two hands and a button on top.</a:t>
            </a:r>
          </a:p>
          <a:p>
            <a:pPr marL="0" indent="0">
              <a:buNone/>
            </a:pPr>
            <a:r>
              <a:rPr lang="en-GB" sz="1200" dirty="0"/>
              <a:t>[Reminder] Fig. 9.1 is on the previous slide.</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(a)] "At constant velocity" is worth a point on its own. If the block accelerates, the scale reading exceeds the friction force and every value of μ comes out too large.</a:t>
            </a:r>
          </a:p>
          <a:p>
            <a:pPr marL="0" indent="0">
              <a:buNone/>
            </a:pPr>
            <a:r>
              <a:rPr lang="en-GB" sz="1200" dirty="0"/>
              <a:t>[Examiner note (c)] Reading μ from a single data point instead of from the slope scores nothing here. The design of the graph is what the task type is assessing.</a:t>
            </a:r>
          </a:p>
          <a:p>
            <a:pPr marL="0" indent="0">
              <a:buNone/>
            </a:pPr>
            <a:r>
              <a:rPr lang="en-GB" sz="1200" dirty="0"/>
              <a:t>[Figure] Fig. 9.1. The equipment provided, drawn as six separate labelled items laid out side by side rather than as an assembled apparatus: a rectangular wooden block; a set of known masses drawn as a stack of three flat slabs; a spring scale drawn as a barrel with a graduated face and a ring at each end for pulling and for attaching; a long flat wooden board; a meter stick divided by evenly spaced marks; and a stopwatch drawn as a circular dial with two hands and a button on top.</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(a)] "At constant velocity" is worth a point on its own. If the block accelerates, the scale reading exceeds the friction force and every value of μ comes out too large.</a:t>
            </a:r>
          </a:p>
          <a:p>
            <a:pPr marL="0" indent="0">
              <a:buNone/>
            </a:pPr>
            <a:r>
              <a:rPr lang="en-GB" sz="1200" dirty="0"/>
              <a:t>[Examiner note (c)] Reading μ from a single data point instead of from the slope scores nothing here. The design of the graph is what the task type is assessing.</a:t>
            </a:r>
          </a:p>
          <a:p>
            <a:pPr marL="0" indent="0">
              <a:buNone/>
            </a:pPr>
            <a:r>
              <a:rPr lang="en-GB" sz="1200" dirty="0"/>
              <a:t>[Figure] Fig. 9.1. The equipment provided, drawn as six separate labelled items laid out side by side rather than as an assembled apparatus: a rectangular wooden block; a set of known masses drawn as a stack of three flat slabs; a spring scale drawn as a barrel with a graduated face and a ring at each end for pulling and for attaching; a long flat wooden board; a meter stick divided by evenly spaced marks; and a stopwatch drawn as a circular dial with two hands and a button on top.</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Discriminating — The part that separates the top grade: an unfamiliar context, a derivation, or an argument that has to hold together to earn anything.</a:t>
            </a:r>
          </a:p>
          <a:p>
            <a:pPr marL="0" indent="0">
              <a:buNone/>
            </a:pPr>
            <a:r>
              <a:rPr lang="en-GB" sz="1200" dirty="0"/>
              <a:t>[Figure] Fig. 10.1. Two identical wedge-shaped inclines stand side by side on the same horizontal floor, labelled as two sections of the same incline. A solid sphere of mass M rests on the sloping face of the left wedge, and a block of mass M rests at the same point up the sloping face of the right wedge. A dashed horizontal line runs across the figure at the level of both objects, and a dimension line at the far left marks their common release height h above the floor. A note states that both are released from rest at the same height; a label under the left ramp reads that the sphere rolls without slipping, and one under the right ramp that the block is on a frictionless section.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Discriminating — The part that separates the top grade: an unfamiliar context, a derivation, or an argument that has to hold together to earn anything.</a:t>
            </a:r>
          </a:p>
          <a:p>
            <a:pPr marL="0" indent="0">
              <a:buNone/>
            </a:pPr>
            <a:r>
              <a:rPr lang="en-GB" sz="1200" dirty="0"/>
              <a:t>[Figure] Fig. 10.1. Two identical wedge-shaped inclines stand side by side on the same horizontal floor, labelled as two sections of the same incline. A solid sphere of mass M rests on the sloping face of the left wedge, and a block of mass M rests at the same point up the sloping face of the right wedge. A dashed horizontal line runs across the figure at the level of both objects, and a dimension line at the far left marks their common release height h above the floor. A note states that both are released from rest at the same height; a label under the left ramp reads that the sphere rolls without slipping, and one under the right ramp that the block is on a frictionless section.</a:t>
            </a:r>
          </a:p>
          <a:p>
            <a:pPr marL="0" indent="0">
              <a:buNone/>
            </a:pPr>
            <a:r>
              <a:rPr lang="en-GB" sz="1200" dirty="0"/>
              <a:t>[Reminder] Fig. 10.1 is on the previous slide.</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(d)] The last point is the hardest on the exam and is the reason this task type exists: the candidate has to say in words what the algebra in part (b) did, and identify which symbol survived the cancellation and why.</a:t>
            </a:r>
          </a:p>
          <a:p>
            <a:pPr marL="0" indent="0">
              <a:buNone/>
            </a:pPr>
            <a:r>
              <a:rPr lang="en-GB" sz="1200" dirty="0"/>
              <a:t>[Figure] Fig. 10.1. Two identical wedge-shaped inclines stand side by side on the same horizontal floor, labelled as two sections of the same incline. A solid sphere of mass M rests on the sloping face of the left wedge, and a block of mass M rests at the same point up the sloping face of the right wedge. A dashed horizontal line runs across the figure at the level of both objects, and a dimension line at the far left marks their common release height h above the floor. A note states that both are released from rest at the same height; a label under the left ramp reads that the sphere rolls without slipping, and one under the right ramp that the block is on a frictionless section.</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(d)] The last point is the hardest on the exam and is the reason this task type exists: the candidate has to say in words what the algebra in part (b) did, and identify which symbol survived the cancellation and why.</a:t>
            </a:r>
          </a:p>
          <a:p>
            <a:pPr marL="0" indent="0">
              <a:buNone/>
            </a:pPr>
            <a:r>
              <a:rPr lang="en-GB" sz="1200" dirty="0"/>
              <a:t>[Figure] Fig. 10.1. Two identical wedge-shaped inclines stand side by side on the same horizontal floor, labelled as two sections of the same incline. A solid sphere of mass M rests on the sloping face of the left wedge, and a block of mass M rests at the same point up the sloping face of the right wedge. A dashed horizontal line runs across the figure at the level of both objects, and a dimension line at the far left marks their common release height h above the floor. A note states that both are released from rest at the same height; a label under the left ramp reads that the sphere rolls without slipping, and one under the right ramp that the block is on a frictionless section.</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[Objectives] SP1 Creating representations: Describe, create and use models, diagrams, graphs and free-body diagrams to represent a physical situation.   SP2 Mathematical routines: Determine and apply mathematical relationships, working symbolically before substituting, and check the reasonableness of a result.   SP3 Scientific questioning and argumentation: Make and justify a claim with evidence and reasoning, and evaluate the claims and reasoning of others.   SP4 Experimental method and data analysis: Design an experimental procedure, identify and control variables, analyse data including linearisation, and evaluate sources of error.</a:t>
            </a:r>
          </a:p>
          <a:p>
            <a:pPr marL="0" indent="0">
              <a:buNone/>
            </a:pPr>
            <a:r>
              <a:rPr lang="en-GB" sz="1200" dirty="0"/>
              <a:t>[Source] College Board AP Physics course and exam descriptions — https://apcentral.collegeboard.org/courses</a:t>
            </a:r>
          </a:p>
          <a:p>
            <a:pPr marL="0" indent="0">
              <a:buNone/>
            </a:pPr>
            <a:r>
              <a:rPr lang="en-GB" sz="1200" dirty="0"/>
              <a:t>[Disclaimer] Written by GioPhysics from the published course frameworks. These are practice exams in the style of AP Physics; they are not College Board materials, contain no released exam questions, and the official course and exam descriptions remain the authority. AP is a trademark of the College Board, which is not affiliated with and does not endorse GioPhysics.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B — 48 m</a:t>
            </a:r>
          </a:p>
          <a:p>
            <a:pPr marL="0" indent="0">
              <a:buNone/>
            </a:pPr>
            <a:r>
              <a:rPr lang="en-GB" sz="1200" dirty="0"/>
              <a:t>[Distractors] The distance is the area under the velocity–time graph: a triangle of 16 m, a rectangle of 24 m, and a triangle of 8 m, giving 48 m. C treats the final stage as a rectangle rather than a triangle, and A drops it altogether. D multiplies 8.0 by the whole 9.0 s, treating the graph as if the object moved at its maximum speed throughout.</a:t>
            </a:r>
          </a:p>
          <a:p>
            <a:pPr marL="0" indent="0">
              <a:buNone/>
            </a:pPr>
            <a:r>
              <a:rPr lang="en-GB" sz="1200" dirty="0"/>
              <a:t>[Figure] Fig. 1.1. A velocity–time graph on a gridded pair of axes. The horizontal axis is time in seconds, marked at every second from 0 to 10; the vertical axis is velocity in metres per second, marked 0, 2, 4, 6, 8 and 10. The plotted line is a straight rise from the origin to 8.0 m/s at 4.0 s, then a horizontal segment held at 8.0 m/s until 7.0 s, then a straight fall back to zero at 9.0 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C — greater than mg</a:t>
            </a:r>
          </a:p>
          <a:p>
            <a:pPr marL="0" indent="0">
              <a:buNone/>
            </a:pPr>
            <a:r>
              <a:rPr lang="en-GB" sz="1200" dirty="0"/>
              <a:t>[Distractors] A is chosen by almost everyone who reasons from the direction of motion rather than the direction of the acceleration. Moving down while slowing down means the acceleration points upward, so the normal force must exceed the weight.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Routine — The standard application — the named equation, the usual graph read.</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C — 4d</a:t>
            </a:r>
          </a:p>
          <a:p>
            <a:pPr marL="0" indent="0">
              <a:buNone/>
            </a:pPr>
            <a:r>
              <a:rPr lang="en-GB" sz="1200" dirty="0"/>
              <a:t>[Distractors] B is the answer of a candidate reasoning proportionally without noticing that kinetic energy goes as v². The work–energy theorem gives Fd = ½mv², so d ∝ v².</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a:p>
            <a:pPr marL="0" indent="0">
              <a:buNone/>
            </a:pPr>
            <a:r>
              <a:rPr lang="en-GB" sz="1200" dirty="0"/>
              <a:t>[Figure] Fig. 4.1. Two balls of equal size rest on a straight horizontal track, well apart from one another. The left-hand ball is labelled 0.50 kg and carries a horizontal arrow drawn from its centre pointing to the right, labelled 4.0 m/s. The right-hand ball is labelled 1.5 kg and carries a horizontal arrow drawn from its centre pointing to the left, labelled 2.0 m/s, so the two arrows point towards each other along the same line. A note on the figure states that this is the instant just before the collision.</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A — 0.50 m/s to the left</a:t>
            </a:r>
          </a:p>
          <a:p>
            <a:pPr marL="0" indent="0">
              <a:buNone/>
            </a:pPr>
            <a:r>
              <a:rPr lang="en-GB" sz="1200" dirty="0"/>
              <a:t>[Distractors] Total momentum is (0.50)(+4.0) + (1.5)(−2.0) = −1.0 kg·m/s, and the combined mass is 2.0 kg. B gets the size right and the sign wrong, which on a real exam is a wrong answer, not a near miss.</a:t>
            </a:r>
          </a:p>
          <a:p>
            <a:pPr marL="0" indent="0">
              <a:buNone/>
            </a:pPr>
            <a:r>
              <a:rPr lang="en-GB" sz="1200" dirty="0"/>
              <a:t>[Figure] Fig. 4.1. Two balls of equal size rest on a straight horizontal track, well apart from one another. The left-hand ball is labelled 0.50 kg and carries a horizontal arrow drawn from its centre pointing to the right, labelled 4.0 m/s. The right-hand ball is labelled 1.5 kg and carries a horizontal arrow drawn from its centre pointing to the left, labelled 2.0 m/s, so the two arrows point towards each other along the same line. A note on the figure states that this is the instant just before the collision.</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89000"/>
            <a:ext cx="508000" cy="31750"/>
          </a:xfrm>
          <a:prstGeom prst="rect">
            <a:avLst/>
          </a:prstGeom>
          <a:solidFill>
            <a:srgbClr val="EF5C3E"/>
          </a:solidFill>
          <a:ln>
            <a:noFill/>
          </a:ln>
        </p:spPr>
      </p:sp>
      <p:sp>
        <p:nvSpPr>
          <p:cNvPr id="3" name="text"/>
          <p:cNvSpPr txBox="1"/>
          <p:nvPr/>
        </p:nvSpPr>
        <p:spPr>
          <a:xfrm>
            <a:off x="558800" y="10668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AP · College Board AP Physics · frameworks first examined in 2025</a:t>
            </a:r>
          </a:p>
        </p:txBody>
      </p:sp>
      <p:sp>
        <p:nvSpPr>
          <p:cNvPr id="4" name="text"/>
          <p:cNvSpPr txBox="1"/>
          <p:nvPr/>
        </p:nvSpPr>
        <p:spPr>
          <a:xfrm>
            <a:off x="558800" y="138303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AP Physics 1 · Algebra-Based</a:t>
            </a:r>
          </a:p>
        </p:txBody>
      </p:sp>
      <p:sp>
        <p:nvSpPr>
          <p:cNvPr id="5" name="text"/>
          <p:cNvSpPr txBox="1"/>
          <p:nvPr/>
        </p:nvSpPr>
        <p:spPr>
          <a:xfrm>
            <a:off x="558800" y="203835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Kinematics, translational dynamics, work and energy, linear momentum, torque and rotational dynamics, rotational energy and momentum, oscillations, and fluids.</a:t>
            </a:r>
          </a:p>
        </p:txBody>
      </p:sp>
      <p:sp>
        <p:nvSpPr>
          <p:cNvPr id="6" name="panel"/>
          <p:cNvSpPr/>
          <p:nvPr/>
        </p:nvSpPr>
        <p:spPr>
          <a:xfrm>
            <a:off x="558800" y="2679700"/>
            <a:ext cx="11074400" cy="12700"/>
          </a:xfrm>
          <a:prstGeom prst="rect">
            <a:avLst/>
          </a:prstGeom>
          <a:solidFill>
            <a:srgbClr val="C6C8BB"/>
          </a:solidFill>
          <a:ln>
            <a:noFill/>
          </a:ln>
        </p:spPr>
      </p:sp>
      <p:sp>
        <p:nvSpPr>
          <p:cNvPr id="7" name="fact-label"/>
          <p:cNvSpPr txBox="1"/>
          <p:nvPr/>
        </p:nvSpPr>
        <p:spPr>
          <a:xfrm>
            <a:off x="558800" y="2857500"/>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MIRRORS</a:t>
            </a:r>
          </a:p>
        </p:txBody>
      </p:sp>
      <p:sp>
        <p:nvSpPr>
          <p:cNvPr id="8" name="fact-value"/>
          <p:cNvSpPr txBox="1"/>
          <p:nvPr/>
        </p:nvSpPr>
        <p:spPr>
          <a:xfrm>
            <a:off x="1879600" y="2857500"/>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Section I (single-select multiple choice) and Section II (four free-response task types)</a:t>
            </a:r>
          </a:p>
        </p:txBody>
      </p:sp>
      <p:sp>
        <p:nvSpPr>
          <p:cNvPr id="9" name="fact-label"/>
          <p:cNvSpPr txBox="1"/>
          <p:nvPr/>
        </p:nvSpPr>
        <p:spPr>
          <a:xfrm>
            <a:off x="558800" y="3136265"/>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MARKS</a:t>
            </a:r>
          </a:p>
        </p:txBody>
      </p:sp>
      <p:sp>
        <p:nvSpPr>
          <p:cNvPr id="10" name="fact-value"/>
          <p:cNvSpPr txBox="1"/>
          <p:nvPr/>
        </p:nvSpPr>
        <p:spPr>
          <a:xfrm>
            <a:off x="1879600" y="3136265"/>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53 in total — all Algebra</a:t>
            </a:r>
          </a:p>
        </p:txBody>
      </p:sp>
      <p:sp>
        <p:nvSpPr>
          <p:cNvPr id="11" name="fact-label"/>
          <p:cNvSpPr txBox="1"/>
          <p:nvPr/>
        </p:nvSpPr>
        <p:spPr>
          <a:xfrm>
            <a:off x="558800" y="3415030"/>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TIME</a:t>
            </a:r>
          </a:p>
        </p:txBody>
      </p:sp>
      <p:sp>
        <p:nvSpPr>
          <p:cNvPr id="12" name="fact-value"/>
          <p:cNvSpPr txBox="1"/>
          <p:nvPr/>
        </p:nvSpPr>
        <p:spPr>
          <a:xfrm>
            <a:off x="1879600" y="3415030"/>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70 minutes · 10 questions</a:t>
            </a:r>
          </a:p>
        </p:txBody>
      </p:sp>
      <p:sp>
        <p:nvSpPr>
          <p:cNvPr id="13" name="fact-label"/>
          <p:cNvSpPr txBox="1"/>
          <p:nvPr/>
        </p:nvSpPr>
        <p:spPr>
          <a:xfrm>
            <a:off x="558800" y="3693795"/>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DEMAND</a:t>
            </a:r>
          </a:p>
        </p:txBody>
      </p:sp>
      <p:sp>
        <p:nvSpPr>
          <p:cNvPr id="14" name="fact-value"/>
          <p:cNvSpPr txBox="1"/>
          <p:nvPr/>
        </p:nvSpPr>
        <p:spPr>
          <a:xfrm>
            <a:off x="1879600" y="3693795"/>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Routine 3   ·   Demanding 5   ·   Discriminating 2</a:t>
            </a:r>
          </a:p>
        </p:txBody>
      </p:sp>
      <p:sp>
        <p:nvSpPr>
          <p:cNvPr id="15" name="fact-label"/>
          <p:cNvSpPr txBox="1"/>
          <p:nvPr/>
        </p:nvSpPr>
        <p:spPr>
          <a:xfrm>
            <a:off x="558800" y="3972560"/>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SYLLABUS</a:t>
            </a:r>
          </a:p>
        </p:txBody>
      </p:sp>
      <p:sp>
        <p:nvSpPr>
          <p:cNvPr id="16" name="fact-value"/>
          <p:cNvSpPr txBox="1"/>
          <p:nvPr/>
        </p:nvSpPr>
        <p:spPr>
          <a:xfrm>
            <a:off x="1879600" y="3972560"/>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1, 2, 3, 4, 5, 6, 7, 8</a:t>
            </a:r>
          </a:p>
        </p:txBody>
      </p:sp>
      <p:sp>
        <p:nvSpPr>
          <p:cNvPr id="17" name="panel"/>
          <p:cNvSpPr/>
          <p:nvPr/>
        </p:nvSpPr>
        <p:spPr>
          <a:xfrm>
            <a:off x="558800" y="5773420"/>
            <a:ext cx="31750" cy="347980"/>
          </a:xfrm>
          <a:prstGeom prst="rect">
            <a:avLst/>
          </a:prstGeom>
          <a:solidFill>
            <a:srgbClr val="E0A93F"/>
          </a:solidFill>
          <a:ln>
            <a:noFill/>
          </a:ln>
        </p:spPr>
      </p:sp>
      <p:sp>
        <p:nvSpPr>
          <p:cNvPr id="18" name="text"/>
          <p:cNvSpPr txBox="1"/>
          <p:nvPr/>
        </p:nvSpPr>
        <p:spPr>
          <a:xfrm>
            <a:off x="787400" y="5798820"/>
            <a:ext cx="10845800" cy="29718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Written by GioPhysics from the published course frameworks. These are practice exams in the style of AP Physics; they are not College Board materials, contain no released exam questions, and the official course and exam descriptions remain the authority. AP is a trademark of the College Board, which is not affiliated with and does not endorse GioPhysics.</a:t>
            </a:r>
          </a:p>
        </p:txBody>
      </p:sp>
      <p:sp>
        <p:nvSpPr>
          <p:cNvPr id="19" name="panel"/>
          <p:cNvSpPr/>
          <p:nvPr/>
        </p:nvSpPr>
        <p:spPr>
          <a:xfrm>
            <a:off x="558800" y="558800"/>
            <a:ext cx="11074400" cy="12700"/>
          </a:xfrm>
          <a:prstGeom prst="rect">
            <a:avLst/>
          </a:prstGeom>
          <a:solidFill>
            <a:srgbClr val="C6C8BB"/>
          </a:solidFill>
          <a:ln>
            <a:noFill/>
          </a:ln>
        </p:spPr>
      </p:sp>
      <p:sp>
        <p:nvSpPr>
          <p:cNvPr id="20"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AP PHYSICS 1 · ALGEBRA-BASED</a:t>
            </a:r>
          </a:p>
        </p:txBody>
      </p:sp>
      <p:sp>
        <p:nvSpPr>
          <p:cNvPr id="21"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2" name="panel"/>
          <p:cNvSpPr/>
          <p:nvPr/>
        </p:nvSpPr>
        <p:spPr>
          <a:xfrm>
            <a:off x="558800" y="6273800"/>
            <a:ext cx="11074400" cy="12700"/>
          </a:xfrm>
          <a:prstGeom prst="rect">
            <a:avLst/>
          </a:prstGeom>
          <a:solidFill>
            <a:srgbClr val="C6C8BB"/>
          </a:solidFill>
          <a:ln>
            <a:noFill/>
          </a:ln>
        </p:spPr>
      </p:sp>
      <p:sp>
        <p:nvSpPr>
          <p:cNvPr id="23"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AP Physics — AP Physics 1 · Algebra-Based. Written by GioPhysics from College Board AP Physics course and exam descriptions; not an awarding body's document.</a:t>
            </a:r>
          </a:p>
        </p:txBody>
      </p:sp>
      <p:sp>
        <p:nvSpPr>
          <p:cNvPr id="24"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29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5</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102E29"/>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8813803" y="711200"/>
            <a:ext cx="809600" cy="266700"/>
          </a:xfrm>
          <a:prstGeom prst="roundRect">
            <a:avLst>
              <a:gd name="adj" fmla="val 30000"/>
            </a:avLst>
          </a:prstGeom>
          <a:noFill/>
          <a:ln w="9525">
            <a:solidFill>
              <a:srgbClr val="102E29"/>
            </a:solidFill>
          </a:ln>
        </p:spPr>
      </p:sp>
      <p:sp>
        <p:nvSpPr>
          <p:cNvPr id="9" name="chip"/>
          <p:cNvSpPr txBox="1"/>
          <p:nvPr/>
        </p:nvSpPr>
        <p:spPr>
          <a:xfrm>
            <a:off x="8813803" y="711200"/>
            <a:ext cx="80960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Algebra</a:t>
            </a:r>
          </a:p>
        </p:txBody>
      </p:sp>
      <p:sp>
        <p:nvSpPr>
          <p:cNvPr id="10" name="panel"/>
          <p:cNvSpPr/>
          <p:nvPr/>
        </p:nvSpPr>
        <p:spPr>
          <a:xfrm>
            <a:off x="7399914" y="711200"/>
            <a:ext cx="1312289" cy="266700"/>
          </a:xfrm>
          <a:prstGeom prst="roundRect">
            <a:avLst>
              <a:gd name="adj" fmla="val 30000"/>
            </a:avLst>
          </a:prstGeom>
          <a:solidFill>
            <a:srgbClr val="102E29"/>
          </a:solidFill>
          <a:ln>
            <a:noFill/>
          </a:ln>
        </p:spPr>
      </p:sp>
      <p:sp>
        <p:nvSpPr>
          <p:cNvPr id="11" name="chip"/>
          <p:cNvSpPr txBox="1"/>
          <p:nvPr/>
        </p:nvSpPr>
        <p:spPr>
          <a:xfrm>
            <a:off x="7399914"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5, 6   ·   SP3</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solid disk and a thin hoop have the same mass and the same radius. Both are released from rest at the top of the same incline and roll down without slipping. Which reaches the bottom first?</a:t>
            </a:r>
          </a:p>
        </p:txBody>
      </p:sp>
      <p:sp>
        <p:nvSpPr>
          <p:cNvPr id="14" name="choice-letter"/>
          <p:cNvSpPr txBox="1"/>
          <p:nvPr/>
        </p:nvSpPr>
        <p:spPr>
          <a:xfrm>
            <a:off x="558800" y="19532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5" name="choice"/>
          <p:cNvSpPr txBox="1"/>
          <p:nvPr/>
        </p:nvSpPr>
        <p:spPr>
          <a:xfrm>
            <a:off x="939800" y="19532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the disk, because a smaller fraction of its energy goes into rotation</a:t>
            </a:r>
          </a:p>
        </p:txBody>
      </p:sp>
      <p:sp>
        <p:nvSpPr>
          <p:cNvPr id="16" name="choice-letter"/>
          <p:cNvSpPr txBox="1"/>
          <p:nvPr/>
        </p:nvSpPr>
        <p:spPr>
          <a:xfrm>
            <a:off x="558800" y="23215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7" name="choice"/>
          <p:cNvSpPr txBox="1"/>
          <p:nvPr/>
        </p:nvSpPr>
        <p:spPr>
          <a:xfrm>
            <a:off x="939800" y="23215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the hoop, because its mass is farther from the axis</a:t>
            </a:r>
          </a:p>
        </p:txBody>
      </p:sp>
      <p:sp>
        <p:nvSpPr>
          <p:cNvPr id="18" name="choice-letter"/>
          <p:cNvSpPr txBox="1"/>
          <p:nvPr/>
        </p:nvSpPr>
        <p:spPr>
          <a:xfrm>
            <a:off x="558800" y="26898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19" name="choice"/>
          <p:cNvSpPr txBox="1"/>
          <p:nvPr/>
        </p:nvSpPr>
        <p:spPr>
          <a:xfrm>
            <a:off x="939800" y="26898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neither — they arrive together, because they have the same mass</a:t>
            </a:r>
          </a:p>
        </p:txBody>
      </p:sp>
      <p:sp>
        <p:nvSpPr>
          <p:cNvPr id="20" name="choice-letter"/>
          <p:cNvSpPr txBox="1"/>
          <p:nvPr/>
        </p:nvSpPr>
        <p:spPr>
          <a:xfrm>
            <a:off x="558800" y="30581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1" name="choice"/>
          <p:cNvSpPr txBox="1"/>
          <p:nvPr/>
        </p:nvSpPr>
        <p:spPr>
          <a:xfrm>
            <a:off x="939800" y="30581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neither — they arrive together, because gravity acts equally on both</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AP PHYSICS 1 · ALGEBRA-BASED</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AP Physics — AP Physics 1 · Algebra-Based. Written by GioPhysics from College Board AP Physics course and exam descriptions;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29</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5</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A9BDB6"/>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8813803" y="711200"/>
            <a:ext cx="809600" cy="266700"/>
          </a:xfrm>
          <a:prstGeom prst="roundRect">
            <a:avLst>
              <a:gd name="adj" fmla="val 30000"/>
            </a:avLst>
          </a:prstGeom>
          <a:noFill/>
          <a:ln w="9525">
            <a:solidFill>
              <a:srgbClr val="A9BDB6"/>
            </a:solidFill>
          </a:ln>
        </p:spPr>
      </p:sp>
      <p:sp>
        <p:nvSpPr>
          <p:cNvPr id="9" name="chip"/>
          <p:cNvSpPr txBox="1"/>
          <p:nvPr/>
        </p:nvSpPr>
        <p:spPr>
          <a:xfrm>
            <a:off x="8813803" y="711200"/>
            <a:ext cx="80960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Algebra</a:t>
            </a:r>
          </a:p>
        </p:txBody>
      </p:sp>
      <p:sp>
        <p:nvSpPr>
          <p:cNvPr id="10" name="panel"/>
          <p:cNvSpPr/>
          <p:nvPr/>
        </p:nvSpPr>
        <p:spPr>
          <a:xfrm>
            <a:off x="7399914" y="711200"/>
            <a:ext cx="1312289" cy="266700"/>
          </a:xfrm>
          <a:prstGeom prst="roundRect">
            <a:avLst>
              <a:gd name="adj" fmla="val 30000"/>
            </a:avLst>
          </a:prstGeom>
          <a:noFill/>
          <a:ln w="9525">
            <a:solidFill>
              <a:srgbClr val="A9BDB6"/>
            </a:solidFill>
          </a:ln>
        </p:spPr>
      </p:sp>
      <p:sp>
        <p:nvSpPr>
          <p:cNvPr id="11" name="chip"/>
          <p:cNvSpPr txBox="1"/>
          <p:nvPr/>
        </p:nvSpPr>
        <p:spPr>
          <a:xfrm>
            <a:off x="7399914"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A</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the disk, because a smaller fraction of its energy goes into rotation</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C and D are the answers of a candidate applying the free-fall result, where mass genuinely does cancel. It does cancel here too — but the rotational inertia does not, and the hoop's larger I/MR² leaves less of the released energy available as translational kinetic energy.</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AP PHYSICS 1 · ALGEBRA-BASED</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AP Physics — AP Physics 1 · Algebra-Based. Written by GioPhysics from College Board AP Physics course and exam descriptions;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11 / 29</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6</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102E29"/>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Routine</a:t>
            </a:r>
          </a:p>
        </p:txBody>
      </p:sp>
      <p:sp>
        <p:nvSpPr>
          <p:cNvPr id="8" name="panel"/>
          <p:cNvSpPr/>
          <p:nvPr/>
        </p:nvSpPr>
        <p:spPr>
          <a:xfrm>
            <a:off x="9060346" y="711200"/>
            <a:ext cx="809600" cy="266700"/>
          </a:xfrm>
          <a:prstGeom prst="roundRect">
            <a:avLst>
              <a:gd name="adj" fmla="val 30000"/>
            </a:avLst>
          </a:prstGeom>
          <a:noFill/>
          <a:ln w="9525">
            <a:solidFill>
              <a:srgbClr val="102E29"/>
            </a:solidFill>
          </a:ln>
        </p:spPr>
      </p:sp>
      <p:sp>
        <p:nvSpPr>
          <p:cNvPr id="9" name="chip"/>
          <p:cNvSpPr txBox="1"/>
          <p:nvPr/>
        </p:nvSpPr>
        <p:spPr>
          <a:xfrm>
            <a:off x="9060346" y="711200"/>
            <a:ext cx="80960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Algebra</a:t>
            </a:r>
          </a:p>
        </p:txBody>
      </p:sp>
      <p:sp>
        <p:nvSpPr>
          <p:cNvPr id="10" name="panel"/>
          <p:cNvSpPr/>
          <p:nvPr/>
        </p:nvSpPr>
        <p:spPr>
          <a:xfrm>
            <a:off x="7646457" y="711200"/>
            <a:ext cx="1312289" cy="266700"/>
          </a:xfrm>
          <a:prstGeom prst="roundRect">
            <a:avLst>
              <a:gd name="adj" fmla="val 30000"/>
            </a:avLst>
          </a:prstGeom>
          <a:solidFill>
            <a:srgbClr val="102E29"/>
          </a:solidFill>
          <a:ln>
            <a:noFill/>
          </a:ln>
        </p:spPr>
      </p:sp>
      <p:sp>
        <p:nvSpPr>
          <p:cNvPr id="11" name="chip"/>
          <p:cNvSpPr txBox="1"/>
          <p:nvPr/>
        </p:nvSpPr>
        <p:spPr>
          <a:xfrm>
            <a:off x="7646457"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8   ·   SP2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solid block of density 600 kg/m³ floats at rest in water of density 1000 kg/m³. What fraction of the block's volume is below the surface?</a:t>
            </a:r>
          </a:p>
        </p:txBody>
      </p:sp>
      <p:sp>
        <p:nvSpPr>
          <p:cNvPr id="14" name="choice-letter"/>
          <p:cNvSpPr txBox="1"/>
          <p:nvPr/>
        </p:nvSpPr>
        <p:spPr>
          <a:xfrm>
            <a:off x="558800" y="19532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5" name="choice"/>
          <p:cNvSpPr txBox="1"/>
          <p:nvPr/>
        </p:nvSpPr>
        <p:spPr>
          <a:xfrm>
            <a:off x="939800" y="19532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0.40</a:t>
            </a:r>
          </a:p>
        </p:txBody>
      </p:sp>
      <p:sp>
        <p:nvSpPr>
          <p:cNvPr id="16" name="choice-letter"/>
          <p:cNvSpPr txBox="1"/>
          <p:nvPr/>
        </p:nvSpPr>
        <p:spPr>
          <a:xfrm>
            <a:off x="558800" y="23215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7" name="choice"/>
          <p:cNvSpPr txBox="1"/>
          <p:nvPr/>
        </p:nvSpPr>
        <p:spPr>
          <a:xfrm>
            <a:off x="939800" y="23215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0.60</a:t>
            </a:r>
          </a:p>
        </p:txBody>
      </p:sp>
      <p:sp>
        <p:nvSpPr>
          <p:cNvPr id="18" name="choice-letter"/>
          <p:cNvSpPr txBox="1"/>
          <p:nvPr/>
        </p:nvSpPr>
        <p:spPr>
          <a:xfrm>
            <a:off x="558800" y="26898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19" name="choice"/>
          <p:cNvSpPr txBox="1"/>
          <p:nvPr/>
        </p:nvSpPr>
        <p:spPr>
          <a:xfrm>
            <a:off x="939800" y="26898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1.00</a:t>
            </a:r>
          </a:p>
        </p:txBody>
      </p:sp>
      <p:sp>
        <p:nvSpPr>
          <p:cNvPr id="20" name="choice-letter"/>
          <p:cNvSpPr txBox="1"/>
          <p:nvPr/>
        </p:nvSpPr>
        <p:spPr>
          <a:xfrm>
            <a:off x="558800" y="30581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1" name="choice"/>
          <p:cNvSpPr txBox="1"/>
          <p:nvPr/>
        </p:nvSpPr>
        <p:spPr>
          <a:xfrm>
            <a:off x="939800" y="30581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1.67</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AP PHYSICS 1 · ALGEBRA-BASED</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AP Physics — AP Physics 1 · Algebra-Based. Written by GioPhysics from College Board AP Physics course and exam descriptions;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29</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6</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A9BDB6"/>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Routine</a:t>
            </a:r>
          </a:p>
        </p:txBody>
      </p:sp>
      <p:sp>
        <p:nvSpPr>
          <p:cNvPr id="8" name="panel"/>
          <p:cNvSpPr/>
          <p:nvPr/>
        </p:nvSpPr>
        <p:spPr>
          <a:xfrm>
            <a:off x="9060346" y="711200"/>
            <a:ext cx="809600" cy="266700"/>
          </a:xfrm>
          <a:prstGeom prst="roundRect">
            <a:avLst>
              <a:gd name="adj" fmla="val 30000"/>
            </a:avLst>
          </a:prstGeom>
          <a:noFill/>
          <a:ln w="9525">
            <a:solidFill>
              <a:srgbClr val="A9BDB6"/>
            </a:solidFill>
          </a:ln>
        </p:spPr>
      </p:sp>
      <p:sp>
        <p:nvSpPr>
          <p:cNvPr id="9" name="chip"/>
          <p:cNvSpPr txBox="1"/>
          <p:nvPr/>
        </p:nvSpPr>
        <p:spPr>
          <a:xfrm>
            <a:off x="9060346" y="711200"/>
            <a:ext cx="80960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Algebra</a:t>
            </a:r>
          </a:p>
        </p:txBody>
      </p:sp>
      <p:sp>
        <p:nvSpPr>
          <p:cNvPr id="10" name="panel"/>
          <p:cNvSpPr/>
          <p:nvPr/>
        </p:nvSpPr>
        <p:spPr>
          <a:xfrm>
            <a:off x="7646457" y="711200"/>
            <a:ext cx="1312289" cy="266700"/>
          </a:xfrm>
          <a:prstGeom prst="roundRect">
            <a:avLst>
              <a:gd name="adj" fmla="val 30000"/>
            </a:avLst>
          </a:prstGeom>
          <a:noFill/>
          <a:ln w="9525">
            <a:solidFill>
              <a:srgbClr val="A9BDB6"/>
            </a:solidFill>
          </a:ln>
        </p:spPr>
      </p:sp>
      <p:sp>
        <p:nvSpPr>
          <p:cNvPr id="11" name="chip"/>
          <p:cNvSpPr txBox="1"/>
          <p:nvPr/>
        </p:nvSpPr>
        <p:spPr>
          <a:xfrm>
            <a:off x="7646457"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B</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0.60</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 is the fraction above the surface. D inverts the ratio and should be rejected on sight — a fraction of a volume cannot exceed 1.</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AP PHYSICS 1 · ALGEBRA-BASED</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AP Physics — AP Physics 1 · Algebra-Based. Written by GioPhysics from College Board AP Physics course and exam descriptions;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13 / 29</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7</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569242" y="711200"/>
            <a:ext cx="1054376" cy="266700"/>
          </a:xfrm>
          <a:prstGeom prst="roundRect">
            <a:avLst>
              <a:gd name="adj" fmla="val 30000"/>
            </a:avLst>
          </a:prstGeom>
          <a:noFill/>
          <a:ln w="9525">
            <a:solidFill>
              <a:srgbClr val="102E29"/>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8658042" y="711200"/>
            <a:ext cx="809600" cy="266700"/>
          </a:xfrm>
          <a:prstGeom prst="roundRect">
            <a:avLst>
              <a:gd name="adj" fmla="val 30000"/>
            </a:avLst>
          </a:prstGeom>
          <a:noFill/>
          <a:ln w="9525">
            <a:solidFill>
              <a:srgbClr val="102E29"/>
            </a:solidFill>
          </a:ln>
        </p:spPr>
      </p:sp>
      <p:sp>
        <p:nvSpPr>
          <p:cNvPr id="9" name="chip"/>
          <p:cNvSpPr txBox="1"/>
          <p:nvPr/>
        </p:nvSpPr>
        <p:spPr>
          <a:xfrm>
            <a:off x="8658042" y="711200"/>
            <a:ext cx="80960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Algebra</a:t>
            </a:r>
          </a:p>
        </p:txBody>
      </p:sp>
      <p:sp>
        <p:nvSpPr>
          <p:cNvPr id="10" name="panel"/>
          <p:cNvSpPr/>
          <p:nvPr/>
        </p:nvSpPr>
        <p:spPr>
          <a:xfrm>
            <a:off x="7315259" y="711200"/>
            <a:ext cx="1241183" cy="266700"/>
          </a:xfrm>
          <a:prstGeom prst="roundRect">
            <a:avLst>
              <a:gd name="adj" fmla="val 30000"/>
            </a:avLst>
          </a:prstGeom>
          <a:solidFill>
            <a:srgbClr val="102E29"/>
          </a:solidFill>
          <a:ln>
            <a:noFill/>
          </a:ln>
        </p:spPr>
      </p:sp>
      <p:sp>
        <p:nvSpPr>
          <p:cNvPr id="11" name="chip"/>
          <p:cNvSpPr txBox="1"/>
          <p:nvPr/>
        </p:nvSpPr>
        <p:spPr>
          <a:xfrm>
            <a:off x="7315259" y="711200"/>
            <a:ext cx="124118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Free response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Mathematical Routines   ·   Syllabus 2, 3</a:t>
            </a:r>
          </a:p>
        </p:txBody>
      </p:sp>
      <p:sp>
        <p:nvSpPr>
          <p:cNvPr id="13" name="text"/>
          <p:cNvSpPr txBox="1"/>
          <p:nvPr/>
        </p:nvSpPr>
        <p:spPr>
          <a:xfrm>
            <a:off x="558800" y="134620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block of mass m is released from rest at a height h on an incline that makes an angle θ with the horizontal. The coefficient of kinetic friction between the block and the incline is μ. The block slides down the incline and then continues onto a horizontal surface with the same coefficient of kinetic friction.</a:t>
            </a:r>
          </a:p>
        </p:txBody>
      </p:sp>
      <p:sp>
        <p:nvSpPr>
          <p:cNvPr id="14" name="panel"/>
          <p:cNvSpPr/>
          <p:nvPr/>
        </p:nvSpPr>
        <p:spPr>
          <a:xfrm>
            <a:off x="2837676" y="2167890"/>
            <a:ext cx="6516649" cy="3175000"/>
          </a:xfrm>
          <a:prstGeom prst="rect">
            <a:avLst/>
          </a:prstGeom>
          <a:solidFill>
            <a:srgbClr val="FFFFFF"/>
          </a:solidFill>
          <a:ln w="9525">
            <a:solidFill>
              <a:srgbClr val="C6C8BB"/>
            </a:solidFill>
          </a:ln>
        </p:spPr>
      </p:sp>
      <p:pic>
        <p:nvPicPr>
          <p:cNvPr id="15" name="Fig. 7.1" descr="A wedge-shaped incline stands on a horizontal floor with its sloping face rising from right to left, and the angle between the sloping face and the floor at the foot of the slope is marked θ. A block labelled m rests on the sloping face near the top and is noted as released from rest, with a dimension line to the left of the wedge marking its height h above the floor. The symbol μ is printed on the wedge below the sloping face and again on the floor beyond the foot of the slope, showing that the same coefficient of kinetic friction applies to both surfaces, which run into one another at the bottom of the incline."/>
          <p:cNvPicPr>
            <a:picLocks noChangeAspect="1"/>
          </p:cNvPicPr>
          <p:nvPr/>
        </p:nvPicPr>
        <p:blipFill>
          <a:blip r:embed="rId3"/>
          <a:stretch>
            <a:fillRect/>
          </a:stretch>
        </p:blipFill>
        <p:spPr>
          <a:xfrm>
            <a:off x="2951976" y="2282190"/>
            <a:ext cx="6288049" cy="2946400"/>
          </a:xfrm>
          <a:prstGeom prst="rect">
            <a:avLst/>
          </a:prstGeom>
        </p:spPr>
      </p:pic>
      <p:sp>
        <p:nvSpPr>
          <p:cNvPr id="16" name="text"/>
          <p:cNvSpPr txBox="1"/>
          <p:nvPr/>
        </p:nvSpPr>
        <p:spPr>
          <a:xfrm>
            <a:off x="558800" y="5406390"/>
            <a:ext cx="11074400" cy="59436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 7.1 — A wedge-shaped incline stands on a horizontal floor with its sloping face rising from right to left, and the angle between the sloping face and the floor at the foot of the slope is marked θ. A block labelled m rests on the sloping face near the top and is noted as released from rest, with a dimension line to the left of the wedge marking its height h above the floor. The symbol μ is printed on the wedge below the sloping face and again on the floor beyond the foot of the slope, showing that the same coefficient of kinetic friction applies to both surfaces, which run into one another at the bottom of the incline.</a:t>
            </a:r>
          </a:p>
        </p:txBody>
      </p:sp>
      <p:sp>
        <p:nvSpPr>
          <p:cNvPr id="17" name="panel"/>
          <p:cNvSpPr/>
          <p:nvPr/>
        </p:nvSpPr>
        <p:spPr>
          <a:xfrm>
            <a:off x="558800" y="558800"/>
            <a:ext cx="11074400" cy="12700"/>
          </a:xfrm>
          <a:prstGeom prst="rect">
            <a:avLst/>
          </a:prstGeom>
          <a:solidFill>
            <a:srgbClr val="C6C8BB"/>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AP PHYSICS 1 · ALGEBRA-BASED</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C6C8BB"/>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AP Physics — AP Physics 1 · Algebra-Based. Written by GioPhysics from College Board AP Physics course and exam descriptions;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29</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7 (cont.)</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569242" y="711200"/>
            <a:ext cx="1054376" cy="266700"/>
          </a:xfrm>
          <a:prstGeom prst="roundRect">
            <a:avLst>
              <a:gd name="adj" fmla="val 30000"/>
            </a:avLst>
          </a:prstGeom>
          <a:noFill/>
          <a:ln w="9525">
            <a:solidFill>
              <a:srgbClr val="102E29"/>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8658042" y="711200"/>
            <a:ext cx="809600" cy="266700"/>
          </a:xfrm>
          <a:prstGeom prst="roundRect">
            <a:avLst>
              <a:gd name="adj" fmla="val 30000"/>
            </a:avLst>
          </a:prstGeom>
          <a:noFill/>
          <a:ln w="9525">
            <a:solidFill>
              <a:srgbClr val="102E29"/>
            </a:solidFill>
          </a:ln>
        </p:spPr>
      </p:sp>
      <p:sp>
        <p:nvSpPr>
          <p:cNvPr id="9" name="chip"/>
          <p:cNvSpPr txBox="1"/>
          <p:nvPr/>
        </p:nvSpPr>
        <p:spPr>
          <a:xfrm>
            <a:off x="8658042" y="711200"/>
            <a:ext cx="80960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Algebra</a:t>
            </a:r>
          </a:p>
        </p:txBody>
      </p:sp>
      <p:sp>
        <p:nvSpPr>
          <p:cNvPr id="10" name="panel"/>
          <p:cNvSpPr/>
          <p:nvPr/>
        </p:nvSpPr>
        <p:spPr>
          <a:xfrm>
            <a:off x="7315259" y="711200"/>
            <a:ext cx="1241183" cy="266700"/>
          </a:xfrm>
          <a:prstGeom prst="roundRect">
            <a:avLst>
              <a:gd name="adj" fmla="val 30000"/>
            </a:avLst>
          </a:prstGeom>
          <a:solidFill>
            <a:srgbClr val="102E29"/>
          </a:solidFill>
          <a:ln>
            <a:noFill/>
          </a:ln>
        </p:spPr>
      </p:sp>
      <p:sp>
        <p:nvSpPr>
          <p:cNvPr id="11" name="chip"/>
          <p:cNvSpPr txBox="1"/>
          <p:nvPr/>
        </p:nvSpPr>
        <p:spPr>
          <a:xfrm>
            <a:off x="7315259" y="711200"/>
            <a:ext cx="124118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Free response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continued from the previous slide</a:t>
            </a:r>
          </a:p>
        </p:txBody>
      </p:sp>
      <p:sp>
        <p:nvSpPr>
          <p:cNvPr id="13" name="part-ref"/>
          <p:cNvSpPr txBox="1"/>
          <p:nvPr/>
        </p:nvSpPr>
        <p:spPr>
          <a:xfrm>
            <a:off x="558800" y="13462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Derive</a:t>
            </a:r>
          </a:p>
        </p:txBody>
      </p:sp>
      <p:sp>
        <p:nvSpPr>
          <p:cNvPr id="14" name="part-marks"/>
          <p:cNvSpPr txBox="1"/>
          <p:nvPr/>
        </p:nvSpPr>
        <p:spPr>
          <a:xfrm>
            <a:off x="11009102" y="13462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4 marks</a:t>
            </a:r>
          </a:p>
        </p:txBody>
      </p:sp>
      <p:sp>
        <p:nvSpPr>
          <p:cNvPr id="15" name="text"/>
          <p:cNvSpPr txBox="1"/>
          <p:nvPr/>
        </p:nvSpPr>
        <p:spPr>
          <a:xfrm>
            <a:off x="558800" y="15824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Derive an expression for the speed of the block at the bottom of the incline, in terms of m, h, θ, μ and physical constants.</a:t>
            </a:r>
          </a:p>
        </p:txBody>
      </p:sp>
      <p:sp>
        <p:nvSpPr>
          <p:cNvPr id="16" name="part-ref"/>
          <p:cNvSpPr txBox="1"/>
          <p:nvPr/>
        </p:nvSpPr>
        <p:spPr>
          <a:xfrm>
            <a:off x="558800" y="19202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Calculate</a:t>
            </a:r>
          </a:p>
        </p:txBody>
      </p:sp>
      <p:sp>
        <p:nvSpPr>
          <p:cNvPr id="17" name="part-marks"/>
          <p:cNvSpPr txBox="1"/>
          <p:nvPr/>
        </p:nvSpPr>
        <p:spPr>
          <a:xfrm>
            <a:off x="11009102" y="19202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18" name="text"/>
          <p:cNvSpPr txBox="1"/>
          <p:nvPr/>
        </p:nvSpPr>
        <p:spPr>
          <a:xfrm>
            <a:off x="558800" y="215646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Calculate the speed of the block at the bottom of the incline for m = 2.0 kg, h = 1.5 m, θ = 30°, and μ = 0.25.</a:t>
            </a:r>
          </a:p>
        </p:txBody>
      </p:sp>
      <p:sp>
        <p:nvSpPr>
          <p:cNvPr id="19" name="part-ref"/>
          <p:cNvSpPr txBox="1"/>
          <p:nvPr/>
        </p:nvSpPr>
        <p:spPr>
          <a:xfrm>
            <a:off x="558800" y="249428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Determine</a:t>
            </a:r>
          </a:p>
        </p:txBody>
      </p:sp>
      <p:sp>
        <p:nvSpPr>
          <p:cNvPr id="20" name="part-marks"/>
          <p:cNvSpPr txBox="1"/>
          <p:nvPr/>
        </p:nvSpPr>
        <p:spPr>
          <a:xfrm>
            <a:off x="11009102" y="249428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21" name="text"/>
          <p:cNvSpPr txBox="1"/>
          <p:nvPr/>
        </p:nvSpPr>
        <p:spPr>
          <a:xfrm>
            <a:off x="558800" y="273050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Determine the distance the block travels along the horizontal surface before coming to rest.</a:t>
            </a:r>
          </a:p>
        </p:txBody>
      </p:sp>
      <p:sp>
        <p:nvSpPr>
          <p:cNvPr id="22" name="part-ref"/>
          <p:cNvSpPr txBox="1"/>
          <p:nvPr/>
        </p:nvSpPr>
        <p:spPr>
          <a:xfrm>
            <a:off x="558800" y="306832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  Justify</a:t>
            </a:r>
          </a:p>
        </p:txBody>
      </p:sp>
      <p:sp>
        <p:nvSpPr>
          <p:cNvPr id="23" name="part-marks"/>
          <p:cNvSpPr txBox="1"/>
          <p:nvPr/>
        </p:nvSpPr>
        <p:spPr>
          <a:xfrm>
            <a:off x="11009102" y="306832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24" name="text"/>
          <p:cNvSpPr txBox="1"/>
          <p:nvPr/>
        </p:nvSpPr>
        <p:spPr>
          <a:xfrm>
            <a:off x="558800" y="330454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A student claims that doubling the mass of the block would double the distance found in part (c). Justify why the student is incorrect, referring to your expression.</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AP PHYSICS 1 · ALGEBRA-BASED</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AP Physics — AP Physics 1 · Algebra-Based. Written by GioPhysics from College Board AP Physics course and exam descriptions;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29</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7</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569242" y="711200"/>
            <a:ext cx="1054376" cy="266700"/>
          </a:xfrm>
          <a:prstGeom prst="roundRect">
            <a:avLst>
              <a:gd name="adj" fmla="val 30000"/>
            </a:avLst>
          </a:prstGeom>
          <a:noFill/>
          <a:ln w="9525">
            <a:solidFill>
              <a:srgbClr val="A9BDB6"/>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8658042" y="711200"/>
            <a:ext cx="809600" cy="266700"/>
          </a:xfrm>
          <a:prstGeom prst="roundRect">
            <a:avLst>
              <a:gd name="adj" fmla="val 30000"/>
            </a:avLst>
          </a:prstGeom>
          <a:noFill/>
          <a:ln w="9525">
            <a:solidFill>
              <a:srgbClr val="A9BDB6"/>
            </a:solidFill>
          </a:ln>
        </p:spPr>
      </p:sp>
      <p:sp>
        <p:nvSpPr>
          <p:cNvPr id="9" name="chip"/>
          <p:cNvSpPr txBox="1"/>
          <p:nvPr/>
        </p:nvSpPr>
        <p:spPr>
          <a:xfrm>
            <a:off x="8658042" y="711200"/>
            <a:ext cx="80960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Algebra</a:t>
            </a:r>
          </a:p>
        </p:txBody>
      </p:sp>
      <p:sp>
        <p:nvSpPr>
          <p:cNvPr id="10" name="panel"/>
          <p:cNvSpPr/>
          <p:nvPr/>
        </p:nvSpPr>
        <p:spPr>
          <a:xfrm>
            <a:off x="7315259" y="711200"/>
            <a:ext cx="1241183" cy="266700"/>
          </a:xfrm>
          <a:prstGeom prst="roundRect">
            <a:avLst>
              <a:gd name="adj" fmla="val 30000"/>
            </a:avLst>
          </a:prstGeom>
          <a:noFill/>
          <a:ln w="9525">
            <a:solidFill>
              <a:srgbClr val="A9BDB6"/>
            </a:solidFill>
          </a:ln>
        </p:spPr>
      </p:sp>
      <p:sp>
        <p:nvSpPr>
          <p:cNvPr id="11" name="chip"/>
          <p:cNvSpPr txBox="1"/>
          <p:nvPr/>
        </p:nvSpPr>
        <p:spPr>
          <a:xfrm>
            <a:off x="7315259" y="711200"/>
            <a:ext cx="124118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Free response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86532"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Derive — 4 marks</a:t>
            </a:r>
          </a:p>
        </p:txBody>
      </p:sp>
      <p:sp>
        <p:nvSpPr>
          <p:cNvPr id="14" name="ms-objective"/>
          <p:cNvSpPr txBox="1"/>
          <p:nvPr/>
        </p:nvSpPr>
        <p:spPr>
          <a:xfrm>
            <a:off x="11323132" y="1346200"/>
            <a:ext cx="310068"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SP2</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uses energy conservation with a friction term, ΔK = mgh − f·L</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identifies the distance along the incline as L = h / sin θ and the friction force as f = μmg cos θ</a:t>
            </a:r>
          </a:p>
        </p:txBody>
      </p:sp>
      <p:sp>
        <p:nvSpPr>
          <p:cNvPr id="19" name="ms-tick"/>
          <p:cNvSpPr txBox="1"/>
          <p:nvPr/>
        </p:nvSpPr>
        <p:spPr>
          <a:xfrm>
            <a:off x="558800" y="209359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09359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friction work = μmg cos θ · (h / sin θ) = μmgh cot θ</a:t>
            </a:r>
          </a:p>
        </p:txBody>
      </p:sp>
      <p:sp>
        <p:nvSpPr>
          <p:cNvPr id="21" name="ms-tick"/>
          <p:cNvSpPr txBox="1"/>
          <p:nvPr/>
        </p:nvSpPr>
        <p:spPr>
          <a:xfrm>
            <a:off x="558800" y="234696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2" name="ms-point"/>
          <p:cNvSpPr txBox="1"/>
          <p:nvPr/>
        </p:nvSpPr>
        <p:spPr>
          <a:xfrm>
            <a:off x="812800" y="234696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v = √(2gh(1 − μ cot θ)), with m correctly cancelling</a:t>
            </a:r>
          </a:p>
        </p:txBody>
      </p:sp>
      <p:sp>
        <p:nvSpPr>
          <p:cNvPr id="23" name="text"/>
          <p:cNvSpPr txBox="1"/>
          <p:nvPr/>
        </p:nvSpPr>
        <p:spPr>
          <a:xfrm>
            <a:off x="812800" y="2676525"/>
            <a:ext cx="10820400" cy="1651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A numerical answer with no symbolic expression scores at most one point on this task type. The expression is the task.</a:t>
            </a:r>
          </a:p>
        </p:txBody>
      </p:sp>
      <p:sp>
        <p:nvSpPr>
          <p:cNvPr id="24" name="ms-ref"/>
          <p:cNvSpPr txBox="1"/>
          <p:nvPr/>
        </p:nvSpPr>
        <p:spPr>
          <a:xfrm>
            <a:off x="558800" y="2994025"/>
            <a:ext cx="10586532"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Calculate — 3 marks</a:t>
            </a:r>
          </a:p>
        </p:txBody>
      </p:sp>
      <p:sp>
        <p:nvSpPr>
          <p:cNvPr id="25" name="ms-objective"/>
          <p:cNvSpPr txBox="1"/>
          <p:nvPr/>
        </p:nvSpPr>
        <p:spPr>
          <a:xfrm>
            <a:off x="11323132" y="2994025"/>
            <a:ext cx="310068"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SP2</a:t>
            </a:r>
          </a:p>
        </p:txBody>
      </p:sp>
      <p:sp>
        <p:nvSpPr>
          <p:cNvPr id="26" name="ms-tick"/>
          <p:cNvSpPr txBox="1"/>
          <p:nvPr/>
        </p:nvSpPr>
        <p:spPr>
          <a:xfrm>
            <a:off x="558800" y="323469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7" name="ms-point"/>
          <p:cNvSpPr txBox="1"/>
          <p:nvPr/>
        </p:nvSpPr>
        <p:spPr>
          <a:xfrm>
            <a:off x="812800" y="323469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cot 30° = 1.73, so 1 − 0.25(1.73) = 0.567</a:t>
            </a:r>
          </a:p>
        </p:txBody>
      </p:sp>
      <p:sp>
        <p:nvSpPr>
          <p:cNvPr id="28" name="ms-tick"/>
          <p:cNvSpPr txBox="1"/>
          <p:nvPr/>
        </p:nvSpPr>
        <p:spPr>
          <a:xfrm>
            <a:off x="558800" y="348805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9" name="ms-point"/>
          <p:cNvSpPr txBox="1"/>
          <p:nvPr/>
        </p:nvSpPr>
        <p:spPr>
          <a:xfrm>
            <a:off x="812800" y="348805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v = √(2 × 9.8 × 1.5 × 0.567)</a:t>
            </a:r>
          </a:p>
        </p:txBody>
      </p:sp>
      <p:sp>
        <p:nvSpPr>
          <p:cNvPr id="30" name="ms-tick"/>
          <p:cNvSpPr txBox="1"/>
          <p:nvPr/>
        </p:nvSpPr>
        <p:spPr>
          <a:xfrm>
            <a:off x="558800" y="374142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1" name="ms-point"/>
          <p:cNvSpPr txBox="1"/>
          <p:nvPr/>
        </p:nvSpPr>
        <p:spPr>
          <a:xfrm>
            <a:off x="812800" y="374142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v = 4.1 m/s, with unit</a:t>
            </a:r>
          </a:p>
        </p:txBody>
      </p:sp>
      <p:sp>
        <p:nvSpPr>
          <p:cNvPr id="32" name="ms-ref"/>
          <p:cNvSpPr txBox="1"/>
          <p:nvPr/>
        </p:nvSpPr>
        <p:spPr>
          <a:xfrm>
            <a:off x="558800" y="4147185"/>
            <a:ext cx="10586532"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Determine — 3 marks</a:t>
            </a:r>
          </a:p>
        </p:txBody>
      </p:sp>
      <p:sp>
        <p:nvSpPr>
          <p:cNvPr id="33" name="ms-objective"/>
          <p:cNvSpPr txBox="1"/>
          <p:nvPr/>
        </p:nvSpPr>
        <p:spPr>
          <a:xfrm>
            <a:off x="11323132" y="4147185"/>
            <a:ext cx="310068"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SP2</a:t>
            </a:r>
          </a:p>
        </p:txBody>
      </p:sp>
      <p:sp>
        <p:nvSpPr>
          <p:cNvPr id="34" name="ms-tick"/>
          <p:cNvSpPr txBox="1"/>
          <p:nvPr/>
        </p:nvSpPr>
        <p:spPr>
          <a:xfrm>
            <a:off x="558800" y="438785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5" name="ms-point"/>
          <p:cNvSpPr txBox="1"/>
          <p:nvPr/>
        </p:nvSpPr>
        <p:spPr>
          <a:xfrm>
            <a:off x="812800" y="438785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on the horizontal surface the only horizontal force is friction, μmg</a:t>
            </a:r>
          </a:p>
        </p:txBody>
      </p:sp>
      <p:sp>
        <p:nvSpPr>
          <p:cNvPr id="36" name="ms-tick"/>
          <p:cNvSpPr txBox="1"/>
          <p:nvPr/>
        </p:nvSpPr>
        <p:spPr>
          <a:xfrm>
            <a:off x="558800" y="464121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7" name="ms-point"/>
          <p:cNvSpPr txBox="1"/>
          <p:nvPr/>
        </p:nvSpPr>
        <p:spPr>
          <a:xfrm>
            <a:off x="812800" y="464121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½mv² = μmg·d, so d = v²/(2μg)</a:t>
            </a:r>
          </a:p>
        </p:txBody>
      </p:sp>
      <p:sp>
        <p:nvSpPr>
          <p:cNvPr id="38" name="ms-tick"/>
          <p:cNvSpPr txBox="1"/>
          <p:nvPr/>
        </p:nvSpPr>
        <p:spPr>
          <a:xfrm>
            <a:off x="558800" y="489458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9" name="ms-point"/>
          <p:cNvSpPr txBox="1"/>
          <p:nvPr/>
        </p:nvSpPr>
        <p:spPr>
          <a:xfrm>
            <a:off x="812800" y="489458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d = 16.7 / (2 × 0.25 × 9.8) = 3.4 m</a:t>
            </a:r>
          </a:p>
        </p:txBody>
      </p:sp>
      <p:sp>
        <p:nvSpPr>
          <p:cNvPr id="40" name="ms-ref"/>
          <p:cNvSpPr txBox="1"/>
          <p:nvPr/>
        </p:nvSpPr>
        <p:spPr>
          <a:xfrm>
            <a:off x="558800" y="5300345"/>
            <a:ext cx="10586532"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(d)  Justify — 2 marks</a:t>
            </a:r>
          </a:p>
        </p:txBody>
      </p:sp>
      <p:sp>
        <p:nvSpPr>
          <p:cNvPr id="41" name="ms-objective"/>
          <p:cNvSpPr txBox="1"/>
          <p:nvPr/>
        </p:nvSpPr>
        <p:spPr>
          <a:xfrm>
            <a:off x="11323132" y="5300345"/>
            <a:ext cx="310068"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SP3</a:t>
            </a:r>
          </a:p>
        </p:txBody>
      </p:sp>
      <p:sp>
        <p:nvSpPr>
          <p:cNvPr id="42" name="ms-tick"/>
          <p:cNvSpPr txBox="1"/>
          <p:nvPr/>
        </p:nvSpPr>
        <p:spPr>
          <a:xfrm>
            <a:off x="558800" y="554101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43" name="ms-point"/>
          <p:cNvSpPr txBox="1"/>
          <p:nvPr/>
        </p:nvSpPr>
        <p:spPr>
          <a:xfrm>
            <a:off x="812800" y="554101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mass appears in both the kinetic energy and the friction force and cancels from d = v²/(2μg)</a:t>
            </a:r>
          </a:p>
        </p:txBody>
      </p:sp>
      <p:sp>
        <p:nvSpPr>
          <p:cNvPr id="44" name="ms-tick"/>
          <p:cNvSpPr txBox="1"/>
          <p:nvPr/>
        </p:nvSpPr>
        <p:spPr>
          <a:xfrm>
            <a:off x="558800" y="579437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45" name="ms-point"/>
          <p:cNvSpPr txBox="1"/>
          <p:nvPr/>
        </p:nvSpPr>
        <p:spPr>
          <a:xfrm>
            <a:off x="812800" y="579437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v itself is also independent of m, so the distance is unchanged when the mass is doubled</a:t>
            </a:r>
          </a:p>
        </p:txBody>
      </p:sp>
      <p:sp>
        <p:nvSpPr>
          <p:cNvPr id="46" name="panel"/>
          <p:cNvSpPr/>
          <p:nvPr/>
        </p:nvSpPr>
        <p:spPr>
          <a:xfrm>
            <a:off x="558800" y="558800"/>
            <a:ext cx="11074400" cy="12700"/>
          </a:xfrm>
          <a:prstGeom prst="rect">
            <a:avLst/>
          </a:prstGeom>
          <a:solidFill>
            <a:srgbClr val="2F4B45"/>
          </a:solidFill>
          <a:ln>
            <a:noFill/>
          </a:ln>
        </p:spPr>
      </p:sp>
      <p:sp>
        <p:nvSpPr>
          <p:cNvPr id="47"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AP PHYSICS 1 · ALGEBRA-BASED</a:t>
            </a:r>
          </a:p>
        </p:txBody>
      </p:sp>
      <p:sp>
        <p:nvSpPr>
          <p:cNvPr id="48"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49" name="panel"/>
          <p:cNvSpPr/>
          <p:nvPr/>
        </p:nvSpPr>
        <p:spPr>
          <a:xfrm>
            <a:off x="558800" y="6273800"/>
            <a:ext cx="11074400" cy="12700"/>
          </a:xfrm>
          <a:prstGeom prst="rect">
            <a:avLst/>
          </a:prstGeom>
          <a:solidFill>
            <a:srgbClr val="2F4B45"/>
          </a:solidFill>
          <a:ln>
            <a:noFill/>
          </a:ln>
        </p:spPr>
      </p:sp>
      <p:sp>
        <p:nvSpPr>
          <p:cNvPr id="50"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AP Physics — AP Physics 1 · Algebra-Based. Written by GioPhysics from College Board AP Physics course and exam descriptions; not an awarding body's document.</a:t>
            </a:r>
          </a:p>
        </p:txBody>
      </p:sp>
      <p:sp>
        <p:nvSpPr>
          <p:cNvPr id="51"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16 / 29</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8</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569242" y="711200"/>
            <a:ext cx="1054376" cy="266700"/>
          </a:xfrm>
          <a:prstGeom prst="roundRect">
            <a:avLst>
              <a:gd name="adj" fmla="val 30000"/>
            </a:avLst>
          </a:prstGeom>
          <a:noFill/>
          <a:ln w="9525">
            <a:solidFill>
              <a:srgbClr val="102E29"/>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8658042" y="711200"/>
            <a:ext cx="809600" cy="266700"/>
          </a:xfrm>
          <a:prstGeom prst="roundRect">
            <a:avLst>
              <a:gd name="adj" fmla="val 30000"/>
            </a:avLst>
          </a:prstGeom>
          <a:noFill/>
          <a:ln w="9525">
            <a:solidFill>
              <a:srgbClr val="102E29"/>
            </a:solidFill>
          </a:ln>
        </p:spPr>
      </p:sp>
      <p:sp>
        <p:nvSpPr>
          <p:cNvPr id="9" name="chip"/>
          <p:cNvSpPr txBox="1"/>
          <p:nvPr/>
        </p:nvSpPr>
        <p:spPr>
          <a:xfrm>
            <a:off x="8658042" y="711200"/>
            <a:ext cx="80960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Algebra</a:t>
            </a:r>
          </a:p>
        </p:txBody>
      </p:sp>
      <p:sp>
        <p:nvSpPr>
          <p:cNvPr id="10" name="panel"/>
          <p:cNvSpPr/>
          <p:nvPr/>
        </p:nvSpPr>
        <p:spPr>
          <a:xfrm>
            <a:off x="7315259" y="711200"/>
            <a:ext cx="1241183" cy="266700"/>
          </a:xfrm>
          <a:prstGeom prst="roundRect">
            <a:avLst>
              <a:gd name="adj" fmla="val 30000"/>
            </a:avLst>
          </a:prstGeom>
          <a:solidFill>
            <a:srgbClr val="102E29"/>
          </a:solidFill>
          <a:ln>
            <a:noFill/>
          </a:ln>
        </p:spPr>
      </p:sp>
      <p:sp>
        <p:nvSpPr>
          <p:cNvPr id="11" name="chip"/>
          <p:cNvSpPr txBox="1"/>
          <p:nvPr/>
        </p:nvSpPr>
        <p:spPr>
          <a:xfrm>
            <a:off x="7315259" y="711200"/>
            <a:ext cx="124118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Free response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Translation Between Representations   ·   Syllabus 1</a:t>
            </a:r>
          </a:p>
        </p:txBody>
      </p:sp>
      <p:sp>
        <p:nvSpPr>
          <p:cNvPr id="13" name="text"/>
          <p:cNvSpPr txBox="1"/>
          <p:nvPr/>
        </p:nvSpPr>
        <p:spPr>
          <a:xfrm>
            <a:off x="558800" y="134620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cart moves along a straight horizontal track. Its velocity as a function of time is described as follows: from t = 0 to t = 2.0 s the velocity is constant at +3.0 m/s; from t = 2.0 s to t = 5.0 s the velocity decreases uniformly from +3.0 m/s to −3.0 m/s; from t = 5.0 s to t = 7.0 s the velocity is constant at −3.0 m/s.</a:t>
            </a:r>
          </a:p>
        </p:txBody>
      </p:sp>
      <p:sp>
        <p:nvSpPr>
          <p:cNvPr id="14" name="panel"/>
          <p:cNvSpPr/>
          <p:nvPr/>
        </p:nvSpPr>
        <p:spPr>
          <a:xfrm>
            <a:off x="3364340" y="2167890"/>
            <a:ext cx="5463321" cy="3175000"/>
          </a:xfrm>
          <a:prstGeom prst="rect">
            <a:avLst/>
          </a:prstGeom>
          <a:solidFill>
            <a:srgbClr val="FFFFFF"/>
          </a:solidFill>
          <a:ln w="9525">
            <a:solidFill>
              <a:srgbClr val="C6C8BB"/>
            </a:solidFill>
          </a:ln>
        </p:spPr>
      </p:sp>
      <p:pic>
        <p:nvPicPr>
          <p:cNvPr id="15" name="Fig. 8.1" descr="The cart's velocity–time graph. The time axis is drawn horizontally through velocity zero and is marked in seconds from 1 to 7; the vertical velocity axis is marked in metres per second from −4 to +4. The plotted line runs horizontally at +3.0 m/s from t = 0 to t = 2.0 s, then falls as a single straight sloping segment, passing through zero, to −3.0 m/s at t = 5.0 s, and then runs horizontally at −3.0 m/s until t = 7.0 s."/>
          <p:cNvPicPr>
            <a:picLocks noChangeAspect="1"/>
          </p:cNvPicPr>
          <p:nvPr/>
        </p:nvPicPr>
        <p:blipFill>
          <a:blip r:embed="rId3"/>
          <a:stretch>
            <a:fillRect/>
          </a:stretch>
        </p:blipFill>
        <p:spPr>
          <a:xfrm>
            <a:off x="3478640" y="2282190"/>
            <a:ext cx="5234721" cy="2946400"/>
          </a:xfrm>
          <a:prstGeom prst="rect">
            <a:avLst/>
          </a:prstGeom>
        </p:spPr>
      </p:pic>
      <p:sp>
        <p:nvSpPr>
          <p:cNvPr id="16" name="text"/>
          <p:cNvSpPr txBox="1"/>
          <p:nvPr/>
        </p:nvSpPr>
        <p:spPr>
          <a:xfrm>
            <a:off x="558800" y="540639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 8.1 — The cart's velocity–time graph. The time axis is drawn horizontally through velocity zero and is marked in seconds from 1 to 7; the vertical velocity axis is marked in metres per second from −4 to +4. The plotted line runs horizontally at +3.0 m/s from t = 0 to t = 2.0 s, then falls as a single straight sloping segment, passing through zero, to −3.0 m/s at t = 5.0 s, and then runs horizontally at −3.0 m/s until t = 7.0 s.</a:t>
            </a:r>
          </a:p>
        </p:txBody>
      </p:sp>
      <p:sp>
        <p:nvSpPr>
          <p:cNvPr id="17" name="panel"/>
          <p:cNvSpPr/>
          <p:nvPr/>
        </p:nvSpPr>
        <p:spPr>
          <a:xfrm>
            <a:off x="558800" y="558800"/>
            <a:ext cx="11074400" cy="12700"/>
          </a:xfrm>
          <a:prstGeom prst="rect">
            <a:avLst/>
          </a:prstGeom>
          <a:solidFill>
            <a:srgbClr val="C6C8BB"/>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AP PHYSICS 1 · ALGEBRA-BASED</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C6C8BB"/>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AP Physics — AP Physics 1 · Algebra-Based. Written by GioPhysics from College Board AP Physics course and exam descriptions;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29</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8 (cont.)</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569242" y="711200"/>
            <a:ext cx="1054376" cy="266700"/>
          </a:xfrm>
          <a:prstGeom prst="roundRect">
            <a:avLst>
              <a:gd name="adj" fmla="val 30000"/>
            </a:avLst>
          </a:prstGeom>
          <a:noFill/>
          <a:ln w="9525">
            <a:solidFill>
              <a:srgbClr val="102E29"/>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8658042" y="711200"/>
            <a:ext cx="809600" cy="266700"/>
          </a:xfrm>
          <a:prstGeom prst="roundRect">
            <a:avLst>
              <a:gd name="adj" fmla="val 30000"/>
            </a:avLst>
          </a:prstGeom>
          <a:noFill/>
          <a:ln w="9525">
            <a:solidFill>
              <a:srgbClr val="102E29"/>
            </a:solidFill>
          </a:ln>
        </p:spPr>
      </p:sp>
      <p:sp>
        <p:nvSpPr>
          <p:cNvPr id="9" name="chip"/>
          <p:cNvSpPr txBox="1"/>
          <p:nvPr/>
        </p:nvSpPr>
        <p:spPr>
          <a:xfrm>
            <a:off x="8658042" y="711200"/>
            <a:ext cx="80960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Algebra</a:t>
            </a:r>
          </a:p>
        </p:txBody>
      </p:sp>
      <p:sp>
        <p:nvSpPr>
          <p:cNvPr id="10" name="panel"/>
          <p:cNvSpPr/>
          <p:nvPr/>
        </p:nvSpPr>
        <p:spPr>
          <a:xfrm>
            <a:off x="7315259" y="711200"/>
            <a:ext cx="1241183" cy="266700"/>
          </a:xfrm>
          <a:prstGeom prst="roundRect">
            <a:avLst>
              <a:gd name="adj" fmla="val 30000"/>
            </a:avLst>
          </a:prstGeom>
          <a:solidFill>
            <a:srgbClr val="102E29"/>
          </a:solidFill>
          <a:ln>
            <a:noFill/>
          </a:ln>
        </p:spPr>
      </p:sp>
      <p:sp>
        <p:nvSpPr>
          <p:cNvPr id="11" name="chip"/>
          <p:cNvSpPr txBox="1"/>
          <p:nvPr/>
        </p:nvSpPr>
        <p:spPr>
          <a:xfrm>
            <a:off x="7315259" y="711200"/>
            <a:ext cx="124118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Free response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continued from the previous slide</a:t>
            </a:r>
          </a:p>
        </p:txBody>
      </p:sp>
      <p:sp>
        <p:nvSpPr>
          <p:cNvPr id="13" name="part-ref"/>
          <p:cNvSpPr txBox="1"/>
          <p:nvPr/>
        </p:nvSpPr>
        <p:spPr>
          <a:xfrm>
            <a:off x="558800" y="13462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Sketch</a:t>
            </a:r>
          </a:p>
        </p:txBody>
      </p:sp>
      <p:sp>
        <p:nvSpPr>
          <p:cNvPr id="14" name="part-marks"/>
          <p:cNvSpPr txBox="1"/>
          <p:nvPr/>
        </p:nvSpPr>
        <p:spPr>
          <a:xfrm>
            <a:off x="11009102" y="13462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15" name="text"/>
          <p:cNvSpPr txBox="1"/>
          <p:nvPr/>
        </p:nvSpPr>
        <p:spPr>
          <a:xfrm>
            <a:off x="558800" y="15824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Sketch a graph of the cart's acceleration as a function of time from t = 0 to t = 7.0 s. Label the value of the acceleration on each interval.</a:t>
            </a:r>
          </a:p>
        </p:txBody>
      </p:sp>
      <p:sp>
        <p:nvSpPr>
          <p:cNvPr id="16" name="part-ref"/>
          <p:cNvSpPr txBox="1"/>
          <p:nvPr/>
        </p:nvSpPr>
        <p:spPr>
          <a:xfrm>
            <a:off x="558800" y="19202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Determine</a:t>
            </a:r>
          </a:p>
        </p:txBody>
      </p:sp>
      <p:sp>
        <p:nvSpPr>
          <p:cNvPr id="17" name="part-marks"/>
          <p:cNvSpPr txBox="1"/>
          <p:nvPr/>
        </p:nvSpPr>
        <p:spPr>
          <a:xfrm>
            <a:off x="11009102" y="19202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18" name="text"/>
          <p:cNvSpPr txBox="1"/>
          <p:nvPr/>
        </p:nvSpPr>
        <p:spPr>
          <a:xfrm>
            <a:off x="558800" y="215646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Determine the time at which the cart is farthest from its starting point, and determine that distance.</a:t>
            </a:r>
          </a:p>
        </p:txBody>
      </p:sp>
      <p:sp>
        <p:nvSpPr>
          <p:cNvPr id="19" name="part-ref"/>
          <p:cNvSpPr txBox="1"/>
          <p:nvPr/>
        </p:nvSpPr>
        <p:spPr>
          <a:xfrm>
            <a:off x="558800" y="249428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Sketch</a:t>
            </a:r>
          </a:p>
        </p:txBody>
      </p:sp>
      <p:sp>
        <p:nvSpPr>
          <p:cNvPr id="20" name="part-marks"/>
          <p:cNvSpPr txBox="1"/>
          <p:nvPr/>
        </p:nvSpPr>
        <p:spPr>
          <a:xfrm>
            <a:off x="11009102" y="249428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21" name="text"/>
          <p:cNvSpPr txBox="1"/>
          <p:nvPr/>
        </p:nvSpPr>
        <p:spPr>
          <a:xfrm>
            <a:off x="558800" y="273050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Sketch a graph of the cart's position as a function of time over the same interval, taking the starting position as zero.</a:t>
            </a:r>
          </a:p>
        </p:txBody>
      </p:sp>
      <p:sp>
        <p:nvSpPr>
          <p:cNvPr id="22" name="part-ref"/>
          <p:cNvSpPr txBox="1"/>
          <p:nvPr/>
        </p:nvSpPr>
        <p:spPr>
          <a:xfrm>
            <a:off x="558800" y="306832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  Describe</a:t>
            </a:r>
          </a:p>
        </p:txBody>
      </p:sp>
      <p:sp>
        <p:nvSpPr>
          <p:cNvPr id="23" name="part-marks"/>
          <p:cNvSpPr txBox="1"/>
          <p:nvPr/>
        </p:nvSpPr>
        <p:spPr>
          <a:xfrm>
            <a:off x="11009102" y="306832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24" name="text"/>
          <p:cNvSpPr txBox="1"/>
          <p:nvPr/>
        </p:nvSpPr>
        <p:spPr>
          <a:xfrm>
            <a:off x="558800" y="330454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Describe the motion of the cart in words, making clear the difference between the interval in which it is slowing down and the interval in which it is speeding up.</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AP PHYSICS 1 · ALGEBRA-BASED</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AP Physics — AP Physics 1 · Algebra-Based. Written by GioPhysics from College Board AP Physics course and exam descriptions;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29</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8</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569242" y="711200"/>
            <a:ext cx="1054376" cy="266700"/>
          </a:xfrm>
          <a:prstGeom prst="roundRect">
            <a:avLst>
              <a:gd name="adj" fmla="val 30000"/>
            </a:avLst>
          </a:prstGeom>
          <a:noFill/>
          <a:ln w="9525">
            <a:solidFill>
              <a:srgbClr val="A9BDB6"/>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8658042" y="711200"/>
            <a:ext cx="809600" cy="266700"/>
          </a:xfrm>
          <a:prstGeom prst="roundRect">
            <a:avLst>
              <a:gd name="adj" fmla="val 30000"/>
            </a:avLst>
          </a:prstGeom>
          <a:noFill/>
          <a:ln w="9525">
            <a:solidFill>
              <a:srgbClr val="A9BDB6"/>
            </a:solidFill>
          </a:ln>
        </p:spPr>
      </p:sp>
      <p:sp>
        <p:nvSpPr>
          <p:cNvPr id="9" name="chip"/>
          <p:cNvSpPr txBox="1"/>
          <p:nvPr/>
        </p:nvSpPr>
        <p:spPr>
          <a:xfrm>
            <a:off x="8658042" y="711200"/>
            <a:ext cx="80960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Algebra</a:t>
            </a:r>
          </a:p>
        </p:txBody>
      </p:sp>
      <p:sp>
        <p:nvSpPr>
          <p:cNvPr id="10" name="panel"/>
          <p:cNvSpPr/>
          <p:nvPr/>
        </p:nvSpPr>
        <p:spPr>
          <a:xfrm>
            <a:off x="7315259" y="711200"/>
            <a:ext cx="1241183" cy="266700"/>
          </a:xfrm>
          <a:prstGeom prst="roundRect">
            <a:avLst>
              <a:gd name="adj" fmla="val 30000"/>
            </a:avLst>
          </a:prstGeom>
          <a:noFill/>
          <a:ln w="9525">
            <a:solidFill>
              <a:srgbClr val="A9BDB6"/>
            </a:solidFill>
          </a:ln>
        </p:spPr>
      </p:sp>
      <p:sp>
        <p:nvSpPr>
          <p:cNvPr id="11" name="chip"/>
          <p:cNvSpPr txBox="1"/>
          <p:nvPr/>
        </p:nvSpPr>
        <p:spPr>
          <a:xfrm>
            <a:off x="7315259" y="711200"/>
            <a:ext cx="124118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Free response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86532"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Sketch — 3 marks</a:t>
            </a:r>
          </a:p>
        </p:txBody>
      </p:sp>
      <p:sp>
        <p:nvSpPr>
          <p:cNvPr id="14" name="ms-objective"/>
          <p:cNvSpPr txBox="1"/>
          <p:nvPr/>
        </p:nvSpPr>
        <p:spPr>
          <a:xfrm>
            <a:off x="11323132" y="1346200"/>
            <a:ext cx="310068"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SP1</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a = 0 on 0 ≤ t &lt; 2.0 s and on 5.0 s &lt; t ≤ 7.0 s</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a constant and negative between 2.0 s and 5.0 s</a:t>
            </a:r>
          </a:p>
        </p:txBody>
      </p:sp>
      <p:sp>
        <p:nvSpPr>
          <p:cNvPr id="19" name="ms-tick"/>
          <p:cNvSpPr txBox="1"/>
          <p:nvPr/>
        </p:nvSpPr>
        <p:spPr>
          <a:xfrm>
            <a:off x="558800" y="209359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09359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value stated as −2.0 m/s², from (−3.0 − 3.0)/(5.0 − 2.0)</a:t>
            </a:r>
          </a:p>
        </p:txBody>
      </p:sp>
      <p:sp>
        <p:nvSpPr>
          <p:cNvPr id="21" name="ms-ref"/>
          <p:cNvSpPr txBox="1"/>
          <p:nvPr/>
        </p:nvSpPr>
        <p:spPr>
          <a:xfrm>
            <a:off x="558800" y="2499360"/>
            <a:ext cx="10586532"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Determine — 3 marks</a:t>
            </a:r>
          </a:p>
        </p:txBody>
      </p:sp>
      <p:sp>
        <p:nvSpPr>
          <p:cNvPr id="22" name="ms-objective"/>
          <p:cNvSpPr txBox="1"/>
          <p:nvPr/>
        </p:nvSpPr>
        <p:spPr>
          <a:xfrm>
            <a:off x="11323132" y="2499360"/>
            <a:ext cx="310068"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SP2</a:t>
            </a:r>
          </a:p>
        </p:txBody>
      </p:sp>
      <p:sp>
        <p:nvSpPr>
          <p:cNvPr id="23" name="ms-tick"/>
          <p:cNvSpPr txBox="1"/>
          <p:nvPr/>
        </p:nvSpPr>
        <p:spPr>
          <a:xfrm>
            <a:off x="558800" y="274002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4" name="ms-point"/>
          <p:cNvSpPr txBox="1"/>
          <p:nvPr/>
        </p:nvSpPr>
        <p:spPr>
          <a:xfrm>
            <a:off x="812800" y="274002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the cart is farthest away when the velocity changes sign, at t = 3.5 s</a:t>
            </a:r>
          </a:p>
        </p:txBody>
      </p:sp>
      <p:sp>
        <p:nvSpPr>
          <p:cNvPr id="25" name="ms-tick"/>
          <p:cNvSpPr txBox="1"/>
          <p:nvPr/>
        </p:nvSpPr>
        <p:spPr>
          <a:xfrm>
            <a:off x="558800" y="299339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6" name="ms-point"/>
          <p:cNvSpPr txBox="1"/>
          <p:nvPr/>
        </p:nvSpPr>
        <p:spPr>
          <a:xfrm>
            <a:off x="812800" y="299339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area under the graph from 0 to 3.5 s = (3.0)(2.0) + ½(1.5)(3.0)</a:t>
            </a:r>
          </a:p>
        </p:txBody>
      </p:sp>
      <p:sp>
        <p:nvSpPr>
          <p:cNvPr id="27" name="ms-tick"/>
          <p:cNvSpPr txBox="1"/>
          <p:nvPr/>
        </p:nvSpPr>
        <p:spPr>
          <a:xfrm>
            <a:off x="558800" y="324675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8" name="ms-point"/>
          <p:cNvSpPr txBox="1"/>
          <p:nvPr/>
        </p:nvSpPr>
        <p:spPr>
          <a:xfrm>
            <a:off x="812800" y="324675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distance = 6.0 + 2.25 = 8.25 m</a:t>
            </a:r>
          </a:p>
        </p:txBody>
      </p:sp>
      <p:sp>
        <p:nvSpPr>
          <p:cNvPr id="29" name="text"/>
          <p:cNvSpPr txBox="1"/>
          <p:nvPr/>
        </p:nvSpPr>
        <p:spPr>
          <a:xfrm>
            <a:off x="812800" y="3576320"/>
            <a:ext cx="10820400" cy="3302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The point most often lost is the first. Candidates look for where the acceleration changes rather than where the velocity crosses zero, and place the maximum at t = 5.0 s.</a:t>
            </a:r>
          </a:p>
        </p:txBody>
      </p:sp>
      <p:sp>
        <p:nvSpPr>
          <p:cNvPr id="30" name="ms-ref"/>
          <p:cNvSpPr txBox="1"/>
          <p:nvPr/>
        </p:nvSpPr>
        <p:spPr>
          <a:xfrm>
            <a:off x="558800" y="4058920"/>
            <a:ext cx="10586532"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Sketch — 3 marks</a:t>
            </a:r>
          </a:p>
        </p:txBody>
      </p:sp>
      <p:sp>
        <p:nvSpPr>
          <p:cNvPr id="31" name="ms-objective"/>
          <p:cNvSpPr txBox="1"/>
          <p:nvPr/>
        </p:nvSpPr>
        <p:spPr>
          <a:xfrm>
            <a:off x="11323132" y="4058920"/>
            <a:ext cx="310068"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SP1</a:t>
            </a:r>
          </a:p>
        </p:txBody>
      </p:sp>
      <p:sp>
        <p:nvSpPr>
          <p:cNvPr id="32" name="ms-tick"/>
          <p:cNvSpPr txBox="1"/>
          <p:nvPr/>
        </p:nvSpPr>
        <p:spPr>
          <a:xfrm>
            <a:off x="558800" y="429958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3" name="ms-point"/>
          <p:cNvSpPr txBox="1"/>
          <p:nvPr/>
        </p:nvSpPr>
        <p:spPr>
          <a:xfrm>
            <a:off x="812800" y="429958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straight line of positive constant slope from the origin to (2.0 s, 6.0 m)</a:t>
            </a:r>
          </a:p>
        </p:txBody>
      </p:sp>
      <p:sp>
        <p:nvSpPr>
          <p:cNvPr id="34" name="ms-tick"/>
          <p:cNvSpPr txBox="1"/>
          <p:nvPr/>
        </p:nvSpPr>
        <p:spPr>
          <a:xfrm>
            <a:off x="558800" y="455295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5" name="ms-point"/>
          <p:cNvSpPr txBox="1"/>
          <p:nvPr/>
        </p:nvSpPr>
        <p:spPr>
          <a:xfrm>
            <a:off x="812800" y="455295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curve that flattens to a maximum at t = 3.5 s and then falls, with curvature downward throughout 2.0–5.0 s</a:t>
            </a:r>
          </a:p>
        </p:txBody>
      </p:sp>
      <p:sp>
        <p:nvSpPr>
          <p:cNvPr id="36" name="ms-tick"/>
          <p:cNvSpPr txBox="1"/>
          <p:nvPr/>
        </p:nvSpPr>
        <p:spPr>
          <a:xfrm>
            <a:off x="558800" y="480631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7" name="ms-point"/>
          <p:cNvSpPr txBox="1"/>
          <p:nvPr/>
        </p:nvSpPr>
        <p:spPr>
          <a:xfrm>
            <a:off x="812800" y="480631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straight line of constant negative slope after t = 5.0 s</a:t>
            </a:r>
          </a:p>
        </p:txBody>
      </p:sp>
      <p:sp>
        <p:nvSpPr>
          <p:cNvPr id="38" name="panel"/>
          <p:cNvSpPr/>
          <p:nvPr/>
        </p:nvSpPr>
        <p:spPr>
          <a:xfrm>
            <a:off x="558800" y="558800"/>
            <a:ext cx="11074400" cy="12700"/>
          </a:xfrm>
          <a:prstGeom prst="rect">
            <a:avLst/>
          </a:prstGeom>
          <a:solidFill>
            <a:srgbClr val="2F4B45"/>
          </a:solidFill>
          <a:ln>
            <a:noFill/>
          </a:ln>
        </p:spPr>
      </p:sp>
      <p:sp>
        <p:nvSpPr>
          <p:cNvPr id="39"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AP PHYSICS 1 · ALGEBRA-BASED</a:t>
            </a:r>
          </a:p>
        </p:txBody>
      </p:sp>
      <p:sp>
        <p:nvSpPr>
          <p:cNvPr id="40"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41" name="panel"/>
          <p:cNvSpPr/>
          <p:nvPr/>
        </p:nvSpPr>
        <p:spPr>
          <a:xfrm>
            <a:off x="558800" y="6273800"/>
            <a:ext cx="11074400" cy="12700"/>
          </a:xfrm>
          <a:prstGeom prst="rect">
            <a:avLst/>
          </a:prstGeom>
          <a:solidFill>
            <a:srgbClr val="2F4B45"/>
          </a:solidFill>
          <a:ln>
            <a:noFill/>
          </a:ln>
        </p:spPr>
      </p:sp>
      <p:sp>
        <p:nvSpPr>
          <p:cNvPr id="42"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AP Physics — AP Physics 1 · Algebra-Based. Written by GioPhysics from College Board AP Physics course and exam descriptions; not an awarding body's document.</a:t>
            </a:r>
          </a:p>
        </p:txBody>
      </p:sp>
      <p:sp>
        <p:nvSpPr>
          <p:cNvPr id="43"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19 / 29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1</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102E29"/>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Routine</a:t>
            </a:r>
          </a:p>
        </p:txBody>
      </p:sp>
      <p:sp>
        <p:nvSpPr>
          <p:cNvPr id="8" name="panel"/>
          <p:cNvSpPr/>
          <p:nvPr/>
        </p:nvSpPr>
        <p:spPr>
          <a:xfrm>
            <a:off x="9060346" y="711200"/>
            <a:ext cx="809600" cy="266700"/>
          </a:xfrm>
          <a:prstGeom prst="roundRect">
            <a:avLst>
              <a:gd name="adj" fmla="val 30000"/>
            </a:avLst>
          </a:prstGeom>
          <a:noFill/>
          <a:ln w="9525">
            <a:solidFill>
              <a:srgbClr val="102E29"/>
            </a:solidFill>
          </a:ln>
        </p:spPr>
      </p:sp>
      <p:sp>
        <p:nvSpPr>
          <p:cNvPr id="9" name="chip"/>
          <p:cNvSpPr txBox="1"/>
          <p:nvPr/>
        </p:nvSpPr>
        <p:spPr>
          <a:xfrm>
            <a:off x="9060346" y="711200"/>
            <a:ext cx="80960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Algebra</a:t>
            </a:r>
          </a:p>
        </p:txBody>
      </p:sp>
      <p:sp>
        <p:nvSpPr>
          <p:cNvPr id="10" name="panel"/>
          <p:cNvSpPr/>
          <p:nvPr/>
        </p:nvSpPr>
        <p:spPr>
          <a:xfrm>
            <a:off x="7646457" y="711200"/>
            <a:ext cx="1312289" cy="266700"/>
          </a:xfrm>
          <a:prstGeom prst="roundRect">
            <a:avLst>
              <a:gd name="adj" fmla="val 30000"/>
            </a:avLst>
          </a:prstGeom>
          <a:solidFill>
            <a:srgbClr val="102E29"/>
          </a:solidFill>
          <a:ln>
            <a:noFill/>
          </a:ln>
        </p:spPr>
      </p:sp>
      <p:sp>
        <p:nvSpPr>
          <p:cNvPr id="11" name="chip"/>
          <p:cNvSpPr txBox="1"/>
          <p:nvPr/>
        </p:nvSpPr>
        <p:spPr>
          <a:xfrm>
            <a:off x="7646457"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1   ·   SP1</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An object moves along a straight line. Its velocity increases uniformly from 0 to 8.0 m/s during the first 4.0 s, stays at 8.0 m/s for the next 3.0 s, then decreases uniformly to 0 during the final 2.0 s. What total distance does the object travel?</a:t>
            </a:r>
          </a:p>
        </p:txBody>
      </p:sp>
      <p:sp>
        <p:nvSpPr>
          <p:cNvPr id="14" name="panel"/>
          <p:cNvSpPr/>
          <p:nvPr/>
        </p:nvSpPr>
        <p:spPr>
          <a:xfrm>
            <a:off x="4176624" y="1953260"/>
            <a:ext cx="3838752" cy="2260600"/>
          </a:xfrm>
          <a:prstGeom prst="rect">
            <a:avLst/>
          </a:prstGeom>
          <a:solidFill>
            <a:srgbClr val="FFFFFF"/>
          </a:solidFill>
          <a:ln w="9525">
            <a:solidFill>
              <a:srgbClr val="C6C8BB"/>
            </a:solidFill>
          </a:ln>
        </p:spPr>
      </p:sp>
      <p:pic>
        <p:nvPicPr>
          <p:cNvPr id="15" name="Fig. 1.1" descr="A velocity–time graph on a gridded pair of axes. The horizontal axis is time in seconds, marked at every second from 0 to 10; the vertical axis is velocity in metres per second, marked 0, 2, 4, 6, 8 and 10. The plotted line is a straight rise from the origin to 8.0 m/s at 4.0 s, then a horizontal segment held at 8.0 m/s until 7.0 s, then a straight fall back to zero at 9.0 s."/>
          <p:cNvPicPr>
            <a:picLocks noChangeAspect="1"/>
          </p:cNvPicPr>
          <p:nvPr/>
        </p:nvPicPr>
        <p:blipFill>
          <a:blip r:embed="rId3"/>
          <a:stretch>
            <a:fillRect/>
          </a:stretch>
        </p:blipFill>
        <p:spPr>
          <a:xfrm>
            <a:off x="4290924" y="2067560"/>
            <a:ext cx="3610152" cy="2032000"/>
          </a:xfrm>
          <a:prstGeom prst="rect">
            <a:avLst/>
          </a:prstGeom>
        </p:spPr>
      </p:pic>
      <p:sp>
        <p:nvSpPr>
          <p:cNvPr id="16" name="text"/>
          <p:cNvSpPr txBox="1"/>
          <p:nvPr/>
        </p:nvSpPr>
        <p:spPr>
          <a:xfrm>
            <a:off x="558800" y="4277360"/>
            <a:ext cx="11074400" cy="29718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 1.1 — A velocity–time graph on a gridded pair of axes. The horizontal axis is time in seconds, marked at every second from 0 to 10; the vertical axis is velocity in metres per second, marked 0, 2, 4, 6, 8 and 10. The plotted line is a straight rise from the origin to 8.0 m/s at 4.0 s, then a horizontal segment held at 8.0 m/s until 7.0 s, then a straight fall back to zero at 9.0 s.</a:t>
            </a:r>
          </a:p>
        </p:txBody>
      </p:sp>
      <p:sp>
        <p:nvSpPr>
          <p:cNvPr id="17" name="choice-letter"/>
          <p:cNvSpPr txBox="1"/>
          <p:nvPr/>
        </p:nvSpPr>
        <p:spPr>
          <a:xfrm>
            <a:off x="558800" y="472694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8" name="choice"/>
          <p:cNvSpPr txBox="1"/>
          <p:nvPr/>
        </p:nvSpPr>
        <p:spPr>
          <a:xfrm>
            <a:off x="939800" y="472694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40 m</a:t>
            </a:r>
          </a:p>
        </p:txBody>
      </p:sp>
      <p:sp>
        <p:nvSpPr>
          <p:cNvPr id="19" name="choice-letter"/>
          <p:cNvSpPr txBox="1"/>
          <p:nvPr/>
        </p:nvSpPr>
        <p:spPr>
          <a:xfrm>
            <a:off x="558800" y="509524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20" name="choice"/>
          <p:cNvSpPr txBox="1"/>
          <p:nvPr/>
        </p:nvSpPr>
        <p:spPr>
          <a:xfrm>
            <a:off x="939800" y="509524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48 m</a:t>
            </a:r>
          </a:p>
        </p:txBody>
      </p:sp>
      <p:sp>
        <p:nvSpPr>
          <p:cNvPr id="21" name="choice-letter"/>
          <p:cNvSpPr txBox="1"/>
          <p:nvPr/>
        </p:nvSpPr>
        <p:spPr>
          <a:xfrm>
            <a:off x="558800" y="546354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22" name="choice"/>
          <p:cNvSpPr txBox="1"/>
          <p:nvPr/>
        </p:nvSpPr>
        <p:spPr>
          <a:xfrm>
            <a:off x="939800" y="546354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56 m</a:t>
            </a:r>
          </a:p>
        </p:txBody>
      </p:sp>
      <p:sp>
        <p:nvSpPr>
          <p:cNvPr id="23" name="choice-letter"/>
          <p:cNvSpPr txBox="1"/>
          <p:nvPr/>
        </p:nvSpPr>
        <p:spPr>
          <a:xfrm>
            <a:off x="558800" y="583184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4" name="choice"/>
          <p:cNvSpPr txBox="1"/>
          <p:nvPr/>
        </p:nvSpPr>
        <p:spPr>
          <a:xfrm>
            <a:off x="939800" y="583184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72 m</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AP PHYSICS 1 · ALGEBRA-BASED</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AP Physics — AP Physics 1 · Algebra-Based. Written by GioPhysics from College Board AP Physics course and exam descriptions;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29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8 (cont.)</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569242" y="711200"/>
            <a:ext cx="1054376" cy="266700"/>
          </a:xfrm>
          <a:prstGeom prst="roundRect">
            <a:avLst>
              <a:gd name="adj" fmla="val 30000"/>
            </a:avLst>
          </a:prstGeom>
          <a:noFill/>
          <a:ln w="9525">
            <a:solidFill>
              <a:srgbClr val="A9BDB6"/>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8658042" y="711200"/>
            <a:ext cx="809600" cy="266700"/>
          </a:xfrm>
          <a:prstGeom prst="roundRect">
            <a:avLst>
              <a:gd name="adj" fmla="val 30000"/>
            </a:avLst>
          </a:prstGeom>
          <a:noFill/>
          <a:ln w="9525">
            <a:solidFill>
              <a:srgbClr val="A9BDB6"/>
            </a:solidFill>
          </a:ln>
        </p:spPr>
      </p:sp>
      <p:sp>
        <p:nvSpPr>
          <p:cNvPr id="9" name="chip"/>
          <p:cNvSpPr txBox="1"/>
          <p:nvPr/>
        </p:nvSpPr>
        <p:spPr>
          <a:xfrm>
            <a:off x="8658042" y="711200"/>
            <a:ext cx="80960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Algebra</a:t>
            </a:r>
          </a:p>
        </p:txBody>
      </p:sp>
      <p:sp>
        <p:nvSpPr>
          <p:cNvPr id="10" name="panel"/>
          <p:cNvSpPr/>
          <p:nvPr/>
        </p:nvSpPr>
        <p:spPr>
          <a:xfrm>
            <a:off x="7315259" y="711200"/>
            <a:ext cx="1241183" cy="266700"/>
          </a:xfrm>
          <a:prstGeom prst="roundRect">
            <a:avLst>
              <a:gd name="adj" fmla="val 30000"/>
            </a:avLst>
          </a:prstGeom>
          <a:noFill/>
          <a:ln w="9525">
            <a:solidFill>
              <a:srgbClr val="A9BDB6"/>
            </a:solidFill>
          </a:ln>
        </p:spPr>
      </p:sp>
      <p:sp>
        <p:nvSpPr>
          <p:cNvPr id="11" name="chip"/>
          <p:cNvSpPr txBox="1"/>
          <p:nvPr/>
        </p:nvSpPr>
        <p:spPr>
          <a:xfrm>
            <a:off x="7315259" y="711200"/>
            <a:ext cx="124118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Free response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 continued</a:t>
            </a:r>
          </a:p>
        </p:txBody>
      </p:sp>
      <p:sp>
        <p:nvSpPr>
          <p:cNvPr id="13" name="ms-ref"/>
          <p:cNvSpPr txBox="1"/>
          <p:nvPr/>
        </p:nvSpPr>
        <p:spPr>
          <a:xfrm>
            <a:off x="558800" y="1346200"/>
            <a:ext cx="10586532"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(d)  Describe — 3 marks</a:t>
            </a:r>
          </a:p>
        </p:txBody>
      </p:sp>
      <p:sp>
        <p:nvSpPr>
          <p:cNvPr id="14" name="ms-objective"/>
          <p:cNvSpPr txBox="1"/>
          <p:nvPr/>
        </p:nvSpPr>
        <p:spPr>
          <a:xfrm>
            <a:off x="11323132" y="1346200"/>
            <a:ext cx="310068"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SP3</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moves in the positive direction at constant speed for the first 2.0 s</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from 2.0 s to 3.5 s it still moves in the positive direction but slows, because velocity and acceleration have opposite signs</a:t>
            </a:r>
          </a:p>
        </p:txBody>
      </p:sp>
      <p:sp>
        <p:nvSpPr>
          <p:cNvPr id="19" name="ms-tick"/>
          <p:cNvSpPr txBox="1"/>
          <p:nvPr/>
        </p:nvSpPr>
        <p:spPr>
          <a:xfrm>
            <a:off x="558800" y="2093595"/>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093595"/>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from 3.5 s onward it moves in the negative direction and speeds up until 5.0 s, because velocity and acceleration now have the same sign, then travels at constant speed</a:t>
            </a:r>
          </a:p>
        </p:txBody>
      </p:sp>
      <p:sp>
        <p:nvSpPr>
          <p:cNvPr id="21" name="text"/>
          <p:cNvSpPr txBox="1"/>
          <p:nvPr/>
        </p:nvSpPr>
        <p:spPr>
          <a:xfrm>
            <a:off x="812800" y="2613025"/>
            <a:ext cx="10820400" cy="1651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The distinction is the whole point of the question: a negative acceleration slows an object down only while the object is moving forward.</a:t>
            </a:r>
          </a:p>
        </p:txBody>
      </p:sp>
      <p:sp>
        <p:nvSpPr>
          <p:cNvPr id="22" name="panel"/>
          <p:cNvSpPr/>
          <p:nvPr/>
        </p:nvSpPr>
        <p:spPr>
          <a:xfrm>
            <a:off x="558800" y="558800"/>
            <a:ext cx="11074400" cy="12700"/>
          </a:xfrm>
          <a:prstGeom prst="rect">
            <a:avLst/>
          </a:prstGeom>
          <a:solidFill>
            <a:srgbClr val="2F4B45"/>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AP PHYSICS 1 · ALGEBRA-BASED</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2F4B45"/>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AP Physics — AP Physics 1 · Algebra-Based. Written by GioPhysics from College Board AP Physics course and exam descriptions;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29</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9</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352862" y="711200"/>
            <a:ext cx="1270757" cy="266700"/>
          </a:xfrm>
          <a:prstGeom prst="roundRect">
            <a:avLst>
              <a:gd name="adj" fmla="val 30000"/>
            </a:avLst>
          </a:prstGeom>
          <a:noFill/>
          <a:ln w="9525">
            <a:solidFill>
              <a:srgbClr val="102E29"/>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Discriminating</a:t>
            </a:r>
          </a:p>
        </p:txBody>
      </p:sp>
      <p:sp>
        <p:nvSpPr>
          <p:cNvPr id="8" name="panel"/>
          <p:cNvSpPr/>
          <p:nvPr/>
        </p:nvSpPr>
        <p:spPr>
          <a:xfrm>
            <a:off x="8441661" y="711200"/>
            <a:ext cx="809600" cy="266700"/>
          </a:xfrm>
          <a:prstGeom prst="roundRect">
            <a:avLst>
              <a:gd name="adj" fmla="val 30000"/>
            </a:avLst>
          </a:prstGeom>
          <a:noFill/>
          <a:ln w="9525">
            <a:solidFill>
              <a:srgbClr val="102E29"/>
            </a:solidFill>
          </a:ln>
        </p:spPr>
      </p:sp>
      <p:sp>
        <p:nvSpPr>
          <p:cNvPr id="9" name="chip"/>
          <p:cNvSpPr txBox="1"/>
          <p:nvPr/>
        </p:nvSpPr>
        <p:spPr>
          <a:xfrm>
            <a:off x="8441661" y="711200"/>
            <a:ext cx="80960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Algebra</a:t>
            </a:r>
          </a:p>
        </p:txBody>
      </p:sp>
      <p:sp>
        <p:nvSpPr>
          <p:cNvPr id="10" name="panel"/>
          <p:cNvSpPr/>
          <p:nvPr/>
        </p:nvSpPr>
        <p:spPr>
          <a:xfrm>
            <a:off x="7098878" y="711200"/>
            <a:ext cx="1241183" cy="266700"/>
          </a:xfrm>
          <a:prstGeom prst="roundRect">
            <a:avLst>
              <a:gd name="adj" fmla="val 30000"/>
            </a:avLst>
          </a:prstGeom>
          <a:solidFill>
            <a:srgbClr val="102E29"/>
          </a:solidFill>
          <a:ln>
            <a:noFill/>
          </a:ln>
        </p:spPr>
      </p:sp>
      <p:sp>
        <p:nvSpPr>
          <p:cNvPr id="11" name="chip"/>
          <p:cNvSpPr txBox="1"/>
          <p:nvPr/>
        </p:nvSpPr>
        <p:spPr>
          <a:xfrm>
            <a:off x="7098878" y="711200"/>
            <a:ext cx="124118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Free response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Experimental Design and Analysis   ·   Syllabus 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student is given a wooden block, a horizontal board of the same material, a set of known masses, a spring scale, a meter stick, and a stopwatch. The student wants to determine the coefficient of kinetic friction μ between the block and the board.</a:t>
            </a:r>
          </a:p>
        </p:txBody>
      </p:sp>
      <p:sp>
        <p:nvSpPr>
          <p:cNvPr id="14" name="panel"/>
          <p:cNvSpPr/>
          <p:nvPr/>
        </p:nvSpPr>
        <p:spPr>
          <a:xfrm>
            <a:off x="2837676" y="1953260"/>
            <a:ext cx="6516649" cy="3175000"/>
          </a:xfrm>
          <a:prstGeom prst="rect">
            <a:avLst/>
          </a:prstGeom>
          <a:solidFill>
            <a:srgbClr val="FFFFFF"/>
          </a:solidFill>
          <a:ln w="9525">
            <a:solidFill>
              <a:srgbClr val="C6C8BB"/>
            </a:solidFill>
          </a:ln>
        </p:spPr>
      </p:sp>
      <p:pic>
        <p:nvPicPr>
          <p:cNvPr id="15" name="Fig. 9.1" descr="The equipment provided, drawn as six separate labelled items laid out side by side rather than as an assembled apparatus: a rectangular wooden block; a set of known masses drawn as a stack of three flat slabs; a spring scale drawn as a barrel with a graduated face and a ring at each end for pulling and for attaching; a long flat wooden board; a meter stick divided by evenly spaced marks; and a stopwatch drawn as a circular dial with two hands and a button on top."/>
          <p:cNvPicPr>
            <a:picLocks noChangeAspect="1"/>
          </p:cNvPicPr>
          <p:nvPr/>
        </p:nvPicPr>
        <p:blipFill>
          <a:blip r:embed="rId3"/>
          <a:stretch>
            <a:fillRect/>
          </a:stretch>
        </p:blipFill>
        <p:spPr>
          <a:xfrm>
            <a:off x="2951976" y="2067560"/>
            <a:ext cx="6288049" cy="2946400"/>
          </a:xfrm>
          <a:prstGeom prst="rect">
            <a:avLst/>
          </a:prstGeom>
        </p:spPr>
      </p:pic>
      <p:sp>
        <p:nvSpPr>
          <p:cNvPr id="16" name="text"/>
          <p:cNvSpPr txBox="1"/>
          <p:nvPr/>
        </p:nvSpPr>
        <p:spPr>
          <a:xfrm>
            <a:off x="558800" y="519176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 9.1 — The equipment provided, drawn as six separate labelled items laid out side by side rather than as an assembled apparatus: a rectangular wooden block; a set of known masses drawn as a stack of three flat slabs; a spring scale drawn as a barrel with a graduated face and a ring at each end for pulling and for attaching; a long flat wooden board; a meter stick divided by evenly spaced marks; and a stopwatch drawn as a circular dial with two hands and a button on top.</a:t>
            </a:r>
          </a:p>
        </p:txBody>
      </p:sp>
      <p:sp>
        <p:nvSpPr>
          <p:cNvPr id="17" name="panel"/>
          <p:cNvSpPr/>
          <p:nvPr/>
        </p:nvSpPr>
        <p:spPr>
          <a:xfrm>
            <a:off x="558800" y="558800"/>
            <a:ext cx="11074400" cy="12700"/>
          </a:xfrm>
          <a:prstGeom prst="rect">
            <a:avLst/>
          </a:prstGeom>
          <a:solidFill>
            <a:srgbClr val="C6C8BB"/>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AP PHYSICS 1 · ALGEBRA-BASED</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C6C8BB"/>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AP Physics — AP Physics 1 · Algebra-Based. Written by GioPhysics from College Board AP Physics course and exam descriptions;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29</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9 (cont.)</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352862" y="711200"/>
            <a:ext cx="1270757" cy="266700"/>
          </a:xfrm>
          <a:prstGeom prst="roundRect">
            <a:avLst>
              <a:gd name="adj" fmla="val 30000"/>
            </a:avLst>
          </a:prstGeom>
          <a:noFill/>
          <a:ln w="9525">
            <a:solidFill>
              <a:srgbClr val="102E29"/>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Discriminating</a:t>
            </a:r>
          </a:p>
        </p:txBody>
      </p:sp>
      <p:sp>
        <p:nvSpPr>
          <p:cNvPr id="8" name="panel"/>
          <p:cNvSpPr/>
          <p:nvPr/>
        </p:nvSpPr>
        <p:spPr>
          <a:xfrm>
            <a:off x="8441661" y="711200"/>
            <a:ext cx="809600" cy="266700"/>
          </a:xfrm>
          <a:prstGeom prst="roundRect">
            <a:avLst>
              <a:gd name="adj" fmla="val 30000"/>
            </a:avLst>
          </a:prstGeom>
          <a:noFill/>
          <a:ln w="9525">
            <a:solidFill>
              <a:srgbClr val="102E29"/>
            </a:solidFill>
          </a:ln>
        </p:spPr>
      </p:sp>
      <p:sp>
        <p:nvSpPr>
          <p:cNvPr id="9" name="chip"/>
          <p:cNvSpPr txBox="1"/>
          <p:nvPr/>
        </p:nvSpPr>
        <p:spPr>
          <a:xfrm>
            <a:off x="8441661" y="711200"/>
            <a:ext cx="80960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Algebra</a:t>
            </a:r>
          </a:p>
        </p:txBody>
      </p:sp>
      <p:sp>
        <p:nvSpPr>
          <p:cNvPr id="10" name="panel"/>
          <p:cNvSpPr/>
          <p:nvPr/>
        </p:nvSpPr>
        <p:spPr>
          <a:xfrm>
            <a:off x="7098878" y="711200"/>
            <a:ext cx="1241183" cy="266700"/>
          </a:xfrm>
          <a:prstGeom prst="roundRect">
            <a:avLst>
              <a:gd name="adj" fmla="val 30000"/>
            </a:avLst>
          </a:prstGeom>
          <a:solidFill>
            <a:srgbClr val="102E29"/>
          </a:solidFill>
          <a:ln>
            <a:noFill/>
          </a:ln>
        </p:spPr>
      </p:sp>
      <p:sp>
        <p:nvSpPr>
          <p:cNvPr id="11" name="chip"/>
          <p:cNvSpPr txBox="1"/>
          <p:nvPr/>
        </p:nvSpPr>
        <p:spPr>
          <a:xfrm>
            <a:off x="7098878" y="711200"/>
            <a:ext cx="124118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Free response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continued from the previous slide</a:t>
            </a:r>
          </a:p>
        </p:txBody>
      </p:sp>
      <p:sp>
        <p:nvSpPr>
          <p:cNvPr id="13" name="part-ref"/>
          <p:cNvSpPr txBox="1"/>
          <p:nvPr/>
        </p:nvSpPr>
        <p:spPr>
          <a:xfrm>
            <a:off x="558800" y="13462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Describe</a:t>
            </a:r>
          </a:p>
        </p:txBody>
      </p:sp>
      <p:sp>
        <p:nvSpPr>
          <p:cNvPr id="14" name="part-marks"/>
          <p:cNvSpPr txBox="1"/>
          <p:nvPr/>
        </p:nvSpPr>
        <p:spPr>
          <a:xfrm>
            <a:off x="11009102" y="13462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4 marks</a:t>
            </a:r>
          </a:p>
        </p:txBody>
      </p:sp>
      <p:sp>
        <p:nvSpPr>
          <p:cNvPr id="15" name="text"/>
          <p:cNvSpPr txBox="1"/>
          <p:nvPr/>
        </p:nvSpPr>
        <p:spPr>
          <a:xfrm>
            <a:off x="558800" y="158242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Describe an experimental procedure the student could use to collect the data needed. Include the quantity that is deliberately varied, the quantity measured in response, and at least two quantities held constant.</a:t>
            </a:r>
          </a:p>
        </p:txBody>
      </p:sp>
      <p:sp>
        <p:nvSpPr>
          <p:cNvPr id="16" name="part-ref"/>
          <p:cNvSpPr txBox="1"/>
          <p:nvPr/>
        </p:nvSpPr>
        <p:spPr>
          <a:xfrm>
            <a:off x="558800" y="211836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Describe</a:t>
            </a:r>
          </a:p>
        </p:txBody>
      </p:sp>
      <p:sp>
        <p:nvSpPr>
          <p:cNvPr id="17" name="part-marks"/>
          <p:cNvSpPr txBox="1"/>
          <p:nvPr/>
        </p:nvSpPr>
        <p:spPr>
          <a:xfrm>
            <a:off x="11009102" y="211836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18" name="text"/>
          <p:cNvSpPr txBox="1"/>
          <p:nvPr/>
        </p:nvSpPr>
        <p:spPr>
          <a:xfrm>
            <a:off x="558800" y="235458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Describe how the student should graph the data so that the coefficient of friction can be determined from a straight line, and state what quantity the slope of that line represents.</a:t>
            </a:r>
          </a:p>
        </p:txBody>
      </p:sp>
      <p:sp>
        <p:nvSpPr>
          <p:cNvPr id="19" name="part-ref"/>
          <p:cNvSpPr txBox="1"/>
          <p:nvPr/>
        </p:nvSpPr>
        <p:spPr>
          <a:xfrm>
            <a:off x="558800" y="289052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Determine</a:t>
            </a:r>
          </a:p>
        </p:txBody>
      </p:sp>
      <p:sp>
        <p:nvSpPr>
          <p:cNvPr id="20" name="part-marks"/>
          <p:cNvSpPr txBox="1"/>
          <p:nvPr/>
        </p:nvSpPr>
        <p:spPr>
          <a:xfrm>
            <a:off x="11009102" y="289052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21" name="text"/>
          <p:cNvSpPr txBox="1"/>
          <p:nvPr/>
        </p:nvSpPr>
        <p:spPr>
          <a:xfrm>
            <a:off x="558800" y="312674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The student's best-fit line has a slope of 0.32 when friction force is plotted against normal force, and a vertical intercept of +0.15 N rather than zero. Determine the coefficient of kinetic friction, and explain what the non-zero intercept suggests about the experiment.</a:t>
            </a:r>
          </a:p>
        </p:txBody>
      </p:sp>
      <p:sp>
        <p:nvSpPr>
          <p:cNvPr id="22" name="part-ref"/>
          <p:cNvSpPr txBox="1"/>
          <p:nvPr/>
        </p:nvSpPr>
        <p:spPr>
          <a:xfrm>
            <a:off x="558800" y="366268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  Explain</a:t>
            </a:r>
          </a:p>
        </p:txBody>
      </p:sp>
      <p:sp>
        <p:nvSpPr>
          <p:cNvPr id="23" name="part-marks"/>
          <p:cNvSpPr txBox="1"/>
          <p:nvPr/>
        </p:nvSpPr>
        <p:spPr>
          <a:xfrm>
            <a:off x="11009102" y="366268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24" name="text"/>
          <p:cNvSpPr txBox="1"/>
          <p:nvPr/>
        </p:nvSpPr>
        <p:spPr>
          <a:xfrm>
            <a:off x="558800" y="389890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Explain why taking the slope of the best-fit line gives a more reliable value for μ than calculating f/N from a single pair of readings.</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AP PHYSICS 1 · ALGEBRA-BASED</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AP Physics — AP Physics 1 · Algebra-Based. Written by GioPhysics from College Board AP Physics course and exam descriptions;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29</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9</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352862" y="711200"/>
            <a:ext cx="1270757" cy="266700"/>
          </a:xfrm>
          <a:prstGeom prst="roundRect">
            <a:avLst>
              <a:gd name="adj" fmla="val 30000"/>
            </a:avLst>
          </a:prstGeom>
          <a:noFill/>
          <a:ln w="9525">
            <a:solidFill>
              <a:srgbClr val="A9BDB6"/>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Discriminating</a:t>
            </a:r>
          </a:p>
        </p:txBody>
      </p:sp>
      <p:sp>
        <p:nvSpPr>
          <p:cNvPr id="8" name="panel"/>
          <p:cNvSpPr/>
          <p:nvPr/>
        </p:nvSpPr>
        <p:spPr>
          <a:xfrm>
            <a:off x="8441661" y="711200"/>
            <a:ext cx="809600" cy="266700"/>
          </a:xfrm>
          <a:prstGeom prst="roundRect">
            <a:avLst>
              <a:gd name="adj" fmla="val 30000"/>
            </a:avLst>
          </a:prstGeom>
          <a:noFill/>
          <a:ln w="9525">
            <a:solidFill>
              <a:srgbClr val="A9BDB6"/>
            </a:solidFill>
          </a:ln>
        </p:spPr>
      </p:sp>
      <p:sp>
        <p:nvSpPr>
          <p:cNvPr id="9" name="chip"/>
          <p:cNvSpPr txBox="1"/>
          <p:nvPr/>
        </p:nvSpPr>
        <p:spPr>
          <a:xfrm>
            <a:off x="8441661" y="711200"/>
            <a:ext cx="80960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Algebra</a:t>
            </a:r>
          </a:p>
        </p:txBody>
      </p:sp>
      <p:sp>
        <p:nvSpPr>
          <p:cNvPr id="10" name="panel"/>
          <p:cNvSpPr/>
          <p:nvPr/>
        </p:nvSpPr>
        <p:spPr>
          <a:xfrm>
            <a:off x="7098878" y="711200"/>
            <a:ext cx="1241183" cy="266700"/>
          </a:xfrm>
          <a:prstGeom prst="roundRect">
            <a:avLst>
              <a:gd name="adj" fmla="val 30000"/>
            </a:avLst>
          </a:prstGeom>
          <a:noFill/>
          <a:ln w="9525">
            <a:solidFill>
              <a:srgbClr val="A9BDB6"/>
            </a:solidFill>
          </a:ln>
        </p:spPr>
      </p:sp>
      <p:sp>
        <p:nvSpPr>
          <p:cNvPr id="11" name="chip"/>
          <p:cNvSpPr txBox="1"/>
          <p:nvPr/>
        </p:nvSpPr>
        <p:spPr>
          <a:xfrm>
            <a:off x="7098878" y="711200"/>
            <a:ext cx="124118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Free response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86532"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Describe — 4 marks</a:t>
            </a:r>
          </a:p>
        </p:txBody>
      </p:sp>
      <p:sp>
        <p:nvSpPr>
          <p:cNvPr id="14" name="ms-objective"/>
          <p:cNvSpPr txBox="1"/>
          <p:nvPr/>
        </p:nvSpPr>
        <p:spPr>
          <a:xfrm>
            <a:off x="11323132" y="1346200"/>
            <a:ext cx="310068"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SP4</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pull the block along the board with the spring scale at constant velocity, so that the applied force equals the friction force</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vary the total mass by adding known masses on top of the block — this is the independent variable</a:t>
            </a:r>
          </a:p>
        </p:txBody>
      </p:sp>
      <p:sp>
        <p:nvSpPr>
          <p:cNvPr id="19" name="ms-tick"/>
          <p:cNvSpPr txBox="1"/>
          <p:nvPr/>
        </p:nvSpPr>
        <p:spPr>
          <a:xfrm>
            <a:off x="558800" y="209359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09359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record the spring-scale reading for each total mass — this is the dependent variable</a:t>
            </a:r>
          </a:p>
        </p:txBody>
      </p:sp>
      <p:sp>
        <p:nvSpPr>
          <p:cNvPr id="21" name="ms-tick"/>
          <p:cNvSpPr txBox="1"/>
          <p:nvPr/>
        </p:nvSpPr>
        <p:spPr>
          <a:xfrm>
            <a:off x="558800" y="234696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2" name="ms-point"/>
          <p:cNvSpPr txBox="1"/>
          <p:nvPr/>
        </p:nvSpPr>
        <p:spPr>
          <a:xfrm>
            <a:off x="812800" y="234696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hold constant the surfaces in contact and the surface area, and keep the pull horizontal for every trial</a:t>
            </a:r>
          </a:p>
        </p:txBody>
      </p:sp>
      <p:sp>
        <p:nvSpPr>
          <p:cNvPr id="23" name="text"/>
          <p:cNvSpPr txBox="1"/>
          <p:nvPr/>
        </p:nvSpPr>
        <p:spPr>
          <a:xfrm>
            <a:off x="812800" y="2676525"/>
            <a:ext cx="10820400" cy="1651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"At constant velocity" is worth a point on its own. If the block accelerates, the scale reading exceeds the friction force and every value of μ comes out too large.</a:t>
            </a:r>
          </a:p>
        </p:txBody>
      </p:sp>
      <p:sp>
        <p:nvSpPr>
          <p:cNvPr id="24" name="ms-ref"/>
          <p:cNvSpPr txBox="1"/>
          <p:nvPr/>
        </p:nvSpPr>
        <p:spPr>
          <a:xfrm>
            <a:off x="558800" y="2994025"/>
            <a:ext cx="10586532"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Describe — 3 marks</a:t>
            </a:r>
          </a:p>
        </p:txBody>
      </p:sp>
      <p:sp>
        <p:nvSpPr>
          <p:cNvPr id="25" name="ms-objective"/>
          <p:cNvSpPr txBox="1"/>
          <p:nvPr/>
        </p:nvSpPr>
        <p:spPr>
          <a:xfrm>
            <a:off x="11323132" y="2994025"/>
            <a:ext cx="310068"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SP4</a:t>
            </a:r>
          </a:p>
        </p:txBody>
      </p:sp>
      <p:sp>
        <p:nvSpPr>
          <p:cNvPr id="26" name="ms-tick"/>
          <p:cNvSpPr txBox="1"/>
          <p:nvPr/>
        </p:nvSpPr>
        <p:spPr>
          <a:xfrm>
            <a:off x="558800" y="323469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7" name="ms-point"/>
          <p:cNvSpPr txBox="1"/>
          <p:nvPr/>
        </p:nvSpPr>
        <p:spPr>
          <a:xfrm>
            <a:off x="812800" y="323469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plot the friction force (spring-scale reading) on the vertical axis against the normal force, or against the total mass, on the horizontal axis</a:t>
            </a:r>
          </a:p>
        </p:txBody>
      </p:sp>
      <p:sp>
        <p:nvSpPr>
          <p:cNvPr id="28" name="ms-tick"/>
          <p:cNvSpPr txBox="1"/>
          <p:nvPr/>
        </p:nvSpPr>
        <p:spPr>
          <a:xfrm>
            <a:off x="558800" y="348805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9" name="ms-point"/>
          <p:cNvSpPr txBox="1"/>
          <p:nvPr/>
        </p:nvSpPr>
        <p:spPr>
          <a:xfrm>
            <a:off x="812800" y="348805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the relationship f = μN is linear through the origin</a:t>
            </a:r>
          </a:p>
        </p:txBody>
      </p:sp>
      <p:sp>
        <p:nvSpPr>
          <p:cNvPr id="30" name="ms-tick"/>
          <p:cNvSpPr txBox="1"/>
          <p:nvPr/>
        </p:nvSpPr>
        <p:spPr>
          <a:xfrm>
            <a:off x="558800" y="374142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1" name="ms-point"/>
          <p:cNvSpPr txBox="1"/>
          <p:nvPr/>
        </p:nvSpPr>
        <p:spPr>
          <a:xfrm>
            <a:off x="812800" y="374142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the slope equals μ if the horizontal axis is the normal force, or μg if the horizontal axis is the mass</a:t>
            </a:r>
          </a:p>
        </p:txBody>
      </p:sp>
      <p:sp>
        <p:nvSpPr>
          <p:cNvPr id="32" name="ms-ref"/>
          <p:cNvSpPr txBox="1"/>
          <p:nvPr/>
        </p:nvSpPr>
        <p:spPr>
          <a:xfrm>
            <a:off x="558800" y="4147185"/>
            <a:ext cx="10586532"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Determine — 3 marks</a:t>
            </a:r>
          </a:p>
        </p:txBody>
      </p:sp>
      <p:sp>
        <p:nvSpPr>
          <p:cNvPr id="33" name="ms-objective"/>
          <p:cNvSpPr txBox="1"/>
          <p:nvPr/>
        </p:nvSpPr>
        <p:spPr>
          <a:xfrm>
            <a:off x="11323132" y="4147185"/>
            <a:ext cx="310068"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SP4</a:t>
            </a:r>
          </a:p>
        </p:txBody>
      </p:sp>
      <p:sp>
        <p:nvSpPr>
          <p:cNvPr id="34" name="ms-tick"/>
          <p:cNvSpPr txBox="1"/>
          <p:nvPr/>
        </p:nvSpPr>
        <p:spPr>
          <a:xfrm>
            <a:off x="558800" y="438785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5" name="ms-point"/>
          <p:cNvSpPr txBox="1"/>
          <p:nvPr/>
        </p:nvSpPr>
        <p:spPr>
          <a:xfrm>
            <a:off x="812800" y="438785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μ = 0.32, the slope, which is dimensionless</a:t>
            </a:r>
          </a:p>
        </p:txBody>
      </p:sp>
      <p:sp>
        <p:nvSpPr>
          <p:cNvPr id="36" name="ms-tick"/>
          <p:cNvSpPr txBox="1"/>
          <p:nvPr/>
        </p:nvSpPr>
        <p:spPr>
          <a:xfrm>
            <a:off x="558800" y="464121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7" name="ms-point"/>
          <p:cNvSpPr txBox="1"/>
          <p:nvPr/>
        </p:nvSpPr>
        <p:spPr>
          <a:xfrm>
            <a:off x="812800" y="464121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the model predicts an intercept of zero, since zero normal force means zero friction</a:t>
            </a:r>
          </a:p>
        </p:txBody>
      </p:sp>
      <p:sp>
        <p:nvSpPr>
          <p:cNvPr id="38" name="ms-tick"/>
          <p:cNvSpPr txBox="1"/>
          <p:nvPr/>
        </p:nvSpPr>
        <p:spPr>
          <a:xfrm>
            <a:off x="558800" y="4894580"/>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9" name="ms-point"/>
          <p:cNvSpPr txBox="1"/>
          <p:nvPr/>
        </p:nvSpPr>
        <p:spPr>
          <a:xfrm>
            <a:off x="812800" y="4894580"/>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a positive intercept indicates a systematic error — for example the spring scale reads high at zero, or the pull was not horizontal, adding a constant component to every reading</a:t>
            </a:r>
          </a:p>
        </p:txBody>
      </p:sp>
      <p:sp>
        <p:nvSpPr>
          <p:cNvPr id="40" name="text"/>
          <p:cNvSpPr txBox="1"/>
          <p:nvPr/>
        </p:nvSpPr>
        <p:spPr>
          <a:xfrm>
            <a:off x="812800" y="5414010"/>
            <a:ext cx="10820400" cy="1651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Reading μ from a single data point instead of from the slope scores nothing here. The design of the graph is what the task type is assessing.</a:t>
            </a:r>
          </a:p>
        </p:txBody>
      </p:sp>
      <p:sp>
        <p:nvSpPr>
          <p:cNvPr id="41" name="panel"/>
          <p:cNvSpPr/>
          <p:nvPr/>
        </p:nvSpPr>
        <p:spPr>
          <a:xfrm>
            <a:off x="558800" y="558800"/>
            <a:ext cx="11074400" cy="12700"/>
          </a:xfrm>
          <a:prstGeom prst="rect">
            <a:avLst/>
          </a:prstGeom>
          <a:solidFill>
            <a:srgbClr val="2F4B45"/>
          </a:solidFill>
          <a:ln>
            <a:noFill/>
          </a:ln>
        </p:spPr>
      </p:sp>
      <p:sp>
        <p:nvSpPr>
          <p:cNvPr id="42"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AP PHYSICS 1 · ALGEBRA-BASED</a:t>
            </a:r>
          </a:p>
        </p:txBody>
      </p:sp>
      <p:sp>
        <p:nvSpPr>
          <p:cNvPr id="43"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44" name="panel"/>
          <p:cNvSpPr/>
          <p:nvPr/>
        </p:nvSpPr>
        <p:spPr>
          <a:xfrm>
            <a:off x="558800" y="6273800"/>
            <a:ext cx="11074400" cy="12700"/>
          </a:xfrm>
          <a:prstGeom prst="rect">
            <a:avLst/>
          </a:prstGeom>
          <a:solidFill>
            <a:srgbClr val="2F4B45"/>
          </a:solidFill>
          <a:ln>
            <a:noFill/>
          </a:ln>
        </p:spPr>
      </p:sp>
      <p:sp>
        <p:nvSpPr>
          <p:cNvPr id="45"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AP Physics — AP Physics 1 · Algebra-Based. Written by GioPhysics from College Board AP Physics course and exam descriptions; not an awarding body's document.</a:t>
            </a:r>
          </a:p>
        </p:txBody>
      </p:sp>
      <p:sp>
        <p:nvSpPr>
          <p:cNvPr id="46"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29</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9 (cont.)</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352862" y="711200"/>
            <a:ext cx="1270757" cy="266700"/>
          </a:xfrm>
          <a:prstGeom prst="roundRect">
            <a:avLst>
              <a:gd name="adj" fmla="val 30000"/>
            </a:avLst>
          </a:prstGeom>
          <a:noFill/>
          <a:ln w="9525">
            <a:solidFill>
              <a:srgbClr val="A9BDB6"/>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Discriminating</a:t>
            </a:r>
          </a:p>
        </p:txBody>
      </p:sp>
      <p:sp>
        <p:nvSpPr>
          <p:cNvPr id="8" name="panel"/>
          <p:cNvSpPr/>
          <p:nvPr/>
        </p:nvSpPr>
        <p:spPr>
          <a:xfrm>
            <a:off x="8441661" y="711200"/>
            <a:ext cx="809600" cy="266700"/>
          </a:xfrm>
          <a:prstGeom prst="roundRect">
            <a:avLst>
              <a:gd name="adj" fmla="val 30000"/>
            </a:avLst>
          </a:prstGeom>
          <a:noFill/>
          <a:ln w="9525">
            <a:solidFill>
              <a:srgbClr val="A9BDB6"/>
            </a:solidFill>
          </a:ln>
        </p:spPr>
      </p:sp>
      <p:sp>
        <p:nvSpPr>
          <p:cNvPr id="9" name="chip"/>
          <p:cNvSpPr txBox="1"/>
          <p:nvPr/>
        </p:nvSpPr>
        <p:spPr>
          <a:xfrm>
            <a:off x="8441661" y="711200"/>
            <a:ext cx="80960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Algebra</a:t>
            </a:r>
          </a:p>
        </p:txBody>
      </p:sp>
      <p:sp>
        <p:nvSpPr>
          <p:cNvPr id="10" name="panel"/>
          <p:cNvSpPr/>
          <p:nvPr/>
        </p:nvSpPr>
        <p:spPr>
          <a:xfrm>
            <a:off x="7098878" y="711200"/>
            <a:ext cx="1241183" cy="266700"/>
          </a:xfrm>
          <a:prstGeom prst="roundRect">
            <a:avLst>
              <a:gd name="adj" fmla="val 30000"/>
            </a:avLst>
          </a:prstGeom>
          <a:noFill/>
          <a:ln w="9525">
            <a:solidFill>
              <a:srgbClr val="A9BDB6"/>
            </a:solidFill>
          </a:ln>
        </p:spPr>
      </p:sp>
      <p:sp>
        <p:nvSpPr>
          <p:cNvPr id="11" name="chip"/>
          <p:cNvSpPr txBox="1"/>
          <p:nvPr/>
        </p:nvSpPr>
        <p:spPr>
          <a:xfrm>
            <a:off x="7098878" y="711200"/>
            <a:ext cx="124118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Free response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 continued</a:t>
            </a:r>
          </a:p>
        </p:txBody>
      </p:sp>
      <p:sp>
        <p:nvSpPr>
          <p:cNvPr id="13" name="ms-ref"/>
          <p:cNvSpPr txBox="1"/>
          <p:nvPr/>
        </p:nvSpPr>
        <p:spPr>
          <a:xfrm>
            <a:off x="558800" y="1346200"/>
            <a:ext cx="10586532"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(d)  Explain — 2 marks</a:t>
            </a:r>
          </a:p>
        </p:txBody>
      </p:sp>
      <p:sp>
        <p:nvSpPr>
          <p:cNvPr id="14" name="ms-objective"/>
          <p:cNvSpPr txBox="1"/>
          <p:nvPr/>
        </p:nvSpPr>
        <p:spPr>
          <a:xfrm>
            <a:off x="11323132" y="1346200"/>
            <a:ext cx="310068"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SP4</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the slope uses every data point, so random errors in individual readings tend to average out</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a systematic offset such as the intercept above shifts a single-point ratio but does not change the slope, so the slope is insensitive to it</a:t>
            </a:r>
          </a:p>
        </p:txBody>
      </p:sp>
      <p:sp>
        <p:nvSpPr>
          <p:cNvPr id="19" name="panel"/>
          <p:cNvSpPr/>
          <p:nvPr/>
        </p:nvSpPr>
        <p:spPr>
          <a:xfrm>
            <a:off x="558800" y="558800"/>
            <a:ext cx="11074400" cy="12700"/>
          </a:xfrm>
          <a:prstGeom prst="rect">
            <a:avLst/>
          </a:prstGeom>
          <a:solidFill>
            <a:srgbClr val="2F4B45"/>
          </a:solidFill>
          <a:ln>
            <a:noFill/>
          </a:ln>
        </p:spPr>
      </p:sp>
      <p:sp>
        <p:nvSpPr>
          <p:cNvPr id="20"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AP PHYSICS 1 · ALGEBRA-BASED</a:t>
            </a:r>
          </a:p>
        </p:txBody>
      </p:sp>
      <p:sp>
        <p:nvSpPr>
          <p:cNvPr id="21"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2" name="panel"/>
          <p:cNvSpPr/>
          <p:nvPr/>
        </p:nvSpPr>
        <p:spPr>
          <a:xfrm>
            <a:off x="558800" y="6273800"/>
            <a:ext cx="11074400" cy="12700"/>
          </a:xfrm>
          <a:prstGeom prst="rect">
            <a:avLst/>
          </a:prstGeom>
          <a:solidFill>
            <a:srgbClr val="2F4B45"/>
          </a:solidFill>
          <a:ln>
            <a:noFill/>
          </a:ln>
        </p:spPr>
      </p:sp>
      <p:sp>
        <p:nvSpPr>
          <p:cNvPr id="23"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AP Physics — AP Physics 1 · Algebra-Based. Written by GioPhysics from College Board AP Physics course and exam descriptions; not an awarding body's document.</a:t>
            </a:r>
          </a:p>
        </p:txBody>
      </p:sp>
      <p:sp>
        <p:nvSpPr>
          <p:cNvPr id="24"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29</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10</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11 marks</a:t>
            </a:r>
          </a:p>
        </p:txBody>
      </p:sp>
      <p:sp>
        <p:nvSpPr>
          <p:cNvPr id="6" name="panel"/>
          <p:cNvSpPr/>
          <p:nvPr/>
        </p:nvSpPr>
        <p:spPr>
          <a:xfrm>
            <a:off x="9352862" y="711200"/>
            <a:ext cx="1270757" cy="266700"/>
          </a:xfrm>
          <a:prstGeom prst="roundRect">
            <a:avLst>
              <a:gd name="adj" fmla="val 30000"/>
            </a:avLst>
          </a:prstGeom>
          <a:noFill/>
          <a:ln w="9525">
            <a:solidFill>
              <a:srgbClr val="102E29"/>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Discriminating</a:t>
            </a:r>
          </a:p>
        </p:txBody>
      </p:sp>
      <p:sp>
        <p:nvSpPr>
          <p:cNvPr id="8" name="panel"/>
          <p:cNvSpPr/>
          <p:nvPr/>
        </p:nvSpPr>
        <p:spPr>
          <a:xfrm>
            <a:off x="8441661" y="711200"/>
            <a:ext cx="809600" cy="266700"/>
          </a:xfrm>
          <a:prstGeom prst="roundRect">
            <a:avLst>
              <a:gd name="adj" fmla="val 30000"/>
            </a:avLst>
          </a:prstGeom>
          <a:noFill/>
          <a:ln w="9525">
            <a:solidFill>
              <a:srgbClr val="102E29"/>
            </a:solidFill>
          </a:ln>
        </p:spPr>
      </p:sp>
      <p:sp>
        <p:nvSpPr>
          <p:cNvPr id="9" name="chip"/>
          <p:cNvSpPr txBox="1"/>
          <p:nvPr/>
        </p:nvSpPr>
        <p:spPr>
          <a:xfrm>
            <a:off x="8441661" y="711200"/>
            <a:ext cx="80960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Algebra</a:t>
            </a:r>
          </a:p>
        </p:txBody>
      </p:sp>
      <p:sp>
        <p:nvSpPr>
          <p:cNvPr id="10" name="panel"/>
          <p:cNvSpPr/>
          <p:nvPr/>
        </p:nvSpPr>
        <p:spPr>
          <a:xfrm>
            <a:off x="7098878" y="711200"/>
            <a:ext cx="1241183" cy="266700"/>
          </a:xfrm>
          <a:prstGeom prst="roundRect">
            <a:avLst>
              <a:gd name="adj" fmla="val 30000"/>
            </a:avLst>
          </a:prstGeom>
          <a:solidFill>
            <a:srgbClr val="102E29"/>
          </a:solidFill>
          <a:ln>
            <a:noFill/>
          </a:ln>
        </p:spPr>
      </p:sp>
      <p:sp>
        <p:nvSpPr>
          <p:cNvPr id="11" name="chip"/>
          <p:cNvSpPr txBox="1"/>
          <p:nvPr/>
        </p:nvSpPr>
        <p:spPr>
          <a:xfrm>
            <a:off x="7098878" y="711200"/>
            <a:ext cx="124118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Free response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Qualitative/Quantitative Translation   ·   Syllabus 3, 5, 6</a:t>
            </a:r>
          </a:p>
        </p:txBody>
      </p:sp>
      <p:sp>
        <p:nvSpPr>
          <p:cNvPr id="13" name="text"/>
          <p:cNvSpPr txBox="1"/>
          <p:nvPr/>
        </p:nvSpPr>
        <p:spPr>
          <a:xfrm>
            <a:off x="558800" y="134620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solid sphere and a block have the same mass. Both are released from rest at the same height at the top of an incline. The sphere rolls down without slipping. The block slides down a frictionless section of the same incline. The moment of inertia of a solid sphere about its center is (2/5)MR².</a:t>
            </a:r>
          </a:p>
        </p:txBody>
      </p:sp>
      <p:sp>
        <p:nvSpPr>
          <p:cNvPr id="14" name="panel"/>
          <p:cNvSpPr/>
          <p:nvPr/>
        </p:nvSpPr>
        <p:spPr>
          <a:xfrm>
            <a:off x="3035300" y="2167890"/>
            <a:ext cx="6121400" cy="3175000"/>
          </a:xfrm>
          <a:prstGeom prst="rect">
            <a:avLst/>
          </a:prstGeom>
          <a:solidFill>
            <a:srgbClr val="FFFFFF"/>
          </a:solidFill>
          <a:ln w="9525">
            <a:solidFill>
              <a:srgbClr val="C6C8BB"/>
            </a:solidFill>
          </a:ln>
        </p:spPr>
      </p:sp>
      <p:pic>
        <p:nvPicPr>
          <p:cNvPr id="15" name="Fig. 10.1" descr="Two identical wedge-shaped inclines stand side by side on the same horizontal floor, labelled as two sections of the same incline. A solid sphere of mass M rests on the sloping face of the left wedge, and a block of mass M rests at the same point up the sloping face of the right wedge. A dashed horizontal line runs across the figure at the level of both objects, and a dimension line at the far left marks their common release height h above the floor. A note states that both are released from rest at the same height; a label under the left ramp reads that the sphere rolls without slipping, and one under the right ramp that the block is on a frictionless section."/>
          <p:cNvPicPr>
            <a:picLocks noChangeAspect="1"/>
          </p:cNvPicPr>
          <p:nvPr/>
        </p:nvPicPr>
        <p:blipFill>
          <a:blip r:embed="rId3"/>
          <a:stretch>
            <a:fillRect/>
          </a:stretch>
        </p:blipFill>
        <p:spPr>
          <a:xfrm>
            <a:off x="3149600" y="2282190"/>
            <a:ext cx="5892800" cy="2946400"/>
          </a:xfrm>
          <a:prstGeom prst="rect">
            <a:avLst/>
          </a:prstGeom>
        </p:spPr>
      </p:pic>
      <p:sp>
        <p:nvSpPr>
          <p:cNvPr id="16" name="text"/>
          <p:cNvSpPr txBox="1"/>
          <p:nvPr/>
        </p:nvSpPr>
        <p:spPr>
          <a:xfrm>
            <a:off x="558800" y="5406390"/>
            <a:ext cx="11074400" cy="59436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 10.1 — Two identical wedge-shaped inclines stand side by side on the same horizontal floor, labelled as two sections of the same incline. A solid sphere of mass M rests on the sloping face of the left wedge, and a block of mass M rests at the same point up the sloping face of the right wedge. A dashed horizontal line runs across the figure at the level of both objects, and a dimension line at the far left marks their common release height h above the floor. A note states that both are released from rest at the same height; a label under the left ramp reads that the sphere rolls without slipping, and one under the right ramp that the block is on a frictionless section.</a:t>
            </a:r>
          </a:p>
        </p:txBody>
      </p:sp>
      <p:sp>
        <p:nvSpPr>
          <p:cNvPr id="17" name="panel"/>
          <p:cNvSpPr/>
          <p:nvPr/>
        </p:nvSpPr>
        <p:spPr>
          <a:xfrm>
            <a:off x="558800" y="558800"/>
            <a:ext cx="11074400" cy="12700"/>
          </a:xfrm>
          <a:prstGeom prst="rect">
            <a:avLst/>
          </a:prstGeom>
          <a:solidFill>
            <a:srgbClr val="C6C8BB"/>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AP PHYSICS 1 · ALGEBRA-BASED</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C6C8BB"/>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AP Physics — AP Physics 1 · Algebra-Based. Written by GioPhysics from College Board AP Physics course and exam descriptions;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29</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10 (cont.)</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11 marks</a:t>
            </a:r>
          </a:p>
        </p:txBody>
      </p:sp>
      <p:sp>
        <p:nvSpPr>
          <p:cNvPr id="6" name="panel"/>
          <p:cNvSpPr/>
          <p:nvPr/>
        </p:nvSpPr>
        <p:spPr>
          <a:xfrm>
            <a:off x="9352862" y="711200"/>
            <a:ext cx="1270757" cy="266700"/>
          </a:xfrm>
          <a:prstGeom prst="roundRect">
            <a:avLst>
              <a:gd name="adj" fmla="val 30000"/>
            </a:avLst>
          </a:prstGeom>
          <a:noFill/>
          <a:ln w="9525">
            <a:solidFill>
              <a:srgbClr val="102E29"/>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Discriminating</a:t>
            </a:r>
          </a:p>
        </p:txBody>
      </p:sp>
      <p:sp>
        <p:nvSpPr>
          <p:cNvPr id="8" name="panel"/>
          <p:cNvSpPr/>
          <p:nvPr/>
        </p:nvSpPr>
        <p:spPr>
          <a:xfrm>
            <a:off x="8441661" y="711200"/>
            <a:ext cx="809600" cy="266700"/>
          </a:xfrm>
          <a:prstGeom prst="roundRect">
            <a:avLst>
              <a:gd name="adj" fmla="val 30000"/>
            </a:avLst>
          </a:prstGeom>
          <a:noFill/>
          <a:ln w="9525">
            <a:solidFill>
              <a:srgbClr val="102E29"/>
            </a:solidFill>
          </a:ln>
        </p:spPr>
      </p:sp>
      <p:sp>
        <p:nvSpPr>
          <p:cNvPr id="9" name="chip"/>
          <p:cNvSpPr txBox="1"/>
          <p:nvPr/>
        </p:nvSpPr>
        <p:spPr>
          <a:xfrm>
            <a:off x="8441661" y="711200"/>
            <a:ext cx="80960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Algebra</a:t>
            </a:r>
          </a:p>
        </p:txBody>
      </p:sp>
      <p:sp>
        <p:nvSpPr>
          <p:cNvPr id="10" name="panel"/>
          <p:cNvSpPr/>
          <p:nvPr/>
        </p:nvSpPr>
        <p:spPr>
          <a:xfrm>
            <a:off x="7098878" y="711200"/>
            <a:ext cx="1241183" cy="266700"/>
          </a:xfrm>
          <a:prstGeom prst="roundRect">
            <a:avLst>
              <a:gd name="adj" fmla="val 30000"/>
            </a:avLst>
          </a:prstGeom>
          <a:solidFill>
            <a:srgbClr val="102E29"/>
          </a:solidFill>
          <a:ln>
            <a:noFill/>
          </a:ln>
        </p:spPr>
      </p:sp>
      <p:sp>
        <p:nvSpPr>
          <p:cNvPr id="11" name="chip"/>
          <p:cNvSpPr txBox="1"/>
          <p:nvPr/>
        </p:nvSpPr>
        <p:spPr>
          <a:xfrm>
            <a:off x="7098878" y="711200"/>
            <a:ext cx="124118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Free response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continued from the previous slide</a:t>
            </a:r>
          </a:p>
        </p:txBody>
      </p:sp>
      <p:sp>
        <p:nvSpPr>
          <p:cNvPr id="13" name="part-ref"/>
          <p:cNvSpPr txBox="1"/>
          <p:nvPr/>
        </p:nvSpPr>
        <p:spPr>
          <a:xfrm>
            <a:off x="558800" y="1346200"/>
            <a:ext cx="10348094"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Indicate</a:t>
            </a:r>
          </a:p>
        </p:txBody>
      </p:sp>
      <p:sp>
        <p:nvSpPr>
          <p:cNvPr id="14" name="part-marks"/>
          <p:cNvSpPr txBox="1"/>
          <p:nvPr/>
        </p:nvSpPr>
        <p:spPr>
          <a:xfrm>
            <a:off x="11084694" y="1346200"/>
            <a:ext cx="548506"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1 mark</a:t>
            </a:r>
          </a:p>
        </p:txBody>
      </p:sp>
      <p:sp>
        <p:nvSpPr>
          <p:cNvPr id="15" name="text"/>
          <p:cNvSpPr txBox="1"/>
          <p:nvPr/>
        </p:nvSpPr>
        <p:spPr>
          <a:xfrm>
            <a:off x="558800" y="158242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Indicate which object reaches the bottom of the incline with the greater translational speed, or whether they arrive with the same speed. No justification is required in this part.</a:t>
            </a:r>
          </a:p>
        </p:txBody>
      </p:sp>
      <p:sp>
        <p:nvSpPr>
          <p:cNvPr id="16" name="part-ref"/>
          <p:cNvSpPr txBox="1"/>
          <p:nvPr/>
        </p:nvSpPr>
        <p:spPr>
          <a:xfrm>
            <a:off x="558800" y="211836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Derive</a:t>
            </a:r>
          </a:p>
        </p:txBody>
      </p:sp>
      <p:sp>
        <p:nvSpPr>
          <p:cNvPr id="17" name="part-marks"/>
          <p:cNvSpPr txBox="1"/>
          <p:nvPr/>
        </p:nvSpPr>
        <p:spPr>
          <a:xfrm>
            <a:off x="11009102" y="211836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4 marks</a:t>
            </a:r>
          </a:p>
        </p:txBody>
      </p:sp>
      <p:sp>
        <p:nvSpPr>
          <p:cNvPr id="18" name="text"/>
          <p:cNvSpPr txBox="1"/>
          <p:nvPr/>
        </p:nvSpPr>
        <p:spPr>
          <a:xfrm>
            <a:off x="558800" y="235458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Derive expressions for the translational speed of each object at the bottom of the incline, in terms of g and the height h.</a:t>
            </a:r>
          </a:p>
        </p:txBody>
      </p:sp>
      <p:sp>
        <p:nvSpPr>
          <p:cNvPr id="19" name="part-ref"/>
          <p:cNvSpPr txBox="1"/>
          <p:nvPr/>
        </p:nvSpPr>
        <p:spPr>
          <a:xfrm>
            <a:off x="558800" y="26924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Justify</a:t>
            </a:r>
          </a:p>
        </p:txBody>
      </p:sp>
      <p:sp>
        <p:nvSpPr>
          <p:cNvPr id="20" name="part-marks"/>
          <p:cNvSpPr txBox="1"/>
          <p:nvPr/>
        </p:nvSpPr>
        <p:spPr>
          <a:xfrm>
            <a:off x="11009102" y="26924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21" name="text"/>
          <p:cNvSpPr txBox="1"/>
          <p:nvPr/>
        </p:nvSpPr>
        <p:spPr>
          <a:xfrm>
            <a:off x="558800" y="29286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Use your expressions to justify the answer you gave in part (a).</a:t>
            </a:r>
          </a:p>
        </p:txBody>
      </p:sp>
      <p:sp>
        <p:nvSpPr>
          <p:cNvPr id="22" name="part-ref"/>
          <p:cNvSpPr txBox="1"/>
          <p:nvPr/>
        </p:nvSpPr>
        <p:spPr>
          <a:xfrm>
            <a:off x="558800" y="32664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  Explain</a:t>
            </a:r>
          </a:p>
        </p:txBody>
      </p:sp>
      <p:sp>
        <p:nvSpPr>
          <p:cNvPr id="23" name="part-marks"/>
          <p:cNvSpPr txBox="1"/>
          <p:nvPr/>
        </p:nvSpPr>
        <p:spPr>
          <a:xfrm>
            <a:off x="11009102" y="32664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4 marks</a:t>
            </a:r>
          </a:p>
        </p:txBody>
      </p:sp>
      <p:sp>
        <p:nvSpPr>
          <p:cNvPr id="24" name="text"/>
          <p:cNvSpPr txBox="1"/>
          <p:nvPr/>
        </p:nvSpPr>
        <p:spPr>
          <a:xfrm>
            <a:off x="558800" y="350266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Explain, without using equations, why the sphere arrives more slowly, and explain why the answer does not depend on the mass or the radius of the sphere.</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AP PHYSICS 1 · ALGEBRA-BASED</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AP Physics — AP Physics 1 · Algebra-Based. Written by GioPhysics from College Board AP Physics course and exam descriptions;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29</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10</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11 marks</a:t>
            </a:r>
          </a:p>
        </p:txBody>
      </p:sp>
      <p:sp>
        <p:nvSpPr>
          <p:cNvPr id="6" name="panel"/>
          <p:cNvSpPr/>
          <p:nvPr/>
        </p:nvSpPr>
        <p:spPr>
          <a:xfrm>
            <a:off x="9352862" y="711200"/>
            <a:ext cx="1270757" cy="266700"/>
          </a:xfrm>
          <a:prstGeom prst="roundRect">
            <a:avLst>
              <a:gd name="adj" fmla="val 30000"/>
            </a:avLst>
          </a:prstGeom>
          <a:noFill/>
          <a:ln w="9525">
            <a:solidFill>
              <a:srgbClr val="A9BDB6"/>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Discriminating</a:t>
            </a:r>
          </a:p>
        </p:txBody>
      </p:sp>
      <p:sp>
        <p:nvSpPr>
          <p:cNvPr id="8" name="panel"/>
          <p:cNvSpPr/>
          <p:nvPr/>
        </p:nvSpPr>
        <p:spPr>
          <a:xfrm>
            <a:off x="8441661" y="711200"/>
            <a:ext cx="809600" cy="266700"/>
          </a:xfrm>
          <a:prstGeom prst="roundRect">
            <a:avLst>
              <a:gd name="adj" fmla="val 30000"/>
            </a:avLst>
          </a:prstGeom>
          <a:noFill/>
          <a:ln w="9525">
            <a:solidFill>
              <a:srgbClr val="A9BDB6"/>
            </a:solidFill>
          </a:ln>
        </p:spPr>
      </p:sp>
      <p:sp>
        <p:nvSpPr>
          <p:cNvPr id="9" name="chip"/>
          <p:cNvSpPr txBox="1"/>
          <p:nvPr/>
        </p:nvSpPr>
        <p:spPr>
          <a:xfrm>
            <a:off x="8441661" y="711200"/>
            <a:ext cx="80960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Algebra</a:t>
            </a:r>
          </a:p>
        </p:txBody>
      </p:sp>
      <p:sp>
        <p:nvSpPr>
          <p:cNvPr id="10" name="panel"/>
          <p:cNvSpPr/>
          <p:nvPr/>
        </p:nvSpPr>
        <p:spPr>
          <a:xfrm>
            <a:off x="7098878" y="711200"/>
            <a:ext cx="1241183" cy="266700"/>
          </a:xfrm>
          <a:prstGeom prst="roundRect">
            <a:avLst>
              <a:gd name="adj" fmla="val 30000"/>
            </a:avLst>
          </a:prstGeom>
          <a:noFill/>
          <a:ln w="9525">
            <a:solidFill>
              <a:srgbClr val="A9BDB6"/>
            </a:solidFill>
          </a:ln>
        </p:spPr>
      </p:sp>
      <p:sp>
        <p:nvSpPr>
          <p:cNvPr id="11" name="chip"/>
          <p:cNvSpPr txBox="1"/>
          <p:nvPr/>
        </p:nvSpPr>
        <p:spPr>
          <a:xfrm>
            <a:off x="7098878" y="711200"/>
            <a:ext cx="124118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Free response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86532"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Indicate — 1 mark</a:t>
            </a:r>
          </a:p>
        </p:txBody>
      </p:sp>
      <p:sp>
        <p:nvSpPr>
          <p:cNvPr id="14" name="ms-objective"/>
          <p:cNvSpPr txBox="1"/>
          <p:nvPr/>
        </p:nvSpPr>
        <p:spPr>
          <a:xfrm>
            <a:off x="11323132" y="1346200"/>
            <a:ext cx="310068"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SP3</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the block</a:t>
            </a:r>
          </a:p>
        </p:txBody>
      </p:sp>
      <p:sp>
        <p:nvSpPr>
          <p:cNvPr id="17" name="ms-ref"/>
          <p:cNvSpPr txBox="1"/>
          <p:nvPr/>
        </p:nvSpPr>
        <p:spPr>
          <a:xfrm>
            <a:off x="558800" y="1992630"/>
            <a:ext cx="10586532"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Derive — 4 marks</a:t>
            </a:r>
          </a:p>
        </p:txBody>
      </p:sp>
      <p:sp>
        <p:nvSpPr>
          <p:cNvPr id="18" name="ms-objective"/>
          <p:cNvSpPr txBox="1"/>
          <p:nvPr/>
        </p:nvSpPr>
        <p:spPr>
          <a:xfrm>
            <a:off x="11323132" y="1992630"/>
            <a:ext cx="310068"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SP2</a:t>
            </a:r>
          </a:p>
        </p:txBody>
      </p:sp>
      <p:sp>
        <p:nvSpPr>
          <p:cNvPr id="19" name="ms-tick"/>
          <p:cNvSpPr txBox="1"/>
          <p:nvPr/>
        </p:nvSpPr>
        <p:spPr>
          <a:xfrm>
            <a:off x="558800" y="223329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23329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block — Mgh = ½Mv², so v = √(2gh)</a:t>
            </a:r>
          </a:p>
        </p:txBody>
      </p:sp>
      <p:sp>
        <p:nvSpPr>
          <p:cNvPr id="21" name="ms-tick"/>
          <p:cNvSpPr txBox="1"/>
          <p:nvPr/>
        </p:nvSpPr>
        <p:spPr>
          <a:xfrm>
            <a:off x="558800" y="248666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2" name="ms-point"/>
          <p:cNvSpPr txBox="1"/>
          <p:nvPr/>
        </p:nvSpPr>
        <p:spPr>
          <a:xfrm>
            <a:off x="812800" y="248666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sphere — energy is shared between translation and rotation, Mgh = ½Mv² + ½Iω²</a:t>
            </a:r>
          </a:p>
        </p:txBody>
      </p:sp>
      <p:sp>
        <p:nvSpPr>
          <p:cNvPr id="23" name="ms-tick"/>
          <p:cNvSpPr txBox="1"/>
          <p:nvPr/>
        </p:nvSpPr>
        <p:spPr>
          <a:xfrm>
            <a:off x="558800" y="274002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4" name="ms-point"/>
          <p:cNvSpPr txBox="1"/>
          <p:nvPr/>
        </p:nvSpPr>
        <p:spPr>
          <a:xfrm>
            <a:off x="812800" y="274002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applies the rolling condition ω = v/R and substitutes I = (2/5)MR², giving Mgh = (7/10)Mv²</a:t>
            </a:r>
          </a:p>
        </p:txBody>
      </p:sp>
      <p:sp>
        <p:nvSpPr>
          <p:cNvPr id="25" name="ms-tick"/>
          <p:cNvSpPr txBox="1"/>
          <p:nvPr/>
        </p:nvSpPr>
        <p:spPr>
          <a:xfrm>
            <a:off x="558800" y="299339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6" name="ms-point"/>
          <p:cNvSpPr txBox="1"/>
          <p:nvPr/>
        </p:nvSpPr>
        <p:spPr>
          <a:xfrm>
            <a:off x="812800" y="299339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v = √(10gh/7)</a:t>
            </a:r>
          </a:p>
        </p:txBody>
      </p:sp>
      <p:sp>
        <p:nvSpPr>
          <p:cNvPr id="27" name="ms-ref"/>
          <p:cNvSpPr txBox="1"/>
          <p:nvPr/>
        </p:nvSpPr>
        <p:spPr>
          <a:xfrm>
            <a:off x="558800" y="3399155"/>
            <a:ext cx="10586532"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Justify — 2 marks</a:t>
            </a:r>
          </a:p>
        </p:txBody>
      </p:sp>
      <p:sp>
        <p:nvSpPr>
          <p:cNvPr id="28" name="ms-objective"/>
          <p:cNvSpPr txBox="1"/>
          <p:nvPr/>
        </p:nvSpPr>
        <p:spPr>
          <a:xfrm>
            <a:off x="11323132" y="3399155"/>
            <a:ext cx="310068"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SP3</a:t>
            </a:r>
          </a:p>
        </p:txBody>
      </p:sp>
      <p:sp>
        <p:nvSpPr>
          <p:cNvPr id="29" name="ms-tick"/>
          <p:cNvSpPr txBox="1"/>
          <p:nvPr/>
        </p:nvSpPr>
        <p:spPr>
          <a:xfrm>
            <a:off x="558800" y="363982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0" name="ms-point"/>
          <p:cNvSpPr txBox="1"/>
          <p:nvPr/>
        </p:nvSpPr>
        <p:spPr>
          <a:xfrm>
            <a:off x="812800" y="363982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compares the coefficients — 10/7 = 1.43 is smaller than 2, so the sphere's speed is smaller</a:t>
            </a:r>
          </a:p>
        </p:txBody>
      </p:sp>
      <p:sp>
        <p:nvSpPr>
          <p:cNvPr id="31" name="ms-tick"/>
          <p:cNvSpPr txBox="1"/>
          <p:nvPr/>
        </p:nvSpPr>
        <p:spPr>
          <a:xfrm>
            <a:off x="558800" y="389318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2" name="ms-point"/>
          <p:cNvSpPr txBox="1"/>
          <p:nvPr/>
        </p:nvSpPr>
        <p:spPr>
          <a:xfrm>
            <a:off x="812800" y="389318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states the ratio explicitly, v_sphere / v_block = √(5/7) = 0.85</a:t>
            </a:r>
          </a:p>
        </p:txBody>
      </p:sp>
      <p:sp>
        <p:nvSpPr>
          <p:cNvPr id="33" name="panel"/>
          <p:cNvSpPr/>
          <p:nvPr/>
        </p:nvSpPr>
        <p:spPr>
          <a:xfrm>
            <a:off x="558800" y="558800"/>
            <a:ext cx="11074400" cy="12700"/>
          </a:xfrm>
          <a:prstGeom prst="rect">
            <a:avLst/>
          </a:prstGeom>
          <a:solidFill>
            <a:srgbClr val="2F4B45"/>
          </a:solidFill>
          <a:ln>
            <a:noFill/>
          </a:ln>
        </p:spPr>
      </p:sp>
      <p:sp>
        <p:nvSpPr>
          <p:cNvPr id="34"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AP PHYSICS 1 · ALGEBRA-BASED</a:t>
            </a:r>
          </a:p>
        </p:txBody>
      </p:sp>
      <p:sp>
        <p:nvSpPr>
          <p:cNvPr id="35"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36" name="panel"/>
          <p:cNvSpPr/>
          <p:nvPr/>
        </p:nvSpPr>
        <p:spPr>
          <a:xfrm>
            <a:off x="558800" y="6273800"/>
            <a:ext cx="11074400" cy="12700"/>
          </a:xfrm>
          <a:prstGeom prst="rect">
            <a:avLst/>
          </a:prstGeom>
          <a:solidFill>
            <a:srgbClr val="2F4B45"/>
          </a:solidFill>
          <a:ln>
            <a:noFill/>
          </a:ln>
        </p:spPr>
      </p:sp>
      <p:sp>
        <p:nvSpPr>
          <p:cNvPr id="37"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AP Physics — AP Physics 1 · Algebra-Based. Written by GioPhysics from College Board AP Physics course and exam descriptions; not an awarding body's document.</a:t>
            </a:r>
          </a:p>
        </p:txBody>
      </p:sp>
      <p:sp>
        <p:nvSpPr>
          <p:cNvPr id="38"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29</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10 (cont.)</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11 marks</a:t>
            </a:r>
          </a:p>
        </p:txBody>
      </p:sp>
      <p:sp>
        <p:nvSpPr>
          <p:cNvPr id="6" name="panel"/>
          <p:cNvSpPr/>
          <p:nvPr/>
        </p:nvSpPr>
        <p:spPr>
          <a:xfrm>
            <a:off x="9352862" y="711200"/>
            <a:ext cx="1270757" cy="266700"/>
          </a:xfrm>
          <a:prstGeom prst="roundRect">
            <a:avLst>
              <a:gd name="adj" fmla="val 30000"/>
            </a:avLst>
          </a:prstGeom>
          <a:noFill/>
          <a:ln w="9525">
            <a:solidFill>
              <a:srgbClr val="A9BDB6"/>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Discriminating</a:t>
            </a:r>
          </a:p>
        </p:txBody>
      </p:sp>
      <p:sp>
        <p:nvSpPr>
          <p:cNvPr id="8" name="panel"/>
          <p:cNvSpPr/>
          <p:nvPr/>
        </p:nvSpPr>
        <p:spPr>
          <a:xfrm>
            <a:off x="8441661" y="711200"/>
            <a:ext cx="809600" cy="266700"/>
          </a:xfrm>
          <a:prstGeom prst="roundRect">
            <a:avLst>
              <a:gd name="adj" fmla="val 30000"/>
            </a:avLst>
          </a:prstGeom>
          <a:noFill/>
          <a:ln w="9525">
            <a:solidFill>
              <a:srgbClr val="A9BDB6"/>
            </a:solidFill>
          </a:ln>
        </p:spPr>
      </p:sp>
      <p:sp>
        <p:nvSpPr>
          <p:cNvPr id="9" name="chip"/>
          <p:cNvSpPr txBox="1"/>
          <p:nvPr/>
        </p:nvSpPr>
        <p:spPr>
          <a:xfrm>
            <a:off x="8441661" y="711200"/>
            <a:ext cx="80960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Algebra</a:t>
            </a:r>
          </a:p>
        </p:txBody>
      </p:sp>
      <p:sp>
        <p:nvSpPr>
          <p:cNvPr id="10" name="panel"/>
          <p:cNvSpPr/>
          <p:nvPr/>
        </p:nvSpPr>
        <p:spPr>
          <a:xfrm>
            <a:off x="7098878" y="711200"/>
            <a:ext cx="1241183" cy="266700"/>
          </a:xfrm>
          <a:prstGeom prst="roundRect">
            <a:avLst>
              <a:gd name="adj" fmla="val 30000"/>
            </a:avLst>
          </a:prstGeom>
          <a:noFill/>
          <a:ln w="9525">
            <a:solidFill>
              <a:srgbClr val="A9BDB6"/>
            </a:solidFill>
          </a:ln>
        </p:spPr>
      </p:sp>
      <p:sp>
        <p:nvSpPr>
          <p:cNvPr id="11" name="chip"/>
          <p:cNvSpPr txBox="1"/>
          <p:nvPr/>
        </p:nvSpPr>
        <p:spPr>
          <a:xfrm>
            <a:off x="7098878" y="711200"/>
            <a:ext cx="124118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Free response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 continued</a:t>
            </a:r>
          </a:p>
        </p:txBody>
      </p:sp>
      <p:sp>
        <p:nvSpPr>
          <p:cNvPr id="13" name="ms-ref"/>
          <p:cNvSpPr txBox="1"/>
          <p:nvPr/>
        </p:nvSpPr>
        <p:spPr>
          <a:xfrm>
            <a:off x="558800" y="1346200"/>
            <a:ext cx="10586532"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(d)  Explain — 4 marks</a:t>
            </a:r>
          </a:p>
        </p:txBody>
      </p:sp>
      <p:sp>
        <p:nvSpPr>
          <p:cNvPr id="14" name="ms-objective"/>
          <p:cNvSpPr txBox="1"/>
          <p:nvPr/>
        </p:nvSpPr>
        <p:spPr>
          <a:xfrm>
            <a:off x="11323132" y="1346200"/>
            <a:ext cx="310068"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SP3</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both objects convert the same gravitational potential energy per unit mass</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the sphere must also spin as it moves, so part of that energy goes into rotational kinetic energy and less is left for translation</a:t>
            </a:r>
          </a:p>
        </p:txBody>
      </p:sp>
      <p:sp>
        <p:nvSpPr>
          <p:cNvPr id="19" name="ms-tick"/>
          <p:cNvSpPr txBox="1"/>
          <p:nvPr/>
        </p:nvSpPr>
        <p:spPr>
          <a:xfrm>
            <a:off x="558800" y="209359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09359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the mass appears in every energy term and cancels, so it cannot affect the result</a:t>
            </a:r>
          </a:p>
        </p:txBody>
      </p:sp>
      <p:sp>
        <p:nvSpPr>
          <p:cNvPr id="21" name="ms-tick"/>
          <p:cNvSpPr txBox="1"/>
          <p:nvPr/>
        </p:nvSpPr>
        <p:spPr>
          <a:xfrm>
            <a:off x="558800" y="2346960"/>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2" name="ms-point"/>
          <p:cNvSpPr txBox="1"/>
          <p:nvPr/>
        </p:nvSpPr>
        <p:spPr>
          <a:xfrm>
            <a:off x="812800" y="2346960"/>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the radius cancels because the rolling condition ties ω to v through the same R that appears in the moment of inertia — only the shape factor 2/5 survives</a:t>
            </a:r>
          </a:p>
        </p:txBody>
      </p:sp>
      <p:sp>
        <p:nvSpPr>
          <p:cNvPr id="23" name="text"/>
          <p:cNvSpPr txBox="1"/>
          <p:nvPr/>
        </p:nvSpPr>
        <p:spPr>
          <a:xfrm>
            <a:off x="812800" y="2866390"/>
            <a:ext cx="10820400" cy="3302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The last point is the hardest on the exam and is the reason this task type exists: the candidate has to say in words what the algebra in part (b) did, and identify which symbol survived the cancellation and why.</a:t>
            </a:r>
          </a:p>
        </p:txBody>
      </p:sp>
      <p:sp>
        <p:nvSpPr>
          <p:cNvPr id="24" name="panel"/>
          <p:cNvSpPr/>
          <p:nvPr/>
        </p:nvSpPr>
        <p:spPr>
          <a:xfrm>
            <a:off x="558800" y="558800"/>
            <a:ext cx="11074400" cy="12700"/>
          </a:xfrm>
          <a:prstGeom prst="rect">
            <a:avLst/>
          </a:prstGeom>
          <a:solidFill>
            <a:srgbClr val="2F4B45"/>
          </a:solidFill>
          <a:ln>
            <a:noFill/>
          </a:ln>
        </p:spPr>
      </p:sp>
      <p:sp>
        <p:nvSpPr>
          <p:cNvPr id="25"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AP PHYSICS 1 · ALGEBRA-BASED</a:t>
            </a:r>
          </a:p>
        </p:txBody>
      </p:sp>
      <p:sp>
        <p:nvSpPr>
          <p:cNvPr id="26"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7" name="panel"/>
          <p:cNvSpPr/>
          <p:nvPr/>
        </p:nvSpPr>
        <p:spPr>
          <a:xfrm>
            <a:off x="558800" y="6273800"/>
            <a:ext cx="11074400" cy="12700"/>
          </a:xfrm>
          <a:prstGeom prst="rect">
            <a:avLst/>
          </a:prstGeom>
          <a:solidFill>
            <a:srgbClr val="2F4B45"/>
          </a:solidFill>
          <a:ln>
            <a:noFill/>
          </a:ln>
        </p:spPr>
      </p:sp>
      <p:sp>
        <p:nvSpPr>
          <p:cNvPr id="28"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AP Physics — AP Physics 1 · Algebra-Based. Written by GioPhysics from College Board AP Physics course and exam descriptions; not an awarding body's document.</a:t>
            </a:r>
          </a:p>
        </p:txBody>
      </p:sp>
      <p:sp>
        <p:nvSpPr>
          <p:cNvPr id="29"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29</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Command words</a:t>
            </a:r>
          </a:p>
        </p:txBody>
      </p:sp>
      <p:sp>
        <p:nvSpPr>
          <p:cNvPr id="3" name="panel"/>
          <p:cNvSpPr/>
          <p:nvPr/>
        </p:nvSpPr>
        <p:spPr>
          <a:xfrm>
            <a:off x="558800" y="1117600"/>
            <a:ext cx="508000" cy="31750"/>
          </a:xfrm>
          <a:prstGeom prst="rect">
            <a:avLst/>
          </a:prstGeom>
          <a:solidFill>
            <a:srgbClr val="EF5C3E"/>
          </a:solidFill>
          <a:ln>
            <a:noFill/>
          </a:ln>
        </p:spPr>
      </p:sp>
      <p:sp>
        <p:nvSpPr>
          <p:cNvPr id="4"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AP Physics — the board's own definitions</a:t>
            </a:r>
          </a:p>
        </p:txBody>
      </p:sp>
      <p:sp>
        <p:nvSpPr>
          <p:cNvPr id="5" name="command-word"/>
          <p:cNvSpPr txBox="1"/>
          <p:nvPr/>
        </p:nvSpPr>
        <p:spPr>
          <a:xfrm>
            <a:off x="558800" y="134620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Calculate</a:t>
            </a:r>
          </a:p>
        </p:txBody>
      </p:sp>
      <p:sp>
        <p:nvSpPr>
          <p:cNvPr id="6" name="text"/>
          <p:cNvSpPr txBox="1"/>
          <p:nvPr/>
        </p:nvSpPr>
        <p:spPr>
          <a:xfrm>
            <a:off x="558800" y="1569720"/>
            <a:ext cx="5321300" cy="346710"/>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Perform mathematical steps to arrive at a final answer, including an algebraic expression, correctly substituted numbers, and units.</a:t>
            </a:r>
          </a:p>
        </p:txBody>
      </p:sp>
      <p:sp>
        <p:nvSpPr>
          <p:cNvPr id="7" name="command-word"/>
          <p:cNvSpPr txBox="1"/>
          <p:nvPr/>
        </p:nvSpPr>
        <p:spPr>
          <a:xfrm>
            <a:off x="558800" y="208153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Derive</a:t>
            </a:r>
          </a:p>
        </p:txBody>
      </p:sp>
      <p:sp>
        <p:nvSpPr>
          <p:cNvPr id="8" name="text"/>
          <p:cNvSpPr txBox="1"/>
          <p:nvPr/>
        </p:nvSpPr>
        <p:spPr>
          <a:xfrm>
            <a:off x="558800" y="2305050"/>
            <a:ext cx="5321300" cy="346710"/>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Perform a series of mathematical steps from a fundamental law or relationship to arrive at the desired result.</a:t>
            </a:r>
          </a:p>
        </p:txBody>
      </p:sp>
      <p:sp>
        <p:nvSpPr>
          <p:cNvPr id="9" name="command-word"/>
          <p:cNvSpPr txBox="1"/>
          <p:nvPr/>
        </p:nvSpPr>
        <p:spPr>
          <a:xfrm>
            <a:off x="558800" y="281686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Describe</a:t>
            </a:r>
          </a:p>
        </p:txBody>
      </p:sp>
      <p:sp>
        <p:nvSpPr>
          <p:cNvPr id="10" name="text"/>
          <p:cNvSpPr txBox="1"/>
          <p:nvPr/>
        </p:nvSpPr>
        <p:spPr>
          <a:xfrm>
            <a:off x="558800" y="304038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Provide the relevant characteristics of a specified topic.</a:t>
            </a:r>
          </a:p>
        </p:txBody>
      </p:sp>
      <p:sp>
        <p:nvSpPr>
          <p:cNvPr id="11" name="command-word"/>
          <p:cNvSpPr txBox="1"/>
          <p:nvPr/>
        </p:nvSpPr>
        <p:spPr>
          <a:xfrm>
            <a:off x="558800" y="337883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Determine</a:t>
            </a:r>
          </a:p>
        </p:txBody>
      </p:sp>
      <p:sp>
        <p:nvSpPr>
          <p:cNvPr id="12" name="text"/>
          <p:cNvSpPr txBox="1"/>
          <p:nvPr/>
        </p:nvSpPr>
        <p:spPr>
          <a:xfrm>
            <a:off x="558800" y="3602355"/>
            <a:ext cx="5321300" cy="346710"/>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Arrive at a conclusion after reasoning, observation, or applying mathematical routines.</a:t>
            </a:r>
          </a:p>
        </p:txBody>
      </p:sp>
      <p:sp>
        <p:nvSpPr>
          <p:cNvPr id="13" name="command-word"/>
          <p:cNvSpPr txBox="1"/>
          <p:nvPr/>
        </p:nvSpPr>
        <p:spPr>
          <a:xfrm>
            <a:off x="558800" y="411416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Explain</a:t>
            </a:r>
          </a:p>
        </p:txBody>
      </p:sp>
      <p:sp>
        <p:nvSpPr>
          <p:cNvPr id="14" name="text"/>
          <p:cNvSpPr txBox="1"/>
          <p:nvPr/>
        </p:nvSpPr>
        <p:spPr>
          <a:xfrm>
            <a:off x="558800" y="4337685"/>
            <a:ext cx="5321300" cy="346710"/>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Provide information about how or why a relationship, situation or outcome occurs, using evidence and reasoning.</a:t>
            </a:r>
          </a:p>
        </p:txBody>
      </p:sp>
      <p:sp>
        <p:nvSpPr>
          <p:cNvPr id="15" name="command-word"/>
          <p:cNvSpPr txBox="1"/>
          <p:nvPr/>
        </p:nvSpPr>
        <p:spPr>
          <a:xfrm>
            <a:off x="558800" y="484949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Indicate</a:t>
            </a:r>
          </a:p>
        </p:txBody>
      </p:sp>
      <p:sp>
        <p:nvSpPr>
          <p:cNvPr id="16" name="text"/>
          <p:cNvSpPr txBox="1"/>
          <p:nvPr/>
        </p:nvSpPr>
        <p:spPr>
          <a:xfrm>
            <a:off x="558800" y="5073015"/>
            <a:ext cx="5321300" cy="346710"/>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Select the correct option from those provided, before giving any reasoning that is asked for.</a:t>
            </a:r>
          </a:p>
        </p:txBody>
      </p:sp>
      <p:sp>
        <p:nvSpPr>
          <p:cNvPr id="17" name="command-word"/>
          <p:cNvSpPr txBox="1"/>
          <p:nvPr/>
        </p:nvSpPr>
        <p:spPr>
          <a:xfrm>
            <a:off x="6311900" y="134620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Justify</a:t>
            </a:r>
          </a:p>
        </p:txBody>
      </p:sp>
      <p:sp>
        <p:nvSpPr>
          <p:cNvPr id="18" name="text"/>
          <p:cNvSpPr txBox="1"/>
          <p:nvPr/>
        </p:nvSpPr>
        <p:spPr>
          <a:xfrm>
            <a:off x="6311900" y="1569720"/>
            <a:ext cx="5321300" cy="346710"/>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Provide evidence to support or defend a claim, and reasoning to explain how that evidence supports the claim.</a:t>
            </a:r>
          </a:p>
        </p:txBody>
      </p:sp>
      <p:sp>
        <p:nvSpPr>
          <p:cNvPr id="19" name="command-word"/>
          <p:cNvSpPr txBox="1"/>
          <p:nvPr/>
        </p:nvSpPr>
        <p:spPr>
          <a:xfrm>
            <a:off x="6311900" y="208153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Sketch</a:t>
            </a:r>
          </a:p>
        </p:txBody>
      </p:sp>
      <p:sp>
        <p:nvSpPr>
          <p:cNvPr id="20" name="text"/>
          <p:cNvSpPr txBox="1"/>
          <p:nvPr/>
        </p:nvSpPr>
        <p:spPr>
          <a:xfrm>
            <a:off x="6311900" y="230505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Draw a shape or trend line, without requiring exact plotted values.</a:t>
            </a:r>
          </a:p>
        </p:txBody>
      </p:sp>
      <p:sp>
        <p:nvSpPr>
          <p:cNvPr id="21" name="panel"/>
          <p:cNvSpPr/>
          <p:nvPr/>
        </p:nvSpPr>
        <p:spPr>
          <a:xfrm>
            <a:off x="558800" y="558800"/>
            <a:ext cx="11074400" cy="12700"/>
          </a:xfrm>
          <a:prstGeom prst="rect">
            <a:avLst/>
          </a:prstGeom>
          <a:solidFill>
            <a:srgbClr val="C6C8BB"/>
          </a:solidFill>
          <a:ln>
            <a:noFill/>
          </a:ln>
        </p:spPr>
      </p:sp>
      <p:sp>
        <p:nvSpPr>
          <p:cNvPr id="22"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AP PHYSICS 1 · ALGEBRA-BASED</a:t>
            </a:r>
          </a:p>
        </p:txBody>
      </p:sp>
      <p:sp>
        <p:nvSpPr>
          <p:cNvPr id="23"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4" name="panel"/>
          <p:cNvSpPr/>
          <p:nvPr/>
        </p:nvSpPr>
        <p:spPr>
          <a:xfrm>
            <a:off x="558800" y="6273800"/>
            <a:ext cx="11074400" cy="12700"/>
          </a:xfrm>
          <a:prstGeom prst="rect">
            <a:avLst/>
          </a:prstGeom>
          <a:solidFill>
            <a:srgbClr val="C6C8BB"/>
          </a:solidFill>
          <a:ln>
            <a:noFill/>
          </a:ln>
        </p:spPr>
      </p:sp>
      <p:sp>
        <p:nvSpPr>
          <p:cNvPr id="25"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AP Physics — AP Physics 1 · Algebra-Based. Written by GioPhysics from College Board AP Physics course and exam descriptions; not an awarding body's document.</a:t>
            </a:r>
          </a:p>
        </p:txBody>
      </p:sp>
      <p:sp>
        <p:nvSpPr>
          <p:cNvPr id="26"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29</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1</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A9BDB6"/>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Routine</a:t>
            </a:r>
          </a:p>
        </p:txBody>
      </p:sp>
      <p:sp>
        <p:nvSpPr>
          <p:cNvPr id="8" name="panel"/>
          <p:cNvSpPr/>
          <p:nvPr/>
        </p:nvSpPr>
        <p:spPr>
          <a:xfrm>
            <a:off x="9060346" y="711200"/>
            <a:ext cx="809600" cy="266700"/>
          </a:xfrm>
          <a:prstGeom prst="roundRect">
            <a:avLst>
              <a:gd name="adj" fmla="val 30000"/>
            </a:avLst>
          </a:prstGeom>
          <a:noFill/>
          <a:ln w="9525">
            <a:solidFill>
              <a:srgbClr val="A9BDB6"/>
            </a:solidFill>
          </a:ln>
        </p:spPr>
      </p:sp>
      <p:sp>
        <p:nvSpPr>
          <p:cNvPr id="9" name="chip"/>
          <p:cNvSpPr txBox="1"/>
          <p:nvPr/>
        </p:nvSpPr>
        <p:spPr>
          <a:xfrm>
            <a:off x="9060346" y="711200"/>
            <a:ext cx="80960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Algebra</a:t>
            </a:r>
          </a:p>
        </p:txBody>
      </p:sp>
      <p:sp>
        <p:nvSpPr>
          <p:cNvPr id="10" name="panel"/>
          <p:cNvSpPr/>
          <p:nvPr/>
        </p:nvSpPr>
        <p:spPr>
          <a:xfrm>
            <a:off x="7646457" y="711200"/>
            <a:ext cx="1312289" cy="266700"/>
          </a:xfrm>
          <a:prstGeom prst="roundRect">
            <a:avLst>
              <a:gd name="adj" fmla="val 30000"/>
            </a:avLst>
          </a:prstGeom>
          <a:noFill/>
          <a:ln w="9525">
            <a:solidFill>
              <a:srgbClr val="A9BDB6"/>
            </a:solidFill>
          </a:ln>
        </p:spPr>
      </p:sp>
      <p:sp>
        <p:nvSpPr>
          <p:cNvPr id="11" name="chip"/>
          <p:cNvSpPr txBox="1"/>
          <p:nvPr/>
        </p:nvSpPr>
        <p:spPr>
          <a:xfrm>
            <a:off x="7646457"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B</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48 m</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56959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distance is the area under the velocity–time graph: a triangle of 16 m, a rectangle of 24 m, and a triangle of 8 m, giving 48 m. C treats the final stage as a rectangle rather than a triangle, and A drops it altogether. D multiplies 8.0 by the whole 9.0 s, treating the graph as if the object moved at its maximum speed throughout.</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AP PHYSICS 1 · ALGEBRA-BASED</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AP Physics — AP Physics 1 · Algebra-Based. Written by GioPhysics from College Board AP Physics course and exam descriptions;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 / 29</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2</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102E29"/>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8813803" y="711200"/>
            <a:ext cx="809600" cy="266700"/>
          </a:xfrm>
          <a:prstGeom prst="roundRect">
            <a:avLst>
              <a:gd name="adj" fmla="val 30000"/>
            </a:avLst>
          </a:prstGeom>
          <a:noFill/>
          <a:ln w="9525">
            <a:solidFill>
              <a:srgbClr val="102E29"/>
            </a:solidFill>
          </a:ln>
        </p:spPr>
      </p:sp>
      <p:sp>
        <p:nvSpPr>
          <p:cNvPr id="9" name="chip"/>
          <p:cNvSpPr txBox="1"/>
          <p:nvPr/>
        </p:nvSpPr>
        <p:spPr>
          <a:xfrm>
            <a:off x="8813803" y="711200"/>
            <a:ext cx="80960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Algebra</a:t>
            </a:r>
          </a:p>
        </p:txBody>
      </p:sp>
      <p:sp>
        <p:nvSpPr>
          <p:cNvPr id="10" name="panel"/>
          <p:cNvSpPr/>
          <p:nvPr/>
        </p:nvSpPr>
        <p:spPr>
          <a:xfrm>
            <a:off x="7399914" y="711200"/>
            <a:ext cx="1312289" cy="266700"/>
          </a:xfrm>
          <a:prstGeom prst="roundRect">
            <a:avLst>
              <a:gd name="adj" fmla="val 30000"/>
            </a:avLst>
          </a:prstGeom>
          <a:solidFill>
            <a:srgbClr val="102E29"/>
          </a:solidFill>
          <a:ln>
            <a:noFill/>
          </a:ln>
        </p:spPr>
      </p:sp>
      <p:sp>
        <p:nvSpPr>
          <p:cNvPr id="11" name="chip"/>
          <p:cNvSpPr txBox="1"/>
          <p:nvPr/>
        </p:nvSpPr>
        <p:spPr>
          <a:xfrm>
            <a:off x="7399914"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2   ·   SP2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person of mass m stands on a bathroom scale in an elevator. The elevator is moving downward and slowing down. What does the scale read?</a:t>
            </a:r>
          </a:p>
        </p:txBody>
      </p:sp>
      <p:sp>
        <p:nvSpPr>
          <p:cNvPr id="14" name="choice-letter"/>
          <p:cNvSpPr txBox="1"/>
          <p:nvPr/>
        </p:nvSpPr>
        <p:spPr>
          <a:xfrm>
            <a:off x="558800" y="19532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5" name="choice"/>
          <p:cNvSpPr txBox="1"/>
          <p:nvPr/>
        </p:nvSpPr>
        <p:spPr>
          <a:xfrm>
            <a:off x="939800" y="19532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less than mg</a:t>
            </a:r>
          </a:p>
        </p:txBody>
      </p:sp>
      <p:sp>
        <p:nvSpPr>
          <p:cNvPr id="16" name="choice-letter"/>
          <p:cNvSpPr txBox="1"/>
          <p:nvPr/>
        </p:nvSpPr>
        <p:spPr>
          <a:xfrm>
            <a:off x="558800" y="23215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7" name="choice"/>
          <p:cNvSpPr txBox="1"/>
          <p:nvPr/>
        </p:nvSpPr>
        <p:spPr>
          <a:xfrm>
            <a:off x="939800" y="23215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exactly mg</a:t>
            </a:r>
          </a:p>
        </p:txBody>
      </p:sp>
      <p:sp>
        <p:nvSpPr>
          <p:cNvPr id="18" name="choice-letter"/>
          <p:cNvSpPr txBox="1"/>
          <p:nvPr/>
        </p:nvSpPr>
        <p:spPr>
          <a:xfrm>
            <a:off x="558800" y="26898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19" name="choice"/>
          <p:cNvSpPr txBox="1"/>
          <p:nvPr/>
        </p:nvSpPr>
        <p:spPr>
          <a:xfrm>
            <a:off x="939800" y="26898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greater than mg</a:t>
            </a:r>
          </a:p>
        </p:txBody>
      </p:sp>
      <p:sp>
        <p:nvSpPr>
          <p:cNvPr id="20" name="choice-letter"/>
          <p:cNvSpPr txBox="1"/>
          <p:nvPr/>
        </p:nvSpPr>
        <p:spPr>
          <a:xfrm>
            <a:off x="558800" y="30581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1" name="choice"/>
          <p:cNvSpPr txBox="1"/>
          <p:nvPr/>
        </p:nvSpPr>
        <p:spPr>
          <a:xfrm>
            <a:off x="939800" y="30581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zero</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AP PHYSICS 1 · ALGEBRA-BASED</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AP Physics — AP Physics 1 · Algebra-Based. Written by GioPhysics from College Board AP Physics course and exam descriptions;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29</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2</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A9BDB6"/>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8813803" y="711200"/>
            <a:ext cx="809600" cy="266700"/>
          </a:xfrm>
          <a:prstGeom prst="roundRect">
            <a:avLst>
              <a:gd name="adj" fmla="val 30000"/>
            </a:avLst>
          </a:prstGeom>
          <a:noFill/>
          <a:ln w="9525">
            <a:solidFill>
              <a:srgbClr val="A9BDB6"/>
            </a:solidFill>
          </a:ln>
        </p:spPr>
      </p:sp>
      <p:sp>
        <p:nvSpPr>
          <p:cNvPr id="9" name="chip"/>
          <p:cNvSpPr txBox="1"/>
          <p:nvPr/>
        </p:nvSpPr>
        <p:spPr>
          <a:xfrm>
            <a:off x="8813803" y="711200"/>
            <a:ext cx="80960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Algebra</a:t>
            </a:r>
          </a:p>
        </p:txBody>
      </p:sp>
      <p:sp>
        <p:nvSpPr>
          <p:cNvPr id="10" name="panel"/>
          <p:cNvSpPr/>
          <p:nvPr/>
        </p:nvSpPr>
        <p:spPr>
          <a:xfrm>
            <a:off x="7399914" y="711200"/>
            <a:ext cx="1312289" cy="266700"/>
          </a:xfrm>
          <a:prstGeom prst="roundRect">
            <a:avLst>
              <a:gd name="adj" fmla="val 30000"/>
            </a:avLst>
          </a:prstGeom>
          <a:noFill/>
          <a:ln w="9525">
            <a:solidFill>
              <a:srgbClr val="A9BDB6"/>
            </a:solidFill>
          </a:ln>
        </p:spPr>
      </p:sp>
      <p:sp>
        <p:nvSpPr>
          <p:cNvPr id="11" name="chip"/>
          <p:cNvSpPr txBox="1"/>
          <p:nvPr/>
        </p:nvSpPr>
        <p:spPr>
          <a:xfrm>
            <a:off x="7399914"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C</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greater than mg</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 is chosen by almost everyone who reasons from the direction of motion rather than the direction of the acceleration. Moving down while slowing down means the acceleration points upward, so the normal force must exceed the weight.</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AP PHYSICS 1 · ALGEBRA-BASED</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AP Physics — AP Physics 1 · Algebra-Based. Written by GioPhysics from College Board AP Physics course and exam descriptions;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5 / 29</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3</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102E29"/>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Routine</a:t>
            </a:r>
          </a:p>
        </p:txBody>
      </p:sp>
      <p:sp>
        <p:nvSpPr>
          <p:cNvPr id="8" name="panel"/>
          <p:cNvSpPr/>
          <p:nvPr/>
        </p:nvSpPr>
        <p:spPr>
          <a:xfrm>
            <a:off x="9060346" y="711200"/>
            <a:ext cx="809600" cy="266700"/>
          </a:xfrm>
          <a:prstGeom prst="roundRect">
            <a:avLst>
              <a:gd name="adj" fmla="val 30000"/>
            </a:avLst>
          </a:prstGeom>
          <a:noFill/>
          <a:ln w="9525">
            <a:solidFill>
              <a:srgbClr val="102E29"/>
            </a:solidFill>
          </a:ln>
        </p:spPr>
      </p:sp>
      <p:sp>
        <p:nvSpPr>
          <p:cNvPr id="9" name="chip"/>
          <p:cNvSpPr txBox="1"/>
          <p:nvPr/>
        </p:nvSpPr>
        <p:spPr>
          <a:xfrm>
            <a:off x="9060346" y="711200"/>
            <a:ext cx="80960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Algebra</a:t>
            </a:r>
          </a:p>
        </p:txBody>
      </p:sp>
      <p:sp>
        <p:nvSpPr>
          <p:cNvPr id="10" name="panel"/>
          <p:cNvSpPr/>
          <p:nvPr/>
        </p:nvSpPr>
        <p:spPr>
          <a:xfrm>
            <a:off x="7646457" y="711200"/>
            <a:ext cx="1312289" cy="266700"/>
          </a:xfrm>
          <a:prstGeom prst="roundRect">
            <a:avLst>
              <a:gd name="adj" fmla="val 30000"/>
            </a:avLst>
          </a:prstGeom>
          <a:solidFill>
            <a:srgbClr val="102E29"/>
          </a:solidFill>
          <a:ln>
            <a:noFill/>
          </a:ln>
        </p:spPr>
      </p:sp>
      <p:sp>
        <p:nvSpPr>
          <p:cNvPr id="11" name="chip"/>
          <p:cNvSpPr txBox="1"/>
          <p:nvPr/>
        </p:nvSpPr>
        <p:spPr>
          <a:xfrm>
            <a:off x="7646457"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3   ·   SP2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car traveling at speed v brakes to rest in a distance d. Assuming the same constant braking force, what distance is required to bring the same car to rest from a speed of 2v?</a:t>
            </a:r>
          </a:p>
        </p:txBody>
      </p:sp>
      <p:sp>
        <p:nvSpPr>
          <p:cNvPr id="14" name="choice-letter"/>
          <p:cNvSpPr txBox="1"/>
          <p:nvPr/>
        </p:nvSpPr>
        <p:spPr>
          <a:xfrm>
            <a:off x="558800" y="19532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5" name="choice"/>
          <p:cNvSpPr txBox="1"/>
          <p:nvPr/>
        </p:nvSpPr>
        <p:spPr>
          <a:xfrm>
            <a:off x="939800" y="19532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d√2</a:t>
            </a:r>
          </a:p>
        </p:txBody>
      </p:sp>
      <p:sp>
        <p:nvSpPr>
          <p:cNvPr id="16" name="choice-letter"/>
          <p:cNvSpPr txBox="1"/>
          <p:nvPr/>
        </p:nvSpPr>
        <p:spPr>
          <a:xfrm>
            <a:off x="558800" y="23215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7" name="choice"/>
          <p:cNvSpPr txBox="1"/>
          <p:nvPr/>
        </p:nvSpPr>
        <p:spPr>
          <a:xfrm>
            <a:off x="939800" y="23215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2d</a:t>
            </a:r>
          </a:p>
        </p:txBody>
      </p:sp>
      <p:sp>
        <p:nvSpPr>
          <p:cNvPr id="18" name="choice-letter"/>
          <p:cNvSpPr txBox="1"/>
          <p:nvPr/>
        </p:nvSpPr>
        <p:spPr>
          <a:xfrm>
            <a:off x="558800" y="26898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19" name="choice"/>
          <p:cNvSpPr txBox="1"/>
          <p:nvPr/>
        </p:nvSpPr>
        <p:spPr>
          <a:xfrm>
            <a:off x="939800" y="26898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4d</a:t>
            </a:r>
          </a:p>
        </p:txBody>
      </p:sp>
      <p:sp>
        <p:nvSpPr>
          <p:cNvPr id="20" name="choice-letter"/>
          <p:cNvSpPr txBox="1"/>
          <p:nvPr/>
        </p:nvSpPr>
        <p:spPr>
          <a:xfrm>
            <a:off x="558800" y="30581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1" name="choice"/>
          <p:cNvSpPr txBox="1"/>
          <p:nvPr/>
        </p:nvSpPr>
        <p:spPr>
          <a:xfrm>
            <a:off x="939800" y="30581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8d</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AP PHYSICS 1 · ALGEBRA-BASED</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AP Physics — AP Physics 1 · Algebra-Based. Written by GioPhysics from College Board AP Physics course and exam descriptions;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29</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3</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A9BDB6"/>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Routine</a:t>
            </a:r>
          </a:p>
        </p:txBody>
      </p:sp>
      <p:sp>
        <p:nvSpPr>
          <p:cNvPr id="8" name="panel"/>
          <p:cNvSpPr/>
          <p:nvPr/>
        </p:nvSpPr>
        <p:spPr>
          <a:xfrm>
            <a:off x="9060346" y="711200"/>
            <a:ext cx="809600" cy="266700"/>
          </a:xfrm>
          <a:prstGeom prst="roundRect">
            <a:avLst>
              <a:gd name="adj" fmla="val 30000"/>
            </a:avLst>
          </a:prstGeom>
          <a:noFill/>
          <a:ln w="9525">
            <a:solidFill>
              <a:srgbClr val="A9BDB6"/>
            </a:solidFill>
          </a:ln>
        </p:spPr>
      </p:sp>
      <p:sp>
        <p:nvSpPr>
          <p:cNvPr id="9" name="chip"/>
          <p:cNvSpPr txBox="1"/>
          <p:nvPr/>
        </p:nvSpPr>
        <p:spPr>
          <a:xfrm>
            <a:off x="9060346" y="711200"/>
            <a:ext cx="80960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Algebra</a:t>
            </a:r>
          </a:p>
        </p:txBody>
      </p:sp>
      <p:sp>
        <p:nvSpPr>
          <p:cNvPr id="10" name="panel"/>
          <p:cNvSpPr/>
          <p:nvPr/>
        </p:nvSpPr>
        <p:spPr>
          <a:xfrm>
            <a:off x="7646457" y="711200"/>
            <a:ext cx="1312289" cy="266700"/>
          </a:xfrm>
          <a:prstGeom prst="roundRect">
            <a:avLst>
              <a:gd name="adj" fmla="val 30000"/>
            </a:avLst>
          </a:prstGeom>
          <a:noFill/>
          <a:ln w="9525">
            <a:solidFill>
              <a:srgbClr val="A9BDB6"/>
            </a:solidFill>
          </a:ln>
        </p:spPr>
      </p:sp>
      <p:sp>
        <p:nvSpPr>
          <p:cNvPr id="11" name="chip"/>
          <p:cNvSpPr txBox="1"/>
          <p:nvPr/>
        </p:nvSpPr>
        <p:spPr>
          <a:xfrm>
            <a:off x="7646457"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C</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4d</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B is the answer of a candidate reasoning proportionally without noticing that kinetic energy goes as v². The work–energy theorem gives Fd = ½mv², so d ∝ v².</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AP PHYSICS 1 · ALGEBRA-BASED</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AP Physics — AP Physics 1 · Algebra-Based. Written by GioPhysics from College Board AP Physics course and exam descriptions;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7 / 29</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4</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102E29"/>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8813803" y="711200"/>
            <a:ext cx="809600" cy="266700"/>
          </a:xfrm>
          <a:prstGeom prst="roundRect">
            <a:avLst>
              <a:gd name="adj" fmla="val 30000"/>
            </a:avLst>
          </a:prstGeom>
          <a:noFill/>
          <a:ln w="9525">
            <a:solidFill>
              <a:srgbClr val="102E29"/>
            </a:solidFill>
          </a:ln>
        </p:spPr>
      </p:sp>
      <p:sp>
        <p:nvSpPr>
          <p:cNvPr id="9" name="chip"/>
          <p:cNvSpPr txBox="1"/>
          <p:nvPr/>
        </p:nvSpPr>
        <p:spPr>
          <a:xfrm>
            <a:off x="8813803" y="711200"/>
            <a:ext cx="80960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Algebra</a:t>
            </a:r>
          </a:p>
        </p:txBody>
      </p:sp>
      <p:sp>
        <p:nvSpPr>
          <p:cNvPr id="10" name="panel"/>
          <p:cNvSpPr/>
          <p:nvPr/>
        </p:nvSpPr>
        <p:spPr>
          <a:xfrm>
            <a:off x="7399914" y="711200"/>
            <a:ext cx="1312289" cy="266700"/>
          </a:xfrm>
          <a:prstGeom prst="roundRect">
            <a:avLst>
              <a:gd name="adj" fmla="val 30000"/>
            </a:avLst>
          </a:prstGeom>
          <a:solidFill>
            <a:srgbClr val="102E29"/>
          </a:solidFill>
          <a:ln>
            <a:noFill/>
          </a:ln>
        </p:spPr>
      </p:sp>
      <p:sp>
        <p:nvSpPr>
          <p:cNvPr id="11" name="chip"/>
          <p:cNvSpPr txBox="1"/>
          <p:nvPr/>
        </p:nvSpPr>
        <p:spPr>
          <a:xfrm>
            <a:off x="7399914"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4   ·   SP2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0.50 kg ball moving at 4.0 m/s to the right collides head-on with a 1.5 kg ball moving at 2.0 m/s to the left. The two balls stick together. What is the velocity of the combined object immediately after the collision?</a:t>
            </a:r>
          </a:p>
        </p:txBody>
      </p:sp>
      <p:sp>
        <p:nvSpPr>
          <p:cNvPr id="14" name="panel"/>
          <p:cNvSpPr/>
          <p:nvPr/>
        </p:nvSpPr>
        <p:spPr>
          <a:xfrm>
            <a:off x="3458633" y="1953260"/>
            <a:ext cx="5274733" cy="2120900"/>
          </a:xfrm>
          <a:prstGeom prst="rect">
            <a:avLst/>
          </a:prstGeom>
          <a:solidFill>
            <a:srgbClr val="FFFFFF"/>
          </a:solidFill>
          <a:ln w="9525">
            <a:solidFill>
              <a:srgbClr val="C6C8BB"/>
            </a:solidFill>
          </a:ln>
        </p:spPr>
      </p:sp>
      <p:pic>
        <p:nvPicPr>
          <p:cNvPr id="15" name="Fig. 4.1" descr="Two balls of equal size rest on a straight horizontal track, well apart from one another. The left-hand ball is labelled 0.50 kg and carries a horizontal arrow drawn from its centre pointing to the right, labelled 4.0 m/s. The right-hand ball is labelled 1.5 kg and carries a horizontal arrow drawn from its centre pointing to the left, labelled 2.0 m/s, so the two arrows point towards each other along the same line. A note on the figure states that this is the instant just before the collision."/>
          <p:cNvPicPr>
            <a:picLocks noChangeAspect="1"/>
          </p:cNvPicPr>
          <p:nvPr/>
        </p:nvPicPr>
        <p:blipFill>
          <a:blip r:embed="rId3"/>
          <a:stretch>
            <a:fillRect/>
          </a:stretch>
        </p:blipFill>
        <p:spPr>
          <a:xfrm>
            <a:off x="3572933" y="2067560"/>
            <a:ext cx="5046133" cy="1892300"/>
          </a:xfrm>
          <a:prstGeom prst="rect">
            <a:avLst/>
          </a:prstGeom>
        </p:spPr>
      </p:pic>
      <p:sp>
        <p:nvSpPr>
          <p:cNvPr id="16" name="text"/>
          <p:cNvSpPr txBox="1"/>
          <p:nvPr/>
        </p:nvSpPr>
        <p:spPr>
          <a:xfrm>
            <a:off x="558800" y="413766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 4.1 — Two balls of equal size rest on a straight horizontal track, well apart from one another. The left-hand ball is labelled 0.50 kg and carries a horizontal arrow drawn from its centre pointing to the right, labelled 4.0 m/s. The right-hand ball is labelled 1.5 kg and carries a horizontal arrow drawn from its centre pointing to the left, labelled 2.0 m/s, so the two arrows point towards each other along the same line. A note on the figure states that this is the instant just before the collision.</a:t>
            </a:r>
          </a:p>
        </p:txBody>
      </p:sp>
      <p:sp>
        <p:nvSpPr>
          <p:cNvPr id="17" name="choice-letter"/>
          <p:cNvSpPr txBox="1"/>
          <p:nvPr/>
        </p:nvSpPr>
        <p:spPr>
          <a:xfrm>
            <a:off x="558800" y="47358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8" name="choice"/>
          <p:cNvSpPr txBox="1"/>
          <p:nvPr/>
        </p:nvSpPr>
        <p:spPr>
          <a:xfrm>
            <a:off x="939800" y="47358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0.50 m/s to the left</a:t>
            </a:r>
          </a:p>
        </p:txBody>
      </p:sp>
      <p:sp>
        <p:nvSpPr>
          <p:cNvPr id="19" name="choice-letter"/>
          <p:cNvSpPr txBox="1"/>
          <p:nvPr/>
        </p:nvSpPr>
        <p:spPr>
          <a:xfrm>
            <a:off x="558800" y="51041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20" name="choice"/>
          <p:cNvSpPr txBox="1"/>
          <p:nvPr/>
        </p:nvSpPr>
        <p:spPr>
          <a:xfrm>
            <a:off x="939800" y="51041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0.50 m/s to the right</a:t>
            </a:r>
          </a:p>
        </p:txBody>
      </p:sp>
      <p:sp>
        <p:nvSpPr>
          <p:cNvPr id="21" name="choice-letter"/>
          <p:cNvSpPr txBox="1"/>
          <p:nvPr/>
        </p:nvSpPr>
        <p:spPr>
          <a:xfrm>
            <a:off x="558800" y="54724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22" name="choice"/>
          <p:cNvSpPr txBox="1"/>
          <p:nvPr/>
        </p:nvSpPr>
        <p:spPr>
          <a:xfrm>
            <a:off x="939800" y="54724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2.5 m/s to the left</a:t>
            </a:r>
          </a:p>
        </p:txBody>
      </p:sp>
      <p:sp>
        <p:nvSpPr>
          <p:cNvPr id="23" name="choice-letter"/>
          <p:cNvSpPr txBox="1"/>
          <p:nvPr/>
        </p:nvSpPr>
        <p:spPr>
          <a:xfrm>
            <a:off x="558800" y="58407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4" name="choice"/>
          <p:cNvSpPr txBox="1"/>
          <p:nvPr/>
        </p:nvSpPr>
        <p:spPr>
          <a:xfrm>
            <a:off x="939800" y="58407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2.5 m/s to the right</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AP PHYSICS 1 · ALGEBRA-BASED</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AP Physics — AP Physics 1 · Algebra-Based. Written by GioPhysics from College Board AP Physics course and exam descriptions;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29</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4</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A9BDB6"/>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8813803" y="711200"/>
            <a:ext cx="809600" cy="266700"/>
          </a:xfrm>
          <a:prstGeom prst="roundRect">
            <a:avLst>
              <a:gd name="adj" fmla="val 30000"/>
            </a:avLst>
          </a:prstGeom>
          <a:noFill/>
          <a:ln w="9525">
            <a:solidFill>
              <a:srgbClr val="A9BDB6"/>
            </a:solidFill>
          </a:ln>
        </p:spPr>
      </p:sp>
      <p:sp>
        <p:nvSpPr>
          <p:cNvPr id="9" name="chip"/>
          <p:cNvSpPr txBox="1"/>
          <p:nvPr/>
        </p:nvSpPr>
        <p:spPr>
          <a:xfrm>
            <a:off x="8813803" y="711200"/>
            <a:ext cx="80960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Algebra</a:t>
            </a:r>
          </a:p>
        </p:txBody>
      </p:sp>
      <p:sp>
        <p:nvSpPr>
          <p:cNvPr id="10" name="panel"/>
          <p:cNvSpPr/>
          <p:nvPr/>
        </p:nvSpPr>
        <p:spPr>
          <a:xfrm>
            <a:off x="7399914" y="711200"/>
            <a:ext cx="1312289" cy="266700"/>
          </a:xfrm>
          <a:prstGeom prst="roundRect">
            <a:avLst>
              <a:gd name="adj" fmla="val 30000"/>
            </a:avLst>
          </a:prstGeom>
          <a:noFill/>
          <a:ln w="9525">
            <a:solidFill>
              <a:srgbClr val="A9BDB6"/>
            </a:solidFill>
          </a:ln>
        </p:spPr>
      </p:sp>
      <p:sp>
        <p:nvSpPr>
          <p:cNvPr id="11" name="chip"/>
          <p:cNvSpPr txBox="1"/>
          <p:nvPr/>
        </p:nvSpPr>
        <p:spPr>
          <a:xfrm>
            <a:off x="7399914"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A</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0.50 m/s to the left</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Total momentum is (0.50)(+4.0) + (1.5)(−2.0) = −1.0 kg·m/s, and the combined mass is 2.0 kg. B gets the size right and the sign wrong, which on a real exam is a wrong answer, not a near miss.</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AP PHYSICS 1 · ALGEBRA-BASED</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AP Physics — AP Physics 1 · Algebra-Based. Written by GioPhysics from College Board AP Physics course and exam descriptions;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9 / 29</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EF5C3E"/>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EF5C3E"/>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gen-exam-pptx</Application>
  <DocSecurity>0</DocSecurity>
  <PresentationFormat>Widescreen</PresentationFormat>
  <Slides>29</Slides>
  <Notes>29</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 — AP Physics 1 · Algebra-Based</dc:title>
  <dc:subject>AP Physics 1: Algebra-Based</dc:subject>
  <dc:creator>GioPhysics</dc:creator>
  <cp:keywords>practice paper, AP, College Board AP Physics · frameworks first examined in 2025</cp:keywords>
  <dc:description>Written by GioPhysics from the published course frameworks. These are practice exams in the style of AP Physics; they are not College Board materials, contain no released exam questions, and the official course and exam descriptions remain the authority. AP is a trademark of the College Board, which is not affiliated with and does not endorse GioPhysics.</dc:description>
  <cp:lastModifiedBy>GioPhysics</cp:lastModifiedBy>
  <dcterms:created xsi:type="dcterms:W3CDTF">2026-01-01T00:00:00Z</dcterms:created>
  <dcterms:modified xsi:type="dcterms:W3CDTF">2026-01-01T00:00:00Z</dcterms:modified>
</cp:coreProperties>
</file>