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AP Physics exam has two sections of equal weight. Section I is single-select multiple choice with four options and no penalty for a wrong answer. Section II is free response, scored in points, and every question is built on one of four published task types. A table of equations and a table of constants are supplied for both sections, so nothing on an AP exam tests whether you can recall a formula.</a:t>
            </a:r>
          </a:p>
          <a:p>
            <a:pPr marL="0" indent="0">
              <a:buNone/>
            </a:pPr>
            <a:r>
              <a:rPr lang="en-GB" sz="1200" dirty="0"/>
              <a:t>[Demand] Written to the standard the free-response rubrics actually apply. A numerical answer that appears without the symbolic expression behind it earns partial credit at best; a claim without reasoning earns nothing at all, however correct the claim is. The C courses are set at calculus level throughout — moments of inertia by integration, drag and RC problems as differential equations — because that is what separates them from Physics 1 and 2.</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2. A converging lens, drawn as a vertical line with outward-pointing arrowheads at each end, stands on a horizontal dashed principal axis. A focal point F is marked by a dot on the axis on each side of the lens, and the distance from the centre of the lens to the focal point on the far side is labelled f = 15 cm. A short upright arrow labelled "object" stands on the axis on the near side, and the distance from it to the centre of the lens is marked 10 cm, so the object lies between the focal point and the lens. No construction rays and no image are drawn.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virtual, upright, and 30 cm from the lens</a:t>
            </a:r>
          </a:p>
          <a:p>
            <a:pPr marL="0" indent="0">
              <a:buNone/>
            </a:pPr>
            <a:r>
              <a:rPr lang="en-GB" sz="1200" dirty="0"/>
              <a:t>[Distractors] The object is inside the focal length, so the image must be virtual and upright — a candidate who checks that first can discard A and B without calculating. Solving 1/v = 1/15 − 1/10 gives v = −30 cm, and the negative sign is the confirmation, not an error.</a:t>
            </a:r>
          </a:p>
          <a:p>
            <a:pPr marL="0" indent="0">
              <a:buNone/>
            </a:pPr>
            <a:r>
              <a:rPr lang="en-GB" sz="1200" dirty="0"/>
              <a:t>[Figure] Figure 2. A converging lens, drawn as a vertical line with outward-pointing arrowheads at each end, stands on a horizontal dashed principal axis. A focal point F is marked by a dot on the axis on each side of the lens, and the distance from the centre of the lens to the focal point on the far side is labelled f = 15 cm. A short upright arrow labelled "object" stands on the axis on the near side, and the distance from it to the centre of the lens is marked 10 cm, so the object lies between the focal point and the lens. No construction rays and no image are drawn.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an alpha particle</a:t>
            </a:r>
          </a:p>
          <a:p>
            <a:pPr marL="0" indent="0">
              <a:buNone/>
            </a:pPr>
            <a:r>
              <a:rPr lang="en-GB" sz="1200" dirty="0"/>
              <a:t>[Distractors] The mass number falls by 4 and the atomic number by 2, which only an alpha particle can do. D leaves both numbers unchanged.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A pressure-volume graph with a faint grid. The horizontal axis is volume V in units of 10⁻³ m³, marked from 0 to 4.0; the vertical axis is pressure P in units of 10⁵ Pa, marked from 0 to 3.0. Four states are plotted as dots at the corners of a rectangle and labelled: A at V = 1.0 and P = 2.0, B at V = 3.0 and P = 2.0, C directly below B at P = 1.0, and D directly below A at P = 1.0. Straight lines join A to B to C to D and back to A, and an arrow on each side shows the order in which the gas is taken round the closed cycle.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A pressure-volume graph with a faint grid. The horizontal axis is volume V in units of 10⁻³ m³, marked from 0 to 4.0; the vertical axis is pressure P in units of 10⁵ Pa, marked from 0 to 3.0. Four states are plotted as dots at the corners of a rectangle and labelled: A at V = 1.0 and P = 2.0, B at V = 3.0 and P = 2.0, C directly below B at P = 1.0, and D directly below A at P = 1.0. Straight lines join A to B to C to D and back to A, and an arrow on each side shows the order in which the gas is taken round the closed cycle.</a:t>
            </a:r>
          </a:p>
          <a:p>
            <a:pPr marL="0" indent="0">
              <a:buNone/>
            </a:pPr>
            <a:r>
              <a:rPr lang="en-GB" sz="1200" dirty="0"/>
              <a:t>[Reminder] Figure 3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Figure 3. A pressure-volume graph with a faint grid. The horizontal axis is volume V in units of 10⁻³ m³, marked from 0 to 4.0; the vertical axis is pressure P in units of 10⁵ Pa, marked from 0 to 3.0. Four states are plotted as dots at the corners of a rectangle and labelled: A at V = 1.0 and P = 2.0, B at V = 3.0 and P = 2.0, C directly below B at P = 1.0, and D directly below A at P = 1.0. Straight lines join A to B to C to D and back to A, and an arrow on each side shows the order in which the gas is taken round the closed cycle.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a:p>
            <a:pPr marL="0" indent="0">
              <a:buNone/>
            </a:pPr>
            <a:r>
              <a:rPr lang="en-GB" sz="1200" dirty="0"/>
              <a:t>[Reminder] Figure 4 is on the previous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Choosing the region before calculating is worth a point in its own right. A candidate who sets up the equation between the charges finds no physical solution and loses the whole part.</a:t>
            </a:r>
          </a:p>
          <a:p>
            <a:pPr marL="0" indent="0">
              <a:buNone/>
            </a:pPr>
            <a:r>
              <a:rPr lang="en-GB" sz="1200" dirty="0"/>
              <a:t>[Figure] Figure 4. 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Choosing the region before calculating is worth a point in its own right. A candidate who sets up the equation between the charges finds no physical solution and loses the whole part.</a:t>
            </a:r>
          </a:p>
          <a:p>
            <a:pPr marL="0" indent="0">
              <a:buNone/>
            </a:pPr>
            <a:r>
              <a:rPr lang="en-GB" sz="1200" dirty="0"/>
              <a:t>[Figure] Figure 4. 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5. An elevation view of an optical bench, drawn as a hatched horizontal rail labelled as carrying a metre scale. Standing on the rail, from left to right, are an illuminated object shown as an upright arrow, a converging lens drawn as a vertical line with outward-pointing arrowheads at each end, and a flat screen shown as a narrow upright board. Two dimension lines below the bench measure the object distance u, from the object to the centre of the lens, and the image distance v, from the centre of the lens to the screen.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5. An elevation view of an optical bench, drawn as a hatched horizontal rail labelled as carrying a metre scale. Standing on the rail, from left to right, are an illuminated object shown as an upright arrow, a converging lens drawn as a vertical line with outward-pointing arrowheads at each end, and a flat screen shown as a narrow upright board. Two dimension lines below the bench measure the object distance u, from the object to the centre of the lens, and the image distance v, from the centre of the lens to the screen.</a:t>
            </a:r>
          </a:p>
          <a:p>
            <a:pPr marL="0" indent="0">
              <a:buNone/>
            </a:pPr>
            <a:r>
              <a:rPr lang="en-GB" sz="1200" dirty="0"/>
              <a:t>[Reminder] Figure 5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The second point is the one that separates a well-designed optics experiment from a rough one. The image looks acceptably sharp over a range of screen positions, and taking the middle of that range is what makes the reading reproducible.</a:t>
            </a:r>
          </a:p>
          <a:p>
            <a:pPr marL="0" indent="0">
              <a:buNone/>
            </a:pPr>
            <a:r>
              <a:rPr lang="en-GB" sz="1200" dirty="0"/>
              <a:t>[Figure] Figure 5. An elevation view of an optical bench, drawn as a hatched horizontal rail labelled as carrying a metre scale. Standing on the rail, from left to right, are an illuminated object shown as an upright arrow, a converging lens drawn as a vertical line with outward-pointing arrowheads at each end, and a flat screen shown as a narrow upright board. Two dimension lines below the bench measure the object distance u, from the object to the centre of the lens, and the image distance v, from the centre of the lens to the screen.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The second point is the one that separates a well-designed optics experiment from a rough one. The image looks acceptably sharp over a range of screen positions, and taking the middle of that range is what makes the reading reproducible.</a:t>
            </a:r>
          </a:p>
          <a:p>
            <a:pPr marL="0" indent="0">
              <a:buNone/>
            </a:pPr>
            <a:r>
              <a:rPr lang="en-GB" sz="1200" dirty="0"/>
              <a:t>[Figure] Figure 5. An elevation view of an optical bench, drawn as a hatched horizontal rail labelled as carrying a metre scale. Standing on the rail, from left to right, are an illuminated object shown as an upright arrow, a converging lens drawn as a vertical line with outward-pointing arrowheads at each end, and a flat screen shown as a narrow upright board. Two dimension lines below the bench measure the object distance u, from the object to the centre of the lens, and the image distance v, from the centre of the lens to the screen.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6. A circuit diagram drawn as a rectangular loop. A cell of e.m.f. ε sits in the left-hand side of the loop. Following the wire from the cell along the top of the loop, it passes through bulb X and then reaches a junction dot where the circuit divides into two parallel branches: bulb Y lies on the upper branch, while a wire dropping from the junction carries bulb Z along a lower branch. The two branches rejoin at a second junction dot, after which a single wire runs down the right-hand side and back along the bottom to the cell. A note on the figure states that each bulb has resistance 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6. A circuit diagram drawn as a rectangular loop. A cell of e.m.f. ε sits in the left-hand side of the loop. Following the wire from the cell along the top of the loop, it passes through bulb X and then reaches a junction dot where the circuit divides into two parallel branches: bulb Y lies on the upper branch, while a wire dropping from the junction carries bulb Z along a lower branch. The two branches rejoin at a second junction dot, after which a single wire runs down the right-hand side and back along the bottom to the cell. A note on the figure states that each bulb has resistance R.</a:t>
            </a:r>
          </a:p>
          <a:p>
            <a:pPr marL="0" indent="0">
              <a:buNone/>
            </a:pPr>
            <a:r>
              <a:rPr lang="en-GB" sz="1200" dirty="0"/>
              <a:t>[Reminder] Figure 6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final point is the one this task type exists to test. Both effects work against each other, and a candidate has to see that the increase from carrying the full current outweighs the decrease in the total current.</a:t>
            </a:r>
          </a:p>
          <a:p>
            <a:pPr marL="0" indent="0">
              <a:buNone/>
            </a:pPr>
            <a:r>
              <a:rPr lang="en-GB" sz="1200" dirty="0"/>
              <a:t>[Figure] Figure 6. A circuit diagram drawn as a rectangular loop. A cell of e.m.f. ε sits in the left-hand side of the loop. Following the wire from the cell along the top of the loop, it passes through bulb X and then reaches a junction dot where the circuit divides into two parallel branches: bulb Y lies on the upper branch, while a wire dropping from the junction carries bulb Z along a lower branch. The two branches rejoin at a second junction dot, after which a single wire runs down the right-hand side and back along the bottom to the cell. A note on the figure states that each bulb has resistance 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final point is the one this task type exists to test. Both effects work against each other, and a candidate has to see that the increase from carrying the full current outweighs the decrease in the total current.</a:t>
            </a:r>
          </a:p>
          <a:p>
            <a:pPr marL="0" indent="0">
              <a:buNone/>
            </a:pPr>
            <a:r>
              <a:rPr lang="en-GB" sz="1200" dirty="0"/>
              <a:t>[Figure] Figure 6. A circuit diagram drawn as a rectangular loop. A cell of e.m.f. ε sits in the left-hand side of the loop. Following the wire from the cell along the top of the loop, it passes through bulb X and then reaches a junction dot where the circuit divides into two parallel branches: bulb Y lies on the upper branch, while a wire dropping from the junction carries bulb Z along a lower branch. The two branches rejoin at a second junction dot, after which a single wire runs down the right-hand side and back along the bottom to the cell. A note on the figure states that each bulb has resistance 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SP1 Creating representations: Describe, create and use models, diagrams, graphs and free-body diagrams to represent a physical situation.   SP2 Mathematical routines: Determine and apply mathematical relationships, working symbolically before substituting, and check the reasonableness of a result.   SP3 Scientific questioning and argumentation: Make and justify a claim with evidence and reasoning, and evaluate the claims and reasoning of others.   SP4 Experimental method and data analysis: Design an experimental procedure, identify and control variables, analyse data including linearisation, and evaluate sources of error.</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400 J</a:t>
            </a:r>
          </a:p>
          <a:p>
            <a:pPr marL="0" indent="0">
              <a:buNone/>
            </a:pPr>
            <a:r>
              <a:rPr lang="en-GB" sz="1200" dirty="0"/>
              <a:t>[Distractors] C uses the final volume rather than the change in volume. Work at constant pressure is the area under the isobar, PΔV, and only the change matters.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field non-zero, potential zero</a:t>
            </a:r>
          </a:p>
          <a:p>
            <a:pPr marL="0" indent="0">
              <a:buNone/>
            </a:pPr>
            <a:r>
              <a:rPr lang="en-GB" sz="1200" dirty="0"/>
              <a:t>[Distractors] A is the commonest answer and gets exactly one of the two wrong. The field contributions are vectors that both point from the positive charge towards the negative one, so they add; the potentials are scalars of equal size and opposite sign, so they cancel.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It becomes dimmer.</a:t>
            </a:r>
          </a:p>
          <a:p>
            <a:pPr marL="0" indent="0">
              <a:buNone/>
            </a:pPr>
            <a:r>
              <a:rPr lang="en-GB" sz="1200" dirty="0"/>
              <a:t>[Distractors] Removing Z raises the total resistance of the circuit from 1.5R to 2R, so the current through X falls and X dims. A is chosen by candidates who reason that "fewer bulbs means more current for each", which is true for bulb Y's share but not for the total.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Figure 1. A rectangular region of uniform magnetic field is shown by a grid of small crosses, marking a field of magnitude 0.40 T directed into the page. A straight wire lies horizontally across the region, in the plane of the page and therefore at right angles to the field, and an arrow drawn along the wire shows the conventional current of 3.0 A flowing to the right. A dimension line below the region, with projection lines dropped from each end of the wire, marks the length of wire lying in the field as L = 0.25 m. No force is shown.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0.30 N</a:t>
            </a:r>
          </a:p>
          <a:p>
            <a:pPr marL="0" indent="0">
              <a:buNone/>
            </a:pPr>
            <a:r>
              <a:rPr lang="en-GB" sz="1200" dirty="0"/>
              <a:t>[Distractors] F = BIL = 0.40 × 3.0 × 0.25 = 0.30 N. A and C are decimal-place slips of the kind that survive on an exam where no working is seen, which is why the item is worth doing carefully rather than quickly. D multiplies all three numbers and then adds the field again.</a:t>
            </a:r>
          </a:p>
          <a:p>
            <a:pPr marL="0" indent="0">
              <a:buNone/>
            </a:pPr>
            <a:r>
              <a:rPr lang="en-GB" sz="1200" dirty="0"/>
              <a:t>[Figure] Figure 1. A rectangular region of uniform magnetic field is shown by a grid of small crosses, marking a field of magnitude 0.40 T directed into the page. A straight wire lies horizontally across the region, in the plane of the page and therefore at right angles to the field, and an arrow drawn along the wire shows the conventional current of 3.0 A flowing to the right. A dimension line below the region, with projection lines dropped from each end of the wire, marks the length of wire lying in the field as L = 0.25 m. No force is shown.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AP · College Board AP Physics · frameworks first examined in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AP Physics 2 · Algebra-Based</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Thermodynamics, electric force, field and potential, circuits, magnetism and electromagnetism, geometric optics, waves and physical optics, and modern physics.</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Section I (single-select multiple choice) and Section II (four free-response task types)</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54 in total — all Algebra</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70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3   ·   Demanding 5   ·   Discriminating 2</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9, 10, 11, 12, 13, 14, 15</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102E29"/>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solidFill>
            <a:srgbClr val="102E29"/>
          </a:solidFill>
          <a:ln>
            <a:no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13   ·   SP2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object is placed 10 cm in front of a converging lens of focal length 15 cm. Which describes the image?</a:t>
            </a:r>
          </a:p>
        </p:txBody>
      </p:sp>
      <p:sp>
        <p:nvSpPr>
          <p:cNvPr id="14" name="panel"/>
          <p:cNvSpPr/>
          <p:nvPr/>
        </p:nvSpPr>
        <p:spPr>
          <a:xfrm>
            <a:off x="3937739" y="1738630"/>
            <a:ext cx="4316522" cy="2336800"/>
          </a:xfrm>
          <a:prstGeom prst="rect">
            <a:avLst/>
          </a:prstGeom>
          <a:solidFill>
            <a:srgbClr val="FFFFFF"/>
          </a:solidFill>
          <a:ln w="9525">
            <a:solidFill>
              <a:srgbClr val="C6C8BB"/>
            </a:solidFill>
          </a:ln>
        </p:spPr>
      </p:sp>
      <p:pic>
        <p:nvPicPr>
          <p:cNvPr id="15" name="Figure 2" descr="A converging lens, drawn as a vertical line with outward-pointing arrowheads at each end, stands on a horizontal dashed principal axis. A focal point F is marked by a dot on the axis on each side of the lens, and the distance from the centre of the lens to the focal point on the far side is labelled f = 15 cm. A short upright arrow labelled &quot;object&quot; stands on the axis on the near side, and the distance from it to the centre of the lens is marked 10 cm, so the object lies between the focal point and the lens. No construction rays and no image are drawn."/>
          <p:cNvPicPr>
            <a:picLocks noChangeAspect="1"/>
          </p:cNvPicPr>
          <p:nvPr/>
        </p:nvPicPr>
        <p:blipFill>
          <a:blip r:embed="rId3"/>
          <a:stretch>
            <a:fillRect/>
          </a:stretch>
        </p:blipFill>
        <p:spPr>
          <a:xfrm>
            <a:off x="4052039" y="1852930"/>
            <a:ext cx="4087922" cy="2108200"/>
          </a:xfrm>
          <a:prstGeom prst="rect">
            <a:avLst/>
          </a:prstGeom>
        </p:spPr>
      </p:pic>
      <p:sp>
        <p:nvSpPr>
          <p:cNvPr id="16" name="text"/>
          <p:cNvSpPr txBox="1"/>
          <p:nvPr/>
        </p:nvSpPr>
        <p:spPr>
          <a:xfrm>
            <a:off x="558800" y="41389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2 — A converging lens, drawn as a vertical line with outward-pointing arrowheads at each end, stands on a horizontal dashed principal axis. A focal point F is marked by a dot on the axis on each side of the lens, and the distance from the centre of the lens to the focal point on the far side is labelled f = 15 cm. A short upright arrow labelled "object" stands on the axis on the near side, and the distance from it to the centre of the lens is marked 10 cm, so the object lies between the focal point and the lens. No construction rays and no image are drawn.</a:t>
            </a:r>
          </a:p>
        </p:txBody>
      </p:sp>
      <p:sp>
        <p:nvSpPr>
          <p:cNvPr id="17" name="choice-letter"/>
          <p:cNvSpPr txBox="1"/>
          <p:nvPr/>
        </p:nvSpPr>
        <p:spPr>
          <a:xfrm>
            <a:off x="558800" y="47371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71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real, inverted, and 30 cm from the lens</a:t>
            </a:r>
          </a:p>
        </p:txBody>
      </p:sp>
      <p:sp>
        <p:nvSpPr>
          <p:cNvPr id="19" name="choice-letter"/>
          <p:cNvSpPr txBox="1"/>
          <p:nvPr/>
        </p:nvSpPr>
        <p:spPr>
          <a:xfrm>
            <a:off x="558800" y="51054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54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real, inverted, and 6.0 cm from the lens</a:t>
            </a:r>
          </a:p>
        </p:txBody>
      </p:sp>
      <p:sp>
        <p:nvSpPr>
          <p:cNvPr id="21" name="choice-letter"/>
          <p:cNvSpPr txBox="1"/>
          <p:nvPr/>
        </p:nvSpPr>
        <p:spPr>
          <a:xfrm>
            <a:off x="558800" y="54737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37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virtual, upright, and 30 cm from the lens</a:t>
            </a:r>
          </a:p>
        </p:txBody>
      </p:sp>
      <p:sp>
        <p:nvSpPr>
          <p:cNvPr id="23" name="choice-letter"/>
          <p:cNvSpPr txBox="1"/>
          <p:nvPr/>
        </p:nvSpPr>
        <p:spPr>
          <a:xfrm>
            <a:off x="558800" y="58420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20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virtual, upright, and 6.0 cm from the lens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A9BDB6"/>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noFill/>
          <a:ln w="9525">
            <a:solidFill>
              <a:srgbClr val="A9BDB6"/>
            </a:solid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virtual, upright, and 30 cm from the lens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object is inside the focal length, so the image must be virtual and upright — a candidate who checks that first can discard A and B without calculating. Solving 1/v = 1/15 − 1/10 gives v = −30 cm, and the negative sign is the confirmation, not an error.</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102E29"/>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solidFill>
            <a:srgbClr val="102E29"/>
          </a:solidFill>
          <a:ln>
            <a:no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15   ·   SP2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nucleus of ²³⁸₉₂U decays to ²³⁴₉₀Th. What particle is emitted?</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an alpha particle</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beta-minus particle</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beta-plus particle</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gamma photon</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A9BDB6"/>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noFill/>
          <a:ln w="9525">
            <a:solidFill>
              <a:srgbClr val="A9BDB6"/>
            </a:solid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an alpha particle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mass number falls by 4 and the atomic number by 2, which only an alpha particle can do. D leaves both numbers unchanged.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Mathematical Routines   ·   Syllabus 9</a:t>
            </a:r>
          </a:p>
        </p:txBody>
      </p:sp>
      <p:sp>
        <p:nvSpPr>
          <p:cNvPr id="13" name="text"/>
          <p:cNvSpPr txBox="1"/>
          <p:nvPr/>
        </p:nvSpPr>
        <p:spPr>
          <a:xfrm>
            <a:off x="558800" y="1346200"/>
            <a:ext cx="11074400" cy="85852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fixed quantity of a monatomic ideal gas is taken around the closed cycle A → B → C → D → A. State A is at pressure 2.0 × 10⁵ Pa and volume 1.0 × 10⁻³ m³. The gas expands at constant pressure to state B at 3.0 × 10⁻³ m³. It is then cooled at constant volume to state C at 1.0 × 10⁵ Pa. It is compressed at constant pressure to state D at 1.0 × 10⁻³ m³, and finally warmed at constant volume back to state A.</a:t>
            </a:r>
          </a:p>
        </p:txBody>
      </p:sp>
      <p:sp>
        <p:nvSpPr>
          <p:cNvPr id="14" name="panel"/>
          <p:cNvSpPr/>
          <p:nvPr/>
        </p:nvSpPr>
        <p:spPr>
          <a:xfrm>
            <a:off x="3499775" y="2382520"/>
            <a:ext cx="5192451" cy="3175000"/>
          </a:xfrm>
          <a:prstGeom prst="rect">
            <a:avLst/>
          </a:prstGeom>
          <a:solidFill>
            <a:srgbClr val="FFFFFF"/>
          </a:solidFill>
          <a:ln w="9525">
            <a:solidFill>
              <a:srgbClr val="C6C8BB"/>
            </a:solidFill>
          </a:ln>
        </p:spPr>
      </p:sp>
      <p:pic>
        <p:nvPicPr>
          <p:cNvPr id="15" name="Figure 3" descr="A pressure-volume graph with a faint grid. The horizontal axis is volume V in units of 10⁻³ m³, marked from 0 to 4.0; the vertical axis is pressure P in units of 10⁵ Pa, marked from 0 to 3.0. Four states are plotted as dots at the corners of a rectangle and labelled: A at V = 1.0 and P = 2.0, B at V = 3.0 and P = 2.0, C directly below B at P = 1.0, and D directly below A at P = 1.0. Straight lines join A to B to C to D and back to A, and an arrow on each side shows the order in which the gas is taken round the closed cycle."/>
          <p:cNvPicPr>
            <a:picLocks noChangeAspect="1"/>
          </p:cNvPicPr>
          <p:nvPr/>
        </p:nvPicPr>
        <p:blipFill>
          <a:blip r:embed="rId3"/>
          <a:stretch>
            <a:fillRect/>
          </a:stretch>
        </p:blipFill>
        <p:spPr>
          <a:xfrm>
            <a:off x="3614075" y="2496820"/>
            <a:ext cx="4963851" cy="2946400"/>
          </a:xfrm>
          <a:prstGeom prst="rect">
            <a:avLst/>
          </a:prstGeom>
        </p:spPr>
      </p:pic>
      <p:sp>
        <p:nvSpPr>
          <p:cNvPr id="16" name="text"/>
          <p:cNvSpPr txBox="1"/>
          <p:nvPr/>
        </p:nvSpPr>
        <p:spPr>
          <a:xfrm>
            <a:off x="558800" y="562102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3 — A pressure-volume graph with a faint grid. The horizontal axis is volume V in units of 10⁻³ m³, marked from 0 to 4.0; the vertical axis is pressure P in units of 10⁵ Pa, marked from 0 to 3.0. Four states are plotted as dots at the corners of a rectangle and labelled: A at V = 1.0 and P = 2.0, B at V = 3.0 and P = 2.0, C directly below B at P = 1.0, and D directly below A at P = 1.0. Straight lines join A to B to C to D and back to A, and an arrow on each side shows the order in which the gas is taken round the closed cycle.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work done by the gas during the process A → B.</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change in internal energy of the gas during A → B, and hence the thermal energy added to the gas.</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net work done by the gas in one complete cycle.</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change in internal energy of the gas over one complete cycle is zero, and state what this implies about the net thermal energy exchanged with the surroundings.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A9BDB6"/>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noFill/>
          <a:ln w="9525">
            <a:solidFill>
              <a:srgbClr val="A9BDB6"/>
            </a:solid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W = PΔV for a constant-pressure process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W = 2.0 × 10⁵ × 2.0 × 10⁻³ = 400 J, done by the gas</a:t>
            </a:r>
          </a:p>
        </p:txBody>
      </p:sp>
      <p:sp>
        <p:nvSpPr>
          <p:cNvPr id="19" name="ms-ref"/>
          <p:cNvSpPr txBox="1"/>
          <p:nvPr/>
        </p:nvSpPr>
        <p:spPr>
          <a:xfrm>
            <a:off x="558800" y="224599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0" name="ms-objective"/>
          <p:cNvSpPr txBox="1"/>
          <p:nvPr/>
        </p:nvSpPr>
        <p:spPr>
          <a:xfrm>
            <a:off x="11323132" y="224599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for a monatomic ideal gas ΔU = (3/2)nRΔT = (3/2)Δ(PV)</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Δ(PV) = 2.0 × 10⁵ (3.0 × 10⁻³ − 1.0 × 10⁻³) = 400 J, so ΔU = 600 J</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applies the first law, Q = ΔU + W_by</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Q = 600 + 400 = 1000 J added to the gas</a:t>
            </a:r>
          </a:p>
        </p:txBody>
      </p:sp>
      <p:sp>
        <p:nvSpPr>
          <p:cNvPr id="29" name="ms-ref"/>
          <p:cNvSpPr txBox="1"/>
          <p:nvPr/>
        </p:nvSpPr>
        <p:spPr>
          <a:xfrm>
            <a:off x="558800" y="365252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0" name="ms-objective"/>
          <p:cNvSpPr txBox="1"/>
          <p:nvPr/>
        </p:nvSpPr>
        <p:spPr>
          <a:xfrm>
            <a:off x="11323132" y="365252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net work is the area enclosed by the cycle on the PV diagram</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area = (2.0 × 10⁵ − 1.0 × 10⁵)(3.0 × 10⁻³ − 1.0 × 10⁻³)</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net work = 200 J, done by the gas because the cycle is traversed clockwise</a:t>
            </a:r>
          </a:p>
        </p:txBody>
      </p:sp>
      <p:sp>
        <p:nvSpPr>
          <p:cNvPr id="37" name="ms-ref"/>
          <p:cNvSpPr txBox="1"/>
          <p:nvPr/>
        </p:nvSpPr>
        <p:spPr>
          <a:xfrm>
            <a:off x="558800" y="480568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38" name="ms-objective"/>
          <p:cNvSpPr txBox="1"/>
          <p:nvPr/>
        </p:nvSpPr>
        <p:spPr>
          <a:xfrm>
            <a:off x="11323132" y="480568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39" name="ms-tick"/>
          <p:cNvSpPr txBox="1"/>
          <p:nvPr/>
        </p:nvSpPr>
        <p:spPr>
          <a:xfrm>
            <a:off x="558800" y="50463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0463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internal energy is a function of state and depends only on the temperature</a:t>
            </a:r>
          </a:p>
        </p:txBody>
      </p:sp>
      <p:sp>
        <p:nvSpPr>
          <p:cNvPr id="41" name="ms-tick"/>
          <p:cNvSpPr txBox="1"/>
          <p:nvPr/>
        </p:nvSpPr>
        <p:spPr>
          <a:xfrm>
            <a:off x="558800" y="52997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2997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gas returns to state A, so its temperature — and hence its internal energy — is the same as at the start, giving ΔU = 0 for the cycle</a:t>
            </a:r>
          </a:p>
        </p:txBody>
      </p:sp>
      <p:sp>
        <p:nvSpPr>
          <p:cNvPr id="43" name="ms-tick"/>
          <p:cNvSpPr txBox="1"/>
          <p:nvPr/>
        </p:nvSpPr>
        <p:spPr>
          <a:xfrm>
            <a:off x="558800" y="555307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4" name="ms-point"/>
          <p:cNvSpPr txBox="1"/>
          <p:nvPr/>
        </p:nvSpPr>
        <p:spPr>
          <a:xfrm>
            <a:off x="812800" y="555307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by the first law the net thermal energy added must equal the net work done by the gas, 200 J</a:t>
            </a:r>
          </a:p>
        </p:txBody>
      </p:sp>
      <p:sp>
        <p:nvSpPr>
          <p:cNvPr id="45" name="panel"/>
          <p:cNvSpPr/>
          <p:nvPr/>
        </p:nvSpPr>
        <p:spPr>
          <a:xfrm>
            <a:off x="558800" y="558800"/>
            <a:ext cx="11074400" cy="12700"/>
          </a:xfrm>
          <a:prstGeom prst="rect">
            <a:avLst/>
          </a:prstGeom>
          <a:solidFill>
            <a:srgbClr val="2F4B45"/>
          </a:solidFill>
          <a:ln>
            <a:noFill/>
          </a:ln>
        </p:spPr>
      </p:sp>
      <p:sp>
        <p:nvSpPr>
          <p:cNvPr id="4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4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8" name="panel"/>
          <p:cNvSpPr/>
          <p:nvPr/>
        </p:nvSpPr>
        <p:spPr>
          <a:xfrm>
            <a:off x="558800" y="6273800"/>
            <a:ext cx="11074400" cy="12700"/>
          </a:xfrm>
          <a:prstGeom prst="rect">
            <a:avLst/>
          </a:prstGeom>
          <a:solidFill>
            <a:srgbClr val="2F4B45"/>
          </a:solidFill>
          <a:ln>
            <a:noFill/>
          </a:ln>
        </p:spPr>
      </p:sp>
      <p:sp>
        <p:nvSpPr>
          <p:cNvPr id="4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5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Translation Between Representations   ·   Syllabus 10</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Two point charges are fixed on a horizontal line: a charge +2q at the origin, and a charge −q at a distance d to the right of it.</a:t>
            </a:r>
          </a:p>
        </p:txBody>
      </p:sp>
      <p:sp>
        <p:nvSpPr>
          <p:cNvPr id="14" name="panel"/>
          <p:cNvSpPr/>
          <p:nvPr/>
        </p:nvSpPr>
        <p:spPr>
          <a:xfrm>
            <a:off x="1881342" y="1738630"/>
            <a:ext cx="8429316" cy="3175000"/>
          </a:xfrm>
          <a:prstGeom prst="rect">
            <a:avLst/>
          </a:prstGeom>
          <a:solidFill>
            <a:srgbClr val="FFFFFF"/>
          </a:solidFill>
          <a:ln w="9525">
            <a:solidFill>
              <a:srgbClr val="C6C8BB"/>
            </a:solidFill>
          </a:ln>
        </p:spPr>
      </p:sp>
      <p:pic>
        <p:nvPicPr>
          <p:cNvPr id="15" name="Figure 4" descr="Two point charges rest on a long horizontal dashed line that extends well beyond both of them. On the left, at a point labelled &quot;origin&quot;,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
          <p:cNvPicPr>
            <a:picLocks noChangeAspect="1"/>
          </p:cNvPicPr>
          <p:nvPr/>
        </p:nvPicPr>
        <p:blipFill>
          <a:blip r:embed="rId3"/>
          <a:stretch>
            <a:fillRect/>
          </a:stretch>
        </p:blipFill>
        <p:spPr>
          <a:xfrm>
            <a:off x="1995642" y="1852930"/>
            <a:ext cx="8200716" cy="2946400"/>
          </a:xfrm>
          <a:prstGeom prst="rect">
            <a:avLst/>
          </a:prstGeom>
        </p:spPr>
      </p:pic>
      <p:sp>
        <p:nvSpPr>
          <p:cNvPr id="16" name="text"/>
          <p:cNvSpPr txBox="1"/>
          <p:nvPr/>
        </p:nvSpPr>
        <p:spPr>
          <a:xfrm>
            <a:off x="558800" y="49771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4 — 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p:txBody>
      </p:sp>
      <p:sp>
        <p:nvSpPr>
          <p:cNvPr id="17" name="part-ref"/>
          <p:cNvSpPr txBox="1"/>
          <p:nvPr/>
        </p:nvSpPr>
        <p:spPr>
          <a:xfrm>
            <a:off x="558800" y="5575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Sketch</a:t>
            </a:r>
          </a:p>
        </p:txBody>
      </p:sp>
      <p:sp>
        <p:nvSpPr>
          <p:cNvPr id="18" name="part-marks"/>
          <p:cNvSpPr txBox="1"/>
          <p:nvPr/>
        </p:nvSpPr>
        <p:spPr>
          <a:xfrm>
            <a:off x="11009102" y="5575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5811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Sketch the electric field lines in the region around the two charges. Indicate the direction of each line with an arrow.</a:t>
            </a:r>
          </a:p>
        </p:txBody>
      </p:sp>
      <p:sp>
        <p:nvSpPr>
          <p:cNvPr id="20" name="panel"/>
          <p:cNvSpPr/>
          <p:nvPr/>
        </p:nvSpPr>
        <p:spPr>
          <a:xfrm>
            <a:off x="558800" y="558800"/>
            <a:ext cx="11074400" cy="12700"/>
          </a:xfrm>
          <a:prstGeom prst="rect">
            <a:avLst/>
          </a:prstGeom>
          <a:solidFill>
            <a:srgbClr val="C6C8BB"/>
          </a:solidFill>
          <a:ln>
            <a:noFill/>
          </a:ln>
        </p:spPr>
      </p:sp>
      <p:sp>
        <p:nvSpPr>
          <p:cNvPr id="2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3" name="panel"/>
          <p:cNvSpPr/>
          <p:nvPr/>
        </p:nvSpPr>
        <p:spPr>
          <a:xfrm>
            <a:off x="558800" y="6273800"/>
            <a:ext cx="11074400" cy="12700"/>
          </a:xfrm>
          <a:prstGeom prst="rect">
            <a:avLst/>
          </a:prstGeom>
          <a:solidFill>
            <a:srgbClr val="C6C8BB"/>
          </a:solidFill>
          <a:ln>
            <a:noFill/>
          </a:ln>
        </p:spPr>
      </p:sp>
      <p:sp>
        <p:nvSpPr>
          <p:cNvPr id="2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102E29"/>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solidFill>
            <a:srgbClr val="102E29"/>
          </a:solidFill>
          <a:ln>
            <a:no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location on the line through the two charges at which the net electric field is zero. Indicate whether it lies to the left of +2q, between the charges, or to the right of −q, and justify that region before calculating.</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354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whether there is a point on the line between the two charges at which the electric potential is zero, and if so, where.</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point where the field is zero and the point where the potential is zero are in different places.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A9BDB6"/>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noFill/>
          <a:ln w="9525">
            <a:solidFill>
              <a:srgbClr val="A9BDB6"/>
            </a:solid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Sketch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lines begin on the positive charge and end on the negative charge, with arrows pointing away from +2q and towards −q</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twice as many lines leave +2q as arrive at −q, with the surplus continuing outward to large distances</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lines meet both charges radially and never cross one another</a:t>
            </a:r>
          </a:p>
        </p:txBody>
      </p:sp>
      <p:sp>
        <p:nvSpPr>
          <p:cNvPr id="21" name="ms-ref"/>
          <p:cNvSpPr txBox="1"/>
          <p:nvPr/>
        </p:nvSpPr>
        <p:spPr>
          <a:xfrm>
            <a:off x="558800" y="249936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2" name="ms-objective"/>
          <p:cNvSpPr txBox="1"/>
          <p:nvPr/>
        </p:nvSpPr>
        <p:spPr>
          <a:xfrm>
            <a:off x="11323132" y="249936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3" name="ms-tick"/>
          <p:cNvSpPr txBox="1"/>
          <p:nvPr/>
        </p:nvSpPr>
        <p:spPr>
          <a:xfrm>
            <a:off x="558800" y="274002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null point must lie beyond the smaller charge, to the right of −q, because only there do the two fields oppose and the weaker charge is closer</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sets k(2q)/(d + x)² = kq/x², where x is measured from −q</a:t>
            </a:r>
          </a:p>
        </p:txBody>
      </p:sp>
      <p:sp>
        <p:nvSpPr>
          <p:cNvPr id="27" name="ms-tick"/>
          <p:cNvSpPr txBox="1"/>
          <p:nvPr/>
        </p:nvSpPr>
        <p:spPr>
          <a:xfrm>
            <a:off x="558800" y="34366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4366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2x² = (d + x)², so x√2 = d + x</a:t>
            </a:r>
          </a:p>
        </p:txBody>
      </p:sp>
      <p:sp>
        <p:nvSpPr>
          <p:cNvPr id="29" name="ms-tick"/>
          <p:cNvSpPr txBox="1"/>
          <p:nvPr/>
        </p:nvSpPr>
        <p:spPr>
          <a:xfrm>
            <a:off x="558800" y="36899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899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x = d/(√2 − 1) = 2.4d to the right of −q</a:t>
            </a:r>
          </a:p>
        </p:txBody>
      </p:sp>
      <p:sp>
        <p:nvSpPr>
          <p:cNvPr id="31" name="text"/>
          <p:cNvSpPr txBox="1"/>
          <p:nvPr/>
        </p:nvSpPr>
        <p:spPr>
          <a:xfrm>
            <a:off x="812800" y="401955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Choosing the region before calculating is worth a point in its own right. A candidate who sets up the equation between the charges finds no physical solution and loses the whole part.</a:t>
            </a:r>
          </a:p>
        </p:txBody>
      </p:sp>
      <p:sp>
        <p:nvSpPr>
          <p:cNvPr id="32" name="ms-ref"/>
          <p:cNvSpPr txBox="1"/>
          <p:nvPr/>
        </p:nvSpPr>
        <p:spPr>
          <a:xfrm>
            <a:off x="558800" y="450215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3" name="ms-objective"/>
          <p:cNvSpPr txBox="1"/>
          <p:nvPr/>
        </p:nvSpPr>
        <p:spPr>
          <a:xfrm>
            <a:off x="11323132" y="450215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4" name="ms-tick"/>
          <p:cNvSpPr txBox="1"/>
          <p:nvPr/>
        </p:nvSpPr>
        <p:spPr>
          <a:xfrm>
            <a:off x="558800" y="47428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7428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potentials are scalars, so a zero requires k(2q)/r₁ = kq/r₂ with r₁ + r₂ = d</a:t>
            </a:r>
          </a:p>
        </p:txBody>
      </p:sp>
      <p:sp>
        <p:nvSpPr>
          <p:cNvPr id="36" name="ms-tick"/>
          <p:cNvSpPr txBox="1"/>
          <p:nvPr/>
        </p:nvSpPr>
        <p:spPr>
          <a:xfrm>
            <a:off x="558800" y="49961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9961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2r₂ = r₁, so r₂ = d/3</a:t>
            </a:r>
          </a:p>
        </p:txBody>
      </p:sp>
      <p:sp>
        <p:nvSpPr>
          <p:cNvPr id="38" name="ms-tick"/>
          <p:cNvSpPr txBox="1"/>
          <p:nvPr/>
        </p:nvSpPr>
        <p:spPr>
          <a:xfrm>
            <a:off x="558800" y="52495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2495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potential is zero at a distance d/3 to the left of −q (that is, 2d/3 from +2q)</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102E29"/>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solidFill>
            <a:srgbClr val="102E29"/>
          </a:solidFill>
          <a:ln>
            <a:no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9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ideal gas expands at a constant pressure of 2.0 × 10⁵ Pa from a volume of 1.0 × 10⁻³ m³ to 3.0 × 10⁻³ m³. How much work is done by the gas?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200 J</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400 J</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600 J</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800 J</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58042" y="711200"/>
            <a:ext cx="809600" cy="266700"/>
          </a:xfrm>
          <a:prstGeom prst="roundRect">
            <a:avLst>
              <a:gd name="adj" fmla="val 30000"/>
            </a:avLst>
          </a:prstGeom>
          <a:noFill/>
          <a:ln w="9525">
            <a:solidFill>
              <a:srgbClr val="A9BDB6"/>
            </a:solidFill>
          </a:ln>
        </p:spPr>
      </p:sp>
      <p:sp>
        <p:nvSpPr>
          <p:cNvPr id="9" name="chip"/>
          <p:cNvSpPr txBox="1"/>
          <p:nvPr/>
        </p:nvSpPr>
        <p:spPr>
          <a:xfrm>
            <a:off x="8658042"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15259" y="711200"/>
            <a:ext cx="1241183" cy="266700"/>
          </a:xfrm>
          <a:prstGeom prst="roundRect">
            <a:avLst>
              <a:gd name="adj" fmla="val 30000"/>
            </a:avLst>
          </a:prstGeom>
          <a:noFill/>
          <a:ln w="9525">
            <a:solidFill>
              <a:srgbClr val="A9BDB6"/>
            </a:solidFill>
          </a:ln>
        </p:spPr>
      </p:sp>
      <p:sp>
        <p:nvSpPr>
          <p:cNvPr id="11" name="chip"/>
          <p:cNvSpPr txBox="1"/>
          <p:nvPr/>
        </p:nvSpPr>
        <p:spPr>
          <a:xfrm>
            <a:off x="7315259"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2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field is a vector sum, so it vanishes where two contributions are equal in magnitude and opposite in direction — which can only happen outside the pair</a:t>
            </a:r>
          </a:p>
        </p:txBody>
      </p:sp>
      <p:sp>
        <p:nvSpPr>
          <p:cNvPr id="17" name="ms-tick"/>
          <p:cNvSpPr txBox="1"/>
          <p:nvPr/>
        </p:nvSpPr>
        <p:spPr>
          <a:xfrm>
            <a:off x="558800" y="20300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potential is a scalar sum, so it vanishes where two contributions of opposite sign are equal in magnitude, which happens between the charges; the two conditions are different, so the points differ</a:t>
            </a:r>
          </a:p>
        </p:txBody>
      </p:sp>
      <p:sp>
        <p:nvSpPr>
          <p:cNvPr id="19" name="panel"/>
          <p:cNvSpPr/>
          <p:nvPr/>
        </p:nvSpPr>
        <p:spPr>
          <a:xfrm>
            <a:off x="558800" y="558800"/>
            <a:ext cx="11074400" cy="12700"/>
          </a:xfrm>
          <a:prstGeom prst="rect">
            <a:avLst/>
          </a:prstGeom>
          <a:solidFill>
            <a:srgbClr val="2F4B45"/>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2F4B45"/>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Experimental Design and Analysis   ·   Syllabus 13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is given a converging lens of unknown focal length, an illuminated object, a screen, an optical bench and a meter stick. The student measures the object distance u and the corresponding image distance v for several positions of the lens.</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measurements</a:t>
            </a:r>
          </a:p>
        </p:txBody>
      </p:sp>
      <p:graphicFrame>
        <p:nvGraphicFramePr>
          <p:cNvPr id="15" name="readings"/>
          <p:cNvGraphicFramePr>
            <a:graphicFrameLocks noGrp="1"/>
          </p:cNvGraphicFramePr>
          <p:nvPr/>
        </p:nvGraphicFramePr>
        <p:xfrm>
          <a:off x="558800" y="2181860"/>
          <a:ext cx="11049000" cy="11684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u / cm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30.0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v / cm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60.0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37.5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21.4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1/u / cm⁻¹</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0.0333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0.0250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1/v / cm⁻¹</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0.0167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0.0267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0.0333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0.0417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0.0467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357131" y="3528060"/>
            <a:ext cx="3477737" cy="2057400"/>
          </a:xfrm>
          <a:prstGeom prst="rect">
            <a:avLst/>
          </a:prstGeom>
          <a:solidFill>
            <a:srgbClr val="FFFFFF"/>
          </a:solidFill>
          <a:ln w="9525">
            <a:solidFill>
              <a:srgbClr val="C6C8BB"/>
            </a:solidFill>
          </a:ln>
        </p:spPr>
      </p:sp>
      <p:pic>
        <p:nvPicPr>
          <p:cNvPr id="17" name="Figure 5" descr="An elevation view of an optical bench, drawn as a hatched horizontal rail labelled as carrying a metre scale. Standing on the rail, from left to right, are an illuminated object shown as an upright arrow, a converging lens drawn as a vertical line with outward-pointing arrowheads at each end, and a flat screen shown as a narrow upright board. Two dimension lines below the bench measure the object distance u, from the object to the centre of the lens, and the image distance v, from the centre of the lens to the screen."/>
          <p:cNvPicPr>
            <a:picLocks noChangeAspect="1"/>
          </p:cNvPicPr>
          <p:nvPr/>
        </p:nvPicPr>
        <p:blipFill>
          <a:blip r:embed="rId3"/>
          <a:stretch>
            <a:fillRect/>
          </a:stretch>
        </p:blipFill>
        <p:spPr>
          <a:xfrm>
            <a:off x="4471431" y="3642360"/>
            <a:ext cx="3249137" cy="1828800"/>
          </a:xfrm>
          <a:prstGeom prst="rect">
            <a:avLst/>
          </a:prstGeom>
        </p:spPr>
      </p:pic>
      <p:sp>
        <p:nvSpPr>
          <p:cNvPr id="18" name="text"/>
          <p:cNvSpPr txBox="1"/>
          <p:nvPr/>
        </p:nvSpPr>
        <p:spPr>
          <a:xfrm>
            <a:off x="558800" y="56489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5 — An elevation view of an optical bench, drawn as a hatched horizontal rail labelled as carrying a metre scale. Standing on the rail, from left to right, are an illuminated object shown as an upright arrow, a converging lens drawn as a vertical line with outward-pointing arrowheads at each end, and a flat screen shown as a narrow upright board. Two dimension lines below the bench measure the object distance u, from the object to the centre of the lens, and the image distance v, from the centre of the lens to the screen.</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how the student should obtain each value of v so that the measurement is as accurate as possible.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Describe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thin lens equation is 1/u + 1/v = 1/f. Describe how the student should plot the data to obtain a straight line, and state what the slope and the intercepts of that line represent.</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Use the data to determine the focal length of the lens.</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 notices that the point at u = 20.0 cm lies slightly further from the best-fit line than the others. Explain why the measurement of v is least precise for small object distances, and describe one change that would improve it.</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move the screen until the image of the object is as sharp as possible, then measure from the centre of the lens to the screen</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approach the sharpest position from both directions and take the midpoint of the range over which the image looks focused</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measure with the meter stick parallel to the bench and the eye directly above the scale, to avoid parallax</a:t>
            </a:r>
          </a:p>
        </p:txBody>
      </p:sp>
      <p:sp>
        <p:nvSpPr>
          <p:cNvPr id="21" name="text"/>
          <p:cNvSpPr txBox="1"/>
          <p:nvPr/>
        </p:nvSpPr>
        <p:spPr>
          <a:xfrm>
            <a:off x="812800" y="242316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second point is the one that separates a well-designed optics experiment from a rough one. The image looks acceptably sharp over a range of screen positions, and taking the middle of that range is what makes the reading reproducible.</a:t>
            </a:r>
          </a:p>
        </p:txBody>
      </p:sp>
      <p:sp>
        <p:nvSpPr>
          <p:cNvPr id="22" name="ms-ref"/>
          <p:cNvSpPr txBox="1"/>
          <p:nvPr/>
        </p:nvSpPr>
        <p:spPr>
          <a:xfrm>
            <a:off x="558800" y="290576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Describe — 4 marks</a:t>
            </a:r>
          </a:p>
        </p:txBody>
      </p:sp>
      <p:sp>
        <p:nvSpPr>
          <p:cNvPr id="23" name="ms-objective"/>
          <p:cNvSpPr txBox="1"/>
          <p:nvPr/>
        </p:nvSpPr>
        <p:spPr>
          <a:xfrm>
            <a:off x="11323132" y="290576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24" name="ms-tick"/>
          <p:cNvSpPr txBox="1"/>
          <p:nvPr/>
        </p:nvSpPr>
        <p:spPr>
          <a:xfrm>
            <a:off x="558800" y="31464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5" name="ms-point"/>
          <p:cNvSpPr txBox="1"/>
          <p:nvPr/>
        </p:nvSpPr>
        <p:spPr>
          <a:xfrm>
            <a:off x="812800" y="31464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plot 1/v on the vertical axis against 1/u on the horizontal axis</a:t>
            </a:r>
          </a:p>
        </p:txBody>
      </p:sp>
      <p:sp>
        <p:nvSpPr>
          <p:cNvPr id="26" name="ms-tick"/>
          <p:cNvSpPr txBox="1"/>
          <p:nvPr/>
        </p:nvSpPr>
        <p:spPr>
          <a:xfrm>
            <a:off x="558800" y="33997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3997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rearranged, 1/v = −(1/u) + 1/f, which has the form y = mx + c</a:t>
            </a:r>
          </a:p>
        </p:txBody>
      </p:sp>
      <p:sp>
        <p:nvSpPr>
          <p:cNvPr id="28" name="ms-tick"/>
          <p:cNvSpPr txBox="1"/>
          <p:nvPr/>
        </p:nvSpPr>
        <p:spPr>
          <a:xfrm>
            <a:off x="558800" y="36531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6531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slope is −1</a:t>
            </a:r>
          </a:p>
        </p:txBody>
      </p:sp>
      <p:sp>
        <p:nvSpPr>
          <p:cNvPr id="30" name="ms-tick"/>
          <p:cNvSpPr txBox="1"/>
          <p:nvPr/>
        </p:nvSpPr>
        <p:spPr>
          <a:xfrm>
            <a:off x="558800" y="39065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9065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both intercepts equal 1/f</a:t>
            </a:r>
          </a:p>
        </p:txBody>
      </p:sp>
      <p:sp>
        <p:nvSpPr>
          <p:cNvPr id="32" name="ms-ref"/>
          <p:cNvSpPr txBox="1"/>
          <p:nvPr/>
        </p:nvSpPr>
        <p:spPr>
          <a:xfrm>
            <a:off x="558800" y="43122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3" name="ms-objective"/>
          <p:cNvSpPr txBox="1"/>
          <p:nvPr/>
        </p:nvSpPr>
        <p:spPr>
          <a:xfrm>
            <a:off x="11323132" y="43122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4" name="ms-tick"/>
          <p:cNvSpPr txBox="1"/>
          <p:nvPr/>
        </p:nvSpPr>
        <p:spPr>
          <a:xfrm>
            <a:off x="558800" y="45529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5529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adds 1/u and 1/v for any row — for example 0.0500 + 0.0167 = 0.0667 cm⁻¹</a:t>
            </a:r>
          </a:p>
        </p:txBody>
      </p:sp>
      <p:sp>
        <p:nvSpPr>
          <p:cNvPr id="36" name="ms-tick"/>
          <p:cNvSpPr txBox="1"/>
          <p:nvPr/>
        </p:nvSpPr>
        <p:spPr>
          <a:xfrm>
            <a:off x="558800" y="48063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8063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confirms the sum is the same for every row, so 1/f = 0.0667 cm⁻¹</a:t>
            </a:r>
          </a:p>
        </p:txBody>
      </p:sp>
      <p:sp>
        <p:nvSpPr>
          <p:cNvPr id="38" name="ms-tick"/>
          <p:cNvSpPr txBox="1"/>
          <p:nvPr/>
        </p:nvSpPr>
        <p:spPr>
          <a:xfrm>
            <a:off x="558800" y="50596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596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 = 15.0 cm</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2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at small u the image distance is large, the image is highly magnified and dim, and the range of screen positions over which it looks sharp is widest — so the uncertainty in v is greatest</a:t>
            </a:r>
          </a:p>
        </p:txBody>
      </p:sp>
      <p:sp>
        <p:nvSpPr>
          <p:cNvPr id="17" name="ms-tick"/>
          <p:cNvSpPr txBox="1"/>
          <p:nvPr/>
        </p:nvSpPr>
        <p:spPr>
          <a:xfrm>
            <a:off x="558800" y="20300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improvement — use a brighter object, work in a darkened room, or take repeated determinations of the sharpest position and average them</a:t>
            </a:r>
          </a:p>
        </p:txBody>
      </p:sp>
      <p:sp>
        <p:nvSpPr>
          <p:cNvPr id="19" name="panel"/>
          <p:cNvSpPr/>
          <p:nvPr/>
        </p:nvSpPr>
        <p:spPr>
          <a:xfrm>
            <a:off x="558800" y="558800"/>
            <a:ext cx="11074400" cy="12700"/>
          </a:xfrm>
          <a:prstGeom prst="rect">
            <a:avLst/>
          </a:prstGeom>
          <a:solidFill>
            <a:srgbClr val="2F4B45"/>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2F4B45"/>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Qualitative/Quantitative Translation   ·   Syllabus 11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Three identical bulbs, each of resistance R, are connected to a battery of e.m.f. ε and negligible internal resistance. Bulb X is connected in series with a parallel combination of bulbs Y and Z. The brightness of a bulb is determined by the power it dissipates.</a:t>
            </a:r>
          </a:p>
        </p:txBody>
      </p:sp>
      <p:sp>
        <p:nvSpPr>
          <p:cNvPr id="14" name="panel"/>
          <p:cNvSpPr/>
          <p:nvPr/>
        </p:nvSpPr>
        <p:spPr>
          <a:xfrm>
            <a:off x="3035300" y="1953260"/>
            <a:ext cx="6121400" cy="3175000"/>
          </a:xfrm>
          <a:prstGeom prst="rect">
            <a:avLst/>
          </a:prstGeom>
          <a:solidFill>
            <a:srgbClr val="FFFFFF"/>
          </a:solidFill>
          <a:ln w="9525">
            <a:solidFill>
              <a:srgbClr val="C6C8BB"/>
            </a:solidFill>
          </a:ln>
        </p:spPr>
      </p:sp>
      <p:pic>
        <p:nvPicPr>
          <p:cNvPr id="15" name="Figure 6" descr="A circuit diagram drawn as a rectangular loop. A cell of e.m.f. ε sits in the left-hand side of the loop. Following the wire from the cell along the top of the loop, it passes through bulb X and then reaches a junction dot where the circuit divides into two parallel branches: bulb Y lies on the upper branch, while a wire dropping from the junction carries bulb Z along a lower branch. The two branches rejoin at a second junction dot, after which a single wire runs down the right-hand side and back along the bottom to the cell. A note on the figure states that each bulb has resistance R."/>
          <p:cNvPicPr>
            <a:picLocks noChangeAspect="1"/>
          </p:cNvPicPr>
          <p:nvPr/>
        </p:nvPicPr>
        <p:blipFill>
          <a:blip r:embed="rId3"/>
          <a:stretch>
            <a:fillRect/>
          </a:stretch>
        </p:blipFill>
        <p:spPr>
          <a:xfrm>
            <a:off x="3149600" y="2067560"/>
            <a:ext cx="5892800" cy="2946400"/>
          </a:xfrm>
          <a:prstGeom prst="rect">
            <a:avLst/>
          </a:prstGeom>
        </p:spPr>
      </p:pic>
      <p:sp>
        <p:nvSpPr>
          <p:cNvPr id="16" name="text"/>
          <p:cNvSpPr txBox="1"/>
          <p:nvPr/>
        </p:nvSpPr>
        <p:spPr>
          <a:xfrm>
            <a:off x="558800" y="519176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6 — A circuit diagram drawn as a rectangular loop. A cell of e.m.f. ε sits in the left-hand side of the loop. Following the wire from the cell along the top of the loop, it passes through bulb X and then reaches a junction dot where the circuit divides into two parallel branches: bulb Y lies on the upper branch, while a wire dropping from the junction carries bulb Z along a lower branch. The two branches rejoin at a second junction dot, after which a single wire runs down the right-hand side and back along the bottom to the cell. A note on the figure states that each bulb has resistance R.</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102E29"/>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solidFill>
            <a:srgbClr val="102E29"/>
          </a:solidFill>
          <a:ln>
            <a:no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348094"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Indicate</a:t>
            </a:r>
          </a:p>
        </p:txBody>
      </p:sp>
      <p:sp>
        <p:nvSpPr>
          <p:cNvPr id="14" name="part-marks"/>
          <p:cNvSpPr txBox="1"/>
          <p:nvPr/>
        </p:nvSpPr>
        <p:spPr>
          <a:xfrm>
            <a:off x="11084694" y="1346200"/>
            <a:ext cx="548506"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1 mark</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Indicate which bulb or bulbs are brightest in the original circuit. No justification is required in this part.</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Derive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expressions for the power dissipated by bulb X and by bulb Y in the original circuit, in terms of ε and R.</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Bulb Z now burns out, breaking its branch of the circuit. Determine the new power dissipated by bulb X, and state whether X becomes brighter, dimmer, or stays the same.</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without using equations, why bulb X becomes dimmer while bulb Y becomes brighter when bulb Z burns out.</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Indicate — 1 mark</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bulb X</a:t>
            </a:r>
          </a:p>
        </p:txBody>
      </p:sp>
      <p:sp>
        <p:nvSpPr>
          <p:cNvPr id="17" name="ms-ref"/>
          <p:cNvSpPr txBox="1"/>
          <p:nvPr/>
        </p:nvSpPr>
        <p:spPr>
          <a:xfrm>
            <a:off x="558800" y="199263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Derive — 4 marks</a:t>
            </a:r>
          </a:p>
        </p:txBody>
      </p:sp>
      <p:sp>
        <p:nvSpPr>
          <p:cNvPr id="18" name="ms-objective"/>
          <p:cNvSpPr txBox="1"/>
          <p:nvPr/>
        </p:nvSpPr>
        <p:spPr>
          <a:xfrm>
            <a:off x="11323132" y="199263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9" name="ms-tick"/>
          <p:cNvSpPr txBox="1"/>
          <p:nvPr/>
        </p:nvSpPr>
        <p:spPr>
          <a:xfrm>
            <a:off x="558800" y="22332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332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parallel pair has resistance R/2, so the total resistance is 3R/2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current through X is I = ε/(3R/2) = 2ε/(3R)</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P_X = I²R = 4ε²/(9R)</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current through Y is half of I, so P_Y = (ε/(3R))²R = ε²/(9R)</a:t>
            </a:r>
          </a:p>
        </p:txBody>
      </p:sp>
      <p:sp>
        <p:nvSpPr>
          <p:cNvPr id="27" name="ms-ref"/>
          <p:cNvSpPr txBox="1"/>
          <p:nvPr/>
        </p:nvSpPr>
        <p:spPr>
          <a:xfrm>
            <a:off x="558800" y="339915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28" name="ms-objective"/>
          <p:cNvSpPr txBox="1"/>
          <p:nvPr/>
        </p:nvSpPr>
        <p:spPr>
          <a:xfrm>
            <a:off x="11323132" y="339915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with Z's branch broken, X and Y are in series and the total resistance is 2R</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 = ε/(2R), so P_X = ε²/(4R)</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ε²/(4R) is less than 4ε²/(9R), so X becomes dimmer</a:t>
            </a:r>
          </a:p>
        </p:txBody>
      </p:sp>
      <p:sp>
        <p:nvSpPr>
          <p:cNvPr id="35" name="panel"/>
          <p:cNvSpPr/>
          <p:nvPr/>
        </p:nvSpPr>
        <p:spPr>
          <a:xfrm>
            <a:off x="558800" y="558800"/>
            <a:ext cx="11074400" cy="12700"/>
          </a:xfrm>
          <a:prstGeom prst="rect">
            <a:avLst/>
          </a:prstGeom>
          <a:solidFill>
            <a:srgbClr val="2F4B45"/>
          </a:solidFill>
          <a:ln>
            <a:noFill/>
          </a:ln>
        </p:spPr>
      </p:sp>
      <p:sp>
        <p:nvSpPr>
          <p:cNvPr id="3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3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8" name="panel"/>
          <p:cNvSpPr/>
          <p:nvPr/>
        </p:nvSpPr>
        <p:spPr>
          <a:xfrm>
            <a:off x="558800" y="6273800"/>
            <a:ext cx="11074400" cy="12700"/>
          </a:xfrm>
          <a:prstGeom prst="rect">
            <a:avLst/>
          </a:prstGeom>
          <a:solidFill>
            <a:srgbClr val="2F4B45"/>
          </a:solidFill>
          <a:ln>
            <a:noFill/>
          </a:ln>
        </p:spPr>
      </p:sp>
      <p:sp>
        <p:nvSpPr>
          <p:cNvPr id="3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4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41661" y="711200"/>
            <a:ext cx="809600" cy="266700"/>
          </a:xfrm>
          <a:prstGeom prst="roundRect">
            <a:avLst>
              <a:gd name="adj" fmla="val 30000"/>
            </a:avLst>
          </a:prstGeom>
          <a:noFill/>
          <a:ln w="9525">
            <a:solidFill>
              <a:srgbClr val="A9BDB6"/>
            </a:solidFill>
          </a:ln>
        </p:spPr>
      </p:sp>
      <p:sp>
        <p:nvSpPr>
          <p:cNvPr id="9" name="chip"/>
          <p:cNvSpPr txBox="1"/>
          <p:nvPr/>
        </p:nvSpPr>
        <p:spPr>
          <a:xfrm>
            <a:off x="8441661"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098878" y="711200"/>
            <a:ext cx="1241183" cy="266700"/>
          </a:xfrm>
          <a:prstGeom prst="roundRect">
            <a:avLst>
              <a:gd name="adj" fmla="val 30000"/>
            </a:avLst>
          </a:prstGeom>
          <a:noFill/>
          <a:ln w="9525">
            <a:solidFill>
              <a:srgbClr val="A9BDB6"/>
            </a:solidFill>
          </a:ln>
        </p:spPr>
      </p:sp>
      <p:sp>
        <p:nvSpPr>
          <p:cNvPr id="11" name="chip"/>
          <p:cNvSpPr txBox="1"/>
          <p:nvPr/>
        </p:nvSpPr>
        <p:spPr>
          <a:xfrm>
            <a:off x="7098878"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removing one of two parallel branches raises the resistance of that section, and so raises the total resistance of the circuit</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higher total resistance means a smaller current from the battery, and bulb X carries the whole of that current, so X dissipates less power and dims</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bulb Y previously carried only half of the current through X, because the current divided between two identical branches</a:t>
            </a:r>
          </a:p>
        </p:txBody>
      </p:sp>
      <p:sp>
        <p:nvSpPr>
          <p:cNvPr id="21" name="ms-tick"/>
          <p:cNvSpPr txBox="1"/>
          <p:nvPr/>
        </p:nvSpPr>
        <p:spPr>
          <a:xfrm>
            <a:off x="558800" y="253682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53682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now Y carries all of the current, and although that total current is smaller than before, it is larger than the half-share Y used to have — so Y brightens</a:t>
            </a:r>
          </a:p>
        </p:txBody>
      </p:sp>
      <p:sp>
        <p:nvSpPr>
          <p:cNvPr id="23" name="text"/>
          <p:cNvSpPr txBox="1"/>
          <p:nvPr/>
        </p:nvSpPr>
        <p:spPr>
          <a:xfrm>
            <a:off x="812800" y="305625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final point is the one this task type exists to test. Both effects work against each other, and a candidate has to see that the increase from carrying the full current outweighs the decrease in the total current.</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AP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mathematical steps to arrive at a final answer, including an algebraic expression, correctly substituted numbers, and units.</a:t>
            </a:r>
          </a:p>
        </p:txBody>
      </p:sp>
      <p:sp>
        <p:nvSpPr>
          <p:cNvPr id="7" name="command-word"/>
          <p:cNvSpPr txBox="1"/>
          <p:nvPr/>
        </p:nvSpPr>
        <p:spPr>
          <a:xfrm>
            <a:off x="5588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Derive</a:t>
            </a:r>
          </a:p>
        </p:txBody>
      </p:sp>
      <p:sp>
        <p:nvSpPr>
          <p:cNvPr id="8" name="text"/>
          <p:cNvSpPr txBox="1"/>
          <p:nvPr/>
        </p:nvSpPr>
        <p:spPr>
          <a:xfrm>
            <a:off x="558800" y="230505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a series of mathematical steps from a fundamental law or relationship to arrive at the desired result.</a:t>
            </a:r>
          </a:p>
        </p:txBody>
      </p:sp>
      <p:sp>
        <p:nvSpPr>
          <p:cNvPr id="9" name="command-word"/>
          <p:cNvSpPr txBox="1"/>
          <p:nvPr/>
        </p:nvSpPr>
        <p:spPr>
          <a:xfrm>
            <a:off x="558800" y="281686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304038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the relevant characteristics of a specified topic.</a:t>
            </a:r>
          </a:p>
        </p:txBody>
      </p:sp>
      <p:sp>
        <p:nvSpPr>
          <p:cNvPr id="11" name="command-word"/>
          <p:cNvSpPr txBox="1"/>
          <p:nvPr/>
        </p:nvSpPr>
        <p:spPr>
          <a:xfrm>
            <a:off x="558800" y="337883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60235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Arrive at a conclusion after reasoning, observation, or applying mathematical routines.</a:t>
            </a:r>
          </a:p>
        </p:txBody>
      </p:sp>
      <p:sp>
        <p:nvSpPr>
          <p:cNvPr id="13" name="command-word"/>
          <p:cNvSpPr txBox="1"/>
          <p:nvPr/>
        </p:nvSpPr>
        <p:spPr>
          <a:xfrm>
            <a:off x="558800" y="411416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4" name="text"/>
          <p:cNvSpPr txBox="1"/>
          <p:nvPr/>
        </p:nvSpPr>
        <p:spPr>
          <a:xfrm>
            <a:off x="558800" y="433768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information about how or why a relationship, situation or outcome occurs, using evidence and reasoning.</a:t>
            </a:r>
          </a:p>
        </p:txBody>
      </p:sp>
      <p:sp>
        <p:nvSpPr>
          <p:cNvPr id="15" name="command-word"/>
          <p:cNvSpPr txBox="1"/>
          <p:nvPr/>
        </p:nvSpPr>
        <p:spPr>
          <a:xfrm>
            <a:off x="558800" y="484949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Indicate</a:t>
            </a:r>
          </a:p>
        </p:txBody>
      </p:sp>
      <p:sp>
        <p:nvSpPr>
          <p:cNvPr id="16" name="text"/>
          <p:cNvSpPr txBox="1"/>
          <p:nvPr/>
        </p:nvSpPr>
        <p:spPr>
          <a:xfrm>
            <a:off x="558800" y="507301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Select the correct option from those provided, before giving any reasoning that is asked for.</a:t>
            </a:r>
          </a:p>
        </p:txBody>
      </p:sp>
      <p:sp>
        <p:nvSpPr>
          <p:cNvPr id="17"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Justify</a:t>
            </a:r>
          </a:p>
        </p:txBody>
      </p:sp>
      <p:sp>
        <p:nvSpPr>
          <p:cNvPr id="18"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evidence to support or defend a claim, and reasoning to explain how that evidence supports the claim.</a:t>
            </a:r>
          </a:p>
        </p:txBody>
      </p:sp>
      <p:sp>
        <p:nvSpPr>
          <p:cNvPr id="19"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0"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Draw a shape or trend line, without requiring exact plotted values.</a:t>
            </a:r>
          </a:p>
        </p:txBody>
      </p:sp>
      <p:sp>
        <p:nvSpPr>
          <p:cNvPr id="21" name="panel"/>
          <p:cNvSpPr/>
          <p:nvPr/>
        </p:nvSpPr>
        <p:spPr>
          <a:xfrm>
            <a:off x="558800" y="558800"/>
            <a:ext cx="11074400" cy="12700"/>
          </a:xfrm>
          <a:prstGeom prst="rect">
            <a:avLst/>
          </a:prstGeom>
          <a:solidFill>
            <a:srgbClr val="C6C8BB"/>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C6C8BB"/>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A9BDB6"/>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noFill/>
          <a:ln w="9525">
            <a:solidFill>
              <a:srgbClr val="A9BDB6"/>
            </a:solid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400 J</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uses the final volume rather than the change in volume. Work at constant pressure is the area under the isobar, PΔV, and only the change matters.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102E29"/>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solidFill>
            <a:srgbClr val="102E29"/>
          </a:solidFill>
          <a:ln>
            <a:no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10   ·   SP1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Two point charges, +Q and −Q, are held a distance d apart. What are the electric field and the electric potential at the midpoint between them, taking the potential to be zero at infinity?</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field zero, potential zero</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field zero, potential non-zero</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field non-zero, potential zero</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field non-zero, potential non-zero</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A9BDB6"/>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noFill/>
          <a:ln w="9525">
            <a:solidFill>
              <a:srgbClr val="A9BDB6"/>
            </a:solid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field non-zero, potential zero</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commonest answer and gets exactly one of the two wrong. The field contributions are vectors that both point from the positive charge towards the negative one, so they add; the potentials are scalars of equal size and opposite sign, so they cancel.</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102E29"/>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solidFill>
            <a:srgbClr val="102E29"/>
          </a:solidFill>
          <a:ln>
            <a:no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11   ·   SP3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Three identical light bulbs are connected to a battery of negligible internal resistance: bulb X is in series with a parallel combination of bulbs Y and Z. Bulb Z then burns out, breaking its branch. What happens to the brightness of bulb X?</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becomes brighter.</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becomes dimmer.</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is unchanged.</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goes out.</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13803" y="711200"/>
            <a:ext cx="809600" cy="266700"/>
          </a:xfrm>
          <a:prstGeom prst="roundRect">
            <a:avLst>
              <a:gd name="adj" fmla="val 30000"/>
            </a:avLst>
          </a:prstGeom>
          <a:noFill/>
          <a:ln w="9525">
            <a:solidFill>
              <a:srgbClr val="A9BDB6"/>
            </a:solidFill>
          </a:ln>
        </p:spPr>
      </p:sp>
      <p:sp>
        <p:nvSpPr>
          <p:cNvPr id="9" name="chip"/>
          <p:cNvSpPr txBox="1"/>
          <p:nvPr/>
        </p:nvSpPr>
        <p:spPr>
          <a:xfrm>
            <a:off x="8813803"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399914" y="711200"/>
            <a:ext cx="1312289" cy="266700"/>
          </a:xfrm>
          <a:prstGeom prst="roundRect">
            <a:avLst>
              <a:gd name="adj" fmla="val 30000"/>
            </a:avLst>
          </a:prstGeom>
          <a:noFill/>
          <a:ln w="9525">
            <a:solidFill>
              <a:srgbClr val="A9BDB6"/>
            </a:solidFill>
          </a:ln>
        </p:spPr>
      </p:sp>
      <p:sp>
        <p:nvSpPr>
          <p:cNvPr id="11" name="chip"/>
          <p:cNvSpPr txBox="1"/>
          <p:nvPr/>
        </p:nvSpPr>
        <p:spPr>
          <a:xfrm>
            <a:off x="739991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It becomes dimmer.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Removing Z raises the total resistance of the circuit from 1.5R to 2R, so the current through X falls and X dims. A is chosen by candidates who reason that "fewer bulbs means more current for each", which is true for bulb Y's share but not for the total.</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102E29"/>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solidFill>
            <a:srgbClr val="102E29"/>
          </a:solidFill>
          <a:ln>
            <a:no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12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straight wire of length 0.25 m carries a current of 3.0 A at right angles to a uniform magnetic field of magnitude 0.40 T. What is the magnitude of the magnetic force on the wire?</a:t>
            </a:r>
          </a:p>
        </p:txBody>
      </p:sp>
      <p:sp>
        <p:nvSpPr>
          <p:cNvPr id="14" name="panel"/>
          <p:cNvSpPr/>
          <p:nvPr/>
        </p:nvSpPr>
        <p:spPr>
          <a:xfrm>
            <a:off x="3892410" y="1953260"/>
            <a:ext cx="4407180" cy="2120900"/>
          </a:xfrm>
          <a:prstGeom prst="rect">
            <a:avLst/>
          </a:prstGeom>
          <a:solidFill>
            <a:srgbClr val="FFFFFF"/>
          </a:solidFill>
          <a:ln w="9525">
            <a:solidFill>
              <a:srgbClr val="C6C8BB"/>
            </a:solidFill>
          </a:ln>
        </p:spPr>
      </p:sp>
      <p:pic>
        <p:nvPicPr>
          <p:cNvPr id="15" name="Figure 1" descr="A rectangular region of uniform magnetic field is shown by a grid of small crosses, marking a field of magnitude 0.40 T directed into the page. A straight wire lies horizontally across the region, in the plane of the page and therefore at right angles to the field, and an arrow drawn along the wire shows the conventional current of 3.0 A flowing to the right. A dimension line below the region, with projection lines dropped from each end of the wire, marks the length of wire lying in the field as L = 0.25 m. No force is shown."/>
          <p:cNvPicPr>
            <a:picLocks noChangeAspect="1"/>
          </p:cNvPicPr>
          <p:nvPr/>
        </p:nvPicPr>
        <p:blipFill>
          <a:blip r:embed="rId3"/>
          <a:stretch>
            <a:fillRect/>
          </a:stretch>
        </p:blipFill>
        <p:spPr>
          <a:xfrm>
            <a:off x="4006710" y="2067560"/>
            <a:ext cx="4178580"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1 — A rectangular region of uniform magnetic field is shown by a grid of small crosses, marking a field of magnitude 0.40 T directed into the page. A straight wire lies horizontally across the region, in the plane of the page and therefore at right angles to the field, and an arrow drawn along the wire shows the conventional current of 3.0 A flowing to the right. A dimension line below the region, with projection lines dropped from each end of the wire, marks the length of wire lying in the field as L = 0.25 m. No force is shown.</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0.030 N</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0.30 N</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3.0 N</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4.8 N</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2 · ALGEBRA-BASED</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2 · Algebra-Based.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60346" y="711200"/>
            <a:ext cx="809600" cy="266700"/>
          </a:xfrm>
          <a:prstGeom prst="roundRect">
            <a:avLst>
              <a:gd name="adj" fmla="val 30000"/>
            </a:avLst>
          </a:prstGeom>
          <a:noFill/>
          <a:ln w="9525">
            <a:solidFill>
              <a:srgbClr val="A9BDB6"/>
            </a:solidFill>
          </a:ln>
        </p:spPr>
      </p:sp>
      <p:sp>
        <p:nvSpPr>
          <p:cNvPr id="9" name="chip"/>
          <p:cNvSpPr txBox="1"/>
          <p:nvPr/>
        </p:nvSpPr>
        <p:spPr>
          <a:xfrm>
            <a:off x="9060346" y="711200"/>
            <a:ext cx="80960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Algebra</a:t>
            </a:r>
          </a:p>
        </p:txBody>
      </p:sp>
      <p:sp>
        <p:nvSpPr>
          <p:cNvPr id="10" name="panel"/>
          <p:cNvSpPr/>
          <p:nvPr/>
        </p:nvSpPr>
        <p:spPr>
          <a:xfrm>
            <a:off x="7646457" y="711200"/>
            <a:ext cx="1312289" cy="266700"/>
          </a:xfrm>
          <a:prstGeom prst="roundRect">
            <a:avLst>
              <a:gd name="adj" fmla="val 30000"/>
            </a:avLst>
          </a:prstGeom>
          <a:noFill/>
          <a:ln w="9525">
            <a:solidFill>
              <a:srgbClr val="A9BDB6"/>
            </a:solidFill>
          </a:ln>
        </p:spPr>
      </p:sp>
      <p:sp>
        <p:nvSpPr>
          <p:cNvPr id="11" name="chip"/>
          <p:cNvSpPr txBox="1"/>
          <p:nvPr/>
        </p:nvSpPr>
        <p:spPr>
          <a:xfrm>
            <a:off x="764645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0.30 N</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 = BIL = 0.40 × 3.0 × 0.25 = 0.30 N. A and C are decimal-place slips of the kind that survive on an exam where no working is seen, which is why the item is worth doing carefully rather than quickly. D multiplies all three numbers and then adds the field again.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2 · ALGEBRA-BASED</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2 · Algebra-Based.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 AP Physics 2 · Algebra-Based</dc:title>
  <dc:subject>AP Physics 2: Algebra-Based</dc:subject>
  <dc:creator>GioPhysics</dc:creator>
  <cp:keywords>practice paper, AP, College Board AP Physics · frameworks first examined in 2025</cp:keywords>
  <dc:description>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dc:description>
  <cp:lastModifiedBy>GioPhysics</cp:lastModifiedBy>
  <dcterms:created xsi:type="dcterms:W3CDTF">2026-01-01T00:00:00Z</dcterms:created>
  <dcterms:modified xsi:type="dcterms:W3CDTF">2026-01-01T00:00:00Z</dcterms:modified>
</cp:coreProperties>
</file>