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AP Physics exam has two sections of equal weight. Section I is single-select multiple choice with four options and no penalty for a wrong answer. Section II is free response, scored in points, and every question is built on one of four published task types. A table of equations and a table of constants are supplied for both sections, so nothing on an AP exam tests whether you can recall a formula.</a:t>
            </a:r>
          </a:p>
          <a:p>
            <a:pPr marL="0" indent="0">
              <a:buNone/>
            </a:pPr>
            <a:r>
              <a:rPr lang="en-GB" sz="1200" dirty="0"/>
              <a:t>[Demand] Written to the standard the free-response rubrics actually apply. A numerical answer that appears without the symbolic expression behind it earns partial credit at best; a claim without reasoning earns nothing at all, however correct the claim is. The C courses are set at calculus level throughout — moments of inertia by integration, drag and RC problems as differential equations — because that is what separates them from Physics 1 and 2.</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5.1. A single circle, labelled as a circular loop of wire, lies in the plane of the page. Small crosses are spaced in an even grid over the whole area of the figure, both inside the loop and all around it, showing a uniform magnetic field directed into the page; the caption to the field states that its magnitude is increasing with time. Nothing is drawn on the loop itself: no arrow, no current direction and no terminals are marked.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counterclockwise, because the induced current opposes the increase in flux into the page</a:t>
            </a:r>
          </a:p>
          <a:p>
            <a:pPr marL="0" indent="0">
              <a:buNone/>
            </a:pPr>
            <a:r>
              <a:rPr lang="en-GB" sz="1200" dirty="0"/>
              <a:t>[Distractors] D confuses motional e.m.f. with Faraday's law in general — a stationary loop in a changing field has an induced e.m.f. A gets the reasoning half right: the induced current opposes the change in flux, not the field itself, and here that requires a counterclockwise current producing flux out of the page.</a:t>
            </a:r>
          </a:p>
          <a:p>
            <a:pPr marL="0" indent="0">
              <a:buNone/>
            </a:pPr>
            <a:r>
              <a:rPr lang="en-GB" sz="1200" dirty="0"/>
              <a:t>[Figure] Fig. 5.1. A single circle, labelled as a circular loop of wire, lies in the plane of the page. Small crosses are spaced in an even grid over the whole area of the figure, both inside the loop and all around it, showing a uniform magnetic field directed into the page; the caption to the field states that its magnitude is increasing with time. Nothing is drawn on the loop itself: no arrow, no current direction and no terminals are marked.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−10 V/m</a:t>
            </a:r>
          </a:p>
          <a:p>
            <a:pPr marL="0" indent="0">
              <a:buNone/>
            </a:pPr>
            <a:r>
              <a:rPr lang="en-GB" sz="1200" dirty="0"/>
              <a:t>[Distractors] D omits the minus sign in E = −dV/dx, which is the commonest single error on this topic. C evaluates V rather than its derivative.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A large circle represents the insulating sphere. Inside it, faint concentric rings are drawn at intervals that get smaller towards the outside, indicating that the charge density increases with distance from the centre. A dimension line from the centre out to the surface, tick-marked at both ends, is labelled R. A second, shorter dimension line runs from the centre to a small marked point P inside the sphere and is labelled r. Below the sphere the density is written as a function of radius, proportional to r divided by R. No Gaussian surface is drawn.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A large circle represents the insulating sphere. Inside it, faint concentric rings are drawn at intervals that get smaller towards the outside, indicating that the charge density increases with distance from the centre. A dimension line from the centre out to the surface, tick-marked at both ends, is labelled R. A second, shorter dimension line runs from the centre to a small marked point P inside the sphere and is labelled r. Below the sphere the density is written as a function of radius, proportional to r divided by R. No Gaussian surface is drawn.</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Treating the enclosed charge as Q(r/R)³ — correct only for a uniform sphere — is the single commonest error here and costs three of the four points.</a:t>
            </a:r>
          </a:p>
          <a:p>
            <a:pPr marL="0" indent="0">
              <a:buNone/>
            </a:pPr>
            <a:r>
              <a:rPr lang="en-GB" sz="1200" dirty="0"/>
              <a:t>[Figure] Fig. 7.1. A large circle represents the insulating sphere. Inside it, faint concentric rings are drawn at intervals that get smaller towards the outside, indicating that the charge density increases with distance from the centre. A dimension line from the centre out to the surface, tick-marked at both ends, is labelled R. A second, shorter dimension line runs from the centre to a small marked point P inside the sphere and is labelled r. Below the sphere the density is written as a function of radius, proportional to r divided by R. No Gaussian surface is drawn.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Treating the enclosed charge as Q(r/R)³ — correct only for a uniform sphere — is the single commonest error here and costs three of the four points.</a:t>
            </a:r>
          </a:p>
          <a:p>
            <a:pPr marL="0" indent="0">
              <a:buNone/>
            </a:pPr>
            <a:r>
              <a:rPr lang="en-GB" sz="1200" dirty="0"/>
              <a:t>[Figure] Fig. 7.1. A large circle represents the insulating sphere. Inside it, faint concentric rings are drawn at intervals that get smaller towards the outside, indicating that the charge density increases with distance from the centre. A dimension line from the centre out to the surface, tick-marked at both ends, is labelled R. A second, shorter dimension line runs from the centre to a small marked point P inside the sphere and is labelled r. Below the sphere the density is written as a function of radius, proportional to r divided by R. No Gaussian surface is drawn.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8.1. 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8.1. 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a:p>
            <a:pPr marL="0" indent="0">
              <a:buNone/>
            </a:pPr>
            <a:r>
              <a:rPr lang="en-GB" sz="1200" dirty="0"/>
              <a:t>[Reminder] Fig. 8.1 is on the previous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independence from R is one of the most surprising results in the topic and one of the best-discriminating parts available. Candidates who say only "energy is lost in the resistor" earn one point of four.</a:t>
            </a:r>
          </a:p>
          <a:p>
            <a:pPr marL="0" indent="0">
              <a:buNone/>
            </a:pPr>
            <a:r>
              <a:rPr lang="en-GB" sz="1200" dirty="0"/>
              <a:t>[Figure] Fig. 8.1. 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independence from R is one of the most surprising results in the topic and one of the best-discriminating parts available. Candidates who say only "energy is lost in the resistor" earn one point of four.</a:t>
            </a:r>
          </a:p>
          <a:p>
            <a:pPr marL="0" indent="0">
              <a:buNone/>
            </a:pPr>
            <a:r>
              <a:rPr lang="en-GB" sz="1200" dirty="0"/>
              <a:t>[Figure] Fig. 8.1. 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The apparatus is seen from above. Two long parallel horizontal rails run across the figure, joined at their left-hand ends by a resistor labelled R, and open at the right-hand end. A short bar lying across the rails, drawn solid, is the conducting rod of mass m. An arrow starting at the rod points to the right and is labelled v0. A tick-marked dimension line drawn between the rails to the right of the rod is labelled L for their separation. Dots in an even grid cover the whole area, marking a uniform magnetic field pointing out of the page, that is vertically upward from the horizontal plane of the rails. No induced current or force is drawn.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The apparatus is seen from above. Two long parallel horizontal rails run across the figure, joined at their left-hand ends by a resistor labelled R, and open at the right-hand end. A short bar lying across the rails, drawn solid, is the conducting rod of mass m. An arrow starting at the rod points to the right and is labelled v0. A tick-marked dimension line drawn between the rails to the right of the rod is labelled L for their separation. Dots in an even grid cover the whole area, marking a uniform magnetic field pointing out of the page, that is vertically upward from the horizontal plane of the rails. No induced current or force is drawn.</a:t>
            </a:r>
          </a:p>
          <a:p>
            <a:pPr marL="0" indent="0">
              <a:buNone/>
            </a:pPr>
            <a:r>
              <a:rPr lang="en-GB" sz="1200" dirty="0"/>
              <a:t>[Reminder] Fig. 10.1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final point rewards a candidate who recognises that R appearing in a denominator is a signal to ask what happens in the limit, rather than one who simply repeats the derivation with R = 0.</a:t>
            </a:r>
          </a:p>
          <a:p>
            <a:pPr marL="0" indent="0">
              <a:buNone/>
            </a:pPr>
            <a:r>
              <a:rPr lang="en-GB" sz="1200" dirty="0"/>
              <a:t>[Figure] Fig. 10.1. The apparatus is seen from above. Two long parallel horizontal rails run across the figure, joined at their left-hand ends by a resistor labelled R, and open at the right-hand end. A short bar lying across the rails, drawn solid, is the conducting rod of mass m. An arrow starting at the rod points to the right and is labelled v0. A tick-marked dimension line drawn between the rails to the right of the rod is labelled L for their separation. Dots in an even grid cover the whole area, marking a uniform magnetic field pointing out of the page, that is vertically upward from the horizontal plane of the rails. No induced current or force is drawn.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final point rewards a candidate who recognises that R appearing in a denominator is a signal to ask what happens in the limit, rather than one who simply repeats the derivation with R = 0.</a:t>
            </a:r>
          </a:p>
          <a:p>
            <a:pPr marL="0" indent="0">
              <a:buNone/>
            </a:pPr>
            <a:r>
              <a:rPr lang="en-GB" sz="1200" dirty="0"/>
              <a:t>[Figure] Fig. 10.1. The apparatus is seen from above. Two long parallel horizontal rails run across the figure, joined at their left-hand ends by a resistor labelled R, and open at the right-hand end. A short bar lying across the rails, drawn solid, is the conducting rod of mass m. An arrow starting at the rod points to the right and is labelled v0. A tick-marked dimension line drawn between the rails to the right of the rod is labelled L for their separation. Dots in an even grid cover the whole area, marking a uniform magnetic field pointing out of the page, that is vertically upward from the horizontal plane of the rails. No induced current or force is drawn.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SP1 Creating representations: Describe, create and use models, diagrams, graphs and free-body diagrams to represent a physical situation.   SP2 Mathematical routines: Determine and apply mathematical relationships, working symbolically before substituting, and check the reasonableness of a result.   SP3 Scientific questioning and argumentation: Make and justify a claim with evidence and reasoning, and evaluate the claims and reasoning of others.   SP4 Experimental method and data analysis: Design an experimental procedure, identify and control variables, analyse data including linearisation, and evaluate sources of error.</a:t>
            </a:r>
          </a:p>
          <a:p>
            <a:pPr marL="0" indent="0">
              <a:buNone/>
            </a:pPr>
            <a:r>
              <a:rPr lang="en-GB" sz="1200" dirty="0"/>
              <a:t>[Source] College Board AP Physics course and exam descriptions — https://apcentral.collegeboard.org/courses</a:t>
            </a:r>
          </a:p>
          <a:p>
            <a:pPr marL="0" indent="0">
              <a:buNone/>
            </a:pPr>
            <a:r>
              <a:rPr lang="en-GB" sz="1200" dirty="0"/>
              <a:t>[Disclaimer] 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zero</a:t>
            </a:r>
          </a:p>
          <a:p>
            <a:pPr marL="0" indent="0">
              <a:buNone/>
            </a:pPr>
            <a:r>
              <a:rPr lang="en-GB" sz="1200" dirty="0"/>
              <a:t>[Distractors] B is the field inside a uniformly charged insulating sphere and is the trap: the word conducting is what decides the answer. A Gaussian surface inside a conductor in electrostatic equilibrium encloses no charge, so the field is zero.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2.1. Two long horizontal plates, one directly above the other, form a parallel-plate capacitor; the upper plate is marked +Q at its right-hand end and the lower plate is marked -Q. A lightly shaded slab labelled "dielectric"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charge unchanged, potential difference decreases</a:t>
            </a:r>
          </a:p>
          <a:p>
            <a:pPr marL="0" indent="0">
              <a:buNone/>
            </a:pPr>
            <a:r>
              <a:rPr lang="en-GB" sz="1200" dirty="0"/>
              <a:t>[Distractors] C is the correct answer to the same question with the battery still connected, and telling the two cases apart is the entire item. With the battery removed the charge has nowhere to go, so Q is fixed; C rises by κ, and V = Q/C therefore falls.</a:t>
            </a:r>
          </a:p>
          <a:p>
            <a:pPr marL="0" indent="0">
              <a:buNone/>
            </a:pPr>
            <a:r>
              <a:rPr lang="en-GB" sz="1200" dirty="0"/>
              <a:t>[Figure] Fig. 2.1. Two long horizontal plates, one directly above the other, form a parallel-plate capacitor; the upper plate is marked +Q at its right-hand end and the lower plate is marked -Q. A lightly shaded slab labelled "dielectric"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ε/R immediately, and zero a long time later</a:t>
            </a:r>
          </a:p>
          <a:p>
            <a:pPr marL="0" indent="0">
              <a:buNone/>
            </a:pPr>
            <a:r>
              <a:rPr lang="en-GB" sz="1200" dirty="0"/>
              <a:t>[Distractors] B is the answer for an inductor rather than a capacitor. An uncharged capacitor has no potential difference across it, so at the first instant it behaves as a wire; once charged to ε it blocks any further current.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μ₀nI</a:t>
            </a:r>
          </a:p>
          <a:p>
            <a:pPr marL="0" indent="0">
              <a:buNone/>
            </a:pPr>
            <a:r>
              <a:rPr lang="en-GB" sz="1200" dirty="0"/>
              <a:t>[Distractors] A is the field of a long straight wire and D that at the centre of a single loop. C is the field at the very end of a solenoid, which is a genuinely different situation from the one described.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AP · College Board AP Physics · frameworks first examined in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AP Physics C · Electricity and Magnetism</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Calculus-based electromagnetism: charge and Gauss's law, electric potential, conductors and capacitors, circuits including RC transients, magnetic fields and Ampère's law, and electromagnetic induction.</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Section I (single-select multiple choice) and Section II (four free-response task types)</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62 in total — all Calculus</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70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2   ·   Demanding 6   ·   Discriminating 2</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8, 9, 10, 11, 12, 13</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13   ·   SP3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circular loop of wire lies in the plane of the page in a uniform magnetic field directed into the page. The magnitude of the field is increasing with time. What is the direction of the induced current in the loop?</a:t>
            </a:r>
          </a:p>
        </p:txBody>
      </p:sp>
      <p:sp>
        <p:nvSpPr>
          <p:cNvPr id="14" name="panel"/>
          <p:cNvSpPr/>
          <p:nvPr/>
        </p:nvSpPr>
        <p:spPr>
          <a:xfrm>
            <a:off x="4360390" y="1953260"/>
            <a:ext cx="3471219" cy="2120900"/>
          </a:xfrm>
          <a:prstGeom prst="rect">
            <a:avLst/>
          </a:prstGeom>
          <a:solidFill>
            <a:srgbClr val="FFFFFF"/>
          </a:solidFill>
          <a:ln w="9525">
            <a:solidFill>
              <a:srgbClr val="C6C8BB"/>
            </a:solidFill>
          </a:ln>
        </p:spPr>
      </p:sp>
      <p:pic>
        <p:nvPicPr>
          <p:cNvPr id="15" name="Fig. 5.1" descr="A single circle, labelled as a circular loop of wire, lies in the plane of the page. Small crosses are spaced in an even grid over the whole area of the figure, both inside the loop and all around it, showing a uniform magnetic field directed into the page; the caption to the field states that its magnitude is increasing with time. Nothing is drawn on the loop itself: no arrow, no current direction and no terminals are marked."/>
          <p:cNvPicPr>
            <a:picLocks noChangeAspect="1"/>
          </p:cNvPicPr>
          <p:nvPr/>
        </p:nvPicPr>
        <p:blipFill>
          <a:blip r:embed="rId3"/>
          <a:stretch>
            <a:fillRect/>
          </a:stretch>
        </p:blipFill>
        <p:spPr>
          <a:xfrm>
            <a:off x="4474690" y="2067560"/>
            <a:ext cx="3242619"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5.1 — A single circle, labelled as a circular loop of wire, lies in the plane of the page. Small crosses are spaced in an even grid over the whole area of the figure, both inside the loop and all around it, showing a uniform magnetic field directed into the page; the caption to the field states that its magnitude is increasing with time. Nothing is drawn on the loop itself: no arrow, no current direction and no terminals are marked.</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clockwise, because the induced current opposes the field</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counterclockwise, because the induced current opposes the increase in flux into the page</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clockwise, because the induced current reinforces the increase in flux</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there is no induced current, because the loop is not moving</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counterclockwise, because the induced current opposes the increase in flux into the page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confuses motional e.m.f. with Faraday's law in general — a stationary loop in a changing field has an induced e.m.f. A gets the reasoning half right: the induced current opposes the change in flux, not the field itself, and here that requires a counterclockwise current producing flux out of the page.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9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a region of space the electric potential is given by V(x) = 3x² − 2x, where V is in volts and x in metres. What is the x-component of the electric field at x = 2.0 m?</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 V/m</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 V/m</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 V/m</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 V/m</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−10 V/m</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omits the minus sign in E = −dV/dx, which is the commonest single error on this topic. C evaluates V rather than its derivative.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Mathematical Routines   ·   Syllabus 8, 9</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insulating sphere of radius R carries a volume charge density that varies with distance from the centre as ρ(r) = ρ₀ r/R for r ≤ R, where ρ₀ is a positive constant. There is no charge outside the sphere.</a:t>
            </a:r>
          </a:p>
        </p:txBody>
      </p:sp>
      <p:sp>
        <p:nvSpPr>
          <p:cNvPr id="14" name="panel"/>
          <p:cNvSpPr/>
          <p:nvPr/>
        </p:nvSpPr>
        <p:spPr>
          <a:xfrm>
            <a:off x="4344811" y="1953260"/>
            <a:ext cx="3502378" cy="3175000"/>
          </a:xfrm>
          <a:prstGeom prst="rect">
            <a:avLst/>
          </a:prstGeom>
          <a:solidFill>
            <a:srgbClr val="FFFFFF"/>
          </a:solidFill>
          <a:ln w="9525">
            <a:solidFill>
              <a:srgbClr val="C6C8BB"/>
            </a:solidFill>
          </a:ln>
        </p:spPr>
      </p:sp>
      <p:pic>
        <p:nvPicPr>
          <p:cNvPr id="15" name="Fig. 7.1" descr="A large circle represents the insulating sphere. Inside it, faint concentric rings are drawn at intervals that get smaller towards the outside, indicating that the charge density increases with distance from the centre. A dimension line from the centre out to the surface, tick-marked at both ends, is labelled R. A second, shorter dimension line runs from the centre to a small marked point P inside the sphere and is labelled r. Below the sphere the density is written as a function of radius, proportional to r divided by R. No Gaussian surface is drawn."/>
          <p:cNvPicPr>
            <a:picLocks noChangeAspect="1"/>
          </p:cNvPicPr>
          <p:nvPr/>
        </p:nvPicPr>
        <p:blipFill>
          <a:blip r:embed="rId3"/>
          <a:stretch>
            <a:fillRect/>
          </a:stretch>
        </p:blipFill>
        <p:spPr>
          <a:xfrm>
            <a:off x="4459111" y="2067560"/>
            <a:ext cx="3273778"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A large circle represents the insulating sphere. Inside it, faint concentric rings are drawn at intervals that get smaller towards the outside, indicating that the charge density increases with distance from the centre. A dimension line from the centre out to the surface, tick-marked at both ends, is labelled R. A second, shorter dimension line runs from the centre to a small marked point P inside the sphere and is labelled r. Below the sphere the density is written as a function of radius, proportional to r divided by R. No Gaussian surface is drawn.</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total charge Q on the sphere.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Derive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Using Gauss's law, derive an expression for the magnitude of the electric field at a distance r from the centre, for r &lt; R.</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Derive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magnitude of the electric field at a distance r from the centre, for r &gt; R, and verify that your two expressions agree at r = R.</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Derive</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electric potential at the centre of the sphere, taking the potential to be zero at infinity.</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uses a spherical shell of volume dV = 4πr²dr as the element of integration</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Q = ∫₀^R ρ₀(r/R)4πr² dr = (4πρ₀/R)∫₀^R r³ dr</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Q = πρ₀R³</a:t>
            </a:r>
          </a:p>
        </p:txBody>
      </p:sp>
      <p:sp>
        <p:nvSpPr>
          <p:cNvPr id="21" name="ms-ref"/>
          <p:cNvSpPr txBox="1"/>
          <p:nvPr/>
        </p:nvSpPr>
        <p:spPr>
          <a:xfrm>
            <a:off x="558800" y="249936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Derive — 4 marks</a:t>
            </a:r>
          </a:p>
        </p:txBody>
      </p:sp>
      <p:sp>
        <p:nvSpPr>
          <p:cNvPr id="22" name="ms-objective"/>
          <p:cNvSpPr txBox="1"/>
          <p:nvPr/>
        </p:nvSpPr>
        <p:spPr>
          <a:xfrm>
            <a:off x="11323132" y="249936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chooses a concentric spherical Gaussian surface of radius r and states that E is radial and constant on it, so ∮E·dA = E(4πr²)</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computes the enclosed charge by integrating, q_enc = (4πρ₀/R)(r⁴/4) = πρ₀r⁴/R</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sets E(4πr²) = q_enc/ε₀</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E = ρ₀r²/(4ε₀R)</a:t>
            </a:r>
          </a:p>
        </p:txBody>
      </p:sp>
      <p:sp>
        <p:nvSpPr>
          <p:cNvPr id="31" name="text"/>
          <p:cNvSpPr txBox="1"/>
          <p:nvPr/>
        </p:nvSpPr>
        <p:spPr>
          <a:xfrm>
            <a:off x="812800" y="382968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Treating the enclosed charge as Q(r/R)³ — correct only for a uniform sphere — is the single commonest error here and costs three of the four points.</a:t>
            </a:r>
          </a:p>
        </p:txBody>
      </p:sp>
      <p:sp>
        <p:nvSpPr>
          <p:cNvPr id="32" name="ms-ref"/>
          <p:cNvSpPr txBox="1"/>
          <p:nvPr/>
        </p:nvSpPr>
        <p:spPr>
          <a:xfrm>
            <a:off x="558800" y="41471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Derive — 3 marks</a:t>
            </a:r>
          </a:p>
        </p:txBody>
      </p:sp>
      <p:sp>
        <p:nvSpPr>
          <p:cNvPr id="33" name="ms-objective"/>
          <p:cNvSpPr txBox="1"/>
          <p:nvPr/>
        </p:nvSpPr>
        <p:spPr>
          <a:xfrm>
            <a:off x="11323132" y="41471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outside the sphere the whole charge is enclosed, so E = Q/(4πε₀r²) = ρ₀R³/(4ε₀r²)</a:t>
            </a:r>
          </a:p>
        </p:txBody>
      </p:sp>
      <p:sp>
        <p:nvSpPr>
          <p:cNvPr id="36" name="ms-tick"/>
          <p:cNvSpPr txBox="1"/>
          <p:nvPr/>
        </p:nvSpPr>
        <p:spPr>
          <a:xfrm>
            <a:off x="558800" y="46412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6412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substitutes r = R into the inside expression to get ρ₀R/(4ε₀)</a:t>
            </a:r>
          </a:p>
        </p:txBody>
      </p:sp>
      <p:sp>
        <p:nvSpPr>
          <p:cNvPr id="38" name="ms-tick"/>
          <p:cNvSpPr txBox="1"/>
          <p:nvPr/>
        </p:nvSpPr>
        <p:spPr>
          <a:xfrm>
            <a:off x="558800" y="48945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48945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substitutes r = R into the outside expression to get the same value, confirming the field is continuous at the surface</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Derive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V(0) = ∫₀^∞ E dr, splitting the integral at r = R</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outside contribution ∫_R^∞ ρ₀R³/(4ε₀r²) dr = ρ₀R²/(4ε₀)</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inside contribution ∫₀^R ρ₀r²/(4ε₀R) dr = ρ₀R²/(12ε₀)</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V(0) = ρ₀R²/(4ε₀) + ρ₀R²/(12ε₀) = ρ₀R²/(3ε₀)</a:t>
            </a:r>
          </a:p>
        </p:txBody>
      </p:sp>
      <p:sp>
        <p:nvSpPr>
          <p:cNvPr id="23" name="panel"/>
          <p:cNvSpPr/>
          <p:nvPr/>
        </p:nvSpPr>
        <p:spPr>
          <a:xfrm>
            <a:off x="558800" y="558800"/>
            <a:ext cx="11074400" cy="12700"/>
          </a:xfrm>
          <a:prstGeom prst="rect">
            <a:avLst/>
          </a:prstGeom>
          <a:solidFill>
            <a:srgbClr val="2F4B45"/>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2F4B45"/>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102E29"/>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solidFill>
            <a:srgbClr val="102E29"/>
          </a:solidFill>
          <a:ln>
            <a:no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Translation Between Representations   ·   Syllabus 10, 11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capacitor of capacitance C, initially uncharged, is connected in series with a resistor of resistance R and a battery of e.m.f. ε. The switch is closed at t = 0.</a:t>
            </a:r>
          </a:p>
        </p:txBody>
      </p:sp>
      <p:sp>
        <p:nvSpPr>
          <p:cNvPr id="14" name="panel"/>
          <p:cNvSpPr/>
          <p:nvPr/>
        </p:nvSpPr>
        <p:spPr>
          <a:xfrm>
            <a:off x="3035300" y="1953260"/>
            <a:ext cx="6121400" cy="3175000"/>
          </a:xfrm>
          <a:prstGeom prst="rect">
            <a:avLst/>
          </a:prstGeom>
          <a:solidFill>
            <a:srgbClr val="FFFFFF"/>
          </a:solidFill>
          <a:ln w="9525">
            <a:solidFill>
              <a:srgbClr val="C6C8BB"/>
            </a:solidFill>
          </a:ln>
        </p:spPr>
      </p:sp>
      <p:pic>
        <p:nvPicPr>
          <p:cNvPr id="15" name="Fig. 8.1" descr="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
          <p:cNvPicPr>
            <a:picLocks noChangeAspect="1"/>
          </p:cNvPicPr>
          <p:nvPr/>
        </p:nvPicPr>
        <p:blipFill>
          <a:blip r:embed="rId3"/>
          <a:stretch>
            <a:fillRect/>
          </a:stretch>
        </p:blipFill>
        <p:spPr>
          <a:xfrm>
            <a:off x="3149600" y="2067560"/>
            <a:ext cx="5892800"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8.1 — 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102E29"/>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solidFill>
            <a:srgbClr val="102E29"/>
          </a:solidFill>
          <a:ln>
            <a:no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Write the loop equation for the circuit and derive an expression for the charge on the capacitor as a function of time.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Sketch</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On separate axes, sketch the charge on the capacitor and the current in the circuit as functions of time. Label the initial value and the asymptotic value on each.</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time, as a multiple of RC, at which the capacitor holds half of its final charge.</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total energy delivered by the battery over the whole charging process is Cε², but only ½Cε² is stored in the capacitor. Explain where the remaining energy goes, and explain why this fraction does not depend on the value of R.</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8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solid conducting sphere of radius R carries a total charge Q distributed on its surface. What is the magnitude of the electric field at a distance r from the centre, where r &lt; R?</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zero</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Qr/(4πε₀R³)</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Q/(4πε₀r²)</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Q/(4πε₀R²)</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A9BDB6"/>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noFill/>
          <a:ln w="9525">
            <a:solidFill>
              <a:srgbClr val="A9BDB6"/>
            </a:solid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ε − IR − q/C = 0 with I = dq/dt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separates variables, dq/(εC − q) = dt/(RC)</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integrates with q = 0 at t = 0</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q(t) = εC(1 − e^(−t/RC))</a:t>
            </a:r>
          </a:p>
        </p:txBody>
      </p:sp>
      <p:sp>
        <p:nvSpPr>
          <p:cNvPr id="23" name="ms-ref"/>
          <p:cNvSpPr txBox="1"/>
          <p:nvPr/>
        </p:nvSpPr>
        <p:spPr>
          <a:xfrm>
            <a:off x="558800" y="275272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Sketch — 4 marks</a:t>
            </a:r>
          </a:p>
        </p:txBody>
      </p:sp>
      <p:sp>
        <p:nvSpPr>
          <p:cNvPr id="24" name="ms-objective"/>
          <p:cNvSpPr txBox="1"/>
          <p:nvPr/>
        </p:nvSpPr>
        <p:spPr>
          <a:xfrm>
            <a:off x="11323132" y="275272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SP1</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charge rises from zero, concave down, approaching the asymptote q = εC</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εC labelled on the charge graph</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current starts at ε/R and decays, concave up, approaching zero</a:t>
            </a:r>
          </a:p>
        </p:txBody>
      </p:sp>
      <p:sp>
        <p:nvSpPr>
          <p:cNvPr id="31" name="ms-tick"/>
          <p:cNvSpPr txBox="1"/>
          <p:nvPr/>
        </p:nvSpPr>
        <p:spPr>
          <a:xfrm>
            <a:off x="558800" y="3753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753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ε/R labelled on the current graph</a:t>
            </a:r>
          </a:p>
        </p:txBody>
      </p:sp>
      <p:sp>
        <p:nvSpPr>
          <p:cNvPr id="33" name="ms-ref"/>
          <p:cNvSpPr txBox="1"/>
          <p:nvPr/>
        </p:nvSpPr>
        <p:spPr>
          <a:xfrm>
            <a:off x="558800" y="415925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4" name="ms-objective"/>
          <p:cNvSpPr txBox="1"/>
          <p:nvPr/>
        </p:nvSpPr>
        <p:spPr>
          <a:xfrm>
            <a:off x="11323132" y="415925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sets εC(1 − e^(−t/RC)) = ½εC</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e^(−t/RC) = ½, so t/RC = ln 2</a:t>
            </a:r>
          </a:p>
        </p:txBody>
      </p:sp>
      <p:sp>
        <p:nvSpPr>
          <p:cNvPr id="39" name="ms-tick"/>
          <p:cNvSpPr txBox="1"/>
          <p:nvPr/>
        </p:nvSpPr>
        <p:spPr>
          <a:xfrm>
            <a:off x="558800" y="49066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49066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 = 0.69RC</a:t>
            </a:r>
          </a:p>
        </p:txBody>
      </p:sp>
      <p:sp>
        <p:nvSpPr>
          <p:cNvPr id="41" name="panel"/>
          <p:cNvSpPr/>
          <p:nvPr/>
        </p:nvSpPr>
        <p:spPr>
          <a:xfrm>
            <a:off x="558800" y="558800"/>
            <a:ext cx="11074400" cy="12700"/>
          </a:xfrm>
          <a:prstGeom prst="rect">
            <a:avLst/>
          </a:prstGeom>
          <a:solidFill>
            <a:srgbClr val="2F4B45"/>
          </a:solidFill>
          <a:ln>
            <a:noFill/>
          </a:ln>
        </p:spPr>
      </p:sp>
      <p:sp>
        <p:nvSpPr>
          <p:cNvPr id="4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4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4" name="panel"/>
          <p:cNvSpPr/>
          <p:nvPr/>
        </p:nvSpPr>
        <p:spPr>
          <a:xfrm>
            <a:off x="558800" y="6273800"/>
            <a:ext cx="11074400" cy="12700"/>
          </a:xfrm>
          <a:prstGeom prst="rect">
            <a:avLst/>
          </a:prstGeom>
          <a:solidFill>
            <a:srgbClr val="2F4B45"/>
          </a:solidFill>
          <a:ln>
            <a:noFill/>
          </a:ln>
        </p:spPr>
      </p:sp>
      <p:sp>
        <p:nvSpPr>
          <p:cNvPr id="4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4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A9BDB6"/>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noFill/>
          <a:ln w="9525">
            <a:solidFill>
              <a:srgbClr val="A9BDB6"/>
            </a:solid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difference, ½Cε², is dissipated as thermal energy in the resistor</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battery moves the full charge εC through the full potential difference ε, while the capacitor's stored energy is the integral of q/C dq, which averages to half that</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a larger R makes the current smaller but the process correspondingly longer</a:t>
            </a:r>
          </a:p>
        </p:txBody>
      </p:sp>
      <p:sp>
        <p:nvSpPr>
          <p:cNvPr id="21" name="ms-tick"/>
          <p:cNvSpPr txBox="1"/>
          <p:nvPr/>
        </p:nvSpPr>
        <p:spPr>
          <a:xfrm>
            <a:off x="558800" y="25368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5368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two effects cancel exactly in ∫I²R dt, so the dissipated energy is ½Cε² whatever the resistance</a:t>
            </a:r>
          </a:p>
        </p:txBody>
      </p:sp>
      <p:sp>
        <p:nvSpPr>
          <p:cNvPr id="23" name="text"/>
          <p:cNvSpPr txBox="1"/>
          <p:nvPr/>
        </p:nvSpPr>
        <p:spPr>
          <a:xfrm>
            <a:off x="812800" y="28663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independence from R is one of the most surprising results in the topic and one of the best-discriminating parts available. Candidates who say only "energy is lost in the resistor" earn one point of four.</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102E29"/>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solidFill>
            <a:srgbClr val="102E29"/>
          </a:solidFill>
          <a:ln>
            <a:no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Experimental Design and Analysis   ·   Syllabus 10, 11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is given a capacitor of unknown capacitance, a resistor of known resistance R = 47 kΩ, a battery, a switch, a voltmeter of very high resistance and a stopwatch. The student wants to determine the capacitance.</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a procedure the student could use, and state which quantities should be recorded.</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Describe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how the student should linearise the data, and state what the slope of the resulting graph represents.</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student's graph of ln(V/V) against t has a slope of −0.43 s⁻¹. Determine the capacitance.</a:t>
            </a:r>
          </a:p>
        </p:txBody>
      </p:sp>
      <p:sp>
        <p:nvSpPr>
          <p:cNvPr id="23" name="part-ref"/>
          <p:cNvSpPr txBox="1"/>
          <p:nvPr/>
        </p:nvSpPr>
        <p:spPr>
          <a:xfrm>
            <a:off x="558800" y="36753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4" name="part-marks"/>
          <p:cNvSpPr txBox="1"/>
          <p:nvPr/>
        </p:nvSpPr>
        <p:spPr>
          <a:xfrm>
            <a:off x="11009102" y="36753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5" name="text"/>
          <p:cNvSpPr txBox="1"/>
          <p:nvPr/>
        </p:nvSpPr>
        <p:spPr>
          <a:xfrm>
            <a:off x="558800" y="39116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plotting ln V against t is preferable to determining the time constant by reading off the time at which V has fallen to 37% of its initial value.</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A9BDB6"/>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noFill/>
          <a:ln w="9525">
            <a:solidFill>
              <a:srgbClr val="A9BDB6"/>
            </a:solid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charge the capacitor fully through the battery, then disconnect the battery and discharge it through the known resistor</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record the voltmeter reading V at measured time intervals t from the start of the discharge</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repeat the whole discharge several times and average the readings at each time</a:t>
            </a:r>
          </a:p>
        </p:txBody>
      </p:sp>
      <p:sp>
        <p:nvSpPr>
          <p:cNvPr id="21" name="ms-tick"/>
          <p:cNvSpPr txBox="1"/>
          <p:nvPr/>
        </p:nvSpPr>
        <p:spPr>
          <a:xfrm>
            <a:off x="558800" y="23469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states why the voltmeter must have a very high resistance — otherwise it provides a parallel discharge path and shortens the time constant</a:t>
            </a:r>
          </a:p>
        </p:txBody>
      </p:sp>
      <p:sp>
        <p:nvSpPr>
          <p:cNvPr id="23" name="ms-ref"/>
          <p:cNvSpPr txBox="1"/>
          <p:nvPr/>
        </p:nvSpPr>
        <p:spPr>
          <a:xfrm>
            <a:off x="558800" y="294259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Describe — 3 marks</a:t>
            </a:r>
          </a:p>
        </p:txBody>
      </p:sp>
      <p:sp>
        <p:nvSpPr>
          <p:cNvPr id="24" name="ms-objective"/>
          <p:cNvSpPr txBox="1"/>
          <p:nvPr/>
        </p:nvSpPr>
        <p:spPr>
          <a:xfrm>
            <a:off x="11323132" y="294259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 = V₀e^(−t/RC), so ln V = ln V₀ − t/(RC)</a:t>
            </a:r>
          </a:p>
        </p:txBody>
      </p:sp>
      <p:sp>
        <p:nvSpPr>
          <p:cNvPr id="27" name="ms-tick"/>
          <p:cNvSpPr txBox="1"/>
          <p:nvPr/>
        </p:nvSpPr>
        <p:spPr>
          <a:xfrm>
            <a:off x="558800" y="34366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4366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plot ln V on the vertical axis against t on the horizontal axis to obtain a straight line</a:t>
            </a:r>
          </a:p>
        </p:txBody>
      </p:sp>
      <p:sp>
        <p:nvSpPr>
          <p:cNvPr id="29" name="ms-tick"/>
          <p:cNvSpPr txBox="1"/>
          <p:nvPr/>
        </p:nvSpPr>
        <p:spPr>
          <a:xfrm>
            <a:off x="558800" y="36899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899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slope is −1/(RC), so C = −1/(R × slope)</a:t>
            </a:r>
          </a:p>
        </p:txBody>
      </p:sp>
      <p:sp>
        <p:nvSpPr>
          <p:cNvPr id="31" name="ms-ref"/>
          <p:cNvSpPr txBox="1"/>
          <p:nvPr/>
        </p:nvSpPr>
        <p:spPr>
          <a:xfrm>
            <a:off x="558800" y="409575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2" name="ms-objective"/>
          <p:cNvSpPr txBox="1"/>
          <p:nvPr/>
        </p:nvSpPr>
        <p:spPr>
          <a:xfrm>
            <a:off x="11323132" y="409575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3" name="ms-tick"/>
          <p:cNvSpPr txBox="1"/>
          <p:nvPr/>
        </p:nvSpPr>
        <p:spPr>
          <a:xfrm>
            <a:off x="558800" y="43364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3364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RC = 1/0.43 = 2.33 s</a:t>
            </a:r>
          </a:p>
        </p:txBody>
      </p:sp>
      <p:sp>
        <p:nvSpPr>
          <p:cNvPr id="35" name="ms-tick"/>
          <p:cNvSpPr txBox="1"/>
          <p:nvPr/>
        </p:nvSpPr>
        <p:spPr>
          <a:xfrm>
            <a:off x="558800" y="45897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897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 = 2.33 / 47 × 10³</a:t>
            </a:r>
          </a:p>
        </p:txBody>
      </p:sp>
      <p:sp>
        <p:nvSpPr>
          <p:cNvPr id="37" name="ms-tick"/>
          <p:cNvSpPr txBox="1"/>
          <p:nvPr/>
        </p:nvSpPr>
        <p:spPr>
          <a:xfrm>
            <a:off x="558800" y="48431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8431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C = 5.0 × 10⁻⁵ F (50 μF)</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20457" y="711200"/>
            <a:ext cx="847185" cy="266700"/>
          </a:xfrm>
          <a:prstGeom prst="roundRect">
            <a:avLst>
              <a:gd name="adj" fmla="val 30000"/>
            </a:avLst>
          </a:prstGeom>
          <a:noFill/>
          <a:ln w="9525">
            <a:solidFill>
              <a:srgbClr val="A9BDB6"/>
            </a:solidFill>
          </a:ln>
        </p:spPr>
      </p:sp>
      <p:sp>
        <p:nvSpPr>
          <p:cNvPr id="9" name="chip"/>
          <p:cNvSpPr txBox="1"/>
          <p:nvPr/>
        </p:nvSpPr>
        <p:spPr>
          <a:xfrm>
            <a:off x="8620457"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277674" y="711200"/>
            <a:ext cx="1241183" cy="266700"/>
          </a:xfrm>
          <a:prstGeom prst="roundRect">
            <a:avLst>
              <a:gd name="adj" fmla="val 30000"/>
            </a:avLst>
          </a:prstGeom>
          <a:noFill/>
          <a:ln w="9525">
            <a:solidFill>
              <a:srgbClr val="A9BDB6"/>
            </a:solidFill>
          </a:ln>
        </p:spPr>
      </p:sp>
      <p:sp>
        <p:nvSpPr>
          <p:cNvPr id="11" name="chip"/>
          <p:cNvSpPr txBox="1"/>
          <p:nvPr/>
        </p:nvSpPr>
        <p:spPr>
          <a:xfrm>
            <a:off x="7277674"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single-point method relies on two readings only, V₀ and one other, so an error in either propagates directly into the answer</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graph uses every data point, so random errors average out and the slope is better determined</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straightness of the line is itself a test that the discharge really is exponential, which the single-point method assumes without checking</a:t>
            </a:r>
          </a:p>
        </p:txBody>
      </p:sp>
      <p:sp>
        <p:nvSpPr>
          <p:cNvPr id="21" name="panel"/>
          <p:cNvSpPr/>
          <p:nvPr/>
        </p:nvSpPr>
        <p:spPr>
          <a:xfrm>
            <a:off x="558800" y="558800"/>
            <a:ext cx="11074400" cy="12700"/>
          </a:xfrm>
          <a:prstGeom prst="rect">
            <a:avLst/>
          </a:prstGeom>
          <a:solidFill>
            <a:srgbClr val="2F4B45"/>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2F4B45"/>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Qualitative/Quantitative Translation   ·   Syllabus 13</a:t>
            </a:r>
          </a:p>
        </p:txBody>
      </p:sp>
      <p:sp>
        <p:nvSpPr>
          <p:cNvPr id="13" name="text"/>
          <p:cNvSpPr txBox="1"/>
          <p:nvPr/>
        </p:nvSpPr>
        <p:spPr>
          <a:xfrm>
            <a:off x="558800" y="1346200"/>
            <a:ext cx="11074400" cy="85852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conducting rod of mass m and length L slides without friction on two long horizontal parallel rails separated by L. The rails are joined at one end by a resistor of resistance R, and the whole apparatus sits in a uniform magnetic field of magnitude B directed vertically, perpendicular to the plane of the rails. The rod is given an initial speed v₀ to the right at t = 0 and then released. The rod and rails have negligible resistance.</a:t>
            </a:r>
          </a:p>
        </p:txBody>
      </p:sp>
      <p:sp>
        <p:nvSpPr>
          <p:cNvPr id="14" name="panel"/>
          <p:cNvSpPr/>
          <p:nvPr/>
        </p:nvSpPr>
        <p:spPr>
          <a:xfrm>
            <a:off x="3070815" y="2382520"/>
            <a:ext cx="6050370" cy="3048000"/>
          </a:xfrm>
          <a:prstGeom prst="rect">
            <a:avLst/>
          </a:prstGeom>
          <a:solidFill>
            <a:srgbClr val="FFFFFF"/>
          </a:solidFill>
          <a:ln w="9525">
            <a:solidFill>
              <a:srgbClr val="C6C8BB"/>
            </a:solidFill>
          </a:ln>
        </p:spPr>
      </p:sp>
      <p:pic>
        <p:nvPicPr>
          <p:cNvPr id="15" name="Fig. 10.1" descr="The apparatus is seen from above. Two long parallel horizontal rails run across the figure, joined at their left-hand ends by a resistor labelled R, and open at the right-hand end. A short bar lying across the rails, drawn solid, is the conducting rod of mass m. An arrow starting at the rod points to the right and is labelled v0. A tick-marked dimension line drawn between the rails to the right of the rod is labelled L for their separation. Dots in an even grid cover the whole area, marking a uniform magnetic field pointing out of the page, that is vertically upward from the horizontal plane of the rails. No induced current or force is drawn."/>
          <p:cNvPicPr>
            <a:picLocks noChangeAspect="1"/>
          </p:cNvPicPr>
          <p:nvPr/>
        </p:nvPicPr>
        <p:blipFill>
          <a:blip r:embed="rId3"/>
          <a:stretch>
            <a:fillRect/>
          </a:stretch>
        </p:blipFill>
        <p:spPr>
          <a:xfrm>
            <a:off x="3185115" y="2496820"/>
            <a:ext cx="5821770" cy="2819400"/>
          </a:xfrm>
          <a:prstGeom prst="rect">
            <a:avLst/>
          </a:prstGeom>
        </p:spPr>
      </p:pic>
      <p:sp>
        <p:nvSpPr>
          <p:cNvPr id="16" name="text"/>
          <p:cNvSpPr txBox="1"/>
          <p:nvPr/>
        </p:nvSpPr>
        <p:spPr>
          <a:xfrm>
            <a:off x="558800" y="549402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The apparatus is seen from above. Two long parallel horizontal rails run across the figure, joined at their left-hand ends by a resistor labelled R, and open at the right-hand end. A short bar lying across the rails, drawn solid, is the conducting rod of mass m. An arrow starting at the rod points to the right and is labelled v0. A tick-marked dimension line drawn between the rails to the right of the rod is labelled L for their separation. Dots in an even grid cover the whole area, marking a uniform magnetic field pointing out of the page, that is vertically upward from the horizontal plane of the rails. No induced current or force is drawn.</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102E29"/>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solidFill>
            <a:srgbClr val="102E29"/>
          </a:solidFill>
          <a:ln>
            <a:no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Derive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expressions for the e.m.f. induced in the circuit and the current in the resistor when the rod moves with speed v.</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Derive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Derive an expression for the speed of the rod as a function of time.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total energy dissipated in the resistor from t = 0 until the rod has effectively stopped, and determine the total distance the rod travels.</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without deriving anything further, why the rod slows down, and explain what would be observed instead if the resistor were replaced by a superconducting wire of zero resistance.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Derive — 3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flux through the circuit changes as the enclosed area changes, ε = −dΦ/dt = −BL(dx/dt)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magnitude of the e.m.f. is BLv</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I = BLv/R</a:t>
            </a:r>
          </a:p>
        </p:txBody>
      </p:sp>
      <p:sp>
        <p:nvSpPr>
          <p:cNvPr id="21" name="ms-ref"/>
          <p:cNvSpPr txBox="1"/>
          <p:nvPr/>
        </p:nvSpPr>
        <p:spPr>
          <a:xfrm>
            <a:off x="558800" y="249936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Derive — 4 marks</a:t>
            </a:r>
          </a:p>
        </p:txBody>
      </p:sp>
      <p:sp>
        <p:nvSpPr>
          <p:cNvPr id="22" name="ms-objective"/>
          <p:cNvSpPr txBox="1"/>
          <p:nvPr/>
        </p:nvSpPr>
        <p:spPr>
          <a:xfrm>
            <a:off x="11323132" y="249936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force on the current-carrying rod is F = BIL = B²L²v/R, directed opposite to the motion by Lenz's law</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m dv/dt = −B²L²v/R</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separates and integrates from v₀ at t = 0</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v(t) = v₀e^(−B²L²t/(mR))</a:t>
            </a:r>
          </a:p>
        </p:txBody>
      </p:sp>
      <p:sp>
        <p:nvSpPr>
          <p:cNvPr id="31" name="ms-ref"/>
          <p:cNvSpPr txBox="1"/>
          <p:nvPr/>
        </p:nvSpPr>
        <p:spPr>
          <a:xfrm>
            <a:off x="558800" y="3905885"/>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32" name="ms-objective"/>
          <p:cNvSpPr txBox="1"/>
          <p:nvPr/>
        </p:nvSpPr>
        <p:spPr>
          <a:xfrm>
            <a:off x="11323132" y="3905885"/>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SP2</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only energy source is the rod's kinetic energy, and it all ends up in the resistor, so the total dissipated energy is ½mv₀²</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distance x = ∫₀^∞ v dt = v₀ mR/(B²L²)</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states both results with correct symbols</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04076" y="711200"/>
            <a:ext cx="847185" cy="266700"/>
          </a:xfrm>
          <a:prstGeom prst="roundRect">
            <a:avLst>
              <a:gd name="adj" fmla="val 30000"/>
            </a:avLst>
          </a:prstGeom>
          <a:noFill/>
          <a:ln w="9525">
            <a:solidFill>
              <a:srgbClr val="A9BDB6"/>
            </a:solidFill>
          </a:ln>
        </p:spPr>
      </p:sp>
      <p:sp>
        <p:nvSpPr>
          <p:cNvPr id="9" name="chip"/>
          <p:cNvSpPr txBox="1"/>
          <p:nvPr/>
        </p:nvSpPr>
        <p:spPr>
          <a:xfrm>
            <a:off x="8404076"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061293" y="711200"/>
            <a:ext cx="1241183" cy="266700"/>
          </a:xfrm>
          <a:prstGeom prst="roundRect">
            <a:avLst>
              <a:gd name="adj" fmla="val 30000"/>
            </a:avLst>
          </a:prstGeom>
          <a:noFill/>
          <a:ln w="9525">
            <a:solidFill>
              <a:srgbClr val="A9BDB6"/>
            </a:solidFill>
          </a:ln>
        </p:spPr>
      </p:sp>
      <p:sp>
        <p:nvSpPr>
          <p:cNvPr id="11" name="chip"/>
          <p:cNvSpPr txBox="1"/>
          <p:nvPr/>
        </p:nvSpPr>
        <p:spPr>
          <a:xfrm>
            <a:off x="7061293" y="711200"/>
            <a:ext cx="124118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Free response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86532"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23132" y="1346200"/>
            <a:ext cx="310068"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SP3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the motion changes the flux through the circuit, which drives a current</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by Lenz's law that current is in the direction whose magnetic force opposes the motion, so the rod decelerates — the kinetic energy is transferred to the resistor as thermal energy</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with zero resistance the current, and hence the retarding force, would become arbitrarily large for any non-zero speed</a:t>
            </a:r>
          </a:p>
        </p:txBody>
      </p:sp>
      <p:sp>
        <p:nvSpPr>
          <p:cNvPr id="21" name="ms-tick"/>
          <p:cNvSpPr txBox="1"/>
          <p:nvPr/>
        </p:nvSpPr>
        <p:spPr>
          <a:xfrm>
            <a:off x="558800" y="253682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53682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 point: so the rod would stop almost immediately, and in the idealised limit the flux through the circuit cannot change at all — which is the behaviour that makes a superconducting loop hold its flux fixed</a:t>
            </a:r>
          </a:p>
        </p:txBody>
      </p:sp>
      <p:sp>
        <p:nvSpPr>
          <p:cNvPr id="23" name="text"/>
          <p:cNvSpPr txBox="1"/>
          <p:nvPr/>
        </p:nvSpPr>
        <p:spPr>
          <a:xfrm>
            <a:off x="812800" y="305625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final point rewards a candidate who recognises that R appearing in a denominator is a signal to ask what happens in the limit, rather than one who simply repeats the derivation with R = 0.</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AP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mathematical steps to arrive at a final answer, including an algebraic expression, correctly substituted numbers, and units.</a:t>
            </a:r>
          </a:p>
        </p:txBody>
      </p:sp>
      <p:sp>
        <p:nvSpPr>
          <p:cNvPr id="7" name="command-word"/>
          <p:cNvSpPr txBox="1"/>
          <p:nvPr/>
        </p:nvSpPr>
        <p:spPr>
          <a:xfrm>
            <a:off x="5588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Derive</a:t>
            </a:r>
          </a:p>
        </p:txBody>
      </p:sp>
      <p:sp>
        <p:nvSpPr>
          <p:cNvPr id="8" name="text"/>
          <p:cNvSpPr txBox="1"/>
          <p:nvPr/>
        </p:nvSpPr>
        <p:spPr>
          <a:xfrm>
            <a:off x="558800" y="230505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Perform a series of mathematical steps from a fundamental law or relationship to arrive at the desired result.</a:t>
            </a:r>
          </a:p>
        </p:txBody>
      </p:sp>
      <p:sp>
        <p:nvSpPr>
          <p:cNvPr id="9" name="command-word"/>
          <p:cNvSpPr txBox="1"/>
          <p:nvPr/>
        </p:nvSpPr>
        <p:spPr>
          <a:xfrm>
            <a:off x="558800" y="281686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304038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the relevant characteristics of a specified topic.</a:t>
            </a:r>
          </a:p>
        </p:txBody>
      </p:sp>
      <p:sp>
        <p:nvSpPr>
          <p:cNvPr id="11" name="command-word"/>
          <p:cNvSpPr txBox="1"/>
          <p:nvPr/>
        </p:nvSpPr>
        <p:spPr>
          <a:xfrm>
            <a:off x="558800" y="337883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60235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Arrive at a conclusion after reasoning, observation, or applying mathematical routines.</a:t>
            </a:r>
          </a:p>
        </p:txBody>
      </p:sp>
      <p:sp>
        <p:nvSpPr>
          <p:cNvPr id="13" name="command-word"/>
          <p:cNvSpPr txBox="1"/>
          <p:nvPr/>
        </p:nvSpPr>
        <p:spPr>
          <a:xfrm>
            <a:off x="558800" y="411416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4" name="text"/>
          <p:cNvSpPr txBox="1"/>
          <p:nvPr/>
        </p:nvSpPr>
        <p:spPr>
          <a:xfrm>
            <a:off x="558800" y="433768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information about how or why a relationship, situation or outcome occurs, using evidence and reasoning.</a:t>
            </a:r>
          </a:p>
        </p:txBody>
      </p:sp>
      <p:sp>
        <p:nvSpPr>
          <p:cNvPr id="15" name="command-word"/>
          <p:cNvSpPr txBox="1"/>
          <p:nvPr/>
        </p:nvSpPr>
        <p:spPr>
          <a:xfrm>
            <a:off x="558800" y="484949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Indicate</a:t>
            </a:r>
          </a:p>
        </p:txBody>
      </p:sp>
      <p:sp>
        <p:nvSpPr>
          <p:cNvPr id="16" name="text"/>
          <p:cNvSpPr txBox="1"/>
          <p:nvPr/>
        </p:nvSpPr>
        <p:spPr>
          <a:xfrm>
            <a:off x="558800" y="507301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Select the correct option from those provided, before giving any reasoning that is asked for.</a:t>
            </a:r>
          </a:p>
        </p:txBody>
      </p:sp>
      <p:sp>
        <p:nvSpPr>
          <p:cNvPr id="17"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Justify</a:t>
            </a:r>
          </a:p>
        </p:txBody>
      </p:sp>
      <p:sp>
        <p:nvSpPr>
          <p:cNvPr id="18"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evidence to support or defend a claim, and reasoning to explain how that evidence supports the claim.</a:t>
            </a:r>
          </a:p>
        </p:txBody>
      </p:sp>
      <p:sp>
        <p:nvSpPr>
          <p:cNvPr id="19"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0"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Draw a shape or trend line, without requiring exact plotted values.</a:t>
            </a:r>
          </a:p>
        </p:txBody>
      </p:sp>
      <p:sp>
        <p:nvSpPr>
          <p:cNvPr id="21" name="panel"/>
          <p:cNvSpPr/>
          <p:nvPr/>
        </p:nvSpPr>
        <p:spPr>
          <a:xfrm>
            <a:off x="558800" y="558800"/>
            <a:ext cx="11074400" cy="12700"/>
          </a:xfrm>
          <a:prstGeom prst="rect">
            <a:avLst/>
          </a:prstGeom>
          <a:solidFill>
            <a:srgbClr val="C6C8BB"/>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C6C8BB"/>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zero</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field inside a uniformly charged insulating sphere and is the trap: the word conducting is what decides the answer. A Gaussian surface inside a conductor in electrostatic equilibrium encloses no charge, so the field is zero.</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102E29"/>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solidFill>
            <a:srgbClr val="102E29"/>
          </a:solidFill>
          <a:ln>
            <a:no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10   ·   SP3</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parallel-plate capacitor is charged by a battery and the battery is then disconnected. A dielectric slab of dielectric constant κ &gt; 1 is inserted, filling the space between the plates. What happens to the charge on the plates and to the potential difference across them?</a:t>
            </a:r>
          </a:p>
        </p:txBody>
      </p:sp>
      <p:sp>
        <p:nvSpPr>
          <p:cNvPr id="14" name="panel"/>
          <p:cNvSpPr/>
          <p:nvPr/>
        </p:nvSpPr>
        <p:spPr>
          <a:xfrm>
            <a:off x="4899753" y="2167890"/>
            <a:ext cx="2392495" cy="1752600"/>
          </a:xfrm>
          <a:prstGeom prst="rect">
            <a:avLst/>
          </a:prstGeom>
          <a:solidFill>
            <a:srgbClr val="FFFFFF"/>
          </a:solidFill>
          <a:ln w="9525">
            <a:solidFill>
              <a:srgbClr val="C6C8BB"/>
            </a:solidFill>
          </a:ln>
        </p:spPr>
      </p:sp>
      <p:pic>
        <p:nvPicPr>
          <p:cNvPr id="15" name="Fig. 2.1" descr="Two long horizontal plates, one directly above the other, form a parallel-plate capacitor; the upper plate is marked +Q at its right-hand end and the lower plate is marked -Q. A lightly shaded slab labelled &quot;dielectric&quot;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
          <p:cNvPicPr>
            <a:picLocks noChangeAspect="1"/>
          </p:cNvPicPr>
          <p:nvPr/>
        </p:nvPicPr>
        <p:blipFill>
          <a:blip r:embed="rId3"/>
          <a:stretch>
            <a:fillRect/>
          </a:stretch>
        </p:blipFill>
        <p:spPr>
          <a:xfrm>
            <a:off x="5014053" y="2282190"/>
            <a:ext cx="2163895" cy="1524000"/>
          </a:xfrm>
          <a:prstGeom prst="rect">
            <a:avLst/>
          </a:prstGeom>
        </p:spPr>
      </p:pic>
      <p:sp>
        <p:nvSpPr>
          <p:cNvPr id="16" name="text"/>
          <p:cNvSpPr txBox="1"/>
          <p:nvPr/>
        </p:nvSpPr>
        <p:spPr>
          <a:xfrm>
            <a:off x="558800" y="398399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2.1 — Two long horizontal plates, one directly above the other, form a parallel-plate capacitor; the upper plate is marked +Q at its right-hand end and the lower plate is marked -Q. A lightly shaded slab labelled "dielectric"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a:t>
            </a:r>
          </a:p>
        </p:txBody>
      </p:sp>
      <p:sp>
        <p:nvSpPr>
          <p:cNvPr id="17" name="choice-letter"/>
          <p:cNvSpPr txBox="1"/>
          <p:nvPr/>
        </p:nvSpPr>
        <p:spPr>
          <a:xfrm>
            <a:off x="558800" y="473075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075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charge unchanged, potential difference decreases</a:t>
            </a:r>
          </a:p>
        </p:txBody>
      </p:sp>
      <p:sp>
        <p:nvSpPr>
          <p:cNvPr id="19" name="choice-letter"/>
          <p:cNvSpPr txBox="1"/>
          <p:nvPr/>
        </p:nvSpPr>
        <p:spPr>
          <a:xfrm>
            <a:off x="558800" y="509905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09905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charge unchanged, potential difference increases</a:t>
            </a:r>
          </a:p>
        </p:txBody>
      </p:sp>
      <p:sp>
        <p:nvSpPr>
          <p:cNvPr id="21" name="choice-letter"/>
          <p:cNvSpPr txBox="1"/>
          <p:nvPr/>
        </p:nvSpPr>
        <p:spPr>
          <a:xfrm>
            <a:off x="558800" y="546735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6735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charge increases, potential difference unchanged</a:t>
            </a:r>
          </a:p>
        </p:txBody>
      </p:sp>
      <p:sp>
        <p:nvSpPr>
          <p:cNvPr id="23" name="choice-letter"/>
          <p:cNvSpPr txBox="1"/>
          <p:nvPr/>
        </p:nvSpPr>
        <p:spPr>
          <a:xfrm>
            <a:off x="558800" y="583565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3565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charge decreases, potential difference unchanged</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76218" y="711200"/>
            <a:ext cx="847185" cy="266700"/>
          </a:xfrm>
          <a:prstGeom prst="roundRect">
            <a:avLst>
              <a:gd name="adj" fmla="val 30000"/>
            </a:avLst>
          </a:prstGeom>
          <a:noFill/>
          <a:ln w="9525">
            <a:solidFill>
              <a:srgbClr val="A9BDB6"/>
            </a:solidFill>
          </a:ln>
        </p:spPr>
      </p:sp>
      <p:sp>
        <p:nvSpPr>
          <p:cNvPr id="9" name="chip"/>
          <p:cNvSpPr txBox="1"/>
          <p:nvPr/>
        </p:nvSpPr>
        <p:spPr>
          <a:xfrm>
            <a:off x="8776218"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362329" y="711200"/>
            <a:ext cx="1312289" cy="266700"/>
          </a:xfrm>
          <a:prstGeom prst="roundRect">
            <a:avLst>
              <a:gd name="adj" fmla="val 30000"/>
            </a:avLst>
          </a:prstGeom>
          <a:noFill/>
          <a:ln w="9525">
            <a:solidFill>
              <a:srgbClr val="A9BDB6"/>
            </a:solidFill>
          </a:ln>
        </p:spPr>
      </p:sp>
      <p:sp>
        <p:nvSpPr>
          <p:cNvPr id="11" name="chip"/>
          <p:cNvSpPr txBox="1"/>
          <p:nvPr/>
        </p:nvSpPr>
        <p:spPr>
          <a:xfrm>
            <a:off x="736232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charge unchanged, potential difference decreases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the correct answer to the same question with the battery still connected, and telling the two cases apart is the entire item. With the battery removed the charge has nowhere to go, so Q is fixed; C rises by κ, and V = Q/C therefore falls.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102E29"/>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solidFill>
            <a:srgbClr val="102E29"/>
          </a:solidFill>
          <a:ln>
            <a:no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11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In a series RC circuit connected to a battery of e.m.f. ε at t = 0 with the capacitor initially uncharged, what are the current immediately after the switch is closed and a long time later?</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ε/R immediately, and zero a long time later</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zero immediately, and ε/R a long time later</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ε/R at both times</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zero at both times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A9BDB6"/>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noFill/>
          <a:ln w="9525">
            <a:solidFill>
              <a:srgbClr val="A9BDB6"/>
            </a:solid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ε/R immediately, and zero a long time later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answer for an inductor rather than a capacitor. An uncharged capacitor has no potential difference across it, so at the first instant it behaves as a wire; once charged to ε it blocks any further current.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102E29"/>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solidFill>
            <a:srgbClr val="102E29"/>
          </a:solidFill>
          <a:ln>
            <a:no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12   ·   SP2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long solenoid has n turns per unit length and carries a current I. Using Ampère's law, what is the magnitude of the magnetic field well inside the solenoid, far from its ends?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μ₀I/(2πr)</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μ₀nI</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μ₀nI/2</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μ₀I/(2R)</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AP PHYSICS C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AP Physics — AP Physics C · Electricity and Magnetism. Written by GioPhysics from College Board AP Physics course and exam descriptions;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22761" y="711200"/>
            <a:ext cx="847185" cy="266700"/>
          </a:xfrm>
          <a:prstGeom prst="roundRect">
            <a:avLst>
              <a:gd name="adj" fmla="val 30000"/>
            </a:avLst>
          </a:prstGeom>
          <a:noFill/>
          <a:ln w="9525">
            <a:solidFill>
              <a:srgbClr val="A9BDB6"/>
            </a:solidFill>
          </a:ln>
        </p:spPr>
      </p:sp>
      <p:sp>
        <p:nvSpPr>
          <p:cNvPr id="9" name="chip"/>
          <p:cNvSpPr txBox="1"/>
          <p:nvPr/>
        </p:nvSpPr>
        <p:spPr>
          <a:xfrm>
            <a:off x="9022761" y="711200"/>
            <a:ext cx="8471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Calculus</a:t>
            </a:r>
          </a:p>
        </p:txBody>
      </p:sp>
      <p:sp>
        <p:nvSpPr>
          <p:cNvPr id="10" name="panel"/>
          <p:cNvSpPr/>
          <p:nvPr/>
        </p:nvSpPr>
        <p:spPr>
          <a:xfrm>
            <a:off x="7608872" y="711200"/>
            <a:ext cx="1312289" cy="266700"/>
          </a:xfrm>
          <a:prstGeom prst="roundRect">
            <a:avLst>
              <a:gd name="adj" fmla="val 30000"/>
            </a:avLst>
          </a:prstGeom>
          <a:noFill/>
          <a:ln w="9525">
            <a:solidFill>
              <a:srgbClr val="A9BDB6"/>
            </a:solidFill>
          </a:ln>
        </p:spPr>
      </p:sp>
      <p:sp>
        <p:nvSpPr>
          <p:cNvPr id="11" name="chip"/>
          <p:cNvSpPr txBox="1"/>
          <p:nvPr/>
        </p:nvSpPr>
        <p:spPr>
          <a:xfrm>
            <a:off x="760887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μ₀nI</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field of a long straight wire and D that at the centre of a single loop. C is the field at the very end of a solenoid, which is a genuinely different situation from the one described.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AP PHYSICS C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AP Physics — AP Physics C · Electricity and Magnetism. Written by GioPhysics from College Board AP Physics course and exam descriptions;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 AP Physics C · Electricity and Magnetism</dc:title>
  <dc:subject>AP Physics C: Electricity and Magnetism</dc:subject>
  <dc:creator>GioPhysics</dc:creator>
  <cp:keywords>practice paper, AP, College Board AP Physics · frameworks first examined in 2025</cp:keywords>
  <dc:description>Written by GioPhysics from the published course frameworks. These are practice exams in the style of AP Physics; they are not College Board materials, contain no released exam questions, and the official course and exam descriptions remain the authority. AP is a trademark of the College Board, which is not affiliated with and does not endorse GioPhysics.</dc:description>
  <cp:lastModifiedBy>GioPhysics</cp:lastModifiedBy>
  <dcterms:created xsi:type="dcterms:W3CDTF">2026-01-01T00:00:00Z</dcterms:created>
  <dcterms:modified xsi:type="dcterms:W3CDTF">2026-01-01T00:00:00Z</dcterms:modified>
</cp:coreProperties>
</file>