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AP Physics exam has two sections of equal weight. Section I is single-select multiple choice with four options and no penalty for a wrong answer. Section II is free response, scored in points, and every question is built on one of four published task types. A table of equations and a table of constants are supplied for both sections, so nothing on an AP exam tests whether you can recall a formula.</a:t>
            </a:r>
          </a:p>
          <a:p>
            <a:pPr marL="0" indent="0">
              <a:buNone/>
            </a:pPr>
            <a:r>
              <a:rPr lang="en-GB" sz="1200" dirty="0"/>
              <a:t>[Demand] Written to the standard the free-response rubrics actually apply. A numerical answer that appears without the symbolic expression behind it earns partial credit at best; a claim without reasoning earns nothing at all, however correct the claim is. The C courses are set at calculus level throughout — moments of inertia by integration, drag and RC problems as differential equations — because that is what separates them from Physics 1 and 2.</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Her angular momentum stays the same and her kinetic energy increases.</a:t>
            </a:r>
          </a:p>
          <a:p>
            <a:pPr marL="0" indent="0">
              <a:buNone/>
            </a:pPr>
            <a:r>
              <a:rPr lang="en-GB" sz="1200" dirty="0"/>
              <a:t>[Distractors] A is the intuitive answer and is wrong about the energy. With L = Iω constant and I decreasing, K = L²/(2I) must rise — the skater does work pulling her arms inward against the centripetal requirement, and that work appears as kinetic energy.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The motion is periodic but not simple harmonic, and its period depends on the amplitude.</a:t>
            </a:r>
          </a:p>
          <a:p>
            <a:pPr marL="0" indent="0">
              <a:buNone/>
            </a:pPr>
            <a:r>
              <a:rPr lang="en-GB" sz="1200" dirty="0"/>
              <a:t>[Distractors] The restoring force is −dU/dx = −2kx³, which is not proportional to x, so the motion cannot be simple harmonic however small the amplitude. A and B are offered to candidates who assume any potential minimum gives SHM.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A uniform rod of mass M is held horizontal. Its left-hand end is carried on a hinge at the foot of a short post fixed to a hatched ceiling, and the word "pivot"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A uniform rod of mass M is held horizontal. Its left-hand end is carried on a hinge at the foot of a short post fixed to a hatched ceiling, and the word "pivot"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A coin balanced on the end of such a rod is left behind when the rod is released — the classic demonstration this part is set on, and the point candidates find hardest to accept.</a:t>
            </a:r>
          </a:p>
          <a:p>
            <a:pPr marL="0" indent="0">
              <a:buNone/>
            </a:pPr>
            <a:r>
              <a:rPr lang="en-GB" sz="1200" dirty="0"/>
              <a:t>[Figure] Fig. 7.1. A uniform rod of mass M is held horizontal. Its left-hand end is carried on a hinge at the foot of a short post fixed to a hatched ceiling, and the word "pivot"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A coin balanced on the end of such a rod is left behind when the rod is released — the classic demonstration this part is set on, and the point candidates find hardest to accept.</a:t>
            </a:r>
          </a:p>
          <a:p>
            <a:pPr marL="0" indent="0">
              <a:buNone/>
            </a:pPr>
            <a:r>
              <a:rPr lang="en-GB" sz="1200" dirty="0"/>
              <a:t>[Figure] Fig. 7.1. A uniform rod of mass M is held horizontal. Its left-hand end is carried on a hinge at the foot of a short post fixed to a hatched ceiling, and the word "pivot"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constant a drops out entirely, which is worth remarking on: it sets where the minimum sits but not how stiff the well is at the bottom.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constant a drops out entirely, which is worth remarking on: it sets where the minimum sits but not how stiff the well is at the bottom.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large wheel is mounted on a fixed horizontal axle, carried on a bracket that runs out from a hatched vertical wall on the left. Concentric with the wheel and in front of it is a much smaller hub; a short line from the centre out to the hub's edge is labelled r. A string is wound over the top of the hub, leaves it tangentially on the right-hand side and hangs straight down to a rectangular block labelled m, which is suspended a short distance above a hatched horizontal floor.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large wheel is mounted on a fixed horizontal axle, carried on a bracket that runs out from a hatched vertical wall on the left. Concentric with the wheel and in front of it is a much smaller hub; a short line from the centre out to the hub's edge is labelled r. A string is wound over the top of the hub, leaves it tangentially on the right-hand side and hangs straight down to a rectangular block labelled m, which is suspended a short distance above a hatched horizontal floor.</a:t>
            </a:r>
          </a:p>
          <a:p>
            <a:pPr marL="0" indent="0">
              <a:buNone/>
            </a:pPr>
            <a:r>
              <a:rPr lang="en-GB" sz="1200" dirty="0"/>
              <a:t>[Reminder] Fig. 9.1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Choosing which reciprocal to plot is the substance of the task. Plotting a against m gives a curve and no usable gradient.</a:t>
            </a:r>
          </a:p>
          <a:p>
            <a:pPr marL="0" indent="0">
              <a:buNone/>
            </a:pPr>
            <a:r>
              <a:rPr lang="en-GB" sz="1200" dirty="0"/>
              <a:t>[Figure] Fig. 9.1. A large wheel is mounted on a fixed horizontal axle, carried on a bracket that runs out from a hatched vertical wall on the left. Concentric with the wheel and in front of it is a much smaller hub; a short line from the centre out to the hub's edge is labelled r. A string is wound over the top of the hub, leaves it tangentially on the right-hand side and hangs straight down to a rectangular block labelled m, which is suspended a short distance above a hatched horizontal floor.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A rectangular block, labelled as having mass m, sits on a hatched horizontal surface that is marked "frictionless surface".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A rectangular block, labelled as having mass m, sits on a hatched horizontal surface that is marked "frictionless surface".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a:t>
            </a:r>
          </a:p>
          <a:p>
            <a:pPr marL="0" indent="0">
              <a:buNone/>
            </a:pPr>
            <a:r>
              <a:rPr lang="en-GB" sz="1200" dirty="0"/>
              <a:t>[Reminder] Fig. 10.1 is on the previous slide.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This is the part of the task type that carries no equations at all in the rubric. A candidate who re-derives part (b) instead of explaining it earns nothing here.</a:t>
            </a:r>
          </a:p>
          <a:p>
            <a:pPr marL="0" indent="0">
              <a:buNone/>
            </a:pPr>
            <a:r>
              <a:rPr lang="en-GB" sz="1200" dirty="0"/>
              <a:t>[Figure] Fig. 10.1. A rectangular block, labelled as having mass m, sits on a hatched horizontal surface that is marked "frictionless surface".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This is the part of the task type that carries no equations at all in the rubric. A candidate who re-derives part (b) instead of explaining it earns nothing here.</a:t>
            </a:r>
          </a:p>
          <a:p>
            <a:pPr marL="0" indent="0">
              <a:buNone/>
            </a:pPr>
            <a:r>
              <a:rPr lang="en-GB" sz="1200" dirty="0"/>
              <a:t>[Figure] Fig. 10.1. A rectangular block, labelled as having mass m, sits on a hatched horizontal surface that is marked "frictionless surface".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SP1 Creating representations: Describe, create and use models, diagrams, graphs and free-body diagrams to represent a physical situation.   SP2 Mathematical routines: Determine and apply mathematical relationships, working symbolically before substituting, and check the reasonableness of a result.   SP3 Scientific questioning and argumentation: Make and justify a claim with evidence and reasoning, and evaluate the claims and reasoning of others.   SP4 Experimental method and data analysis: Design an experimental procedure, identify and control variables, analyse data including linearisation, and evaluate sources of error.</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8.0 m</a:t>
            </a:r>
          </a:p>
          <a:p>
            <a:pPr marL="0" indent="0">
              <a:buNone/>
            </a:pPr>
            <a:r>
              <a:rPr lang="en-GB" sz="1200" dirty="0"/>
              <a:t>[Distractors] Integrating twice gives v = 3t² and x = t³, so x = 8.0 m at t = 2.0 s. D is the answer of a candidate who evaluates a at t = 2.0 s to get 12 m/s² and then applies x = ½at², which is only valid for constant acceleration — the whole point of the item is that this acceleration is not constant.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mg/b</a:t>
            </a:r>
          </a:p>
          <a:p>
            <a:pPr marL="0" indent="0">
              <a:buNone/>
            </a:pPr>
            <a:r>
              <a:rPr lang="en-GB" sz="1200" dirty="0"/>
              <a:t>[Distractors] C is the terminal speed for a resistive force proportional to v², and is the answer of a candidate who reaches for the more familiar quadratic drag law without reading the exponent given.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36 J</a:t>
            </a:r>
          </a:p>
          <a:p>
            <a:pPr marL="0" indent="0">
              <a:buNone/>
            </a:pPr>
            <a:r>
              <a:rPr lang="en-GB" sz="1200" dirty="0"/>
              <a:t>[Distractors] D is F(3.0) × 3.0 = 108 J, the answer of a candidate who multiplies the final force by the distance instead of integrating. Since the force varies, the work is ∫₀³ 4x² dx = (4/3)(27) = 36 J.</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4.1. A uniform thin rod is drawn horizontally across the figure and labelled as having mass M. At its left-hand end a small circle with a dot at its centre marks the axis of rotation, which is perpendicular both to the rod and to the page; a short dashed leader connects that symbol to the words "axis, perpendicular to the page". A dimension line beneath the rod, with a tick at each end, runs from the axis to the far end of the rod and is labelled 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ML²/3</a:t>
            </a:r>
          </a:p>
          <a:p>
            <a:pPr marL="0" indent="0">
              <a:buNone/>
            </a:pPr>
            <a:r>
              <a:rPr lang="en-GB" sz="1200" dirty="0"/>
              <a:t>[Distractors] A is the moment of inertia about the centre. Applying the parallel-axis theorem, I = ML²/12 + M(L/2)² = ML²/3, and a candidate who quotes A has answered a different question.</a:t>
            </a:r>
          </a:p>
          <a:p>
            <a:pPr marL="0" indent="0">
              <a:buNone/>
            </a:pPr>
            <a:r>
              <a:rPr lang="en-GB" sz="1200" dirty="0"/>
              <a:t>[Figure] Fig. 4.1. A uniform thin rod is drawn horizontally across the figure and labelled as having mass M. At its left-hand end a small circle with a dot at its centre marks the axis of rotation, which is perpendicular both to the rod and to the page; a short dashed leader connects that symbol to the words "axis, perpendicular to the page". A dimension line beneath the rod, with a tick at each end, runs from the axis to the far end of the rod and is labelled L.</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AP · College Board AP Physics · frameworks first examined in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 Physics C · Mechanics</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Calculus-based mechanics: kinematics, translational dynamics including velocity-dependent forces, work and energy, momentum, torque and rotational dynamics, rotational energy and momentum, and oscillations.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Section I (single-select multiple choice) and Section II (four free-response task types)</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55 in total — all Calculus</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2   ·   Demanding 5   ·   Discriminating 3</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1, 2, 3, 4, 5, 6, 7</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   ·   SP3</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figure skater spinning with her arms extended pulls her arms in close to her body. Which of the following is true?</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Her angular momentum and her kinetic energy both stay the same.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Her angular momentum stays the same and her kinetic energy increases.</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Her angular momentum increases and her kinetic energy stays the same.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Her angular momentum and her kinetic energy both increase.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Her angular momentum stays the same and her kinetic energy increases.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intuitive answer and is wrong about the energy. With L = Iω constant and I decreasing, K = L²/(2I) must rise — the skater does work pulling her arms inward against the centripetal requirement, and that work appears as kinetic energy.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7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particle of mass m moves in a potential U(x) = ½kx⁴. Which statement about its motion for small oscillations about x = 0 is correct?</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motion is simple harmonic with angular frequency √(k/m).</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motion is simple harmonic with angular frequency √(2k/m).</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motion is periodic but not simple harmonic, and its period depends on the amplitude.</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motion is not periodic.</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motion is periodic but not simple harmonic, and its period depends on the amplitude.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restoring force is −dU/dx = −2kx³, which is not proportional to x, so the motion cannot be simple harmonic however small the amplitude. A and B are offered to candidates who assume any potential minimum gives SHM.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Mathematical Routines   ·   Syllabus 5, 6</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uniform thin rod of mass M and length L is free to rotate in a vertical plane about a frictionless horizontal pivot at one end. The rod is held horizontal and released from rest.</a:t>
            </a:r>
          </a:p>
        </p:txBody>
      </p:sp>
      <p:sp>
        <p:nvSpPr>
          <p:cNvPr id="14" name="panel"/>
          <p:cNvSpPr/>
          <p:nvPr/>
        </p:nvSpPr>
        <p:spPr>
          <a:xfrm>
            <a:off x="4120256" y="1953260"/>
            <a:ext cx="3951488" cy="3175000"/>
          </a:xfrm>
          <a:prstGeom prst="rect">
            <a:avLst/>
          </a:prstGeom>
          <a:solidFill>
            <a:srgbClr val="FFFFFF"/>
          </a:solidFill>
          <a:ln w="9525">
            <a:solidFill>
              <a:srgbClr val="C6C8BB"/>
            </a:solidFill>
          </a:ln>
        </p:spPr>
      </p:sp>
      <p:pic>
        <p:nvPicPr>
          <p:cNvPr id="15" name="Fig. 7.1" descr="A uniform rod of mass M is held horizontal. Its left-hand end is carried on a hinge at the foot of a short post fixed to a hatched ceiling, and the word &quot;pivot&qu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
          <p:cNvPicPr>
            <a:picLocks noChangeAspect="1"/>
          </p:cNvPicPr>
          <p:nvPr/>
        </p:nvPicPr>
        <p:blipFill>
          <a:blip r:embed="rId3"/>
          <a:stretch>
            <a:fillRect/>
          </a:stretch>
        </p:blipFill>
        <p:spPr>
          <a:xfrm>
            <a:off x="4234556" y="2067560"/>
            <a:ext cx="3722888"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A uniform rod of mass M is held horizontal. Its left-hand end is carried on a hinge at the foot of a short post fixed to a hatched ceiling, and the word "pivot" labels that end. A dimension line below the rod, with a tick at each end, runs from the pivot to the free end and is labelled L. Directly below the pivot a dashed outline of the rod shows the position it will occupy when vertical, and a dashed arc from the free end down to that position, carrying a small arrow, shows the rod swinging down. No forces are marked on the rod.</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Using integration, derive the moment of inertia of the rod about the pivot. Show the mass element you use.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angular acceleration of the rod at the instant it is released, while it is still horizontal.</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Derive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angular speed of the rod when it reaches the vertical position.</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linear acceleration of the free end of the rod at the instant of release, and explain how a point on the rod can have a downward acceleration greater than g.</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takes a mass element dm = (M/L)dx at distance x from the pivot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writes I = ∫x² dm = ∫₀^L x²(M/L)dx</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evaluates the integral to (M/L)(L³/3)</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 = ML²/3</a:t>
            </a:r>
          </a:p>
        </p:txBody>
      </p:sp>
      <p:sp>
        <p:nvSpPr>
          <p:cNvPr id="23" name="ms-ref"/>
          <p:cNvSpPr txBox="1"/>
          <p:nvPr/>
        </p:nvSpPr>
        <p:spPr>
          <a:xfrm>
            <a:off x="558800" y="275272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4" name="ms-objective"/>
          <p:cNvSpPr txBox="1"/>
          <p:nvPr/>
        </p:nvSpPr>
        <p:spPr>
          <a:xfrm>
            <a:off x="11323132" y="275272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weight acts at the centre of mass, a distance L/2 from the pivot, giving τ = MgL/2</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α = τ/I = (MgL/2)/(ML²/3)</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α = 3g/(2L)</a:t>
            </a:r>
          </a:p>
        </p:txBody>
      </p:sp>
      <p:sp>
        <p:nvSpPr>
          <p:cNvPr id="31" name="ms-ref"/>
          <p:cNvSpPr txBox="1"/>
          <p:nvPr/>
        </p:nvSpPr>
        <p:spPr>
          <a:xfrm>
            <a:off x="558800" y="39058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Derive — 3 marks</a:t>
            </a:r>
          </a:p>
        </p:txBody>
      </p:sp>
      <p:sp>
        <p:nvSpPr>
          <p:cNvPr id="32" name="ms-objective"/>
          <p:cNvSpPr txBox="1"/>
          <p:nvPr/>
        </p:nvSpPr>
        <p:spPr>
          <a:xfrm>
            <a:off x="11323132" y="39058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centre of mass falls a distance L/2, so the energy released is MgL/2</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sets MgL/2 = ½Iω² with I = ML²/3</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ω = √(3g/L)</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 αL = 3g/2, which is 1.5g</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rod is a rigid body, not a free particle — the pivot exerts a force on it, so the net force on the rod is not simply its weight</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pivot pushes down on the rod (or, equivalently, the inner part of the rod is accelerating more slowly than g and the rod's rigidity transmits this as a downward force on the outer part), allowing the far end to accelerate faster than free fall</a:t>
            </a:r>
          </a:p>
        </p:txBody>
      </p:sp>
      <p:sp>
        <p:nvSpPr>
          <p:cNvPr id="21" name="text"/>
          <p:cNvSpPr txBox="1"/>
          <p:nvPr/>
        </p:nvSpPr>
        <p:spPr>
          <a:xfrm>
            <a:off x="812800" y="261302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coin balanced on the end of such a rod is left behind when the rod is released — the classic demonstration this part is set on, and the point candidates find hardest to accept.</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Translation Between Representations   ·   Syllabus 3, 7</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particle of mass m moves along the x-axis in a conservative field described by the potential energy function U(x) = ax⁴ − bx², where a and b are positive constants.</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force on the particle as a function of x.</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positions of all equilibrium points, and state for each whether it is stable or unstable.</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Sketch</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33375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a graph of U(x) against x, marking the equilibrium positions, and on the same axes indicate a total energy E for which the particle is confined to a region on one side of the origin only.</a:t>
            </a:r>
          </a:p>
        </p:txBody>
      </p:sp>
      <p:sp>
        <p:nvSpPr>
          <p:cNvPr id="23" name="part-ref"/>
          <p:cNvSpPr txBox="1"/>
          <p:nvPr/>
        </p:nvSpPr>
        <p:spPr>
          <a:xfrm>
            <a:off x="558800" y="38735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Derive</a:t>
            </a:r>
          </a:p>
        </p:txBody>
      </p:sp>
      <p:sp>
        <p:nvSpPr>
          <p:cNvPr id="24" name="part-marks"/>
          <p:cNvSpPr txBox="1"/>
          <p:nvPr/>
        </p:nvSpPr>
        <p:spPr>
          <a:xfrm>
            <a:off x="11009102" y="38735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41097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angular frequency of small oscillations of the particle about one of the stable equilibrium positions.</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2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uses F = −dU/dx</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 = −4ax³ + 2bx</a:t>
            </a:r>
          </a:p>
        </p:txBody>
      </p:sp>
      <p:sp>
        <p:nvSpPr>
          <p:cNvPr id="19" name="ms-ref"/>
          <p:cNvSpPr txBox="1"/>
          <p:nvPr/>
        </p:nvSpPr>
        <p:spPr>
          <a:xfrm>
            <a:off x="558800" y="224599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0" name="ms-objective"/>
          <p:cNvSpPr txBox="1"/>
          <p:nvPr/>
        </p:nvSpPr>
        <p:spPr>
          <a:xfrm>
            <a:off x="11323132" y="224599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equilibrium requires F = 0, so 2bx = 4ax³</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0 and x = ±√(b/2a)</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0 is unstable — U has a local maximum there, since d²U/dx² = −2b &lt; 0</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±√(b/2a) are stable, since d²U/dx² = 12ax² − 2b = 4b &gt; 0 at those points</a:t>
            </a:r>
          </a:p>
        </p:txBody>
      </p:sp>
      <p:sp>
        <p:nvSpPr>
          <p:cNvPr id="29" name="ms-ref"/>
          <p:cNvSpPr txBox="1"/>
          <p:nvPr/>
        </p:nvSpPr>
        <p:spPr>
          <a:xfrm>
            <a:off x="558800" y="365252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Sketch — 3 marks</a:t>
            </a:r>
          </a:p>
        </p:txBody>
      </p:sp>
      <p:sp>
        <p:nvSpPr>
          <p:cNvPr id="30" name="ms-objective"/>
          <p:cNvSpPr txBox="1"/>
          <p:nvPr/>
        </p:nvSpPr>
        <p:spPr>
          <a:xfrm>
            <a:off x="11323132" y="365252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symmetric double-well curve, with U → +∞ as x → ±∞ and a local maximum of U = 0 at x = 0</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minima marked at x = ±√(b/2a), with U negative there</a:t>
            </a:r>
          </a:p>
        </p:txBody>
      </p:sp>
      <p:sp>
        <p:nvSpPr>
          <p:cNvPr id="35" name="ms-tick"/>
          <p:cNvSpPr txBox="1"/>
          <p:nvPr/>
        </p:nvSpPr>
        <p:spPr>
          <a:xfrm>
            <a:off x="558800" y="439991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horizontal line drawn at a negative energy E, between the minimum value of U and zero, with the two turning points on one side identified</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102E29"/>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solidFill>
            <a:srgbClr val="102E29"/>
          </a:solidFill>
          <a:ln>
            <a:no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particle moves along the x-axis with acceleration a(t) = 6t, where a is in m/s² and t is in seconds. At t = 0 the particle is at rest at the origin. What is its position at t = 2.0 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 m</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 m</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 m</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24 m</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Derive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for small displacements about a minimum, the effective spring constant is k_eff = d²U/dx² evaluated at that point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k_eff = 12a(b/2a) − 2b = 4b</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ω = √(k_eff/m) = 2√(b/m)</a:t>
            </a:r>
          </a:p>
        </p:txBody>
      </p:sp>
      <p:sp>
        <p:nvSpPr>
          <p:cNvPr id="21" name="text"/>
          <p:cNvSpPr txBox="1"/>
          <p:nvPr/>
        </p:nvSpPr>
        <p:spPr>
          <a:xfrm>
            <a:off x="812800" y="242316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constant a drops out entirely, which is worth remarking on: it sets where the minimum sits but not how stiff the well is at the bottom.</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102E29"/>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solidFill>
            <a:srgbClr val="102E29"/>
          </a:solidFill>
          <a:ln>
            <a:no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Experimental Design and Analysis   ·   Syllabus 5, 6</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wants to determine experimentally the moment of inertia I of a wheel that is free to rotate about a fixed horizontal axle. A light string is wound around a hub of known radius r on the axle, and a hanging mass m is attached to the free end. When released, the mass falls and the wheel rotates. Friction in the axle is not negligible.</a:t>
            </a:r>
          </a:p>
        </p:txBody>
      </p:sp>
      <p:sp>
        <p:nvSpPr>
          <p:cNvPr id="14" name="panel"/>
          <p:cNvSpPr/>
          <p:nvPr/>
        </p:nvSpPr>
        <p:spPr>
          <a:xfrm>
            <a:off x="3919220" y="2167890"/>
            <a:ext cx="4353560" cy="3175000"/>
          </a:xfrm>
          <a:prstGeom prst="rect">
            <a:avLst/>
          </a:prstGeom>
          <a:solidFill>
            <a:srgbClr val="FFFFFF"/>
          </a:solidFill>
          <a:ln w="9525">
            <a:solidFill>
              <a:srgbClr val="C6C8BB"/>
            </a:solidFill>
          </a:ln>
        </p:spPr>
      </p:sp>
      <p:pic>
        <p:nvPicPr>
          <p:cNvPr id="15" name="Fig. 9.1" descr="A large wheel is mounted on a fixed horizontal axle, carried on a bracket that runs out from a hatched vertical wall on the left. Concentric with the wheel and in front of it is a much smaller hub; a short line from the centre out to the hub's edge is labelled r. A string is wound over the top of the hub, leaves it tangentially on the right-hand side and hangs straight down to a rectangular block labelled m, which is suspended a short distance above a hatched horizontal floor."/>
          <p:cNvPicPr>
            <a:picLocks noChangeAspect="1"/>
          </p:cNvPicPr>
          <p:nvPr/>
        </p:nvPicPr>
        <p:blipFill>
          <a:blip r:embed="rId3"/>
          <a:stretch>
            <a:fillRect/>
          </a:stretch>
        </p:blipFill>
        <p:spPr>
          <a:xfrm>
            <a:off x="4033520" y="2282190"/>
            <a:ext cx="4124960"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large wheel is mounted on a fixed horizontal axle, carried on a bracket that runs out from a hatched vertical wall on the left. Concentric with the wheel and in front of it is a much smaller hub; a short line from the centre out to the hub's edge is labelled r. A string is wound over the top of the hub, leaves it tangentially on the right-hand side and hangs straight down to a rectangular block labelled m, which is suspended a short distance above a hatched horizontal floor.</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102E29"/>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solidFill>
            <a:srgbClr val="102E29"/>
          </a:solidFill>
          <a:ln>
            <a:no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a procedure for measuring the linear acceleration of the falling mass, and state the quantity the student should deliberately vary between trials.</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Derive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35458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Ignoring friction for this part, derive a relationship between the acceleration a of the hanging mass and the moment of inertia I, and describe how the student should plot the data to obtain a straight line.</a:t>
            </a:r>
          </a:p>
        </p:txBody>
      </p:sp>
      <p:sp>
        <p:nvSpPr>
          <p:cNvPr id="19" name="part-ref"/>
          <p:cNvSpPr txBox="1"/>
          <p:nvPr/>
        </p:nvSpPr>
        <p:spPr>
          <a:xfrm>
            <a:off x="558800" y="28905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8905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31267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presence of friction in the axle would affect the value of I obtained from the slope, and describe a modification to the analysis that would account for it.</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A9BDB6"/>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noFill/>
          <a:ln w="9525">
            <a:solidFill>
              <a:srgbClr val="A9BDB6"/>
            </a:solid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release the mass from rest from a measured height h and time the fall with a stopwatch or photogate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obtain the acceleration from h = ½at², repeating each trial and averaging the time</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vary the hanging mass m between trials, keeping the hub radius and the wheel unchanged</a:t>
            </a:r>
          </a:p>
        </p:txBody>
      </p:sp>
      <p:sp>
        <p:nvSpPr>
          <p:cNvPr id="21" name="ms-tick"/>
          <p:cNvSpPr txBox="1"/>
          <p:nvPr/>
        </p:nvSpPr>
        <p:spPr>
          <a:xfrm>
            <a:off x="558800" y="23469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use a photogate or video rather than a hand-operated stopwatch where possible, since the fall times are short and reaction time is a significant fraction of them</a:t>
            </a:r>
          </a:p>
        </p:txBody>
      </p:sp>
      <p:sp>
        <p:nvSpPr>
          <p:cNvPr id="23" name="ms-ref"/>
          <p:cNvSpPr txBox="1"/>
          <p:nvPr/>
        </p:nvSpPr>
        <p:spPr>
          <a:xfrm>
            <a:off x="558800" y="294259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Derive — 4 marks</a:t>
            </a:r>
          </a:p>
        </p:txBody>
      </p:sp>
      <p:sp>
        <p:nvSpPr>
          <p:cNvPr id="24" name="ms-objective"/>
          <p:cNvSpPr txBox="1"/>
          <p:nvPr/>
        </p:nvSpPr>
        <p:spPr>
          <a:xfrm>
            <a:off x="11323132" y="294259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for the hanging mass, mg − T = ma; for the wheel, Tr = Iα with α = a/r</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eliminating T gives mg = ma + Ia/r², so a = mg/(m + I/r²)</a:t>
            </a:r>
          </a:p>
        </p:txBody>
      </p:sp>
      <p:sp>
        <p:nvSpPr>
          <p:cNvPr id="29" name="ms-tick"/>
          <p:cNvSpPr txBox="1"/>
          <p:nvPr/>
        </p:nvSpPr>
        <p:spPr>
          <a:xfrm>
            <a:off x="558800" y="36899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899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rearranges to a linear form — for example 1/a = (I/r²)(1/(mg)) + 1/g</a:t>
            </a:r>
          </a:p>
        </p:txBody>
      </p:sp>
      <p:sp>
        <p:nvSpPr>
          <p:cNvPr id="31" name="ms-tick"/>
          <p:cNvSpPr txBox="1"/>
          <p:nvPr/>
        </p:nvSpPr>
        <p:spPr>
          <a:xfrm>
            <a:off x="558800" y="39433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9433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plot 1/a against 1/m; the slope is I/(gr²) and the vertical intercept is 1/g</a:t>
            </a:r>
          </a:p>
        </p:txBody>
      </p:sp>
      <p:sp>
        <p:nvSpPr>
          <p:cNvPr id="33" name="text"/>
          <p:cNvSpPr txBox="1"/>
          <p:nvPr/>
        </p:nvSpPr>
        <p:spPr>
          <a:xfrm>
            <a:off x="812800" y="427291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Choosing which reciprocal to plot is the substance of the task. Plotting a against m gives a curve and no usable gradient.</a:t>
            </a:r>
          </a:p>
        </p:txBody>
      </p:sp>
      <p:sp>
        <p:nvSpPr>
          <p:cNvPr id="34" name="ms-ref"/>
          <p:cNvSpPr txBox="1"/>
          <p:nvPr/>
        </p:nvSpPr>
        <p:spPr>
          <a:xfrm>
            <a:off x="558800" y="459041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35" name="ms-objective"/>
          <p:cNvSpPr txBox="1"/>
          <p:nvPr/>
        </p:nvSpPr>
        <p:spPr>
          <a:xfrm>
            <a:off x="11323132" y="459041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36" name="ms-tick"/>
          <p:cNvSpPr txBox="1"/>
          <p:nvPr/>
        </p:nvSpPr>
        <p:spPr>
          <a:xfrm>
            <a:off x="558800" y="48310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8310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frictional torque opposes the rotation, so every measured acceleration is smaller than the frictionless model predicts</a:t>
            </a:r>
          </a:p>
        </p:txBody>
      </p:sp>
      <p:sp>
        <p:nvSpPr>
          <p:cNvPr id="38" name="ms-tick"/>
          <p:cNvSpPr txBox="1"/>
          <p:nvPr/>
        </p:nvSpPr>
        <p:spPr>
          <a:xfrm>
            <a:off x="558800" y="50844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844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analysis attributes that reduction entirely to rotational inertia, so the value of I obtained is too large</a:t>
            </a:r>
          </a:p>
        </p:txBody>
      </p:sp>
      <p:sp>
        <p:nvSpPr>
          <p:cNvPr id="40" name="ms-tick"/>
          <p:cNvSpPr txBox="1"/>
          <p:nvPr/>
        </p:nvSpPr>
        <p:spPr>
          <a:xfrm>
            <a:off x="558800" y="533781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33781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include a constant frictional torque τ_f in the wheel's equation, Tr − τ_f = Iα, which adds a constant term to the linearised relationship and can be found from the intercept — or measure the torque needed to keep the wheel turning at constant speed and subtract it</a:t>
            </a:r>
          </a:p>
        </p:txBody>
      </p:sp>
      <p:sp>
        <p:nvSpPr>
          <p:cNvPr id="42" name="panel"/>
          <p:cNvSpPr/>
          <p:nvPr/>
        </p:nvSpPr>
        <p:spPr>
          <a:xfrm>
            <a:off x="558800" y="558800"/>
            <a:ext cx="11074400" cy="12700"/>
          </a:xfrm>
          <a:prstGeom prst="rect">
            <a:avLst/>
          </a:prstGeom>
          <a:solidFill>
            <a:srgbClr val="2F4B45"/>
          </a:solidFill>
          <a:ln>
            <a:noFill/>
          </a:ln>
        </p:spPr>
      </p:sp>
      <p:sp>
        <p:nvSpPr>
          <p:cNvPr id="4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4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5" name="panel"/>
          <p:cNvSpPr/>
          <p:nvPr/>
        </p:nvSpPr>
        <p:spPr>
          <a:xfrm>
            <a:off x="558800" y="6273800"/>
            <a:ext cx="11074400" cy="12700"/>
          </a:xfrm>
          <a:prstGeom prst="rect">
            <a:avLst/>
          </a:prstGeom>
          <a:solidFill>
            <a:srgbClr val="2F4B45"/>
          </a:solidFill>
          <a:ln>
            <a:noFill/>
          </a:ln>
        </p:spPr>
      </p:sp>
      <p:sp>
        <p:nvSpPr>
          <p:cNvPr id="4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4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Qualitative/Quantitative Translation   ·   Syllabus 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block of mass m slides on a frictionless horizontal surface with initial speed v₀ at t = 0. It experiences a resistive force from the surrounding air of magnitude bv, directed opposite to its velocity, where b is a positive constant.</a:t>
            </a:r>
          </a:p>
        </p:txBody>
      </p:sp>
      <p:sp>
        <p:nvSpPr>
          <p:cNvPr id="14" name="panel"/>
          <p:cNvSpPr/>
          <p:nvPr/>
        </p:nvSpPr>
        <p:spPr>
          <a:xfrm>
            <a:off x="2837676" y="1953260"/>
            <a:ext cx="6516649" cy="3175000"/>
          </a:xfrm>
          <a:prstGeom prst="rect">
            <a:avLst/>
          </a:prstGeom>
          <a:solidFill>
            <a:srgbClr val="FFFFFF"/>
          </a:solidFill>
          <a:ln w="9525">
            <a:solidFill>
              <a:srgbClr val="C6C8BB"/>
            </a:solidFill>
          </a:ln>
        </p:spPr>
      </p:sp>
      <p:pic>
        <p:nvPicPr>
          <p:cNvPr id="15" name="Fig. 10.1" descr="A rectangular block, labelled as having mass m, sits on a hatched horizontal surface that is marked &quot;frictionless surface&quot;.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
          <p:cNvPicPr>
            <a:picLocks noChangeAspect="1"/>
          </p:cNvPicPr>
          <p:nvPr/>
        </p:nvPicPr>
        <p:blipFill>
          <a:blip r:embed="rId3"/>
          <a:stretch>
            <a:fillRect/>
          </a:stretch>
        </p:blipFill>
        <p:spPr>
          <a:xfrm>
            <a:off x="2951976" y="2067560"/>
            <a:ext cx="6288049"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A rectangular block, labelled as having mass m, sits on a hatched horizontal surface that is marked "frictionless surface". Above the block an arrow points to the right, labelled v0 and annotated as the speed at t = 0. A second arrow begins at the centre of the block and points to the left, in the direction opposite to the motion, and is labelled bv for the resistive force the surrounding air exerts. No vertical forces are drawn, and no graph of the later motion is shown.</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speed of the block as a function of time.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total distance travelled by the block before it comes to rest.</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Sketch</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graphs of the speed and of the position of the block as functions of time, on separate axes.</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block can travel a finite total distance even though your expression predicts that its speed never reaches exactly zero.</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Newton's second law gives m dv/dt = −bv</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separates variables, dv/v = −(b/m)dt</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integrates from v₀ at t = 0 to v at t, giving ln(v/v₀) = −bt/m</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v(t) = v₀e^(−bt/m)</a:t>
            </a:r>
          </a:p>
        </p:txBody>
      </p:sp>
      <p:sp>
        <p:nvSpPr>
          <p:cNvPr id="23" name="ms-ref"/>
          <p:cNvSpPr txBox="1"/>
          <p:nvPr/>
        </p:nvSpPr>
        <p:spPr>
          <a:xfrm>
            <a:off x="558800" y="275272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4" name="ms-objective"/>
          <p:cNvSpPr txBox="1"/>
          <p:nvPr/>
        </p:nvSpPr>
        <p:spPr>
          <a:xfrm>
            <a:off x="11323132" y="275272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∫₀^∞ v₀e^(−bt/m) dt</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evaluates to v₀(m/b)[−e^(−bt/m)]₀^∞</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x = mv₀/b, a finite distance</a:t>
            </a:r>
          </a:p>
        </p:txBody>
      </p:sp>
      <p:sp>
        <p:nvSpPr>
          <p:cNvPr id="31" name="ms-ref"/>
          <p:cNvSpPr txBox="1"/>
          <p:nvPr/>
        </p:nvSpPr>
        <p:spPr>
          <a:xfrm>
            <a:off x="558800" y="39058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Sketch — 3 marks</a:t>
            </a:r>
          </a:p>
        </p:txBody>
      </p:sp>
      <p:sp>
        <p:nvSpPr>
          <p:cNvPr id="32" name="ms-objective"/>
          <p:cNvSpPr txBox="1"/>
          <p:nvPr/>
        </p:nvSpPr>
        <p:spPr>
          <a:xfrm>
            <a:off x="11323132" y="39058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speed starts at v₀, decreases, is concave up, and approaches zero asymptotically without reaching it</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position starts at zero with initial slope v₀ and increases</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position approaches the horizontal asymptote x = mv₀/b</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as the block slows, the resistive force also falls in proportion, so the deceleration decreases and the block never quite stops within the model</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distance covered in each successive interval of time falls off exponentially</a:t>
            </a:r>
          </a:p>
        </p:txBody>
      </p:sp>
      <p:sp>
        <p:nvSpPr>
          <p:cNvPr id="19" name="ms-tick"/>
          <p:cNvSpPr txBox="1"/>
          <p:nvPr/>
        </p:nvSpPr>
        <p:spPr>
          <a:xfrm>
            <a:off x="558800" y="22834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sum of those ever-smaller contributions converges, so the total distance is finite even though the time taken is unbounded — a physical situation in which "never stops" and "travels a finite distance" are both true</a:t>
            </a:r>
          </a:p>
        </p:txBody>
      </p:sp>
      <p:sp>
        <p:nvSpPr>
          <p:cNvPr id="21" name="text"/>
          <p:cNvSpPr txBox="1"/>
          <p:nvPr/>
        </p:nvSpPr>
        <p:spPr>
          <a:xfrm>
            <a:off x="812800" y="280289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This is the part of the task type that carries no equations at all in the rubric. A candidate who re-derives part (b) instead of explaining it earns nothing here.</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AP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mathematical steps to arrive at a final answer, including an algebraic expression, correctly substituted numbers, and units.</a:t>
            </a:r>
          </a:p>
        </p:txBody>
      </p:sp>
      <p:sp>
        <p:nvSpPr>
          <p:cNvPr id="7" name="command-word"/>
          <p:cNvSpPr txBox="1"/>
          <p:nvPr/>
        </p:nvSpPr>
        <p:spPr>
          <a:xfrm>
            <a:off x="5588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Derive</a:t>
            </a:r>
          </a:p>
        </p:txBody>
      </p:sp>
      <p:sp>
        <p:nvSpPr>
          <p:cNvPr id="8" name="text"/>
          <p:cNvSpPr txBox="1"/>
          <p:nvPr/>
        </p:nvSpPr>
        <p:spPr>
          <a:xfrm>
            <a:off x="558800" y="230505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a series of mathematical steps from a fundamental law or relationship to arrive at the desired result.</a:t>
            </a:r>
          </a:p>
        </p:txBody>
      </p:sp>
      <p:sp>
        <p:nvSpPr>
          <p:cNvPr id="9" name="command-word"/>
          <p:cNvSpPr txBox="1"/>
          <p:nvPr/>
        </p:nvSpPr>
        <p:spPr>
          <a:xfrm>
            <a:off x="558800" y="281686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304038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the relevant characteristics of a specified topic.</a:t>
            </a:r>
          </a:p>
        </p:txBody>
      </p:sp>
      <p:sp>
        <p:nvSpPr>
          <p:cNvPr id="11" name="command-word"/>
          <p:cNvSpPr txBox="1"/>
          <p:nvPr/>
        </p:nvSpPr>
        <p:spPr>
          <a:xfrm>
            <a:off x="558800" y="337883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60235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Arrive at a conclusion after reasoning, observation, or applying mathematical routines.</a:t>
            </a:r>
          </a:p>
        </p:txBody>
      </p:sp>
      <p:sp>
        <p:nvSpPr>
          <p:cNvPr id="13" name="command-word"/>
          <p:cNvSpPr txBox="1"/>
          <p:nvPr/>
        </p:nvSpPr>
        <p:spPr>
          <a:xfrm>
            <a:off x="558800" y="411416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4" name="text"/>
          <p:cNvSpPr txBox="1"/>
          <p:nvPr/>
        </p:nvSpPr>
        <p:spPr>
          <a:xfrm>
            <a:off x="558800" y="433768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information about how or why a relationship, situation or outcome occurs, using evidence and reasoning.</a:t>
            </a:r>
          </a:p>
        </p:txBody>
      </p:sp>
      <p:sp>
        <p:nvSpPr>
          <p:cNvPr id="15" name="command-word"/>
          <p:cNvSpPr txBox="1"/>
          <p:nvPr/>
        </p:nvSpPr>
        <p:spPr>
          <a:xfrm>
            <a:off x="558800" y="484949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Indicate</a:t>
            </a:r>
          </a:p>
        </p:txBody>
      </p:sp>
      <p:sp>
        <p:nvSpPr>
          <p:cNvPr id="16" name="text"/>
          <p:cNvSpPr txBox="1"/>
          <p:nvPr/>
        </p:nvSpPr>
        <p:spPr>
          <a:xfrm>
            <a:off x="558800" y="507301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Select the correct option from those provided, before giving any reasoning that is asked for.</a:t>
            </a:r>
          </a:p>
        </p:txBody>
      </p:sp>
      <p:sp>
        <p:nvSpPr>
          <p:cNvPr id="17"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Justify</a:t>
            </a:r>
          </a:p>
        </p:txBody>
      </p:sp>
      <p:sp>
        <p:nvSpPr>
          <p:cNvPr id="18"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evidence to support or defend a claim, and reasoning to explain how that evidence supports the claim.</a:t>
            </a:r>
          </a:p>
        </p:txBody>
      </p:sp>
      <p:sp>
        <p:nvSpPr>
          <p:cNvPr id="19"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0"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Draw a shape or trend line, without requiring exact plotted values.</a:t>
            </a:r>
          </a:p>
        </p:txBody>
      </p:sp>
      <p:sp>
        <p:nvSpPr>
          <p:cNvPr id="21" name="panel"/>
          <p:cNvSpPr/>
          <p:nvPr/>
        </p:nvSpPr>
        <p:spPr>
          <a:xfrm>
            <a:off x="558800" y="558800"/>
            <a:ext cx="11074400" cy="12700"/>
          </a:xfrm>
          <a:prstGeom prst="rect">
            <a:avLst/>
          </a:prstGeom>
          <a:solidFill>
            <a:srgbClr val="C6C8BB"/>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C6C8BB"/>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A9BDB6"/>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noFill/>
          <a:ln w="9525">
            <a:solidFill>
              <a:srgbClr val="A9BDB6"/>
            </a:solid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8.0 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Integrating twice gives v = 3t² and x = t³, so x = 8.0 m at t = 2.0 s. D is the answer of a candidate who evaluates a at t = 2.0 s to get 12 m/s² and then applies x = ½at², which is only valid for constant acceleration — the whole point of the item is that this acceleration is not constant.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object of mass m falls from rest through a fluid that exerts a resistive force of magnitude bv, where v is the speed. What is the terminal speed?</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b/(mg)</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mg/b</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√(mg/b)</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mgb</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mg/b</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terminal speed for a resistive force proportional to v², and is the answer of a candidate who reaches for the more familiar quadratic drag law without reading the exponent given.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102E29"/>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solidFill>
            <a:srgbClr val="102E29"/>
          </a:solidFill>
          <a:ln>
            <a:no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single force F(x) = 4x² acts on an object as it moves along the x-axis, where F is in newtons and x in metres. How much work does this force do on the object as it moves from x = 0 to x = 3.0 m?</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 J</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 J</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54 J</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108 J</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A9BDB6"/>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noFill/>
          <a:ln w="9525">
            <a:solidFill>
              <a:srgbClr val="A9BDB6"/>
            </a:solid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36 J</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is F(3.0) × 3.0 = 108 J, the answer of a candidate who multiplies the final force by the distance instead of integrating. Since the force varies, the work is ∫₀³ 4x² dx = (4/3)(27) = 36 J.</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uniform thin rod of mass M and length L rotates about an axis perpendicular to the rod through one end. What is its moment of inertia about that axis?</a:t>
            </a:r>
          </a:p>
        </p:txBody>
      </p:sp>
      <p:sp>
        <p:nvSpPr>
          <p:cNvPr id="14" name="panel"/>
          <p:cNvSpPr/>
          <p:nvPr/>
        </p:nvSpPr>
        <p:spPr>
          <a:xfrm>
            <a:off x="3353506" y="1953260"/>
            <a:ext cx="5484989" cy="2120900"/>
          </a:xfrm>
          <a:prstGeom prst="rect">
            <a:avLst/>
          </a:prstGeom>
          <a:solidFill>
            <a:srgbClr val="FFFFFF"/>
          </a:solidFill>
          <a:ln w="9525">
            <a:solidFill>
              <a:srgbClr val="C6C8BB"/>
            </a:solidFill>
          </a:ln>
        </p:spPr>
      </p:sp>
      <p:pic>
        <p:nvPicPr>
          <p:cNvPr id="15" name="Fig. 4.1" descr="A uniform thin rod is drawn horizontally across the figure and labelled as having mass M. At its left-hand end a small circle with a dot at its centre marks the axis of rotation, which is perpendicular both to the rod and to the page; a short dashed leader connects that symbol to the words &quot;axis, perpendicular to the page&quot;. A dimension line beneath the rod, with a tick at each end, runs from the axis to the far end of the rod and is labelled L."/>
          <p:cNvPicPr>
            <a:picLocks noChangeAspect="1"/>
          </p:cNvPicPr>
          <p:nvPr/>
        </p:nvPicPr>
        <p:blipFill>
          <a:blip r:embed="rId3"/>
          <a:stretch>
            <a:fillRect/>
          </a:stretch>
        </p:blipFill>
        <p:spPr>
          <a:xfrm>
            <a:off x="3467806" y="2067560"/>
            <a:ext cx="5256389"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4.1 — A uniform thin rod is drawn horizontally across the figure and labelled as having mass M. At its left-hand end a small circle with a dot at its centre marks the axis of rotation, which is perpendicular both to the rod and to the page; a short dashed leader connects that symbol to the words "axis, perpendicular to the page". A dimension line beneath the rod, with a tick at each end, runs from the axis to the far end of the rod and is labelled L.</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ML²/12</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ML²/6</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ML²/3</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ML²</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MECHANICS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Mechanics.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ML²/3</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moment of inertia about the centre. Applying the parallel-axis theorem, I = ML²/12 + M(L/2)² = ML²/3, and a candidate who quotes A has answered a different question.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MECHANICS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Mechanics.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 AP Physics C · Mechanics</dc:title>
  <dc:subject>AP Physics C: Mechanics</dc:subject>
  <dc:creator>GioPhysics</dc:creator>
  <cp:keywords>practice paper, AP, College Board AP Physics · frameworks first examined in 2025</cp:keywords>
  <dc:description>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dc:description>
  <cp:lastModifiedBy>GioPhysics</cp:lastModifiedBy>
  <dcterms:created xsi:type="dcterms:W3CDTF">2026-01-01T00:00:00Z</dcterms:created>
  <dcterms:modified xsi:type="dcterms:W3CDTF">2026-01-01T00:00:00Z</dcterms:modified>
</cp:coreProperties>
</file>