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notesMaster" Target="notesMasters/notesMaster1.xml"/><Relationship Id="rId2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[Format] Paper 1 has two parts: 1A is multiple choice, and 1B is data-based questions drawn from the experimental work of the course, with no recall in it at all. Paper 2 is short-answer and extended-response across the whole syllabus. HL papers are longer and reach the HL-only sub-topics. The data booklet is provided in every paper, so no question tests whether you can remember an equation.</a:t>
            </a:r>
          </a:p>
          <a:p>
            <a:pPr marL="0" indent="0">
              <a:buNone/>
            </a:pPr>
            <a:r>
              <a:rPr lang="en-GB" sz="1200" dirty="0"/>
              <a:t>[Demand] The command term sets the demand, and the papers are written that way. "State" earns one mark for one line; "explain" is not creditworthy without a mechanism; "discuss" and "evaluate" need both sides weighed before a conclusion is reached. The extended-response part that closes each Paper 2 question is where HL candidates separate from one another, and those parts are pitched there rather than at the level of the calculation before them.</a:t>
            </a:r>
          </a:p>
          <a:p>
            <a:pPr marL="0" indent="0">
              <a:buNone/>
            </a:pPr>
            <a:r>
              <a:rPr lang="en-GB" sz="1200" dirty="0"/>
              <a:t>[Source] IB Diploma Programme Physics subject page — https://www.ibo.org/programmes/diploma-programme/curriculum/sciences/physics/</a:t>
            </a:r>
          </a:p>
          <a:p>
            <a:pPr marL="0" indent="0">
              <a:buNone/>
            </a:pPr>
            <a:r>
              <a:rPr lang="en-GB" sz="1200" dirty="0"/>
              <a:t>[Disclaimer] Written by GioPhysics from the published course. These are practice papers in the style of IB Diploma Programme Physics; they are not IB papers, contain no past-paper questions, and the official subject guide and data booklet remain the authority. IB is a trademark of the International Baccalaureate Organization, which is not affiliated with and does not endorse GioPhysics.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Figure 3. Side view. A bar magnet is drawn vertically above a horizontal copper ring, with its two halves marked S at the top and N at the bottom, so that the north pole is the end facing the ring. An arrow beside the magnet, labelled v, points vertically downward. A faint dashed line continues from the bottom of the magnet straight down through the centre of the ring, which is drawn as a flattened ellipse to show it lying horizontally, and is labelled 'copper ring'.</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A — upward as it approaches, upward after it has passed</a:t>
            </a:r>
          </a:p>
          <a:p>
            <a:pPr marL="0" indent="0">
              <a:buNone/>
            </a:pPr>
            <a:r>
              <a:rPr lang="en-GB" sz="1200" dirty="0"/>
              <a:t>[Distractors] B is the intuitive answer — the ring appears to repel then attract — but Lenz's law makes the induced effect oppose the motion in both stages. Approaching, the ring repels; receding, it attracts; and both act upward on a falling magnet. D confuses ferromagnetism with induction.</a:t>
            </a:r>
          </a:p>
          <a:p>
            <a:pPr marL="0" indent="0">
              <a:buNone/>
            </a:pPr>
            <a:r>
              <a:rPr lang="en-GB" sz="1200" dirty="0"/>
              <a:t>[Figure] Figure 3. Side view. A bar magnet is drawn vertically above a horizontal copper ring, with its two halves marked S at the top and N at the bottom, so that the north pole is the end facing the ring. An arrow beside the magnet, labelled v, points vertically downward. A faint dashed line continues from the bottom of the magnet straight down through the centre of the ring, which is drawn as a flattened ellipse to show it lying horizontally, and is labelled 'copper ring'.</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D — Both B and C are correct.</a:t>
            </a:r>
          </a:p>
          <a:p>
            <a:pPr marL="0" indent="0">
              <a:buNone/>
            </a:pPr>
            <a:r>
              <a:rPr lang="en-GB" sz="1200" dirty="0"/>
              <a:t>[Distractors] Both statements are true and follow from the same fact: if a field had a component along an equipotential, moving a charge along it would do work and the potential would change. Candidates who stop at the first true statement they meet choose B or C.</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Figure 4. A long straight wire is drawn vertically and labelled 'long straight wire'. An arrow drawn along the wire and labelled I gives the direction of the current in it. To the right of the wire, at the same height, a small rectangle labelled 'magnetic field probe' has its near face towards the wire, and a dimension line running perpendicular from the wire to that face is labelled r. A dashed outline of the probe, drawn further to the right at the same height, carries the note 'probe moved to other values of r'.</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Figure 4. A long straight wire is drawn vertically and labelled 'long straight wire'. An arrow drawn along the wire and labelled I gives the direction of the current in it. To the right of the wire, at the same height, a small rectangle labelled 'magnetic field probe' has its near face towards the wire, and a dimension line running perpendicular from the wire to that face is labelled r. A dashed outline of the probe, drawn further to the right at the same height, carries the note 'probe moved to other values of r'.</a:t>
            </a:r>
          </a:p>
          <a:p>
            <a:pPr marL="0" indent="0">
              <a:buNone/>
            </a:pPr>
            <a:r>
              <a:rPr lang="en-GB" sz="1200" dirty="0"/>
              <a:t>[Reminder] Figure 4 is on the previous slide.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(d)] The reasoning to reward is the link between the kind of error and its signature on the graph: a constant offset moves the intercept, a scale error changes the gradient.</a:t>
            </a:r>
          </a:p>
          <a:p>
            <a:pPr marL="0" indent="0">
              <a:buNone/>
            </a:pPr>
            <a:r>
              <a:rPr lang="en-GB" sz="1200" dirty="0"/>
              <a:t>[Figure] Figure 4. A long straight wire is drawn vertically and labelled 'long straight wire'. An arrow drawn along the wire and labelled I gives the direction of the current in it. To the right of the wire, at the same height, a small rectangle labelled 'magnetic field probe' has its near face towards the wire, and a dimension line running perpendicular from the wire to that face is labelled r. A dashed outline of the probe, drawn further to the right at the same height, carries the note 'probe moved to other values of r'.</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Figure 5. Side view of the arrangement. At the left a cathode plate marked − faces an anode plate marked + which has a small hole in it at the level of the beam; below, the two plates are joined by wires through a cell labelled 500 V, whose positive terminal is connected to the anode. Arrows show an electron leaving the cathode, passing through the hole in the anode and travelling on to the right, where it crosses into a large rectangular region drawn with a dashed boundary and filled with crosses, labelled 'uniform magnetic field, B = 2.5 mT, into the page'. Inside that region the electron's path is drawn as an arc that curves steadily downwards away from its original straight line.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Routine — The standard application — the named equation, the usual graph read.</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Figure 5. Side view of the arrangement. At the left a cathode plate marked − faces an anode plate marked + which has a small hole in it at the level of the beam; below, the two plates are joined by wires through a cell labelled 500 V, whose positive terminal is connected to the anode. Arrows show an electron leaving the cathode, passing through the hole in the anode and travelling on to the right, where it crosses into a large rectangular region drawn with a dashed boundary and filled with crosses, labelled 'uniform magnetic field, B = 2.5 mT, into the page'. Inside that region the electron's path is drawn as an arc that curves steadily downwards away from its original straight line.</a:t>
            </a:r>
          </a:p>
          <a:p>
            <a:pPr marL="0" indent="0">
              <a:buNone/>
            </a:pPr>
            <a:r>
              <a:rPr lang="en-GB" sz="1200" dirty="0"/>
              <a:t>[Reminder] Figure 5 is on the previous slide.</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[Figure] Figure 5. Side view of the arrangement. At the left a cathode plate marked − faces an anode plate marked + which has a small hole in it at the level of the beam; below, the two plates are joined by wires through a cell labelled 500 V, whose positive terminal is connected to the anode. Arrows show an electron leaving the cathode, passing through the hole in the anode and travelling on to the right, where it crosses into a large rectangular region drawn with a dashed boundary and filled with crosses, labelled 'uniform magnetic field, B = 2.5 mT, into the page'. Inside that region the electron's path is drawn as an arc that curves steadily downwards away from its original straight line.</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Figure 6. A rectangular coil hangs between the flat faces of two poles, the north pole a block on the left and the south pole a block on the right. Four evenly spaced horizontal arrows run across the gap from the north pole to the south pole, and a note reads 'uniform field, B = 85 mT'. The coil is drawn obliquely, as a rectangle turned so that its plane lies at an angle to the field, and is labelled 'coil of 250 turns' and 'area 3.2 × 10⁻³ m²'. A vertical dashed line through the middle of the coil is labelled 'axis of rotation', with a curved arrow above it and the note '50 revolutions per second'. Two leads run down from the bottom of the coil to a pair of slip rings with brushes, whose terminals are labelled 'output to external circuit'.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Figure 6. A rectangular coil hangs between the flat faces of two poles, the north pole a block on the left and the south pole a block on the right. Four evenly spaced horizontal arrows run across the gap from the north pole to the south pole, and a note reads 'uniform field, B = 85 mT'. The coil is drawn obliquely, as a rectangle turned so that its plane lies at an angle to the field, and is labelled 'coil of 250 turns' and 'area 3.2 × 10⁻³ m²'. A vertical dashed line through the middle of the coil is labelled 'axis of rotation', with a curved arrow above it and the note '50 revolutions per second'. Two leads run down from the bottom of the coil to a pair of slip rings with brushes, whose terminals are labelled 'output to external circuit'.</a:t>
            </a:r>
          </a:p>
          <a:p>
            <a:pPr marL="0" indent="0">
              <a:buNone/>
            </a:pPr>
            <a:r>
              <a:rPr lang="en-GB" sz="1200" dirty="0"/>
              <a:t>[Reminder] Figure 6 is on the previous slide.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(c)] The relationship between a quantity and its rate of change, tested on a case where intuition points the wrong way. This is one of the most reliably discriminating parts in the whole theme.</a:t>
            </a:r>
          </a:p>
          <a:p>
            <a:pPr marL="0" indent="0">
              <a:buNone/>
            </a:pPr>
            <a:r>
              <a:rPr lang="en-GB" sz="1200" dirty="0"/>
              <a:t>[Figure] Figure 6. A rectangular coil hangs between the flat faces of two poles, the north pole a block on the left and the south pole a block on the right. Four evenly spaced horizontal arrows run across the gap from the north pole to the south pole, and a note reads 'uniform field, B = 85 mT'. The coil is drawn obliquely, as a rectangle turned so that its plane lies at an angle to the field, and is labelled 'coil of 250 turns' and 'area 3.2 × 10⁻³ m²'. A vertical dashed line through the middle of the coil is labelled 'axis of rotation', with a curved arrow above it and the note '50 revolutions per second'. Two leads run down from the bottom of the coil to a pair of slip rings with brushes, whose terminals are labelled 'output to external circuit'.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(c)] The relationship between a quantity and its rate of change, tested on a case where intuition points the wrong way. This is one of the most reliably discriminating parts in the whole theme.</a:t>
            </a:r>
          </a:p>
          <a:p>
            <a:pPr marL="0" indent="0">
              <a:buNone/>
            </a:pPr>
            <a:r>
              <a:rPr lang="en-GB" sz="1200" dirty="0"/>
              <a:t>[Figure] Figure 6. A rectangular coil hangs between the flat faces of two poles, the north pole a block on the left and the south pole a block on the right. Four evenly spaced horizontal arrows run across the gap from the north pole to the south pole, and a note reads 'uniform field, B = 85 mT'. The coil is drawn obliquely, as a rectangle turned so that its plane lies at an angle to the field, and is labelled 'coil of 250 turns' and 'area 3.2 × 10⁻³ m²'. A vertical dashed line through the middle of the coil is labelled 'axis of rotation', with a curved arrow above it and the note '50 revolutions per second'. Two leads run down from the bottom of the coil to a pair of slip rings with brushes, whose terminals are labelled 'output to external circuit'.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[Objectives] AO1 Demonstrate knowledge: Recall facts, concepts and terminology, and state methodologies and techniques used in the course.   AO2 Understand and apply knowledge: Apply concepts, terminology and techniques to familiar and unfamiliar situations, including numerical work.   AO3 Analyse, evaluate and construct: Analyse and evaluate data, methods, claims and explanations, and construct a reasoned argument or conclusion.   AO4 Demonstrate the application of skills: Design and evaluate investigations, handle raw and processed data, treat uncertainties, and communicate results.</a:t>
            </a:r>
          </a:p>
          <a:p>
            <a:pPr marL="0" indent="0">
              <a:buNone/>
            </a:pPr>
            <a:r>
              <a:rPr lang="en-GB" sz="1200" dirty="0"/>
              <a:t>[Source] IB Diploma Programme Physics subject page — https://www.ibo.org/programmes/diploma-programme/curriculum/sciences/physics/</a:t>
            </a:r>
          </a:p>
          <a:p>
            <a:pPr marL="0" indent="0">
              <a:buNone/>
            </a:pPr>
            <a:r>
              <a:rPr lang="en-GB" sz="1200" dirty="0"/>
              <a:t>[Disclaimer] Written by GioPhysics from the published course. These are practice papers in the style of IB Diploma Programme Physics; they are not IB papers, contain no past-paper questions, and the official subject guide and data booklet remain the authority. IB is a trademark of the International Baccalaureate Organization, which is not affiliated with and does not endorse GioPhysics.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B — g/2</a:t>
            </a:r>
          </a:p>
          <a:p>
            <a:pPr marL="0" indent="0">
              <a:buNone/>
            </a:pPr>
            <a:r>
              <a:rPr lang="en-GB" sz="1200" dirty="0"/>
              <a:t>[Distractors] C is chosen by candidates who assume the two doublings cancel. In g = GM/R², the radius enters squared, so doubling both mass and radius gives 2/4 = ½.</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B — It is reduced to one third of its original value.</a:t>
            </a:r>
          </a:p>
          <a:p>
            <a:pPr marL="0" indent="0">
              <a:buNone/>
            </a:pPr>
            <a:r>
              <a:rPr lang="en-GB" sz="1200" dirty="0"/>
              <a:t>[Distractors] Touching shares the total charge of +4.0 nC equally, giving +2.0 nC on each, so the product of the charges falls from 12 nC² to 4 nC² and the force to one third. A is chosen by candidates who think the charges neutralise — they only partly do. The force also changes from attraction to repulsion, but the question asks about its magnitude.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Routine — The standard application — the named equation, the usual graph read.</a:t>
            </a:r>
          </a:p>
          <a:p>
            <a:pPr marL="0" indent="0">
              <a:buNone/>
            </a:pPr>
            <a:r>
              <a:rPr lang="en-GB" sz="1200" dirty="0"/>
              <a:t>[Figure] Figure 1. A rectangular region bounded by a dashed line is filled with an evenly spaced grid of crosses and labelled 'uniform magnetic field of magnitude B, into the page'. Inside the region a complete circle is drawn: the path followed by the proton. A line from the centre of the circle out to the circle is marked with a tick at each end and labelled r. A solid dot on the circle at its lowest point is labelled 'proton', and from that dot an arrow labelled v points horizontally to the right, along the tangent to the circle.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C — 2r</a:t>
            </a:r>
          </a:p>
          <a:p>
            <a:pPr marL="0" indent="0">
              <a:buNone/>
            </a:pPr>
            <a:r>
              <a:rPr lang="en-GB" sz="1200" dirty="0"/>
              <a:t>[Distractors] B is the answer of a candidate who remembers that the period of circular motion in a magnetic field is independent of speed, which is true but is not what was asked. From r = mv/(qB), the radius is proportional to the speed.</a:t>
            </a:r>
          </a:p>
          <a:p>
            <a:pPr marL="0" indent="0">
              <a:buNone/>
            </a:pPr>
            <a:r>
              <a:rPr lang="en-GB" sz="1200" dirty="0"/>
              <a:t>[Figure] Figure 1. A rectangular region bounded by a dashed line is filled with an evenly spaced grid of crosses and labelled 'uniform magnetic field of magnitude B, into the page'. Inside the region a complete circle is drawn: the path followed by the proton. A line from the centre of the circle out to the circle is marked with a tick at each end and labelled r. A solid dot on the circle at its lowest point is labelled 'proton', and from that dot an arrow labelled v points horizontally to the right, along the tangent to the circle.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Figure 2. A planet is drawn as a large shaded circle labelled 'planet of mass M'. A dashed circle, concentric with the planet and well outside it, is labelled 'circular orbit'. A small rectangle sitting on the dashed circle, above and to the right of the planet, is labelled 'satellite of mass m'. A short arrow from the satellite, drawn along the tangent to the orbit and labelled v, shows the direction in which it travels. A line runs from the centre of the planet out to the satellite and is labelled r.</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A — −GMm/(2r)</a:t>
            </a:r>
          </a:p>
          <a:p>
            <a:pPr marL="0" indent="0">
              <a:buNone/>
            </a:pPr>
            <a:r>
              <a:rPr lang="en-GB" sz="1200" dirty="0"/>
              <a:t>[Distractors] B is the potential energy alone, forgetting that the satellite also has kinetic energy of +GMm/(2r). The total is negative, which is what makes the orbit bound.</a:t>
            </a:r>
          </a:p>
          <a:p>
            <a:pPr marL="0" indent="0">
              <a:buNone/>
            </a:pPr>
            <a:r>
              <a:rPr lang="en-GB" sz="1200" dirty="0"/>
              <a:t>[Figure] Figure 2. A planet is drawn as a large shaded circle labelled 'planet of mass M'. A dashed circle, concentric with the planet and well outside it, is labelled 'circular orbit'. A small rectangle sitting on the dashed circle, above and to the right of the planet, is labelled 'satellite of mass m'. A short arrow from the satellite, drawn along the tangent to the orbit and labelled v, shows the direction in which it travels. A line runs from the centre of the planet out to the satellite and is labelled r.</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89000"/>
            <a:ext cx="508000" cy="31750"/>
          </a:xfrm>
          <a:prstGeom prst="rect">
            <a:avLst/>
          </a:prstGeom>
          <a:solidFill>
            <a:srgbClr val="EF5C3E"/>
          </a:solidFill>
          <a:ln>
            <a:noFill/>
          </a:ln>
        </p:spPr>
      </p:sp>
      <p:sp>
        <p:nvSpPr>
          <p:cNvPr id="3" name="text"/>
          <p:cNvSpPr txBox="1"/>
          <p:nvPr/>
        </p:nvSpPr>
        <p:spPr>
          <a:xfrm>
            <a:off x="558800" y="10668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IB · IB Diploma Programme Physics · first assessment 2025</a:t>
            </a:r>
          </a:p>
        </p:txBody>
      </p:sp>
      <p:sp>
        <p:nvSpPr>
          <p:cNvPr id="4" name="text"/>
          <p:cNvSpPr txBox="1"/>
          <p:nvPr/>
        </p:nvSpPr>
        <p:spPr>
          <a:xfrm>
            <a:off x="558800" y="138303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Theme D · Fields</a:t>
            </a:r>
          </a:p>
        </p:txBody>
      </p:sp>
      <p:sp>
        <p:nvSpPr>
          <p:cNvPr id="5" name="text"/>
          <p:cNvSpPr txBox="1"/>
          <p:nvPr/>
        </p:nvSpPr>
        <p:spPr>
          <a:xfrm>
            <a:off x="558800" y="203835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Gravitational fields, electric and magnetic fields, motion of charges in electromagnetic fields, and — at HL — electromagnetic induction.</a:t>
            </a:r>
          </a:p>
        </p:txBody>
      </p:sp>
      <p:sp>
        <p:nvSpPr>
          <p:cNvPr id="6" name="panel"/>
          <p:cNvSpPr/>
          <p:nvPr/>
        </p:nvSpPr>
        <p:spPr>
          <a:xfrm>
            <a:off x="558800" y="2473325"/>
            <a:ext cx="11074400" cy="12700"/>
          </a:xfrm>
          <a:prstGeom prst="rect">
            <a:avLst/>
          </a:prstGeom>
          <a:solidFill>
            <a:srgbClr val="C6C8BB"/>
          </a:solidFill>
          <a:ln>
            <a:noFill/>
          </a:ln>
        </p:spPr>
      </p:sp>
      <p:sp>
        <p:nvSpPr>
          <p:cNvPr id="7" name="fact-label"/>
          <p:cNvSpPr txBox="1"/>
          <p:nvPr/>
        </p:nvSpPr>
        <p:spPr>
          <a:xfrm>
            <a:off x="558800" y="2651125"/>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MIRRORS</a:t>
            </a:r>
          </a:p>
        </p:txBody>
      </p:sp>
      <p:sp>
        <p:nvSpPr>
          <p:cNvPr id="8" name="fact-value"/>
          <p:cNvSpPr txBox="1"/>
          <p:nvPr/>
        </p:nvSpPr>
        <p:spPr>
          <a:xfrm>
            <a:off x="1879600" y="2651125"/>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Paper 1A (multiple choice), Paper 1B (data-based), and Paper 2 (short answer and extended response)</a:t>
            </a:r>
          </a:p>
        </p:txBody>
      </p:sp>
      <p:sp>
        <p:nvSpPr>
          <p:cNvPr id="9" name="fact-label"/>
          <p:cNvSpPr txBox="1"/>
          <p:nvPr/>
        </p:nvSpPr>
        <p:spPr>
          <a:xfrm>
            <a:off x="558800" y="2929890"/>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MARKS</a:t>
            </a:r>
          </a:p>
        </p:txBody>
      </p:sp>
      <p:sp>
        <p:nvSpPr>
          <p:cNvPr id="10" name="fact-value"/>
          <p:cNvSpPr txBox="1"/>
          <p:nvPr/>
        </p:nvSpPr>
        <p:spPr>
          <a:xfrm>
            <a:off x="1879600" y="2929890"/>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52 in total — SL route 37, HL adds 15</a:t>
            </a:r>
          </a:p>
        </p:txBody>
      </p:sp>
      <p:sp>
        <p:nvSpPr>
          <p:cNvPr id="11" name="fact-label"/>
          <p:cNvSpPr txBox="1"/>
          <p:nvPr/>
        </p:nvSpPr>
        <p:spPr>
          <a:xfrm>
            <a:off x="558800" y="3208655"/>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TIME</a:t>
            </a:r>
          </a:p>
        </p:txBody>
      </p:sp>
      <p:sp>
        <p:nvSpPr>
          <p:cNvPr id="12" name="fact-value"/>
          <p:cNvSpPr txBox="1"/>
          <p:nvPr/>
        </p:nvSpPr>
        <p:spPr>
          <a:xfrm>
            <a:off x="1879600" y="3208655"/>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60 minutes · 10 questions</a:t>
            </a:r>
          </a:p>
        </p:txBody>
      </p:sp>
      <p:sp>
        <p:nvSpPr>
          <p:cNvPr id="13" name="fact-label"/>
          <p:cNvSpPr txBox="1"/>
          <p:nvPr/>
        </p:nvSpPr>
        <p:spPr>
          <a:xfrm>
            <a:off x="558800" y="3487420"/>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DEMAND</a:t>
            </a:r>
          </a:p>
        </p:txBody>
      </p:sp>
      <p:sp>
        <p:nvSpPr>
          <p:cNvPr id="14" name="fact-value"/>
          <p:cNvSpPr txBox="1"/>
          <p:nvPr/>
        </p:nvSpPr>
        <p:spPr>
          <a:xfrm>
            <a:off x="1879600" y="3487420"/>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Routine 2   ·   Demanding 7   ·   Discriminating 1</a:t>
            </a:r>
          </a:p>
        </p:txBody>
      </p:sp>
      <p:sp>
        <p:nvSpPr>
          <p:cNvPr id="15" name="fact-label"/>
          <p:cNvSpPr txBox="1"/>
          <p:nvPr/>
        </p:nvSpPr>
        <p:spPr>
          <a:xfrm>
            <a:off x="558800" y="3766185"/>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SYLLABUS</a:t>
            </a:r>
          </a:p>
        </p:txBody>
      </p:sp>
      <p:sp>
        <p:nvSpPr>
          <p:cNvPr id="16" name="fact-value"/>
          <p:cNvSpPr txBox="1"/>
          <p:nvPr/>
        </p:nvSpPr>
        <p:spPr>
          <a:xfrm>
            <a:off x="1879600" y="3766185"/>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D.1, D.2, D.3, D.4</a:t>
            </a:r>
          </a:p>
        </p:txBody>
      </p:sp>
      <p:sp>
        <p:nvSpPr>
          <p:cNvPr id="17" name="panel"/>
          <p:cNvSpPr/>
          <p:nvPr/>
        </p:nvSpPr>
        <p:spPr>
          <a:xfrm>
            <a:off x="558800" y="5624830"/>
            <a:ext cx="31750" cy="496570"/>
          </a:xfrm>
          <a:prstGeom prst="rect">
            <a:avLst/>
          </a:prstGeom>
          <a:solidFill>
            <a:srgbClr val="E0A93F"/>
          </a:solidFill>
          <a:ln>
            <a:noFill/>
          </a:ln>
        </p:spPr>
      </p:sp>
      <p:sp>
        <p:nvSpPr>
          <p:cNvPr id="18" name="text"/>
          <p:cNvSpPr txBox="1"/>
          <p:nvPr/>
        </p:nvSpPr>
        <p:spPr>
          <a:xfrm>
            <a:off x="787400" y="5650230"/>
            <a:ext cx="10845800" cy="44577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Written by GioPhysics from the published course. These are practice papers in the style of IB Diploma Programme Physics; they are not IB papers, contain no past-paper questions, and the official subject guide and data booklet remain the authority. IB is a trademark of the International Baccalaureate Organization, which is not affiliated with and does not endorse GioPhysics.</a:t>
            </a:r>
          </a:p>
        </p:txBody>
      </p:sp>
      <p:sp>
        <p:nvSpPr>
          <p:cNvPr id="19" name="panel"/>
          <p:cNvSpPr/>
          <p:nvPr/>
        </p:nvSpPr>
        <p:spPr>
          <a:xfrm>
            <a:off x="558800" y="558800"/>
            <a:ext cx="11074400" cy="12700"/>
          </a:xfrm>
          <a:prstGeom prst="rect">
            <a:avLst/>
          </a:prstGeom>
          <a:solidFill>
            <a:srgbClr val="C6C8BB"/>
          </a:solidFill>
          <a:ln>
            <a:noFill/>
          </a:ln>
        </p:spPr>
      </p:sp>
      <p:sp>
        <p:nvSpPr>
          <p:cNvPr id="20"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D · FIELDS</a:t>
            </a:r>
          </a:p>
        </p:txBody>
      </p:sp>
      <p:sp>
        <p:nvSpPr>
          <p:cNvPr id="21"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2" name="panel"/>
          <p:cNvSpPr/>
          <p:nvPr/>
        </p:nvSpPr>
        <p:spPr>
          <a:xfrm>
            <a:off x="558800" y="6273800"/>
            <a:ext cx="11074400" cy="12700"/>
          </a:xfrm>
          <a:prstGeom prst="rect">
            <a:avLst/>
          </a:prstGeom>
          <a:solidFill>
            <a:srgbClr val="C6C8BB"/>
          </a:solidFill>
          <a:ln>
            <a:noFill/>
          </a:ln>
        </p:spPr>
      </p:sp>
      <p:sp>
        <p:nvSpPr>
          <p:cNvPr id="23"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D · Fields. Written by GioPhysics from IB Diploma Programme Physics subject page; not an awarding body's document.</a:t>
            </a:r>
          </a:p>
        </p:txBody>
      </p:sp>
      <p:sp>
        <p:nvSpPr>
          <p:cNvPr id="24"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5</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102E29"/>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166151" y="711200"/>
            <a:ext cx="457253" cy="266700"/>
          </a:xfrm>
          <a:prstGeom prst="roundRect">
            <a:avLst>
              <a:gd name="adj" fmla="val 30000"/>
            </a:avLst>
          </a:prstGeom>
          <a:noFill/>
          <a:ln w="9525">
            <a:solidFill>
              <a:srgbClr val="102E29"/>
            </a:solidFill>
          </a:ln>
        </p:spPr>
      </p:sp>
      <p:sp>
        <p:nvSpPr>
          <p:cNvPr id="9" name="chip"/>
          <p:cNvSpPr txBox="1"/>
          <p:nvPr/>
        </p:nvSpPr>
        <p:spPr>
          <a:xfrm>
            <a:off x="9166151" y="711200"/>
            <a:ext cx="4572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HL</a:t>
            </a:r>
          </a:p>
        </p:txBody>
      </p:sp>
      <p:sp>
        <p:nvSpPr>
          <p:cNvPr id="10" name="panel"/>
          <p:cNvSpPr/>
          <p:nvPr/>
        </p:nvSpPr>
        <p:spPr>
          <a:xfrm>
            <a:off x="7752262" y="711200"/>
            <a:ext cx="1312289" cy="266700"/>
          </a:xfrm>
          <a:prstGeom prst="roundRect">
            <a:avLst>
              <a:gd name="adj" fmla="val 30000"/>
            </a:avLst>
          </a:prstGeom>
          <a:solidFill>
            <a:srgbClr val="102E29"/>
          </a:solidFill>
          <a:ln>
            <a:noFill/>
          </a:ln>
        </p:spPr>
      </p:sp>
      <p:sp>
        <p:nvSpPr>
          <p:cNvPr id="11" name="chip"/>
          <p:cNvSpPr txBox="1"/>
          <p:nvPr/>
        </p:nvSpPr>
        <p:spPr>
          <a:xfrm>
            <a:off x="7752262"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D.4   ·   AO2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bar magnet is dropped, north pole downward, through a horizontal copper ring. Which describes the force on the magnet as it approaches the ring and after it has passed through?</a:t>
            </a:r>
          </a:p>
        </p:txBody>
      </p:sp>
      <p:sp>
        <p:nvSpPr>
          <p:cNvPr id="14" name="panel"/>
          <p:cNvSpPr/>
          <p:nvPr/>
        </p:nvSpPr>
        <p:spPr>
          <a:xfrm>
            <a:off x="4300723" y="1953260"/>
            <a:ext cx="3590554" cy="2120900"/>
          </a:xfrm>
          <a:prstGeom prst="rect">
            <a:avLst/>
          </a:prstGeom>
          <a:solidFill>
            <a:srgbClr val="FFFFFF"/>
          </a:solidFill>
          <a:ln w="9525">
            <a:solidFill>
              <a:srgbClr val="C6C8BB"/>
            </a:solidFill>
          </a:ln>
        </p:spPr>
      </p:sp>
      <p:pic>
        <p:nvPicPr>
          <p:cNvPr id="15" name="Figure 3" descr="Side view. A bar magnet is drawn vertically above a horizontal copper ring, with its two halves marked S at the top and N at the bottom, so that the north pole is the end facing the ring. An arrow beside the magnet, labelled v, points vertically downward. A faint dashed line continues from the bottom of the magnet straight down through the centre of the ring, which is drawn as a flattened ellipse to show it lying horizontally, and is labelled 'copper ring'."/>
          <p:cNvPicPr>
            <a:picLocks noChangeAspect="1"/>
          </p:cNvPicPr>
          <p:nvPr/>
        </p:nvPicPr>
        <p:blipFill>
          <a:blip r:embed="rId3"/>
          <a:stretch>
            <a:fillRect/>
          </a:stretch>
        </p:blipFill>
        <p:spPr>
          <a:xfrm>
            <a:off x="4415023" y="2067560"/>
            <a:ext cx="3361954" cy="1892300"/>
          </a:xfrm>
          <a:prstGeom prst="rect">
            <a:avLst/>
          </a:prstGeom>
        </p:spPr>
      </p:pic>
      <p:sp>
        <p:nvSpPr>
          <p:cNvPr id="16" name="text"/>
          <p:cNvSpPr txBox="1"/>
          <p:nvPr/>
        </p:nvSpPr>
        <p:spPr>
          <a:xfrm>
            <a:off x="558800" y="413766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Figure 3 — Side view. A bar magnet is drawn vertically above a horizontal copper ring, with its two halves marked S at the top and N at the bottom, so that the north pole is the end facing the ring. An arrow beside the magnet, labelled v, points vertically downward. A faint dashed line continues from the bottom of the magnet straight down through the centre of the ring, which is drawn as a flattened ellipse to show it lying horizontally, and is labelled 'copper ring'.</a:t>
            </a:r>
          </a:p>
        </p:txBody>
      </p:sp>
      <p:sp>
        <p:nvSpPr>
          <p:cNvPr id="17" name="choice-letter"/>
          <p:cNvSpPr txBox="1"/>
          <p:nvPr/>
        </p:nvSpPr>
        <p:spPr>
          <a:xfrm>
            <a:off x="558800" y="47358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8" name="choice"/>
          <p:cNvSpPr txBox="1"/>
          <p:nvPr/>
        </p:nvSpPr>
        <p:spPr>
          <a:xfrm>
            <a:off x="939800" y="47358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upward as it approaches, upward after it has passed</a:t>
            </a:r>
          </a:p>
        </p:txBody>
      </p:sp>
      <p:sp>
        <p:nvSpPr>
          <p:cNvPr id="19" name="choice-letter"/>
          <p:cNvSpPr txBox="1"/>
          <p:nvPr/>
        </p:nvSpPr>
        <p:spPr>
          <a:xfrm>
            <a:off x="558800" y="51041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20" name="choice"/>
          <p:cNvSpPr txBox="1"/>
          <p:nvPr/>
        </p:nvSpPr>
        <p:spPr>
          <a:xfrm>
            <a:off x="939800" y="51041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upward as it approaches, downward after it has passed</a:t>
            </a:r>
          </a:p>
        </p:txBody>
      </p:sp>
      <p:sp>
        <p:nvSpPr>
          <p:cNvPr id="21" name="choice-letter"/>
          <p:cNvSpPr txBox="1"/>
          <p:nvPr/>
        </p:nvSpPr>
        <p:spPr>
          <a:xfrm>
            <a:off x="558800" y="54724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22" name="choice"/>
          <p:cNvSpPr txBox="1"/>
          <p:nvPr/>
        </p:nvSpPr>
        <p:spPr>
          <a:xfrm>
            <a:off x="939800" y="54724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downward as it approaches, upward after it has passed</a:t>
            </a:r>
          </a:p>
        </p:txBody>
      </p:sp>
      <p:sp>
        <p:nvSpPr>
          <p:cNvPr id="23" name="choice-letter"/>
          <p:cNvSpPr txBox="1"/>
          <p:nvPr/>
        </p:nvSpPr>
        <p:spPr>
          <a:xfrm>
            <a:off x="558800" y="58407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4" name="choice"/>
          <p:cNvSpPr txBox="1"/>
          <p:nvPr/>
        </p:nvSpPr>
        <p:spPr>
          <a:xfrm>
            <a:off x="939800" y="58407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there is no force, because copper is not magnetic</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D · FIELDS</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D · Fields. Written by GioPhysics from IB Diploma Programme Physics subject page;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26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5</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A9BDB6"/>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9166151" y="711200"/>
            <a:ext cx="457253" cy="266700"/>
          </a:xfrm>
          <a:prstGeom prst="roundRect">
            <a:avLst>
              <a:gd name="adj" fmla="val 30000"/>
            </a:avLst>
          </a:prstGeom>
          <a:noFill/>
          <a:ln w="9525">
            <a:solidFill>
              <a:srgbClr val="A9BDB6"/>
            </a:solidFill>
          </a:ln>
        </p:spPr>
      </p:sp>
      <p:sp>
        <p:nvSpPr>
          <p:cNvPr id="9" name="chip"/>
          <p:cNvSpPr txBox="1"/>
          <p:nvPr/>
        </p:nvSpPr>
        <p:spPr>
          <a:xfrm>
            <a:off x="9166151" y="711200"/>
            <a:ext cx="4572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HL</a:t>
            </a:r>
          </a:p>
        </p:txBody>
      </p:sp>
      <p:sp>
        <p:nvSpPr>
          <p:cNvPr id="10" name="panel"/>
          <p:cNvSpPr/>
          <p:nvPr/>
        </p:nvSpPr>
        <p:spPr>
          <a:xfrm>
            <a:off x="7752262" y="711200"/>
            <a:ext cx="1312289" cy="266700"/>
          </a:xfrm>
          <a:prstGeom prst="roundRect">
            <a:avLst>
              <a:gd name="adj" fmla="val 30000"/>
            </a:avLst>
          </a:prstGeom>
          <a:noFill/>
          <a:ln w="9525">
            <a:solidFill>
              <a:srgbClr val="A9BDB6"/>
            </a:solidFill>
          </a:ln>
        </p:spPr>
      </p:sp>
      <p:sp>
        <p:nvSpPr>
          <p:cNvPr id="11" name="chip"/>
          <p:cNvSpPr txBox="1"/>
          <p:nvPr/>
        </p:nvSpPr>
        <p:spPr>
          <a:xfrm>
            <a:off x="7752262"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A</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upward as it approaches, upward after it has passed</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B is the intuitive answer — the ring appears to repel then attract — but Lenz's law makes the induced effect oppose the motion in both stages. Approaching, the ring repels; receding, it attracts; and both act upward on a falling magnet. D confuses ferromagnetism with induction.</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D · FIELDS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D · Fields. Written by GioPhysics from IB Diploma Programme Physics subject page;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11 / 26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6</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102E29"/>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166151" y="711200"/>
            <a:ext cx="457253" cy="266700"/>
          </a:xfrm>
          <a:prstGeom prst="roundRect">
            <a:avLst>
              <a:gd name="adj" fmla="val 30000"/>
            </a:avLst>
          </a:prstGeom>
          <a:noFill/>
          <a:ln w="9525">
            <a:solidFill>
              <a:srgbClr val="102E29"/>
            </a:solidFill>
          </a:ln>
        </p:spPr>
      </p:sp>
      <p:sp>
        <p:nvSpPr>
          <p:cNvPr id="9" name="chip"/>
          <p:cNvSpPr txBox="1"/>
          <p:nvPr/>
        </p:nvSpPr>
        <p:spPr>
          <a:xfrm>
            <a:off x="9166151" y="711200"/>
            <a:ext cx="4572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HL</a:t>
            </a:r>
          </a:p>
        </p:txBody>
      </p:sp>
      <p:sp>
        <p:nvSpPr>
          <p:cNvPr id="10" name="panel"/>
          <p:cNvSpPr/>
          <p:nvPr/>
        </p:nvSpPr>
        <p:spPr>
          <a:xfrm>
            <a:off x="7752262" y="711200"/>
            <a:ext cx="1312289" cy="266700"/>
          </a:xfrm>
          <a:prstGeom prst="roundRect">
            <a:avLst>
              <a:gd name="adj" fmla="val 30000"/>
            </a:avLst>
          </a:prstGeom>
          <a:solidFill>
            <a:srgbClr val="102E29"/>
          </a:solidFill>
          <a:ln>
            <a:noFill/>
          </a:ln>
        </p:spPr>
      </p:sp>
      <p:sp>
        <p:nvSpPr>
          <p:cNvPr id="11" name="chip"/>
          <p:cNvSpPr txBox="1"/>
          <p:nvPr/>
        </p:nvSpPr>
        <p:spPr>
          <a:xfrm>
            <a:off x="7752262"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D.2   ·   AO2</a:t>
            </a:r>
          </a:p>
        </p:txBody>
      </p:sp>
      <p:sp>
        <p:nvSpPr>
          <p:cNvPr id="13" name="text"/>
          <p:cNvSpPr txBox="1"/>
          <p:nvPr/>
        </p:nvSpPr>
        <p:spPr>
          <a:xfrm>
            <a:off x="558800" y="134620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Which statement about equipotential surfaces and field lines is correct for any static field?</a:t>
            </a:r>
          </a:p>
        </p:txBody>
      </p:sp>
      <p:sp>
        <p:nvSpPr>
          <p:cNvPr id="14" name="choice-letter"/>
          <p:cNvSpPr txBox="1"/>
          <p:nvPr/>
        </p:nvSpPr>
        <p:spPr>
          <a:xfrm>
            <a:off x="558800" y="17386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7386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They are parallel to one another.</a:t>
            </a:r>
          </a:p>
        </p:txBody>
      </p:sp>
      <p:sp>
        <p:nvSpPr>
          <p:cNvPr id="16" name="choice-letter"/>
          <p:cNvSpPr txBox="1"/>
          <p:nvPr/>
        </p:nvSpPr>
        <p:spPr>
          <a:xfrm>
            <a:off x="558800" y="21069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1069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They are perpendicular to one another.</a:t>
            </a:r>
          </a:p>
        </p:txBody>
      </p:sp>
      <p:sp>
        <p:nvSpPr>
          <p:cNvPr id="18" name="choice-letter"/>
          <p:cNvSpPr txBox="1"/>
          <p:nvPr/>
        </p:nvSpPr>
        <p:spPr>
          <a:xfrm>
            <a:off x="558800" y="24752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4752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Work is done moving a charge along a field line but not along an equipotential.</a:t>
            </a:r>
          </a:p>
        </p:txBody>
      </p:sp>
      <p:sp>
        <p:nvSpPr>
          <p:cNvPr id="20" name="choice-letter"/>
          <p:cNvSpPr txBox="1"/>
          <p:nvPr/>
        </p:nvSpPr>
        <p:spPr>
          <a:xfrm>
            <a:off x="558800" y="28435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28435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Both B and C are correct.</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D · FIELDS</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D · Fields. Written by GioPhysics from IB Diploma Programme Physics subject page;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26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6</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A9BDB6"/>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9166151" y="711200"/>
            <a:ext cx="457253" cy="266700"/>
          </a:xfrm>
          <a:prstGeom prst="roundRect">
            <a:avLst>
              <a:gd name="adj" fmla="val 30000"/>
            </a:avLst>
          </a:prstGeom>
          <a:noFill/>
          <a:ln w="9525">
            <a:solidFill>
              <a:srgbClr val="A9BDB6"/>
            </a:solidFill>
          </a:ln>
        </p:spPr>
      </p:sp>
      <p:sp>
        <p:nvSpPr>
          <p:cNvPr id="9" name="chip"/>
          <p:cNvSpPr txBox="1"/>
          <p:nvPr/>
        </p:nvSpPr>
        <p:spPr>
          <a:xfrm>
            <a:off x="9166151" y="711200"/>
            <a:ext cx="4572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HL</a:t>
            </a:r>
          </a:p>
        </p:txBody>
      </p:sp>
      <p:sp>
        <p:nvSpPr>
          <p:cNvPr id="10" name="panel"/>
          <p:cNvSpPr/>
          <p:nvPr/>
        </p:nvSpPr>
        <p:spPr>
          <a:xfrm>
            <a:off x="7752262" y="711200"/>
            <a:ext cx="1312289" cy="266700"/>
          </a:xfrm>
          <a:prstGeom prst="roundRect">
            <a:avLst>
              <a:gd name="adj" fmla="val 30000"/>
            </a:avLst>
          </a:prstGeom>
          <a:noFill/>
          <a:ln w="9525">
            <a:solidFill>
              <a:srgbClr val="A9BDB6"/>
            </a:solidFill>
          </a:ln>
        </p:spPr>
      </p:sp>
      <p:sp>
        <p:nvSpPr>
          <p:cNvPr id="11" name="chip"/>
          <p:cNvSpPr txBox="1"/>
          <p:nvPr/>
        </p:nvSpPr>
        <p:spPr>
          <a:xfrm>
            <a:off x="7752262"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D</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Both B and C are correct.</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Both statements are true and follow from the same fact: if a field had a component along an equipotential, moving a charge along it would do work and the potential would change. Candidates who stop at the first true statement they meet choose B or C.</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D · FIELDS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D · Fields. Written by GioPhysics from IB Diploma Programme Physics subject page;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13 / 26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7</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10 marks</a:t>
            </a:r>
          </a:p>
        </p:txBody>
      </p:sp>
      <p:sp>
        <p:nvSpPr>
          <p:cNvPr id="6" name="panel"/>
          <p:cNvSpPr/>
          <p:nvPr/>
        </p:nvSpPr>
        <p:spPr>
          <a:xfrm>
            <a:off x="9569242" y="711200"/>
            <a:ext cx="1054376" cy="266700"/>
          </a:xfrm>
          <a:prstGeom prst="roundRect">
            <a:avLst>
              <a:gd name="adj" fmla="val 30000"/>
            </a:avLst>
          </a:prstGeom>
          <a:noFill/>
          <a:ln w="9525">
            <a:solidFill>
              <a:srgbClr val="102E29"/>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024469" y="711200"/>
            <a:ext cx="443173" cy="266700"/>
          </a:xfrm>
          <a:prstGeom prst="roundRect">
            <a:avLst>
              <a:gd name="adj" fmla="val 30000"/>
            </a:avLst>
          </a:prstGeom>
          <a:noFill/>
          <a:ln w="9525">
            <a:solidFill>
              <a:srgbClr val="102E29"/>
            </a:solidFill>
          </a:ln>
        </p:spPr>
      </p:sp>
      <p:sp>
        <p:nvSpPr>
          <p:cNvPr id="9" name="chip"/>
          <p:cNvSpPr txBox="1"/>
          <p:nvPr/>
        </p:nvSpPr>
        <p:spPr>
          <a:xfrm>
            <a:off x="902446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SL</a:t>
            </a:r>
          </a:p>
        </p:txBody>
      </p:sp>
      <p:sp>
        <p:nvSpPr>
          <p:cNvPr id="10" name="panel"/>
          <p:cNvSpPr/>
          <p:nvPr/>
        </p:nvSpPr>
        <p:spPr>
          <a:xfrm>
            <a:off x="7727107" y="711200"/>
            <a:ext cx="1195763" cy="266700"/>
          </a:xfrm>
          <a:prstGeom prst="roundRect">
            <a:avLst>
              <a:gd name="adj" fmla="val 30000"/>
            </a:avLst>
          </a:prstGeom>
          <a:solidFill>
            <a:srgbClr val="102E29"/>
          </a:solidFill>
          <a:ln>
            <a:noFill/>
          </a:ln>
        </p:spPr>
      </p:sp>
      <p:sp>
        <p:nvSpPr>
          <p:cNvPr id="11" name="chip"/>
          <p:cNvSpPr txBox="1"/>
          <p:nvPr/>
        </p:nvSpPr>
        <p:spPr>
          <a:xfrm>
            <a:off x="7727107" y="711200"/>
            <a:ext cx="119576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Data analysis</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D.2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student measures the magnetic flux density B at various perpendicular distances r from a long straight wire carrying a steady current I. Theory predicts B = μ₀I/(2πr).</a:t>
            </a:r>
          </a:p>
        </p:txBody>
      </p:sp>
      <p:sp>
        <p:nvSpPr>
          <p:cNvPr id="14" name="text"/>
          <p:cNvSpPr txBox="1"/>
          <p:nvPr/>
        </p:nvSpPr>
        <p:spPr>
          <a:xfrm>
            <a:off x="558800" y="1953260"/>
            <a:ext cx="11074400" cy="1651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4C5F59"/>
                </a:solidFill>
                <a:latin typeface="Arial"/>
                <a:cs typeface="Arial"/>
              </a:rPr>
              <a:t>The student's processed data</a:t>
            </a:r>
          </a:p>
        </p:txBody>
      </p:sp>
      <p:graphicFrame>
        <p:nvGraphicFramePr>
          <p:cNvPr id="15" name="readings"/>
          <p:cNvGraphicFramePr>
            <a:graphicFrameLocks noGrp="1"/>
          </p:cNvGraphicFramePr>
          <p:nvPr/>
        </p:nvGraphicFramePr>
        <p:xfrm>
          <a:off x="558800" y="2181860"/>
          <a:ext cx="11049000" cy="876300"/>
        </p:xfrm>
        <a:graphic>
          <a:graphicData uri="http://schemas.openxmlformats.org/drawingml/2006/table">
            <a:tbl>
              <a:tblPr firstRow="1"/>
              <a:tblGrid>
                <a:gridCol w="1841500"/>
                <a:gridCol w="1841500"/>
                <a:gridCol w="1841500"/>
                <a:gridCol w="1841500"/>
                <a:gridCol w="1841500"/>
                <a:gridCol w="1841500"/>
              </a:tblGrid>
              <a:tr h="292100">
                <a:tc>
                  <a:txBody>
                    <a:bodyPr/>
                    <a:lstStyle/>
                    <a:p>
                      <a:pPr marL="0" indent="0" algn="l">
                        <a:lnSpc>
                          <a:spcPct val="100000"/>
                        </a:lnSpc>
                        <a:buNone/>
                      </a:pPr>
                      <a:r>
                        <a:rPr lang="en-GB" sz="1000" b="1" i="0" dirty="0">
                          <a:solidFill>
                            <a:srgbClr val="F3EFDF"/>
                          </a:solidFill>
                          <a:latin typeface="Arial"/>
                          <a:cs typeface="Arial"/>
                        </a:rPr>
                        <a:t>r / m</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0.020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0.025</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0.040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0.050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0.100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r>
              <a:tr h="292100">
                <a:tc>
                  <a:txBody>
                    <a:bodyPr/>
                    <a:lstStyle/>
                    <a:p>
                      <a:pPr marL="0" indent="0" algn="l">
                        <a:lnSpc>
                          <a:spcPct val="100000"/>
                        </a:lnSpc>
                        <a:buNone/>
                      </a:pPr>
                      <a:r>
                        <a:rPr lang="en-GB" sz="1000" b="0" i="0" dirty="0">
                          <a:solidFill>
                            <a:srgbClr val="102E29"/>
                          </a:solidFill>
                          <a:latin typeface="Arial"/>
                          <a:cs typeface="Arial"/>
                        </a:rPr>
                        <a:t>B / μT</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50.0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40.0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25.0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20.0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10.0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r>
              <a:tr h="292100">
                <a:tc>
                  <a:txBody>
                    <a:bodyPr/>
                    <a:lstStyle/>
                    <a:p>
                      <a:pPr marL="0" indent="0" algn="l">
                        <a:lnSpc>
                          <a:spcPct val="100000"/>
                        </a:lnSpc>
                        <a:buNone/>
                      </a:pPr>
                      <a:r>
                        <a:rPr lang="en-GB" sz="1000" b="0" i="0" dirty="0">
                          <a:solidFill>
                            <a:srgbClr val="102E29"/>
                          </a:solidFill>
                          <a:latin typeface="Arial"/>
                          <a:cs typeface="Arial"/>
                        </a:rPr>
                        <a:t>1/r / m⁻¹</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50.0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40.0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25.0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20.0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10.0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r>
            </a:tbl>
          </a:graphicData>
        </a:graphic>
      </p:graphicFrame>
      <p:sp>
        <p:nvSpPr>
          <p:cNvPr id="16" name="panel"/>
          <p:cNvSpPr/>
          <p:nvPr/>
        </p:nvSpPr>
        <p:spPr>
          <a:xfrm>
            <a:off x="3860800" y="3235960"/>
            <a:ext cx="4470400" cy="2349500"/>
          </a:xfrm>
          <a:prstGeom prst="rect">
            <a:avLst/>
          </a:prstGeom>
          <a:solidFill>
            <a:srgbClr val="FFFFFF"/>
          </a:solidFill>
          <a:ln w="9525">
            <a:solidFill>
              <a:srgbClr val="C6C8BB"/>
            </a:solidFill>
          </a:ln>
        </p:spPr>
      </p:sp>
      <p:pic>
        <p:nvPicPr>
          <p:cNvPr id="17" name="Figure 4" descr="A long straight wire is drawn vertically and labelled 'long straight wire'. An arrow drawn along the wire and labelled I gives the direction of the current in it. To the right of the wire, at the same height, a small rectangle labelled 'magnetic field probe' has its near face towards the wire, and a dimension line running perpendicular from the wire to that face is labelled r. A dashed outline of the probe, drawn further to the right at the same height, carries the note 'probe moved to other values of r'."/>
          <p:cNvPicPr>
            <a:picLocks noChangeAspect="1"/>
          </p:cNvPicPr>
          <p:nvPr/>
        </p:nvPicPr>
        <p:blipFill>
          <a:blip r:embed="rId3"/>
          <a:stretch>
            <a:fillRect/>
          </a:stretch>
        </p:blipFill>
        <p:spPr>
          <a:xfrm>
            <a:off x="3975100" y="3350260"/>
            <a:ext cx="4241800" cy="2120900"/>
          </a:xfrm>
          <a:prstGeom prst="rect">
            <a:avLst/>
          </a:prstGeom>
        </p:spPr>
      </p:pic>
      <p:sp>
        <p:nvSpPr>
          <p:cNvPr id="18" name="text"/>
          <p:cNvSpPr txBox="1"/>
          <p:nvPr/>
        </p:nvSpPr>
        <p:spPr>
          <a:xfrm>
            <a:off x="558800" y="564896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Figure 4 — A long straight wire is drawn vertically and labelled 'long straight wire'. An arrow drawn along the wire and labelled I gives the direction of the current in it. To the right of the wire, at the same height, a small rectangle labelled 'magnetic field probe' has its near face towards the wire, and a dimension line running perpendicular from the wire to that face is labelled r. A dashed outline of the probe, drawn further to the right at the same height, carries the note 'probe moved to other values of r'.</a:t>
            </a:r>
          </a:p>
        </p:txBody>
      </p:sp>
      <p:sp>
        <p:nvSpPr>
          <p:cNvPr id="19" name="panel"/>
          <p:cNvSpPr/>
          <p:nvPr/>
        </p:nvSpPr>
        <p:spPr>
          <a:xfrm>
            <a:off x="558800" y="558800"/>
            <a:ext cx="11074400" cy="12700"/>
          </a:xfrm>
          <a:prstGeom prst="rect">
            <a:avLst/>
          </a:prstGeom>
          <a:solidFill>
            <a:srgbClr val="C6C8BB"/>
          </a:solidFill>
          <a:ln>
            <a:noFill/>
          </a:ln>
        </p:spPr>
      </p:sp>
      <p:sp>
        <p:nvSpPr>
          <p:cNvPr id="20"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D · FIELDS</a:t>
            </a:r>
          </a:p>
        </p:txBody>
      </p:sp>
      <p:sp>
        <p:nvSpPr>
          <p:cNvPr id="21"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2" name="panel"/>
          <p:cNvSpPr/>
          <p:nvPr/>
        </p:nvSpPr>
        <p:spPr>
          <a:xfrm>
            <a:off x="558800" y="6273800"/>
            <a:ext cx="11074400" cy="12700"/>
          </a:xfrm>
          <a:prstGeom prst="rect">
            <a:avLst/>
          </a:prstGeom>
          <a:solidFill>
            <a:srgbClr val="C6C8BB"/>
          </a:solidFill>
          <a:ln>
            <a:noFill/>
          </a:ln>
        </p:spPr>
      </p:sp>
      <p:sp>
        <p:nvSpPr>
          <p:cNvPr id="23"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D · Fields. Written by GioPhysics from IB Diploma Programme Physics subject page; not an awarding body's document.</a:t>
            </a:r>
          </a:p>
        </p:txBody>
      </p:sp>
      <p:sp>
        <p:nvSpPr>
          <p:cNvPr id="24"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26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7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10 marks</a:t>
            </a:r>
          </a:p>
        </p:txBody>
      </p:sp>
      <p:sp>
        <p:nvSpPr>
          <p:cNvPr id="6" name="panel"/>
          <p:cNvSpPr/>
          <p:nvPr/>
        </p:nvSpPr>
        <p:spPr>
          <a:xfrm>
            <a:off x="9569242" y="711200"/>
            <a:ext cx="1054376" cy="266700"/>
          </a:xfrm>
          <a:prstGeom prst="roundRect">
            <a:avLst>
              <a:gd name="adj" fmla="val 30000"/>
            </a:avLst>
          </a:prstGeom>
          <a:noFill/>
          <a:ln w="9525">
            <a:solidFill>
              <a:srgbClr val="102E29"/>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024469" y="711200"/>
            <a:ext cx="443173" cy="266700"/>
          </a:xfrm>
          <a:prstGeom prst="roundRect">
            <a:avLst>
              <a:gd name="adj" fmla="val 30000"/>
            </a:avLst>
          </a:prstGeom>
          <a:noFill/>
          <a:ln w="9525">
            <a:solidFill>
              <a:srgbClr val="102E29"/>
            </a:solidFill>
          </a:ln>
        </p:spPr>
      </p:sp>
      <p:sp>
        <p:nvSpPr>
          <p:cNvPr id="9" name="chip"/>
          <p:cNvSpPr txBox="1"/>
          <p:nvPr/>
        </p:nvSpPr>
        <p:spPr>
          <a:xfrm>
            <a:off x="902446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SL</a:t>
            </a:r>
          </a:p>
        </p:txBody>
      </p:sp>
      <p:sp>
        <p:nvSpPr>
          <p:cNvPr id="10" name="panel"/>
          <p:cNvSpPr/>
          <p:nvPr/>
        </p:nvSpPr>
        <p:spPr>
          <a:xfrm>
            <a:off x="7727107" y="711200"/>
            <a:ext cx="1195763" cy="266700"/>
          </a:xfrm>
          <a:prstGeom prst="roundRect">
            <a:avLst>
              <a:gd name="adj" fmla="val 30000"/>
            </a:avLst>
          </a:prstGeom>
          <a:solidFill>
            <a:srgbClr val="102E29"/>
          </a:solidFill>
          <a:ln>
            <a:noFill/>
          </a:ln>
        </p:spPr>
      </p:sp>
      <p:sp>
        <p:nvSpPr>
          <p:cNvPr id="11" name="chip"/>
          <p:cNvSpPr txBox="1"/>
          <p:nvPr/>
        </p:nvSpPr>
        <p:spPr>
          <a:xfrm>
            <a:off x="7727107" y="711200"/>
            <a:ext cx="119576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Data analysis</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Explain</a:t>
            </a:r>
          </a:p>
        </p:txBody>
      </p:sp>
      <p:sp>
        <p:nvSpPr>
          <p:cNvPr id="14" name="part-marks"/>
          <p:cNvSpPr txBox="1"/>
          <p:nvPr/>
        </p:nvSpPr>
        <p:spPr>
          <a:xfrm>
            <a:off x="11009102" y="13462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15" name="text"/>
          <p:cNvSpPr txBox="1"/>
          <p:nvPr/>
        </p:nvSpPr>
        <p:spPr>
          <a:xfrm>
            <a:off x="558800" y="15824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Explain why a graph of B against 1/r is plotted rather than a graph of B against r.</a:t>
            </a:r>
          </a:p>
        </p:txBody>
      </p:sp>
      <p:sp>
        <p:nvSpPr>
          <p:cNvPr id="16" name="part-ref"/>
          <p:cNvSpPr txBox="1"/>
          <p:nvPr/>
        </p:nvSpPr>
        <p:spPr>
          <a:xfrm>
            <a:off x="558800" y="19202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Determine</a:t>
            </a:r>
          </a:p>
        </p:txBody>
      </p:sp>
      <p:sp>
        <p:nvSpPr>
          <p:cNvPr id="17" name="part-marks"/>
          <p:cNvSpPr txBox="1"/>
          <p:nvPr/>
        </p:nvSpPr>
        <p:spPr>
          <a:xfrm>
            <a:off x="11009102" y="19202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18" name="text"/>
          <p:cNvSpPr txBox="1"/>
          <p:nvPr/>
        </p:nvSpPr>
        <p:spPr>
          <a:xfrm>
            <a:off x="558800" y="21564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the gradient of the line, and hence determine the current in the wire.</a:t>
            </a:r>
          </a:p>
        </p:txBody>
      </p:sp>
      <p:sp>
        <p:nvSpPr>
          <p:cNvPr id="19" name="part-ref"/>
          <p:cNvSpPr txBox="1"/>
          <p:nvPr/>
        </p:nvSpPr>
        <p:spPr>
          <a:xfrm>
            <a:off x="558800" y="249428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Suggest</a:t>
            </a:r>
          </a:p>
        </p:txBody>
      </p:sp>
      <p:sp>
        <p:nvSpPr>
          <p:cNvPr id="20" name="part-marks"/>
          <p:cNvSpPr txBox="1"/>
          <p:nvPr/>
        </p:nvSpPr>
        <p:spPr>
          <a:xfrm>
            <a:off x="11009102" y="249428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21" name="text"/>
          <p:cNvSpPr txBox="1"/>
          <p:nvPr/>
        </p:nvSpPr>
        <p:spPr>
          <a:xfrm>
            <a:off x="558800" y="273050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The student's measurements at the largest distances scatter more about the line than those close to the wire. Suggest why.</a:t>
            </a:r>
          </a:p>
        </p:txBody>
      </p:sp>
      <p:sp>
        <p:nvSpPr>
          <p:cNvPr id="22" name="part-ref"/>
          <p:cNvSpPr txBox="1"/>
          <p:nvPr/>
        </p:nvSpPr>
        <p:spPr>
          <a:xfrm>
            <a:off x="558800" y="306832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Outline</a:t>
            </a:r>
          </a:p>
        </p:txBody>
      </p:sp>
      <p:sp>
        <p:nvSpPr>
          <p:cNvPr id="23" name="part-marks"/>
          <p:cNvSpPr txBox="1"/>
          <p:nvPr/>
        </p:nvSpPr>
        <p:spPr>
          <a:xfrm>
            <a:off x="11009102" y="306832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24" name="text"/>
          <p:cNvSpPr txBox="1"/>
          <p:nvPr/>
        </p:nvSpPr>
        <p:spPr>
          <a:xfrm>
            <a:off x="558800" y="330454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Outline one systematic error that would make every value of B too large, and state how it would show up on the graph.</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D · FIELDS</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D · Fields. Written by GioPhysics from IB Diploma Programme Physics subject page;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26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7</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10 marks</a:t>
            </a:r>
          </a:p>
        </p:txBody>
      </p:sp>
      <p:sp>
        <p:nvSpPr>
          <p:cNvPr id="6" name="panel"/>
          <p:cNvSpPr/>
          <p:nvPr/>
        </p:nvSpPr>
        <p:spPr>
          <a:xfrm>
            <a:off x="9569242" y="711200"/>
            <a:ext cx="1054376" cy="266700"/>
          </a:xfrm>
          <a:prstGeom prst="roundRect">
            <a:avLst>
              <a:gd name="adj" fmla="val 30000"/>
            </a:avLst>
          </a:prstGeom>
          <a:noFill/>
          <a:ln w="9525">
            <a:solidFill>
              <a:srgbClr val="A9BDB6"/>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9024469" y="711200"/>
            <a:ext cx="443173" cy="266700"/>
          </a:xfrm>
          <a:prstGeom prst="roundRect">
            <a:avLst>
              <a:gd name="adj" fmla="val 30000"/>
            </a:avLst>
          </a:prstGeom>
          <a:noFill/>
          <a:ln w="9525">
            <a:solidFill>
              <a:srgbClr val="A9BDB6"/>
            </a:solidFill>
          </a:ln>
        </p:spPr>
      </p:sp>
      <p:sp>
        <p:nvSpPr>
          <p:cNvPr id="9" name="chip"/>
          <p:cNvSpPr txBox="1"/>
          <p:nvPr/>
        </p:nvSpPr>
        <p:spPr>
          <a:xfrm>
            <a:off x="902446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SL</a:t>
            </a:r>
          </a:p>
        </p:txBody>
      </p:sp>
      <p:sp>
        <p:nvSpPr>
          <p:cNvPr id="10" name="panel"/>
          <p:cNvSpPr/>
          <p:nvPr/>
        </p:nvSpPr>
        <p:spPr>
          <a:xfrm>
            <a:off x="7727107" y="711200"/>
            <a:ext cx="1195763" cy="266700"/>
          </a:xfrm>
          <a:prstGeom prst="roundRect">
            <a:avLst>
              <a:gd name="adj" fmla="val 30000"/>
            </a:avLst>
          </a:prstGeom>
          <a:noFill/>
          <a:ln w="9525">
            <a:solidFill>
              <a:srgbClr val="A9BDB6"/>
            </a:solidFill>
          </a:ln>
        </p:spPr>
      </p:sp>
      <p:sp>
        <p:nvSpPr>
          <p:cNvPr id="11" name="chip"/>
          <p:cNvSpPr txBox="1"/>
          <p:nvPr/>
        </p:nvSpPr>
        <p:spPr>
          <a:xfrm>
            <a:off x="7727107" y="711200"/>
            <a:ext cx="119576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Data analysis</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Explain — 2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AO4</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B is inversely proportional to r, so a graph of B against r is a curve from which no constant can be read</a:t>
            </a:r>
          </a:p>
        </p:txBody>
      </p:sp>
      <p:sp>
        <p:nvSpPr>
          <p:cNvPr id="17" name="ms-tick"/>
          <p:cNvSpPr txBox="1"/>
          <p:nvPr/>
        </p:nvSpPr>
        <p:spPr>
          <a:xfrm>
            <a:off x="558800" y="1840230"/>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plotting against 1/r linearises the relationship, so the gradient gives μ₀I/(2π) directly and the straightness of the line tests the inverse proportionality</a:t>
            </a:r>
          </a:p>
        </p:txBody>
      </p:sp>
      <p:sp>
        <p:nvSpPr>
          <p:cNvPr id="19" name="ms-ref"/>
          <p:cNvSpPr txBox="1"/>
          <p:nvPr/>
        </p:nvSpPr>
        <p:spPr>
          <a:xfrm>
            <a:off x="558800" y="243586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Determine — 4 marks</a:t>
            </a:r>
          </a:p>
        </p:txBody>
      </p:sp>
      <p:sp>
        <p:nvSpPr>
          <p:cNvPr id="20" name="ms-objective"/>
          <p:cNvSpPr txBox="1"/>
          <p:nvPr/>
        </p:nvSpPr>
        <p:spPr>
          <a:xfrm>
            <a:off x="11302513" y="243586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1" name="ms-tick"/>
          <p:cNvSpPr txBox="1"/>
          <p:nvPr/>
        </p:nvSpPr>
        <p:spPr>
          <a:xfrm>
            <a:off x="558800" y="26765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6765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gradient = (50.0 − 10.0) × 10⁻⁶ / (50.0 − 10.0) = 1.0 × 10⁻⁶ T m</a:t>
            </a:r>
          </a:p>
        </p:txBody>
      </p:sp>
      <p:sp>
        <p:nvSpPr>
          <p:cNvPr id="23" name="ms-tick"/>
          <p:cNvSpPr txBox="1"/>
          <p:nvPr/>
        </p:nvSpPr>
        <p:spPr>
          <a:xfrm>
            <a:off x="558800" y="29298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4" name="ms-point"/>
          <p:cNvSpPr txBox="1"/>
          <p:nvPr/>
        </p:nvSpPr>
        <p:spPr>
          <a:xfrm>
            <a:off x="812800" y="29298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gradient = μ₀I/(2π)</a:t>
            </a:r>
          </a:p>
        </p:txBody>
      </p:sp>
      <p:sp>
        <p:nvSpPr>
          <p:cNvPr id="25" name="ms-tick"/>
          <p:cNvSpPr txBox="1"/>
          <p:nvPr/>
        </p:nvSpPr>
        <p:spPr>
          <a:xfrm>
            <a:off x="558800" y="318325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318325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I = 2π × 1.0 × 10⁻⁶ / (4π × 10⁻⁷)</a:t>
            </a:r>
          </a:p>
        </p:txBody>
      </p:sp>
      <p:sp>
        <p:nvSpPr>
          <p:cNvPr id="27" name="ms-tick"/>
          <p:cNvSpPr txBox="1"/>
          <p:nvPr/>
        </p:nvSpPr>
        <p:spPr>
          <a:xfrm>
            <a:off x="558800" y="34366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8" name="ms-point"/>
          <p:cNvSpPr txBox="1"/>
          <p:nvPr/>
        </p:nvSpPr>
        <p:spPr>
          <a:xfrm>
            <a:off x="812800" y="34366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I = 5.0 A</a:t>
            </a:r>
          </a:p>
        </p:txBody>
      </p:sp>
      <p:sp>
        <p:nvSpPr>
          <p:cNvPr id="29" name="ms-ref"/>
          <p:cNvSpPr txBox="1"/>
          <p:nvPr/>
        </p:nvSpPr>
        <p:spPr>
          <a:xfrm>
            <a:off x="558800" y="384238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Suggest — 2 marks</a:t>
            </a:r>
          </a:p>
        </p:txBody>
      </p:sp>
      <p:sp>
        <p:nvSpPr>
          <p:cNvPr id="30" name="ms-objective"/>
          <p:cNvSpPr txBox="1"/>
          <p:nvPr/>
        </p:nvSpPr>
        <p:spPr>
          <a:xfrm>
            <a:off x="11302513" y="384238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AO3</a:t>
            </a:r>
          </a:p>
        </p:txBody>
      </p:sp>
      <p:sp>
        <p:nvSpPr>
          <p:cNvPr id="31" name="ms-tick"/>
          <p:cNvSpPr txBox="1"/>
          <p:nvPr/>
        </p:nvSpPr>
        <p:spPr>
          <a:xfrm>
            <a:off x="558800" y="408305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2" name="ms-point"/>
          <p:cNvSpPr txBox="1"/>
          <p:nvPr/>
        </p:nvSpPr>
        <p:spPr>
          <a:xfrm>
            <a:off x="812800" y="408305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field is weakest at large r, so the reading is a smaller fraction of the probe's full scale and the percentage uncertainty in each reading is larger</a:t>
            </a:r>
          </a:p>
        </p:txBody>
      </p:sp>
      <p:sp>
        <p:nvSpPr>
          <p:cNvPr id="33" name="ms-tick"/>
          <p:cNvSpPr txBox="1"/>
          <p:nvPr/>
        </p:nvSpPr>
        <p:spPr>
          <a:xfrm>
            <a:off x="558800" y="433641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4" name="ms-point"/>
          <p:cNvSpPr txBox="1"/>
          <p:nvPr/>
        </p:nvSpPr>
        <p:spPr>
          <a:xfrm>
            <a:off x="812800" y="433641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Earth's magnetic field and any stray fields are a larger fraction of the measured value at those distances</a:t>
            </a:r>
          </a:p>
        </p:txBody>
      </p:sp>
      <p:sp>
        <p:nvSpPr>
          <p:cNvPr id="35" name="ms-ref"/>
          <p:cNvSpPr txBox="1"/>
          <p:nvPr/>
        </p:nvSpPr>
        <p:spPr>
          <a:xfrm>
            <a:off x="558800" y="474218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Outline — 2 marks</a:t>
            </a:r>
          </a:p>
        </p:txBody>
      </p:sp>
      <p:sp>
        <p:nvSpPr>
          <p:cNvPr id="36" name="ms-objective"/>
          <p:cNvSpPr txBox="1"/>
          <p:nvPr/>
        </p:nvSpPr>
        <p:spPr>
          <a:xfrm>
            <a:off x="11302513" y="474218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AO3</a:t>
            </a:r>
          </a:p>
        </p:txBody>
      </p:sp>
      <p:sp>
        <p:nvSpPr>
          <p:cNvPr id="37" name="ms-tick"/>
          <p:cNvSpPr txBox="1"/>
          <p:nvPr/>
        </p:nvSpPr>
        <p:spPr>
          <a:xfrm>
            <a:off x="558800" y="4982845"/>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8" name="ms-point"/>
          <p:cNvSpPr txBox="1"/>
          <p:nvPr/>
        </p:nvSpPr>
        <p:spPr>
          <a:xfrm>
            <a:off x="812800" y="4982845"/>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probe not being zeroed before the measurements, or the Earth's field component along the probe not being subtracted, would add a constant to every reading</a:t>
            </a:r>
          </a:p>
        </p:txBody>
      </p:sp>
      <p:sp>
        <p:nvSpPr>
          <p:cNvPr id="39" name="ms-tick"/>
          <p:cNvSpPr txBox="1"/>
          <p:nvPr/>
        </p:nvSpPr>
        <p:spPr>
          <a:xfrm>
            <a:off x="558800" y="542607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40" name="ms-point"/>
          <p:cNvSpPr txBox="1"/>
          <p:nvPr/>
        </p:nvSpPr>
        <p:spPr>
          <a:xfrm>
            <a:off x="812800" y="542607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line would still be straight but would not pass through the origin — it would have a positive intercept on the B axis</a:t>
            </a:r>
          </a:p>
        </p:txBody>
      </p:sp>
      <p:sp>
        <p:nvSpPr>
          <p:cNvPr id="41" name="text"/>
          <p:cNvSpPr txBox="1"/>
          <p:nvPr/>
        </p:nvSpPr>
        <p:spPr>
          <a:xfrm>
            <a:off x="812800" y="5755640"/>
            <a:ext cx="10820400" cy="1651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The reasoning to reward is the link between the kind of error and its signature on the graph: a constant offset moves the intercept, a scale error changes the gradient.</a:t>
            </a:r>
          </a:p>
        </p:txBody>
      </p:sp>
      <p:sp>
        <p:nvSpPr>
          <p:cNvPr id="42" name="panel"/>
          <p:cNvSpPr/>
          <p:nvPr/>
        </p:nvSpPr>
        <p:spPr>
          <a:xfrm>
            <a:off x="558800" y="558800"/>
            <a:ext cx="11074400" cy="12700"/>
          </a:xfrm>
          <a:prstGeom prst="rect">
            <a:avLst/>
          </a:prstGeom>
          <a:solidFill>
            <a:srgbClr val="2F4B45"/>
          </a:solidFill>
          <a:ln>
            <a:noFill/>
          </a:ln>
        </p:spPr>
      </p:sp>
      <p:sp>
        <p:nvSpPr>
          <p:cNvPr id="4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D · FIELDS</a:t>
            </a:r>
          </a:p>
        </p:txBody>
      </p:sp>
      <p:sp>
        <p:nvSpPr>
          <p:cNvPr id="4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5" name="panel"/>
          <p:cNvSpPr/>
          <p:nvPr/>
        </p:nvSpPr>
        <p:spPr>
          <a:xfrm>
            <a:off x="558800" y="6273800"/>
            <a:ext cx="11074400" cy="12700"/>
          </a:xfrm>
          <a:prstGeom prst="rect">
            <a:avLst/>
          </a:prstGeom>
          <a:solidFill>
            <a:srgbClr val="2F4B45"/>
          </a:solidFill>
          <a:ln>
            <a:noFill/>
          </a:ln>
        </p:spPr>
      </p:sp>
      <p:sp>
        <p:nvSpPr>
          <p:cNvPr id="4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D · Fields. Written by GioPhysics from IB Diploma Programme Physics subject page; not an awarding body's document.</a:t>
            </a:r>
          </a:p>
        </p:txBody>
      </p:sp>
      <p:sp>
        <p:nvSpPr>
          <p:cNvPr id="4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16 / 26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8</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569242" y="711200"/>
            <a:ext cx="1054376" cy="266700"/>
          </a:xfrm>
          <a:prstGeom prst="roundRect">
            <a:avLst>
              <a:gd name="adj" fmla="val 30000"/>
            </a:avLst>
          </a:prstGeom>
          <a:noFill/>
          <a:ln w="9525">
            <a:solidFill>
              <a:srgbClr val="102E29"/>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024469" y="711200"/>
            <a:ext cx="443173" cy="266700"/>
          </a:xfrm>
          <a:prstGeom prst="roundRect">
            <a:avLst>
              <a:gd name="adj" fmla="val 30000"/>
            </a:avLst>
          </a:prstGeom>
          <a:noFill/>
          <a:ln w="9525">
            <a:solidFill>
              <a:srgbClr val="102E29"/>
            </a:solidFill>
          </a:ln>
        </p:spPr>
      </p:sp>
      <p:sp>
        <p:nvSpPr>
          <p:cNvPr id="9" name="chip"/>
          <p:cNvSpPr txBox="1"/>
          <p:nvPr/>
        </p:nvSpPr>
        <p:spPr>
          <a:xfrm>
            <a:off x="902446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SL</a:t>
            </a:r>
          </a:p>
        </p:txBody>
      </p:sp>
      <p:sp>
        <p:nvSpPr>
          <p:cNvPr id="10" name="panel"/>
          <p:cNvSpPr/>
          <p:nvPr/>
        </p:nvSpPr>
        <p:spPr>
          <a:xfrm>
            <a:off x="7910733" y="711200"/>
            <a:ext cx="1012137" cy="266700"/>
          </a:xfrm>
          <a:prstGeom prst="roundRect">
            <a:avLst>
              <a:gd name="adj" fmla="val 30000"/>
            </a:avLst>
          </a:prstGeom>
          <a:solidFill>
            <a:srgbClr val="102E29"/>
          </a:solidFill>
          <a:ln>
            <a:noFill/>
          </a:ln>
        </p:spPr>
      </p:sp>
      <p:sp>
        <p:nvSpPr>
          <p:cNvPr id="11" name="chip"/>
          <p:cNvSpPr txBox="1"/>
          <p:nvPr/>
        </p:nvSpPr>
        <p:spPr>
          <a:xfrm>
            <a:off x="7910733"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D.1</a:t>
            </a:r>
          </a:p>
        </p:txBody>
      </p:sp>
      <p:sp>
        <p:nvSpPr>
          <p:cNvPr id="13" name="text"/>
          <p:cNvSpPr txBox="1"/>
          <p:nvPr/>
        </p:nvSpPr>
        <p:spPr>
          <a:xfrm>
            <a:off x="558800" y="134620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planet has mass 6.4 × 10²³ kg and radius 3.4 × 10⁶ m. The gravitational constant is 6.67 × 10⁻¹¹ N m² kg⁻².</a:t>
            </a:r>
          </a:p>
        </p:txBody>
      </p:sp>
      <p:sp>
        <p:nvSpPr>
          <p:cNvPr id="14" name="part-ref"/>
          <p:cNvSpPr txBox="1"/>
          <p:nvPr/>
        </p:nvSpPr>
        <p:spPr>
          <a:xfrm>
            <a:off x="558800" y="173863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Calculate</a:t>
            </a:r>
          </a:p>
        </p:txBody>
      </p:sp>
      <p:sp>
        <p:nvSpPr>
          <p:cNvPr id="15" name="part-marks"/>
          <p:cNvSpPr txBox="1"/>
          <p:nvPr/>
        </p:nvSpPr>
        <p:spPr>
          <a:xfrm>
            <a:off x="11009102" y="173863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16" name="text"/>
          <p:cNvSpPr txBox="1"/>
          <p:nvPr/>
        </p:nvSpPr>
        <p:spPr>
          <a:xfrm>
            <a:off x="558800" y="197485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Calculate the gravitational field strength at the surface of the planet.</a:t>
            </a:r>
          </a:p>
        </p:txBody>
      </p:sp>
      <p:sp>
        <p:nvSpPr>
          <p:cNvPr id="17" name="part-ref"/>
          <p:cNvSpPr txBox="1"/>
          <p:nvPr/>
        </p:nvSpPr>
        <p:spPr>
          <a:xfrm>
            <a:off x="558800" y="231267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Determine</a:t>
            </a:r>
          </a:p>
        </p:txBody>
      </p:sp>
      <p:sp>
        <p:nvSpPr>
          <p:cNvPr id="18" name="part-marks"/>
          <p:cNvSpPr txBox="1"/>
          <p:nvPr/>
        </p:nvSpPr>
        <p:spPr>
          <a:xfrm>
            <a:off x="11009102" y="231267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9" name="text"/>
          <p:cNvSpPr txBox="1"/>
          <p:nvPr/>
        </p:nvSpPr>
        <p:spPr>
          <a:xfrm>
            <a:off x="558800" y="254889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the escape speed from the surface of the planet.</a:t>
            </a:r>
          </a:p>
        </p:txBody>
      </p:sp>
      <p:sp>
        <p:nvSpPr>
          <p:cNvPr id="20" name="part-ref"/>
          <p:cNvSpPr txBox="1"/>
          <p:nvPr/>
        </p:nvSpPr>
        <p:spPr>
          <a:xfrm>
            <a:off x="558800" y="288671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Explain</a:t>
            </a:r>
          </a:p>
        </p:txBody>
      </p:sp>
      <p:sp>
        <p:nvSpPr>
          <p:cNvPr id="21" name="part-marks"/>
          <p:cNvSpPr txBox="1"/>
          <p:nvPr/>
        </p:nvSpPr>
        <p:spPr>
          <a:xfrm>
            <a:off x="11009102" y="288671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2" name="text"/>
          <p:cNvSpPr txBox="1"/>
          <p:nvPr/>
        </p:nvSpPr>
        <p:spPr>
          <a:xfrm>
            <a:off x="558800" y="312293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Explain why gravitational potential is always negative, and state what a gravitational potential of −1.3 × 10⁷ J kg⁻¹ at the planet's surface means.</a:t>
            </a:r>
          </a:p>
        </p:txBody>
      </p:sp>
      <p:sp>
        <p:nvSpPr>
          <p:cNvPr id="23" name="part-ref"/>
          <p:cNvSpPr txBox="1"/>
          <p:nvPr/>
        </p:nvSpPr>
        <p:spPr>
          <a:xfrm>
            <a:off x="558800" y="365887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Discuss</a:t>
            </a:r>
          </a:p>
        </p:txBody>
      </p:sp>
      <p:sp>
        <p:nvSpPr>
          <p:cNvPr id="24" name="part-marks"/>
          <p:cNvSpPr txBox="1"/>
          <p:nvPr/>
        </p:nvSpPr>
        <p:spPr>
          <a:xfrm>
            <a:off x="11009102" y="365887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25" name="text"/>
          <p:cNvSpPr txBox="1"/>
          <p:nvPr/>
        </p:nvSpPr>
        <p:spPr>
          <a:xfrm>
            <a:off x="558800" y="389509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The planet has almost no atmosphere, while the Earth retains a substantial one. Discuss how the escape speed helps to explain this difference.</a:t>
            </a:r>
          </a:p>
        </p:txBody>
      </p:sp>
      <p:sp>
        <p:nvSpPr>
          <p:cNvPr id="26" name="panel"/>
          <p:cNvSpPr/>
          <p:nvPr/>
        </p:nvSpPr>
        <p:spPr>
          <a:xfrm>
            <a:off x="558800" y="558800"/>
            <a:ext cx="11074400" cy="12700"/>
          </a:xfrm>
          <a:prstGeom prst="rect">
            <a:avLst/>
          </a:prstGeom>
          <a:solidFill>
            <a:srgbClr val="C6C8BB"/>
          </a:solidFill>
          <a:ln>
            <a:noFill/>
          </a:ln>
        </p:spPr>
      </p:sp>
      <p:sp>
        <p:nvSpPr>
          <p:cNvPr id="27"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D · FIELDS</a:t>
            </a:r>
          </a:p>
        </p:txBody>
      </p:sp>
      <p:sp>
        <p:nvSpPr>
          <p:cNvPr id="28"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9" name="panel"/>
          <p:cNvSpPr/>
          <p:nvPr/>
        </p:nvSpPr>
        <p:spPr>
          <a:xfrm>
            <a:off x="558800" y="6273800"/>
            <a:ext cx="11074400" cy="12700"/>
          </a:xfrm>
          <a:prstGeom prst="rect">
            <a:avLst/>
          </a:prstGeom>
          <a:solidFill>
            <a:srgbClr val="C6C8BB"/>
          </a:solidFill>
          <a:ln>
            <a:noFill/>
          </a:ln>
        </p:spPr>
      </p:sp>
      <p:sp>
        <p:nvSpPr>
          <p:cNvPr id="30"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D · Fields. Written by GioPhysics from IB Diploma Programme Physics subject page; not an awarding body's document.</a:t>
            </a:r>
          </a:p>
        </p:txBody>
      </p:sp>
      <p:sp>
        <p:nvSpPr>
          <p:cNvPr id="31"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26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8</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569242" y="711200"/>
            <a:ext cx="1054376" cy="266700"/>
          </a:xfrm>
          <a:prstGeom prst="roundRect">
            <a:avLst>
              <a:gd name="adj" fmla="val 30000"/>
            </a:avLst>
          </a:prstGeom>
          <a:noFill/>
          <a:ln w="9525">
            <a:solidFill>
              <a:srgbClr val="A9BDB6"/>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9024469" y="711200"/>
            <a:ext cx="443173" cy="266700"/>
          </a:xfrm>
          <a:prstGeom prst="roundRect">
            <a:avLst>
              <a:gd name="adj" fmla="val 30000"/>
            </a:avLst>
          </a:prstGeom>
          <a:noFill/>
          <a:ln w="9525">
            <a:solidFill>
              <a:srgbClr val="A9BDB6"/>
            </a:solidFill>
          </a:ln>
        </p:spPr>
      </p:sp>
      <p:sp>
        <p:nvSpPr>
          <p:cNvPr id="9" name="chip"/>
          <p:cNvSpPr txBox="1"/>
          <p:nvPr/>
        </p:nvSpPr>
        <p:spPr>
          <a:xfrm>
            <a:off x="902446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SL</a:t>
            </a:r>
          </a:p>
        </p:txBody>
      </p:sp>
      <p:sp>
        <p:nvSpPr>
          <p:cNvPr id="10" name="panel"/>
          <p:cNvSpPr/>
          <p:nvPr/>
        </p:nvSpPr>
        <p:spPr>
          <a:xfrm>
            <a:off x="7910733" y="711200"/>
            <a:ext cx="1012137" cy="266700"/>
          </a:xfrm>
          <a:prstGeom prst="roundRect">
            <a:avLst>
              <a:gd name="adj" fmla="val 30000"/>
            </a:avLst>
          </a:prstGeom>
          <a:noFill/>
          <a:ln w="9525">
            <a:solidFill>
              <a:srgbClr val="A9BDB6"/>
            </a:solidFill>
          </a:ln>
        </p:spPr>
      </p:sp>
      <p:sp>
        <p:nvSpPr>
          <p:cNvPr id="11" name="chip"/>
          <p:cNvSpPr txBox="1"/>
          <p:nvPr/>
        </p:nvSpPr>
        <p:spPr>
          <a:xfrm>
            <a:off x="7910733"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Calculate — 2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g = GM/R² = 6.67 × 10⁻¹¹ × 6.4 × 10²³ / (3.4 × 10⁶)²</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g = 3.7 N kg⁻¹</a:t>
            </a:r>
          </a:p>
        </p:txBody>
      </p:sp>
      <p:sp>
        <p:nvSpPr>
          <p:cNvPr id="19" name="ms-ref"/>
          <p:cNvSpPr txBox="1"/>
          <p:nvPr/>
        </p:nvSpPr>
        <p:spPr>
          <a:xfrm>
            <a:off x="558800" y="224599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Determine — 3 marks</a:t>
            </a:r>
          </a:p>
        </p:txBody>
      </p:sp>
      <p:sp>
        <p:nvSpPr>
          <p:cNvPr id="20" name="ms-objective"/>
          <p:cNvSpPr txBox="1"/>
          <p:nvPr/>
        </p:nvSpPr>
        <p:spPr>
          <a:xfrm>
            <a:off x="11302513" y="224599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1" name="ms-tick"/>
          <p:cNvSpPr txBox="1"/>
          <p:nvPr/>
        </p:nvSpPr>
        <p:spPr>
          <a:xfrm>
            <a:off x="558800" y="24866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4866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escape requires the total energy to be zero: ½mv² = GMm/R</a:t>
            </a:r>
          </a:p>
        </p:txBody>
      </p:sp>
      <p:sp>
        <p:nvSpPr>
          <p:cNvPr id="23" name="ms-tick"/>
          <p:cNvSpPr txBox="1"/>
          <p:nvPr/>
        </p:nvSpPr>
        <p:spPr>
          <a:xfrm>
            <a:off x="558800" y="27400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4" name="ms-point"/>
          <p:cNvSpPr txBox="1"/>
          <p:nvPr/>
        </p:nvSpPr>
        <p:spPr>
          <a:xfrm>
            <a:off x="812800" y="27400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v = √(2GM/R) = √(2 × 6.67 × 10⁻¹¹ × 6.4 × 10²³ / 3.4 × 10⁶)</a:t>
            </a:r>
          </a:p>
        </p:txBody>
      </p:sp>
      <p:sp>
        <p:nvSpPr>
          <p:cNvPr id="25" name="ms-tick"/>
          <p:cNvSpPr txBox="1"/>
          <p:nvPr/>
        </p:nvSpPr>
        <p:spPr>
          <a:xfrm>
            <a:off x="558800" y="29933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29933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v = 5.0 × 10³ m s⁻¹</a:t>
            </a:r>
          </a:p>
        </p:txBody>
      </p:sp>
      <p:sp>
        <p:nvSpPr>
          <p:cNvPr id="27" name="ms-ref"/>
          <p:cNvSpPr txBox="1"/>
          <p:nvPr/>
        </p:nvSpPr>
        <p:spPr>
          <a:xfrm>
            <a:off x="558800" y="339915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Explain — 3 marks</a:t>
            </a:r>
          </a:p>
        </p:txBody>
      </p:sp>
      <p:sp>
        <p:nvSpPr>
          <p:cNvPr id="28" name="ms-objective"/>
          <p:cNvSpPr txBox="1"/>
          <p:nvPr/>
        </p:nvSpPr>
        <p:spPr>
          <a:xfrm>
            <a:off x="11302513" y="339915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9" name="ms-tick"/>
          <p:cNvSpPr txBox="1"/>
          <p:nvPr/>
        </p:nvSpPr>
        <p:spPr>
          <a:xfrm>
            <a:off x="558800" y="36398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0" name="ms-point"/>
          <p:cNvSpPr txBox="1"/>
          <p:nvPr/>
        </p:nvSpPr>
        <p:spPr>
          <a:xfrm>
            <a:off x="812800" y="36398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gravitational potential is defined as zero at infinity, and gravity is always attractive</a:t>
            </a:r>
          </a:p>
        </p:txBody>
      </p:sp>
      <p:sp>
        <p:nvSpPr>
          <p:cNvPr id="31" name="ms-tick"/>
          <p:cNvSpPr txBox="1"/>
          <p:nvPr/>
        </p:nvSpPr>
        <p:spPr>
          <a:xfrm>
            <a:off x="558800" y="389318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2" name="ms-point"/>
          <p:cNvSpPr txBox="1"/>
          <p:nvPr/>
        </p:nvSpPr>
        <p:spPr>
          <a:xfrm>
            <a:off x="812800" y="389318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so bringing a mass in from infinity releases energy, and its potential energy must be less than zero everywhere else</a:t>
            </a:r>
          </a:p>
        </p:txBody>
      </p:sp>
      <p:sp>
        <p:nvSpPr>
          <p:cNvPr id="33" name="ms-tick"/>
          <p:cNvSpPr txBox="1"/>
          <p:nvPr/>
        </p:nvSpPr>
        <p:spPr>
          <a:xfrm>
            <a:off x="558800" y="414655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4" name="ms-point"/>
          <p:cNvSpPr txBox="1"/>
          <p:nvPr/>
        </p:nvSpPr>
        <p:spPr>
          <a:xfrm>
            <a:off x="812800" y="414655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value means that 1.3 × 10⁷ J of energy must be supplied to move each kilogram from the surface to infinity</a:t>
            </a:r>
          </a:p>
        </p:txBody>
      </p:sp>
      <p:sp>
        <p:nvSpPr>
          <p:cNvPr id="35" name="ms-ref"/>
          <p:cNvSpPr txBox="1"/>
          <p:nvPr/>
        </p:nvSpPr>
        <p:spPr>
          <a:xfrm>
            <a:off x="558800" y="455231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Discuss — 4 marks</a:t>
            </a:r>
          </a:p>
        </p:txBody>
      </p:sp>
      <p:sp>
        <p:nvSpPr>
          <p:cNvPr id="36" name="ms-objective"/>
          <p:cNvSpPr txBox="1"/>
          <p:nvPr/>
        </p:nvSpPr>
        <p:spPr>
          <a:xfrm>
            <a:off x="11302513" y="455231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AO3</a:t>
            </a:r>
          </a:p>
        </p:txBody>
      </p:sp>
      <p:sp>
        <p:nvSpPr>
          <p:cNvPr id="37" name="ms-tick"/>
          <p:cNvSpPr txBox="1"/>
          <p:nvPr/>
        </p:nvSpPr>
        <p:spPr>
          <a:xfrm>
            <a:off x="558800" y="479298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8" name="ms-point"/>
          <p:cNvSpPr txBox="1"/>
          <p:nvPr/>
        </p:nvSpPr>
        <p:spPr>
          <a:xfrm>
            <a:off x="812800" y="479298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molecules of a gas have a distribution of speeds, with some far above the mean at any temperature</a:t>
            </a:r>
          </a:p>
        </p:txBody>
      </p:sp>
      <p:sp>
        <p:nvSpPr>
          <p:cNvPr id="39" name="ms-tick"/>
          <p:cNvSpPr txBox="1"/>
          <p:nvPr/>
        </p:nvSpPr>
        <p:spPr>
          <a:xfrm>
            <a:off x="558800" y="504634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40" name="ms-point"/>
          <p:cNvSpPr txBox="1"/>
          <p:nvPr/>
        </p:nvSpPr>
        <p:spPr>
          <a:xfrm>
            <a:off x="812800" y="504634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molecules whose speed exceeds the escape speed at the top of the atmosphere can leave the planet permanently</a:t>
            </a:r>
          </a:p>
        </p:txBody>
      </p:sp>
      <p:sp>
        <p:nvSpPr>
          <p:cNvPr id="41" name="ms-tick"/>
          <p:cNvSpPr txBox="1"/>
          <p:nvPr/>
        </p:nvSpPr>
        <p:spPr>
          <a:xfrm>
            <a:off x="558800" y="529971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42" name="ms-point"/>
          <p:cNvSpPr txBox="1"/>
          <p:nvPr/>
        </p:nvSpPr>
        <p:spPr>
          <a:xfrm>
            <a:off x="812800" y="529971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this planet's escape speed of 5.0 km s⁻¹ is less than half the Earth's 11.2 km s⁻¹, so a much larger fraction of its molecules exceed it</a:t>
            </a:r>
          </a:p>
        </p:txBody>
      </p:sp>
      <p:sp>
        <p:nvSpPr>
          <p:cNvPr id="43" name="ms-tick"/>
          <p:cNvSpPr txBox="1"/>
          <p:nvPr/>
        </p:nvSpPr>
        <p:spPr>
          <a:xfrm>
            <a:off x="558800" y="5553075"/>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44" name="ms-point"/>
          <p:cNvSpPr txBox="1"/>
          <p:nvPr/>
        </p:nvSpPr>
        <p:spPr>
          <a:xfrm>
            <a:off x="812800" y="5553075"/>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over geological time that fraction is lost, and the lightest gases go first — which is why any remaining atmosphere is thin and dominated by the heavier molecules</a:t>
            </a:r>
          </a:p>
        </p:txBody>
      </p:sp>
      <p:sp>
        <p:nvSpPr>
          <p:cNvPr id="45" name="panel"/>
          <p:cNvSpPr/>
          <p:nvPr/>
        </p:nvSpPr>
        <p:spPr>
          <a:xfrm>
            <a:off x="558800" y="558800"/>
            <a:ext cx="11074400" cy="12700"/>
          </a:xfrm>
          <a:prstGeom prst="rect">
            <a:avLst/>
          </a:prstGeom>
          <a:solidFill>
            <a:srgbClr val="2F4B45"/>
          </a:solidFill>
          <a:ln>
            <a:noFill/>
          </a:ln>
        </p:spPr>
      </p:sp>
      <p:sp>
        <p:nvSpPr>
          <p:cNvPr id="4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D · FIELDS</a:t>
            </a:r>
          </a:p>
        </p:txBody>
      </p:sp>
      <p:sp>
        <p:nvSpPr>
          <p:cNvPr id="4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8" name="panel"/>
          <p:cNvSpPr/>
          <p:nvPr/>
        </p:nvSpPr>
        <p:spPr>
          <a:xfrm>
            <a:off x="558800" y="6273800"/>
            <a:ext cx="11074400" cy="12700"/>
          </a:xfrm>
          <a:prstGeom prst="rect">
            <a:avLst/>
          </a:prstGeom>
          <a:solidFill>
            <a:srgbClr val="2F4B45"/>
          </a:solidFill>
          <a:ln>
            <a:noFill/>
          </a:ln>
        </p:spPr>
      </p:sp>
      <p:sp>
        <p:nvSpPr>
          <p:cNvPr id="4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D · Fields. Written by GioPhysics from IB Diploma Programme Physics subject page; not an awarding body's document.</a:t>
            </a:r>
          </a:p>
        </p:txBody>
      </p:sp>
      <p:sp>
        <p:nvSpPr>
          <p:cNvPr id="5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18 / 26</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9</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569242" y="711200"/>
            <a:ext cx="1054376" cy="266700"/>
          </a:xfrm>
          <a:prstGeom prst="roundRect">
            <a:avLst>
              <a:gd name="adj" fmla="val 30000"/>
            </a:avLst>
          </a:prstGeom>
          <a:noFill/>
          <a:ln w="9525">
            <a:solidFill>
              <a:srgbClr val="102E29"/>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024469" y="711200"/>
            <a:ext cx="443173" cy="266700"/>
          </a:xfrm>
          <a:prstGeom prst="roundRect">
            <a:avLst>
              <a:gd name="adj" fmla="val 30000"/>
            </a:avLst>
          </a:prstGeom>
          <a:noFill/>
          <a:ln w="9525">
            <a:solidFill>
              <a:srgbClr val="102E29"/>
            </a:solidFill>
          </a:ln>
        </p:spPr>
      </p:sp>
      <p:sp>
        <p:nvSpPr>
          <p:cNvPr id="9" name="chip"/>
          <p:cNvSpPr txBox="1"/>
          <p:nvPr/>
        </p:nvSpPr>
        <p:spPr>
          <a:xfrm>
            <a:off x="902446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SL</a:t>
            </a:r>
          </a:p>
        </p:txBody>
      </p:sp>
      <p:sp>
        <p:nvSpPr>
          <p:cNvPr id="10" name="panel"/>
          <p:cNvSpPr/>
          <p:nvPr/>
        </p:nvSpPr>
        <p:spPr>
          <a:xfrm>
            <a:off x="7910733" y="711200"/>
            <a:ext cx="1012137" cy="266700"/>
          </a:xfrm>
          <a:prstGeom prst="roundRect">
            <a:avLst>
              <a:gd name="adj" fmla="val 30000"/>
            </a:avLst>
          </a:prstGeom>
          <a:solidFill>
            <a:srgbClr val="102E29"/>
          </a:solidFill>
          <a:ln>
            <a:noFill/>
          </a:ln>
        </p:spPr>
      </p:sp>
      <p:sp>
        <p:nvSpPr>
          <p:cNvPr id="11" name="chip"/>
          <p:cNvSpPr txBox="1"/>
          <p:nvPr/>
        </p:nvSpPr>
        <p:spPr>
          <a:xfrm>
            <a:off x="7910733"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D.2, D.3</a:t>
            </a:r>
          </a:p>
        </p:txBody>
      </p:sp>
      <p:sp>
        <p:nvSpPr>
          <p:cNvPr id="13" name="text"/>
          <p:cNvSpPr txBox="1"/>
          <p:nvPr/>
        </p:nvSpPr>
        <p:spPr>
          <a:xfrm>
            <a:off x="558800" y="134620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An electron is accelerated from rest through a potential difference of 500 V and then enters a region of uniform magnetic field of magnitude 2.5 mT, travelling perpendicular to the field. The mass of an electron is 9.11 × 10⁻³¹ kg and its charge has magnitude 1.60 × 10⁻¹⁹ C.</a:t>
            </a:r>
          </a:p>
        </p:txBody>
      </p:sp>
      <p:sp>
        <p:nvSpPr>
          <p:cNvPr id="14" name="panel"/>
          <p:cNvSpPr/>
          <p:nvPr/>
        </p:nvSpPr>
        <p:spPr>
          <a:xfrm>
            <a:off x="3364340" y="2167890"/>
            <a:ext cx="5463321" cy="3175000"/>
          </a:xfrm>
          <a:prstGeom prst="rect">
            <a:avLst/>
          </a:prstGeom>
          <a:solidFill>
            <a:srgbClr val="FFFFFF"/>
          </a:solidFill>
          <a:ln w="9525">
            <a:solidFill>
              <a:srgbClr val="C6C8BB"/>
            </a:solidFill>
          </a:ln>
        </p:spPr>
      </p:sp>
      <p:pic>
        <p:nvPicPr>
          <p:cNvPr id="15" name="Figure 5" descr="Side view of the arrangement. At the left a cathode plate marked − faces an anode plate marked + which has a small hole in it at the level of the beam; below, the two plates are joined by wires through a cell labelled 500 V, whose positive terminal is connected to the anode. Arrows show an electron leaving the cathode, passing through the hole in the anode and travelling on to the right, where it crosses into a large rectangular region drawn with a dashed boundary and filled with crosses, labelled 'uniform magnetic field, B = 2.5 mT, into the page'. Inside that region the electron's path is drawn as an arc that curves steadily downwards away from its original straight line."/>
          <p:cNvPicPr>
            <a:picLocks noChangeAspect="1"/>
          </p:cNvPicPr>
          <p:nvPr/>
        </p:nvPicPr>
        <p:blipFill>
          <a:blip r:embed="rId3"/>
          <a:stretch>
            <a:fillRect/>
          </a:stretch>
        </p:blipFill>
        <p:spPr>
          <a:xfrm>
            <a:off x="3478640" y="2282190"/>
            <a:ext cx="5234721" cy="2946400"/>
          </a:xfrm>
          <a:prstGeom prst="rect">
            <a:avLst/>
          </a:prstGeom>
        </p:spPr>
      </p:pic>
      <p:sp>
        <p:nvSpPr>
          <p:cNvPr id="16" name="text"/>
          <p:cNvSpPr txBox="1"/>
          <p:nvPr/>
        </p:nvSpPr>
        <p:spPr>
          <a:xfrm>
            <a:off x="558800" y="5406390"/>
            <a:ext cx="11074400" cy="59436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Figure 5 — Side view of the arrangement. At the left a cathode plate marked − faces an anode plate marked + which has a small hole in it at the level of the beam; below, the two plates are joined by wires through a cell labelled 500 V, whose positive terminal is connected to the anode. Arrows show an electron leaving the cathode, passing through the hole in the anode and travelling on to the right, where it crosses into a large rectangular region drawn with a dashed boundary and filled with crosses, labelled 'uniform magnetic field, B = 2.5 mT, into the page'. Inside that region the electron's path is drawn as an arc that curves steadily downwards away from its original straight line.</a:t>
            </a:r>
          </a:p>
        </p:txBody>
      </p:sp>
      <p:sp>
        <p:nvSpPr>
          <p:cNvPr id="17" name="panel"/>
          <p:cNvSpPr/>
          <p:nvPr/>
        </p:nvSpPr>
        <p:spPr>
          <a:xfrm>
            <a:off x="558800" y="558800"/>
            <a:ext cx="11074400" cy="12700"/>
          </a:xfrm>
          <a:prstGeom prst="rect">
            <a:avLst/>
          </a:prstGeom>
          <a:solidFill>
            <a:srgbClr val="C6C8BB"/>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D · FIELDS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C6C8BB"/>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D · Fields. Written by GioPhysics from IB Diploma Programme Physics subject page;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26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102E29"/>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Routine</a:t>
            </a:r>
          </a:p>
        </p:txBody>
      </p:sp>
      <p:sp>
        <p:nvSpPr>
          <p:cNvPr id="8" name="panel"/>
          <p:cNvSpPr/>
          <p:nvPr/>
        </p:nvSpPr>
        <p:spPr>
          <a:xfrm>
            <a:off x="9426773" y="711200"/>
            <a:ext cx="443173" cy="266700"/>
          </a:xfrm>
          <a:prstGeom prst="roundRect">
            <a:avLst>
              <a:gd name="adj" fmla="val 30000"/>
            </a:avLst>
          </a:prstGeom>
          <a:noFill/>
          <a:ln w="9525">
            <a:solidFill>
              <a:srgbClr val="102E29"/>
            </a:solidFill>
          </a:ln>
        </p:spPr>
      </p:sp>
      <p:sp>
        <p:nvSpPr>
          <p:cNvPr id="9" name="chip"/>
          <p:cNvSpPr txBox="1"/>
          <p:nvPr/>
        </p:nvSpPr>
        <p:spPr>
          <a:xfrm>
            <a:off x="9426773"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SL</a:t>
            </a:r>
          </a:p>
        </p:txBody>
      </p:sp>
      <p:sp>
        <p:nvSpPr>
          <p:cNvPr id="10" name="panel"/>
          <p:cNvSpPr/>
          <p:nvPr/>
        </p:nvSpPr>
        <p:spPr>
          <a:xfrm>
            <a:off x="8012885" y="711200"/>
            <a:ext cx="1312289" cy="266700"/>
          </a:xfrm>
          <a:prstGeom prst="roundRect">
            <a:avLst>
              <a:gd name="adj" fmla="val 30000"/>
            </a:avLst>
          </a:prstGeom>
          <a:solidFill>
            <a:srgbClr val="102E29"/>
          </a:solidFill>
          <a:ln>
            <a:noFill/>
          </a:ln>
        </p:spPr>
      </p:sp>
      <p:sp>
        <p:nvSpPr>
          <p:cNvPr id="11" name="chip"/>
          <p:cNvSpPr txBox="1"/>
          <p:nvPr/>
        </p:nvSpPr>
        <p:spPr>
          <a:xfrm>
            <a:off x="8012885"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D.1   ·   AO2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planet has twice the mass and twice the radius of the Earth. The gravitational field strength at the Earth's surface is g. What is the field strength at the surface of the planet?</a:t>
            </a:r>
          </a:p>
        </p:txBody>
      </p:sp>
      <p:sp>
        <p:nvSpPr>
          <p:cNvPr id="14" name="choice-letter"/>
          <p:cNvSpPr txBox="1"/>
          <p:nvPr/>
        </p:nvSpPr>
        <p:spPr>
          <a:xfrm>
            <a:off x="558800" y="19532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9532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g/4</a:t>
            </a:r>
          </a:p>
        </p:txBody>
      </p:sp>
      <p:sp>
        <p:nvSpPr>
          <p:cNvPr id="16" name="choice-letter"/>
          <p:cNvSpPr txBox="1"/>
          <p:nvPr/>
        </p:nvSpPr>
        <p:spPr>
          <a:xfrm>
            <a:off x="558800" y="23215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3215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g/2</a:t>
            </a:r>
          </a:p>
        </p:txBody>
      </p:sp>
      <p:sp>
        <p:nvSpPr>
          <p:cNvPr id="18" name="choice-letter"/>
          <p:cNvSpPr txBox="1"/>
          <p:nvPr/>
        </p:nvSpPr>
        <p:spPr>
          <a:xfrm>
            <a:off x="558800" y="26898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6898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g</a:t>
            </a:r>
          </a:p>
        </p:txBody>
      </p:sp>
      <p:sp>
        <p:nvSpPr>
          <p:cNvPr id="20" name="choice-letter"/>
          <p:cNvSpPr txBox="1"/>
          <p:nvPr/>
        </p:nvSpPr>
        <p:spPr>
          <a:xfrm>
            <a:off x="558800" y="30581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30581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2g</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D · FIELDS</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D · Fields. Written by GioPhysics from IB Diploma Programme Physics subject page;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26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9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569242" y="711200"/>
            <a:ext cx="1054376" cy="266700"/>
          </a:xfrm>
          <a:prstGeom prst="roundRect">
            <a:avLst>
              <a:gd name="adj" fmla="val 30000"/>
            </a:avLst>
          </a:prstGeom>
          <a:noFill/>
          <a:ln w="9525">
            <a:solidFill>
              <a:srgbClr val="102E29"/>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024469" y="711200"/>
            <a:ext cx="443173" cy="266700"/>
          </a:xfrm>
          <a:prstGeom prst="roundRect">
            <a:avLst>
              <a:gd name="adj" fmla="val 30000"/>
            </a:avLst>
          </a:prstGeom>
          <a:noFill/>
          <a:ln w="9525">
            <a:solidFill>
              <a:srgbClr val="102E29"/>
            </a:solidFill>
          </a:ln>
        </p:spPr>
      </p:sp>
      <p:sp>
        <p:nvSpPr>
          <p:cNvPr id="9" name="chip"/>
          <p:cNvSpPr txBox="1"/>
          <p:nvPr/>
        </p:nvSpPr>
        <p:spPr>
          <a:xfrm>
            <a:off x="902446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SL</a:t>
            </a:r>
          </a:p>
        </p:txBody>
      </p:sp>
      <p:sp>
        <p:nvSpPr>
          <p:cNvPr id="10" name="panel"/>
          <p:cNvSpPr/>
          <p:nvPr/>
        </p:nvSpPr>
        <p:spPr>
          <a:xfrm>
            <a:off x="7910733" y="711200"/>
            <a:ext cx="1012137" cy="266700"/>
          </a:xfrm>
          <a:prstGeom prst="roundRect">
            <a:avLst>
              <a:gd name="adj" fmla="val 30000"/>
            </a:avLst>
          </a:prstGeom>
          <a:solidFill>
            <a:srgbClr val="102E29"/>
          </a:solidFill>
          <a:ln>
            <a:noFill/>
          </a:ln>
        </p:spPr>
      </p:sp>
      <p:sp>
        <p:nvSpPr>
          <p:cNvPr id="11" name="chip"/>
          <p:cNvSpPr txBox="1"/>
          <p:nvPr/>
        </p:nvSpPr>
        <p:spPr>
          <a:xfrm>
            <a:off x="7910733"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Determine</a:t>
            </a:r>
          </a:p>
        </p:txBody>
      </p:sp>
      <p:sp>
        <p:nvSpPr>
          <p:cNvPr id="14" name="part-marks"/>
          <p:cNvSpPr txBox="1"/>
          <p:nvPr/>
        </p:nvSpPr>
        <p:spPr>
          <a:xfrm>
            <a:off x="11009102" y="13462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5" name="text"/>
          <p:cNvSpPr txBox="1"/>
          <p:nvPr/>
        </p:nvSpPr>
        <p:spPr>
          <a:xfrm>
            <a:off x="558800" y="15824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the speed of the electron as it enters the magnetic field.</a:t>
            </a:r>
          </a:p>
        </p:txBody>
      </p:sp>
      <p:sp>
        <p:nvSpPr>
          <p:cNvPr id="16" name="part-ref"/>
          <p:cNvSpPr txBox="1"/>
          <p:nvPr/>
        </p:nvSpPr>
        <p:spPr>
          <a:xfrm>
            <a:off x="558800" y="19202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Determine</a:t>
            </a:r>
          </a:p>
        </p:txBody>
      </p:sp>
      <p:sp>
        <p:nvSpPr>
          <p:cNvPr id="17" name="part-marks"/>
          <p:cNvSpPr txBox="1"/>
          <p:nvPr/>
        </p:nvSpPr>
        <p:spPr>
          <a:xfrm>
            <a:off x="11009102" y="19202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8" name="text"/>
          <p:cNvSpPr txBox="1"/>
          <p:nvPr/>
        </p:nvSpPr>
        <p:spPr>
          <a:xfrm>
            <a:off x="558800" y="21564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the radius of the circular path followed by the electron in the field.</a:t>
            </a:r>
          </a:p>
        </p:txBody>
      </p:sp>
      <p:sp>
        <p:nvSpPr>
          <p:cNvPr id="19" name="part-ref"/>
          <p:cNvSpPr txBox="1"/>
          <p:nvPr/>
        </p:nvSpPr>
        <p:spPr>
          <a:xfrm>
            <a:off x="558800" y="249428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Explain</a:t>
            </a:r>
          </a:p>
        </p:txBody>
      </p:sp>
      <p:sp>
        <p:nvSpPr>
          <p:cNvPr id="20" name="part-marks"/>
          <p:cNvSpPr txBox="1"/>
          <p:nvPr/>
        </p:nvSpPr>
        <p:spPr>
          <a:xfrm>
            <a:off x="11009102" y="249428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1" name="text"/>
          <p:cNvSpPr txBox="1"/>
          <p:nvPr/>
        </p:nvSpPr>
        <p:spPr>
          <a:xfrm>
            <a:off x="558800" y="273050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Explain why the speed of the electron is unchanged while it moves within the magnetic field, even though its velocity is changing continuously.</a:t>
            </a:r>
          </a:p>
        </p:txBody>
      </p:sp>
      <p:sp>
        <p:nvSpPr>
          <p:cNvPr id="22" name="part-ref"/>
          <p:cNvSpPr txBox="1"/>
          <p:nvPr/>
        </p:nvSpPr>
        <p:spPr>
          <a:xfrm>
            <a:off x="558800" y="32664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Compare</a:t>
            </a:r>
          </a:p>
        </p:txBody>
      </p:sp>
      <p:sp>
        <p:nvSpPr>
          <p:cNvPr id="23" name="part-marks"/>
          <p:cNvSpPr txBox="1"/>
          <p:nvPr/>
        </p:nvSpPr>
        <p:spPr>
          <a:xfrm>
            <a:off x="11009102" y="32664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4" name="text"/>
          <p:cNvSpPr txBox="1"/>
          <p:nvPr/>
        </p:nvSpPr>
        <p:spPr>
          <a:xfrm>
            <a:off x="558800" y="350266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A uniform electric field is now applied in the same region instead of the magnetic field, perpendicular to the electron's initial velocity. Compare the resulting path and the resulting speed with those in the magnetic field.</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D · FIELDS</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D · Fields. Written by GioPhysics from IB Diploma Programme Physics subject page;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26</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9</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569242" y="711200"/>
            <a:ext cx="1054376" cy="266700"/>
          </a:xfrm>
          <a:prstGeom prst="roundRect">
            <a:avLst>
              <a:gd name="adj" fmla="val 30000"/>
            </a:avLst>
          </a:prstGeom>
          <a:noFill/>
          <a:ln w="9525">
            <a:solidFill>
              <a:srgbClr val="A9BDB6"/>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9024469" y="711200"/>
            <a:ext cx="443173" cy="266700"/>
          </a:xfrm>
          <a:prstGeom prst="roundRect">
            <a:avLst>
              <a:gd name="adj" fmla="val 30000"/>
            </a:avLst>
          </a:prstGeom>
          <a:noFill/>
          <a:ln w="9525">
            <a:solidFill>
              <a:srgbClr val="A9BDB6"/>
            </a:solidFill>
          </a:ln>
        </p:spPr>
      </p:sp>
      <p:sp>
        <p:nvSpPr>
          <p:cNvPr id="9" name="chip"/>
          <p:cNvSpPr txBox="1"/>
          <p:nvPr/>
        </p:nvSpPr>
        <p:spPr>
          <a:xfrm>
            <a:off x="902446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SL</a:t>
            </a:r>
          </a:p>
        </p:txBody>
      </p:sp>
      <p:sp>
        <p:nvSpPr>
          <p:cNvPr id="10" name="panel"/>
          <p:cNvSpPr/>
          <p:nvPr/>
        </p:nvSpPr>
        <p:spPr>
          <a:xfrm>
            <a:off x="7910733" y="711200"/>
            <a:ext cx="1012137" cy="266700"/>
          </a:xfrm>
          <a:prstGeom prst="roundRect">
            <a:avLst>
              <a:gd name="adj" fmla="val 30000"/>
            </a:avLst>
          </a:prstGeom>
          <a:noFill/>
          <a:ln w="9525">
            <a:solidFill>
              <a:srgbClr val="A9BDB6"/>
            </a:solidFill>
          </a:ln>
        </p:spPr>
      </p:sp>
      <p:sp>
        <p:nvSpPr>
          <p:cNvPr id="11" name="chip"/>
          <p:cNvSpPr txBox="1"/>
          <p:nvPr/>
        </p:nvSpPr>
        <p:spPr>
          <a:xfrm>
            <a:off x="7910733"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Determine — 3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eV = ½mv²</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v = √(2 × 1.60 × 10⁻¹⁹ × 500 / 9.11 × 10⁻³¹)</a:t>
            </a:r>
          </a:p>
        </p:txBody>
      </p:sp>
      <p:sp>
        <p:nvSpPr>
          <p:cNvPr id="19" name="ms-tick"/>
          <p:cNvSpPr txBox="1"/>
          <p:nvPr/>
        </p:nvSpPr>
        <p:spPr>
          <a:xfrm>
            <a:off x="558800" y="20935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v = 1.33 × 10⁷ m s⁻¹</a:t>
            </a:r>
          </a:p>
        </p:txBody>
      </p:sp>
      <p:sp>
        <p:nvSpPr>
          <p:cNvPr id="21" name="ms-ref"/>
          <p:cNvSpPr txBox="1"/>
          <p:nvPr/>
        </p:nvSpPr>
        <p:spPr>
          <a:xfrm>
            <a:off x="558800" y="249936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Determine — 3 marks</a:t>
            </a:r>
          </a:p>
        </p:txBody>
      </p:sp>
      <p:sp>
        <p:nvSpPr>
          <p:cNvPr id="22" name="ms-objective"/>
          <p:cNvSpPr txBox="1"/>
          <p:nvPr/>
        </p:nvSpPr>
        <p:spPr>
          <a:xfrm>
            <a:off x="11302513" y="249936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3" name="ms-tick"/>
          <p:cNvSpPr txBox="1"/>
          <p:nvPr/>
        </p:nvSpPr>
        <p:spPr>
          <a:xfrm>
            <a:off x="558800" y="27400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4" name="ms-point"/>
          <p:cNvSpPr txBox="1"/>
          <p:nvPr/>
        </p:nvSpPr>
        <p:spPr>
          <a:xfrm>
            <a:off x="812800" y="27400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magnetic force provides the centripetal force: evB = mv²/r</a:t>
            </a:r>
          </a:p>
        </p:txBody>
      </p:sp>
      <p:sp>
        <p:nvSpPr>
          <p:cNvPr id="25" name="ms-tick"/>
          <p:cNvSpPr txBox="1"/>
          <p:nvPr/>
        </p:nvSpPr>
        <p:spPr>
          <a:xfrm>
            <a:off x="558800" y="29933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29933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r = mv/(eB) = 9.11 × 10⁻³¹ × 1.33 × 10⁷ / (1.60 × 10⁻¹⁹ × 2.5 × 10⁻³)</a:t>
            </a:r>
          </a:p>
        </p:txBody>
      </p:sp>
      <p:sp>
        <p:nvSpPr>
          <p:cNvPr id="27" name="ms-tick"/>
          <p:cNvSpPr txBox="1"/>
          <p:nvPr/>
        </p:nvSpPr>
        <p:spPr>
          <a:xfrm>
            <a:off x="558800" y="324675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8" name="ms-point"/>
          <p:cNvSpPr txBox="1"/>
          <p:nvPr/>
        </p:nvSpPr>
        <p:spPr>
          <a:xfrm>
            <a:off x="812800" y="324675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r = 3.0 × 10⁻² m</a:t>
            </a:r>
          </a:p>
        </p:txBody>
      </p:sp>
      <p:sp>
        <p:nvSpPr>
          <p:cNvPr id="29" name="ms-ref"/>
          <p:cNvSpPr txBox="1"/>
          <p:nvPr/>
        </p:nvSpPr>
        <p:spPr>
          <a:xfrm>
            <a:off x="558800" y="365252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Explain — 3 marks</a:t>
            </a:r>
          </a:p>
        </p:txBody>
      </p:sp>
      <p:sp>
        <p:nvSpPr>
          <p:cNvPr id="30" name="ms-objective"/>
          <p:cNvSpPr txBox="1"/>
          <p:nvPr/>
        </p:nvSpPr>
        <p:spPr>
          <a:xfrm>
            <a:off x="11302513" y="365252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31" name="ms-tick"/>
          <p:cNvSpPr txBox="1"/>
          <p:nvPr/>
        </p:nvSpPr>
        <p:spPr>
          <a:xfrm>
            <a:off x="558800" y="389318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2" name="ms-point"/>
          <p:cNvSpPr txBox="1"/>
          <p:nvPr/>
        </p:nvSpPr>
        <p:spPr>
          <a:xfrm>
            <a:off x="812800" y="389318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magnetic force is always perpendicular to the velocity</a:t>
            </a:r>
          </a:p>
        </p:txBody>
      </p:sp>
      <p:sp>
        <p:nvSpPr>
          <p:cNvPr id="33" name="ms-tick"/>
          <p:cNvSpPr txBox="1"/>
          <p:nvPr/>
        </p:nvSpPr>
        <p:spPr>
          <a:xfrm>
            <a:off x="558800" y="414655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4" name="ms-point"/>
          <p:cNvSpPr txBox="1"/>
          <p:nvPr/>
        </p:nvSpPr>
        <p:spPr>
          <a:xfrm>
            <a:off x="812800" y="414655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so it has no component along the direction of motion and does no work on the electron</a:t>
            </a:r>
          </a:p>
        </p:txBody>
      </p:sp>
      <p:sp>
        <p:nvSpPr>
          <p:cNvPr id="35" name="ms-tick"/>
          <p:cNvSpPr txBox="1"/>
          <p:nvPr/>
        </p:nvSpPr>
        <p:spPr>
          <a:xfrm>
            <a:off x="558800" y="439991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6" name="ms-point"/>
          <p:cNvSpPr txBox="1"/>
          <p:nvPr/>
        </p:nvSpPr>
        <p:spPr>
          <a:xfrm>
            <a:off x="812800" y="439991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kinetic energy is therefore constant, and only the direction of the velocity changes</a:t>
            </a:r>
          </a:p>
        </p:txBody>
      </p:sp>
      <p:sp>
        <p:nvSpPr>
          <p:cNvPr id="37" name="ms-ref"/>
          <p:cNvSpPr txBox="1"/>
          <p:nvPr/>
        </p:nvSpPr>
        <p:spPr>
          <a:xfrm>
            <a:off x="558800" y="480568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Compare — 3 marks</a:t>
            </a:r>
          </a:p>
        </p:txBody>
      </p:sp>
      <p:sp>
        <p:nvSpPr>
          <p:cNvPr id="38" name="ms-objective"/>
          <p:cNvSpPr txBox="1"/>
          <p:nvPr/>
        </p:nvSpPr>
        <p:spPr>
          <a:xfrm>
            <a:off x="11302513" y="480568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AO3</a:t>
            </a:r>
          </a:p>
        </p:txBody>
      </p:sp>
      <p:sp>
        <p:nvSpPr>
          <p:cNvPr id="39" name="ms-tick"/>
          <p:cNvSpPr txBox="1"/>
          <p:nvPr/>
        </p:nvSpPr>
        <p:spPr>
          <a:xfrm>
            <a:off x="558800" y="504634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40" name="ms-point"/>
          <p:cNvSpPr txBox="1"/>
          <p:nvPr/>
        </p:nvSpPr>
        <p:spPr>
          <a:xfrm>
            <a:off x="812800" y="504634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in the electric field the force is constant in magnitude and direction, so the path is parabolic rather than circular</a:t>
            </a:r>
          </a:p>
        </p:txBody>
      </p:sp>
      <p:sp>
        <p:nvSpPr>
          <p:cNvPr id="41" name="ms-tick"/>
          <p:cNvSpPr txBox="1"/>
          <p:nvPr/>
        </p:nvSpPr>
        <p:spPr>
          <a:xfrm>
            <a:off x="558800" y="529971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42" name="ms-point"/>
          <p:cNvSpPr txBox="1"/>
          <p:nvPr/>
        </p:nvSpPr>
        <p:spPr>
          <a:xfrm>
            <a:off x="812800" y="529971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force has a component along the velocity once the electron has been deflected, so it does work and the speed increases</a:t>
            </a:r>
          </a:p>
        </p:txBody>
      </p:sp>
      <p:sp>
        <p:nvSpPr>
          <p:cNvPr id="43" name="ms-tick"/>
          <p:cNvSpPr txBox="1"/>
          <p:nvPr/>
        </p:nvSpPr>
        <p:spPr>
          <a:xfrm>
            <a:off x="558800" y="555307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44" name="ms-point"/>
          <p:cNvSpPr txBox="1"/>
          <p:nvPr/>
        </p:nvSpPr>
        <p:spPr>
          <a:xfrm>
            <a:off x="812800" y="555307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in the magnetic field the force turns with the velocity, keeping the path circular and the speed constant</a:t>
            </a:r>
          </a:p>
        </p:txBody>
      </p:sp>
      <p:sp>
        <p:nvSpPr>
          <p:cNvPr id="45" name="panel"/>
          <p:cNvSpPr/>
          <p:nvPr/>
        </p:nvSpPr>
        <p:spPr>
          <a:xfrm>
            <a:off x="558800" y="558800"/>
            <a:ext cx="11074400" cy="12700"/>
          </a:xfrm>
          <a:prstGeom prst="rect">
            <a:avLst/>
          </a:prstGeom>
          <a:solidFill>
            <a:srgbClr val="2F4B45"/>
          </a:solidFill>
          <a:ln>
            <a:noFill/>
          </a:ln>
        </p:spPr>
      </p:sp>
      <p:sp>
        <p:nvSpPr>
          <p:cNvPr id="4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D · FIELDS</a:t>
            </a:r>
          </a:p>
        </p:txBody>
      </p:sp>
      <p:sp>
        <p:nvSpPr>
          <p:cNvPr id="4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8" name="panel"/>
          <p:cNvSpPr/>
          <p:nvPr/>
        </p:nvSpPr>
        <p:spPr>
          <a:xfrm>
            <a:off x="558800" y="6273800"/>
            <a:ext cx="11074400" cy="12700"/>
          </a:xfrm>
          <a:prstGeom prst="rect">
            <a:avLst/>
          </a:prstGeom>
          <a:solidFill>
            <a:srgbClr val="2F4B45"/>
          </a:solidFill>
          <a:ln>
            <a:noFill/>
          </a:ln>
        </p:spPr>
      </p:sp>
      <p:sp>
        <p:nvSpPr>
          <p:cNvPr id="4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D · Fields. Written by GioPhysics from IB Diploma Programme Physics subject page; not an awarding body's document.</a:t>
            </a:r>
          </a:p>
        </p:txBody>
      </p:sp>
      <p:sp>
        <p:nvSpPr>
          <p:cNvPr id="5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26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10</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352862" y="711200"/>
            <a:ext cx="1270757" cy="266700"/>
          </a:xfrm>
          <a:prstGeom prst="roundRect">
            <a:avLst>
              <a:gd name="adj" fmla="val 30000"/>
            </a:avLst>
          </a:prstGeom>
          <a:noFill/>
          <a:ln w="9525">
            <a:solidFill>
              <a:srgbClr val="102E29"/>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794009" y="711200"/>
            <a:ext cx="457253" cy="266700"/>
          </a:xfrm>
          <a:prstGeom prst="roundRect">
            <a:avLst>
              <a:gd name="adj" fmla="val 30000"/>
            </a:avLst>
          </a:prstGeom>
          <a:noFill/>
          <a:ln w="9525">
            <a:solidFill>
              <a:srgbClr val="102E29"/>
            </a:solidFill>
          </a:ln>
        </p:spPr>
      </p:sp>
      <p:sp>
        <p:nvSpPr>
          <p:cNvPr id="9" name="chip"/>
          <p:cNvSpPr txBox="1"/>
          <p:nvPr/>
        </p:nvSpPr>
        <p:spPr>
          <a:xfrm>
            <a:off x="8794009" y="711200"/>
            <a:ext cx="4572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HL</a:t>
            </a:r>
          </a:p>
        </p:txBody>
      </p:sp>
      <p:sp>
        <p:nvSpPr>
          <p:cNvPr id="10" name="panel"/>
          <p:cNvSpPr/>
          <p:nvPr/>
        </p:nvSpPr>
        <p:spPr>
          <a:xfrm>
            <a:off x="7680272" y="711200"/>
            <a:ext cx="1012137" cy="266700"/>
          </a:xfrm>
          <a:prstGeom prst="roundRect">
            <a:avLst>
              <a:gd name="adj" fmla="val 30000"/>
            </a:avLst>
          </a:prstGeom>
          <a:solidFill>
            <a:srgbClr val="102E29"/>
          </a:solidFill>
          <a:ln>
            <a:noFill/>
          </a:ln>
        </p:spPr>
      </p:sp>
      <p:sp>
        <p:nvSpPr>
          <p:cNvPr id="11" name="chip"/>
          <p:cNvSpPr txBox="1"/>
          <p:nvPr/>
        </p:nvSpPr>
        <p:spPr>
          <a:xfrm>
            <a:off x="7680272"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D.4</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flat rectangular coil of 250 turns and area 3.2 × 10⁻³ m² is rotated at a constant rate in a uniform magnetic field of magnitude 85 mT. The axis of rotation is perpendicular to the field. The coil completes 50 revolutions per second.</a:t>
            </a:r>
          </a:p>
        </p:txBody>
      </p:sp>
      <p:sp>
        <p:nvSpPr>
          <p:cNvPr id="14" name="panel"/>
          <p:cNvSpPr/>
          <p:nvPr/>
        </p:nvSpPr>
        <p:spPr>
          <a:xfrm>
            <a:off x="3364340" y="1953260"/>
            <a:ext cx="5463321" cy="3175000"/>
          </a:xfrm>
          <a:prstGeom prst="rect">
            <a:avLst/>
          </a:prstGeom>
          <a:solidFill>
            <a:srgbClr val="FFFFFF"/>
          </a:solidFill>
          <a:ln w="9525">
            <a:solidFill>
              <a:srgbClr val="C6C8BB"/>
            </a:solidFill>
          </a:ln>
        </p:spPr>
      </p:sp>
      <p:pic>
        <p:nvPicPr>
          <p:cNvPr id="15" name="Figure 6" descr="A rectangular coil hangs between the flat faces of two poles, the north pole a block on the left and the south pole a block on the right. Four evenly spaced horizontal arrows run across the gap from the north pole to the south pole, and a note reads 'uniform field, B = 85 mT'. The coil is drawn obliquely, as a rectangle turned so that its plane lies at an angle to the field, and is labelled 'coil of 250 turns' and 'area 3.2 × 10⁻³ m²'. A vertical dashed line through the middle of the coil is labelled 'axis of rotation', with a curved arrow above it and the note '50 revolutions per second'. Two leads run down from the bottom of the coil to a pair of slip rings with brushes, whose terminals are labelled 'output to external circuit'."/>
          <p:cNvPicPr>
            <a:picLocks noChangeAspect="1"/>
          </p:cNvPicPr>
          <p:nvPr/>
        </p:nvPicPr>
        <p:blipFill>
          <a:blip r:embed="rId3"/>
          <a:stretch>
            <a:fillRect/>
          </a:stretch>
        </p:blipFill>
        <p:spPr>
          <a:xfrm>
            <a:off x="3478640" y="2067560"/>
            <a:ext cx="5234721" cy="2946400"/>
          </a:xfrm>
          <a:prstGeom prst="rect">
            <a:avLst/>
          </a:prstGeom>
        </p:spPr>
      </p:pic>
      <p:sp>
        <p:nvSpPr>
          <p:cNvPr id="16" name="text"/>
          <p:cNvSpPr txBox="1"/>
          <p:nvPr/>
        </p:nvSpPr>
        <p:spPr>
          <a:xfrm>
            <a:off x="558800" y="5191760"/>
            <a:ext cx="11074400" cy="59436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Figure 6 — A rectangular coil hangs between the flat faces of two poles, the north pole a block on the left and the south pole a block on the right. Four evenly spaced horizontal arrows run across the gap from the north pole to the south pole, and a note reads 'uniform field, B = 85 mT'. The coil is drawn obliquely, as a rectangle turned so that its plane lies at an angle to the field, and is labelled 'coil of 250 turns' and 'area 3.2 × 10⁻³ m²'. A vertical dashed line through the middle of the coil is labelled 'axis of rotation', with a curved arrow above it and the note '50 revolutions per second'. Two leads run down from the bottom of the coil to a pair of slip rings with brushes, whose terminals are labelled 'output to external circuit'.</a:t>
            </a:r>
          </a:p>
        </p:txBody>
      </p:sp>
      <p:sp>
        <p:nvSpPr>
          <p:cNvPr id="17" name="panel"/>
          <p:cNvSpPr/>
          <p:nvPr/>
        </p:nvSpPr>
        <p:spPr>
          <a:xfrm>
            <a:off x="558800" y="558800"/>
            <a:ext cx="11074400" cy="12700"/>
          </a:xfrm>
          <a:prstGeom prst="rect">
            <a:avLst/>
          </a:prstGeom>
          <a:solidFill>
            <a:srgbClr val="C6C8BB"/>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D · FIELDS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C6C8BB"/>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D · Fields. Written by GioPhysics from IB Diploma Programme Physics subject page;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26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10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352862" y="711200"/>
            <a:ext cx="1270757" cy="266700"/>
          </a:xfrm>
          <a:prstGeom prst="roundRect">
            <a:avLst>
              <a:gd name="adj" fmla="val 30000"/>
            </a:avLst>
          </a:prstGeom>
          <a:noFill/>
          <a:ln w="9525">
            <a:solidFill>
              <a:srgbClr val="102E29"/>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794009" y="711200"/>
            <a:ext cx="457253" cy="266700"/>
          </a:xfrm>
          <a:prstGeom prst="roundRect">
            <a:avLst>
              <a:gd name="adj" fmla="val 30000"/>
            </a:avLst>
          </a:prstGeom>
          <a:noFill/>
          <a:ln w="9525">
            <a:solidFill>
              <a:srgbClr val="102E29"/>
            </a:solidFill>
          </a:ln>
        </p:spPr>
      </p:sp>
      <p:sp>
        <p:nvSpPr>
          <p:cNvPr id="9" name="chip"/>
          <p:cNvSpPr txBox="1"/>
          <p:nvPr/>
        </p:nvSpPr>
        <p:spPr>
          <a:xfrm>
            <a:off x="8794009" y="711200"/>
            <a:ext cx="4572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HL</a:t>
            </a:r>
          </a:p>
        </p:txBody>
      </p:sp>
      <p:sp>
        <p:nvSpPr>
          <p:cNvPr id="10" name="panel"/>
          <p:cNvSpPr/>
          <p:nvPr/>
        </p:nvSpPr>
        <p:spPr>
          <a:xfrm>
            <a:off x="7680272" y="711200"/>
            <a:ext cx="1012137" cy="266700"/>
          </a:xfrm>
          <a:prstGeom prst="roundRect">
            <a:avLst>
              <a:gd name="adj" fmla="val 30000"/>
            </a:avLst>
          </a:prstGeom>
          <a:solidFill>
            <a:srgbClr val="102E29"/>
          </a:solidFill>
          <a:ln>
            <a:noFill/>
          </a:ln>
        </p:spPr>
      </p:sp>
      <p:sp>
        <p:nvSpPr>
          <p:cNvPr id="11" name="chip"/>
          <p:cNvSpPr txBox="1"/>
          <p:nvPr/>
        </p:nvSpPr>
        <p:spPr>
          <a:xfrm>
            <a:off x="7680272"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State</a:t>
            </a:r>
          </a:p>
        </p:txBody>
      </p:sp>
      <p:sp>
        <p:nvSpPr>
          <p:cNvPr id="14" name="part-marks"/>
          <p:cNvSpPr txBox="1"/>
          <p:nvPr/>
        </p:nvSpPr>
        <p:spPr>
          <a:xfrm>
            <a:off x="11009102" y="13462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15" name="text"/>
          <p:cNvSpPr txBox="1"/>
          <p:nvPr/>
        </p:nvSpPr>
        <p:spPr>
          <a:xfrm>
            <a:off x="558800" y="15824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State Faraday's law of electromagnetic induction.</a:t>
            </a:r>
          </a:p>
        </p:txBody>
      </p:sp>
      <p:sp>
        <p:nvSpPr>
          <p:cNvPr id="16" name="part-ref"/>
          <p:cNvSpPr txBox="1"/>
          <p:nvPr/>
        </p:nvSpPr>
        <p:spPr>
          <a:xfrm>
            <a:off x="558800" y="19202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Determine</a:t>
            </a:r>
          </a:p>
        </p:txBody>
      </p:sp>
      <p:sp>
        <p:nvSpPr>
          <p:cNvPr id="17" name="part-marks"/>
          <p:cNvSpPr txBox="1"/>
          <p:nvPr/>
        </p:nvSpPr>
        <p:spPr>
          <a:xfrm>
            <a:off x="11009102" y="19202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8" name="text"/>
          <p:cNvSpPr txBox="1"/>
          <p:nvPr/>
        </p:nvSpPr>
        <p:spPr>
          <a:xfrm>
            <a:off x="558800" y="21564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the maximum e.m.f. induced in the coil.</a:t>
            </a:r>
          </a:p>
        </p:txBody>
      </p:sp>
      <p:sp>
        <p:nvSpPr>
          <p:cNvPr id="19" name="part-ref"/>
          <p:cNvSpPr txBox="1"/>
          <p:nvPr/>
        </p:nvSpPr>
        <p:spPr>
          <a:xfrm>
            <a:off x="558800" y="249428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Explain</a:t>
            </a:r>
          </a:p>
        </p:txBody>
      </p:sp>
      <p:sp>
        <p:nvSpPr>
          <p:cNvPr id="20" name="part-marks"/>
          <p:cNvSpPr txBox="1"/>
          <p:nvPr/>
        </p:nvSpPr>
        <p:spPr>
          <a:xfrm>
            <a:off x="11009102" y="249428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1" name="text"/>
          <p:cNvSpPr txBox="1"/>
          <p:nvPr/>
        </p:nvSpPr>
        <p:spPr>
          <a:xfrm>
            <a:off x="558800" y="273050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Explain why the induced e.m.f. is zero at the instant when the plane of the coil is perpendicular to the magnetic field, even though the flux through the coil is greatest at that moment.</a:t>
            </a:r>
          </a:p>
        </p:txBody>
      </p:sp>
      <p:sp>
        <p:nvSpPr>
          <p:cNvPr id="22" name="part-ref"/>
          <p:cNvSpPr txBox="1"/>
          <p:nvPr/>
        </p:nvSpPr>
        <p:spPr>
          <a:xfrm>
            <a:off x="558800" y="32664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Discuss</a:t>
            </a:r>
          </a:p>
        </p:txBody>
      </p:sp>
      <p:sp>
        <p:nvSpPr>
          <p:cNvPr id="23" name="part-marks"/>
          <p:cNvSpPr txBox="1"/>
          <p:nvPr/>
        </p:nvSpPr>
        <p:spPr>
          <a:xfrm>
            <a:off x="11009102" y="32664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24" name="text"/>
          <p:cNvSpPr txBox="1"/>
          <p:nvPr/>
        </p:nvSpPr>
        <p:spPr>
          <a:xfrm>
            <a:off x="558800" y="350266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The output of the coil is connected to a resistor. Discuss the energy transfers taking place, and explain why more mechanical power must be supplied to keep the coil rotating at 50 revolutions per second once the resistor is connected.</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D · FIELDS</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D · Fields. Written by GioPhysics from IB Diploma Programme Physics subject page;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26</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10</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352862" y="711200"/>
            <a:ext cx="1270757" cy="266700"/>
          </a:xfrm>
          <a:prstGeom prst="roundRect">
            <a:avLst>
              <a:gd name="adj" fmla="val 30000"/>
            </a:avLst>
          </a:prstGeom>
          <a:noFill/>
          <a:ln w="9525">
            <a:solidFill>
              <a:srgbClr val="A9BDB6"/>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794009" y="711200"/>
            <a:ext cx="457253" cy="266700"/>
          </a:xfrm>
          <a:prstGeom prst="roundRect">
            <a:avLst>
              <a:gd name="adj" fmla="val 30000"/>
            </a:avLst>
          </a:prstGeom>
          <a:noFill/>
          <a:ln w="9525">
            <a:solidFill>
              <a:srgbClr val="A9BDB6"/>
            </a:solidFill>
          </a:ln>
        </p:spPr>
      </p:sp>
      <p:sp>
        <p:nvSpPr>
          <p:cNvPr id="9" name="chip"/>
          <p:cNvSpPr txBox="1"/>
          <p:nvPr/>
        </p:nvSpPr>
        <p:spPr>
          <a:xfrm>
            <a:off x="8794009" y="711200"/>
            <a:ext cx="4572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HL</a:t>
            </a:r>
          </a:p>
        </p:txBody>
      </p:sp>
      <p:sp>
        <p:nvSpPr>
          <p:cNvPr id="10" name="panel"/>
          <p:cNvSpPr/>
          <p:nvPr/>
        </p:nvSpPr>
        <p:spPr>
          <a:xfrm>
            <a:off x="7680272" y="711200"/>
            <a:ext cx="1012137" cy="266700"/>
          </a:xfrm>
          <a:prstGeom prst="roundRect">
            <a:avLst>
              <a:gd name="adj" fmla="val 30000"/>
            </a:avLst>
          </a:prstGeom>
          <a:noFill/>
          <a:ln w="9525">
            <a:solidFill>
              <a:srgbClr val="A9BDB6"/>
            </a:solidFill>
          </a:ln>
        </p:spPr>
      </p:sp>
      <p:sp>
        <p:nvSpPr>
          <p:cNvPr id="11" name="chip"/>
          <p:cNvSpPr txBox="1"/>
          <p:nvPr/>
        </p:nvSpPr>
        <p:spPr>
          <a:xfrm>
            <a:off x="7680272"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State — 2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AO1</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magnitude of the induced e.m.f. is equal to the rate of change of magnetic flux linkage</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expressed as ε = −N dΦ/dt, the minus sign expressing Lenz's law</a:t>
            </a:r>
          </a:p>
        </p:txBody>
      </p:sp>
      <p:sp>
        <p:nvSpPr>
          <p:cNvPr id="19" name="ms-ref"/>
          <p:cNvSpPr txBox="1"/>
          <p:nvPr/>
        </p:nvSpPr>
        <p:spPr>
          <a:xfrm>
            <a:off x="558800" y="224599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Determine — 3 marks</a:t>
            </a:r>
          </a:p>
        </p:txBody>
      </p:sp>
      <p:sp>
        <p:nvSpPr>
          <p:cNvPr id="20" name="ms-objective"/>
          <p:cNvSpPr txBox="1"/>
          <p:nvPr/>
        </p:nvSpPr>
        <p:spPr>
          <a:xfrm>
            <a:off x="11302513" y="224599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1" name="ms-tick"/>
          <p:cNvSpPr txBox="1"/>
          <p:nvPr/>
        </p:nvSpPr>
        <p:spPr>
          <a:xfrm>
            <a:off x="558800" y="24866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4866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ω = 2πf = 2π × 50 = 314 rad s⁻¹</a:t>
            </a:r>
          </a:p>
        </p:txBody>
      </p:sp>
      <p:sp>
        <p:nvSpPr>
          <p:cNvPr id="23" name="ms-tick"/>
          <p:cNvSpPr txBox="1"/>
          <p:nvPr/>
        </p:nvSpPr>
        <p:spPr>
          <a:xfrm>
            <a:off x="558800" y="27400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4" name="ms-point"/>
          <p:cNvSpPr txBox="1"/>
          <p:nvPr/>
        </p:nvSpPr>
        <p:spPr>
          <a:xfrm>
            <a:off x="812800" y="27400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ε₀ = NBAω = 250 × 0.085 × 3.2 × 10⁻³ × 314</a:t>
            </a:r>
          </a:p>
        </p:txBody>
      </p:sp>
      <p:sp>
        <p:nvSpPr>
          <p:cNvPr id="25" name="ms-tick"/>
          <p:cNvSpPr txBox="1"/>
          <p:nvPr/>
        </p:nvSpPr>
        <p:spPr>
          <a:xfrm>
            <a:off x="558800" y="29933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29933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ε₀ = 21 V</a:t>
            </a:r>
          </a:p>
        </p:txBody>
      </p:sp>
      <p:sp>
        <p:nvSpPr>
          <p:cNvPr id="27" name="ms-ref"/>
          <p:cNvSpPr txBox="1"/>
          <p:nvPr/>
        </p:nvSpPr>
        <p:spPr>
          <a:xfrm>
            <a:off x="558800" y="339915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Explain — 3 marks</a:t>
            </a:r>
          </a:p>
        </p:txBody>
      </p:sp>
      <p:sp>
        <p:nvSpPr>
          <p:cNvPr id="28" name="ms-objective"/>
          <p:cNvSpPr txBox="1"/>
          <p:nvPr/>
        </p:nvSpPr>
        <p:spPr>
          <a:xfrm>
            <a:off x="11302513" y="339915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AO3</a:t>
            </a:r>
          </a:p>
        </p:txBody>
      </p:sp>
      <p:sp>
        <p:nvSpPr>
          <p:cNvPr id="29" name="ms-tick"/>
          <p:cNvSpPr txBox="1"/>
          <p:nvPr/>
        </p:nvSpPr>
        <p:spPr>
          <a:xfrm>
            <a:off x="558800" y="36398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0" name="ms-point"/>
          <p:cNvSpPr txBox="1"/>
          <p:nvPr/>
        </p:nvSpPr>
        <p:spPr>
          <a:xfrm>
            <a:off x="812800" y="36398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induced e.m.f. depends on the rate of change of flux, not on the flux itself</a:t>
            </a:r>
          </a:p>
        </p:txBody>
      </p:sp>
      <p:sp>
        <p:nvSpPr>
          <p:cNvPr id="31" name="ms-tick"/>
          <p:cNvSpPr txBox="1"/>
          <p:nvPr/>
        </p:nvSpPr>
        <p:spPr>
          <a:xfrm>
            <a:off x="558800" y="389318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2" name="ms-point"/>
          <p:cNvSpPr txBox="1"/>
          <p:nvPr/>
        </p:nvSpPr>
        <p:spPr>
          <a:xfrm>
            <a:off x="812800" y="389318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when the plane of the coil is perpendicular to the field the flux is at a maximum, and at a maximum its rate of change is momentarily zero</a:t>
            </a:r>
          </a:p>
        </p:txBody>
      </p:sp>
      <p:sp>
        <p:nvSpPr>
          <p:cNvPr id="33" name="ms-tick"/>
          <p:cNvSpPr txBox="1"/>
          <p:nvPr/>
        </p:nvSpPr>
        <p:spPr>
          <a:xfrm>
            <a:off x="558800" y="414655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4" name="ms-point"/>
          <p:cNvSpPr txBox="1"/>
          <p:nvPr/>
        </p:nvSpPr>
        <p:spPr>
          <a:xfrm>
            <a:off x="812800" y="414655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so the e.m.f. is zero there and greatest a quarter of a cycle later, when the flux is passing through zero and changing fastest</a:t>
            </a:r>
          </a:p>
        </p:txBody>
      </p:sp>
      <p:sp>
        <p:nvSpPr>
          <p:cNvPr id="35" name="text"/>
          <p:cNvSpPr txBox="1"/>
          <p:nvPr/>
        </p:nvSpPr>
        <p:spPr>
          <a:xfrm>
            <a:off x="812800" y="4476115"/>
            <a:ext cx="10820400" cy="3302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The relationship between a quantity and its rate of change, tested on a case where intuition points the wrong way. This is one of the most reliably discriminating parts in the whole theme.</a:t>
            </a:r>
          </a:p>
        </p:txBody>
      </p:sp>
      <p:sp>
        <p:nvSpPr>
          <p:cNvPr id="36" name="panel"/>
          <p:cNvSpPr/>
          <p:nvPr/>
        </p:nvSpPr>
        <p:spPr>
          <a:xfrm>
            <a:off x="558800" y="558800"/>
            <a:ext cx="11074400" cy="12700"/>
          </a:xfrm>
          <a:prstGeom prst="rect">
            <a:avLst/>
          </a:prstGeom>
          <a:solidFill>
            <a:srgbClr val="2F4B45"/>
          </a:solidFill>
          <a:ln>
            <a:noFill/>
          </a:ln>
        </p:spPr>
      </p:sp>
      <p:sp>
        <p:nvSpPr>
          <p:cNvPr id="37"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D · FIELDS</a:t>
            </a:r>
          </a:p>
        </p:txBody>
      </p:sp>
      <p:sp>
        <p:nvSpPr>
          <p:cNvPr id="38"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39" name="panel"/>
          <p:cNvSpPr/>
          <p:nvPr/>
        </p:nvSpPr>
        <p:spPr>
          <a:xfrm>
            <a:off x="558800" y="6273800"/>
            <a:ext cx="11074400" cy="12700"/>
          </a:xfrm>
          <a:prstGeom prst="rect">
            <a:avLst/>
          </a:prstGeom>
          <a:solidFill>
            <a:srgbClr val="2F4B45"/>
          </a:solidFill>
          <a:ln>
            <a:noFill/>
          </a:ln>
        </p:spPr>
      </p:sp>
      <p:sp>
        <p:nvSpPr>
          <p:cNvPr id="40"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D · Fields. Written by GioPhysics from IB Diploma Programme Physics subject page; not an awarding body's document.</a:t>
            </a:r>
          </a:p>
        </p:txBody>
      </p:sp>
      <p:sp>
        <p:nvSpPr>
          <p:cNvPr id="41"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26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10 (cont.)</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352862" y="711200"/>
            <a:ext cx="1270757" cy="266700"/>
          </a:xfrm>
          <a:prstGeom prst="roundRect">
            <a:avLst>
              <a:gd name="adj" fmla="val 30000"/>
            </a:avLst>
          </a:prstGeom>
          <a:noFill/>
          <a:ln w="9525">
            <a:solidFill>
              <a:srgbClr val="A9BDB6"/>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794009" y="711200"/>
            <a:ext cx="457253" cy="266700"/>
          </a:xfrm>
          <a:prstGeom prst="roundRect">
            <a:avLst>
              <a:gd name="adj" fmla="val 30000"/>
            </a:avLst>
          </a:prstGeom>
          <a:noFill/>
          <a:ln w="9525">
            <a:solidFill>
              <a:srgbClr val="A9BDB6"/>
            </a:solidFill>
          </a:ln>
        </p:spPr>
      </p:sp>
      <p:sp>
        <p:nvSpPr>
          <p:cNvPr id="9" name="chip"/>
          <p:cNvSpPr txBox="1"/>
          <p:nvPr/>
        </p:nvSpPr>
        <p:spPr>
          <a:xfrm>
            <a:off x="8794009" y="711200"/>
            <a:ext cx="4572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HL</a:t>
            </a:r>
          </a:p>
        </p:txBody>
      </p:sp>
      <p:sp>
        <p:nvSpPr>
          <p:cNvPr id="10" name="panel"/>
          <p:cNvSpPr/>
          <p:nvPr/>
        </p:nvSpPr>
        <p:spPr>
          <a:xfrm>
            <a:off x="7680272" y="711200"/>
            <a:ext cx="1012137" cy="266700"/>
          </a:xfrm>
          <a:prstGeom prst="roundRect">
            <a:avLst>
              <a:gd name="adj" fmla="val 30000"/>
            </a:avLst>
          </a:prstGeom>
          <a:noFill/>
          <a:ln w="9525">
            <a:solidFill>
              <a:srgbClr val="A9BDB6"/>
            </a:solidFill>
          </a:ln>
        </p:spPr>
      </p:sp>
      <p:sp>
        <p:nvSpPr>
          <p:cNvPr id="11" name="chip"/>
          <p:cNvSpPr txBox="1"/>
          <p:nvPr/>
        </p:nvSpPr>
        <p:spPr>
          <a:xfrm>
            <a:off x="7680272"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 continued</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Discuss — 4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AO3</a:t>
            </a:r>
          </a:p>
        </p:txBody>
      </p:sp>
      <p:sp>
        <p:nvSpPr>
          <p:cNvPr id="15" name="ms-tick"/>
          <p:cNvSpPr txBox="1"/>
          <p:nvPr/>
        </p:nvSpPr>
        <p:spPr>
          <a:xfrm>
            <a:off x="558800" y="1586865"/>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with the circuit closed, the induced e.m.f. drives a current through the coil and the resistor, and electrical energy is dissipated in the resistor as thermal energy</a:t>
            </a:r>
          </a:p>
        </p:txBody>
      </p:sp>
      <p:sp>
        <p:nvSpPr>
          <p:cNvPr id="17" name="ms-tick"/>
          <p:cNvSpPr txBox="1"/>
          <p:nvPr/>
        </p:nvSpPr>
        <p:spPr>
          <a:xfrm>
            <a:off x="558800" y="20300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20300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current-carrying coil sits in the magnetic field, so it experiences a torque</a:t>
            </a:r>
          </a:p>
        </p:txBody>
      </p:sp>
      <p:sp>
        <p:nvSpPr>
          <p:cNvPr id="19" name="ms-tick"/>
          <p:cNvSpPr txBox="1"/>
          <p:nvPr/>
        </p:nvSpPr>
        <p:spPr>
          <a:xfrm>
            <a:off x="558800" y="22834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2834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by Lenz's law that torque opposes the rotation of the coil</a:t>
            </a:r>
          </a:p>
        </p:txBody>
      </p:sp>
      <p:sp>
        <p:nvSpPr>
          <p:cNvPr id="21" name="ms-tick"/>
          <p:cNvSpPr txBox="1"/>
          <p:nvPr/>
        </p:nvSpPr>
        <p:spPr>
          <a:xfrm>
            <a:off x="558800" y="2536825"/>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536825"/>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so an external agent must do work against it, and the mechanical power supplied equals the electrical power dissipated — energy is conserved, with the coil acting as the converter rather than the source</a:t>
            </a:r>
          </a:p>
        </p:txBody>
      </p:sp>
      <p:sp>
        <p:nvSpPr>
          <p:cNvPr id="23" name="panel"/>
          <p:cNvSpPr/>
          <p:nvPr/>
        </p:nvSpPr>
        <p:spPr>
          <a:xfrm>
            <a:off x="558800" y="558800"/>
            <a:ext cx="11074400" cy="12700"/>
          </a:xfrm>
          <a:prstGeom prst="rect">
            <a:avLst/>
          </a:prstGeom>
          <a:solidFill>
            <a:srgbClr val="2F4B45"/>
          </a:solidFill>
          <a:ln>
            <a:noFill/>
          </a:ln>
        </p:spPr>
      </p:sp>
      <p:sp>
        <p:nvSpPr>
          <p:cNvPr id="24"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D · FIELDS</a:t>
            </a:r>
          </a:p>
        </p:txBody>
      </p:sp>
      <p:sp>
        <p:nvSpPr>
          <p:cNvPr id="25"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6" name="panel"/>
          <p:cNvSpPr/>
          <p:nvPr/>
        </p:nvSpPr>
        <p:spPr>
          <a:xfrm>
            <a:off x="558800" y="6273800"/>
            <a:ext cx="11074400" cy="12700"/>
          </a:xfrm>
          <a:prstGeom prst="rect">
            <a:avLst/>
          </a:prstGeom>
          <a:solidFill>
            <a:srgbClr val="2F4B45"/>
          </a:solidFill>
          <a:ln>
            <a:noFill/>
          </a:ln>
        </p:spPr>
      </p:sp>
      <p:sp>
        <p:nvSpPr>
          <p:cNvPr id="27"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D · Fields. Written by GioPhysics from IB Diploma Programme Physics subject page; not an awarding body's document.</a:t>
            </a:r>
          </a:p>
        </p:txBody>
      </p:sp>
      <p:sp>
        <p:nvSpPr>
          <p:cNvPr id="28"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26</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Command words</a:t>
            </a:r>
          </a:p>
        </p:txBody>
      </p:sp>
      <p:sp>
        <p:nvSpPr>
          <p:cNvPr id="3" name="panel"/>
          <p:cNvSpPr/>
          <p:nvPr/>
        </p:nvSpPr>
        <p:spPr>
          <a:xfrm>
            <a:off x="558800" y="1117600"/>
            <a:ext cx="508000" cy="31750"/>
          </a:xfrm>
          <a:prstGeom prst="rect">
            <a:avLst/>
          </a:prstGeom>
          <a:solidFill>
            <a:srgbClr val="EF5C3E"/>
          </a:solidFill>
          <a:ln>
            <a:noFill/>
          </a:ln>
        </p:spPr>
      </p:sp>
      <p:sp>
        <p:nvSpPr>
          <p:cNvPr id="4"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IB Diploma Physics — the board's own definitions</a:t>
            </a:r>
          </a:p>
        </p:txBody>
      </p:sp>
      <p:sp>
        <p:nvSpPr>
          <p:cNvPr id="5" name="command-word"/>
          <p:cNvSpPr txBox="1"/>
          <p:nvPr/>
        </p:nvSpPr>
        <p:spPr>
          <a:xfrm>
            <a:off x="558800" y="134620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Define</a:t>
            </a:r>
          </a:p>
        </p:txBody>
      </p:sp>
      <p:sp>
        <p:nvSpPr>
          <p:cNvPr id="6" name="text"/>
          <p:cNvSpPr txBox="1"/>
          <p:nvPr/>
        </p:nvSpPr>
        <p:spPr>
          <a:xfrm>
            <a:off x="558800" y="156972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Give the precise meaning of a word, phrase, concept or physical quantity.</a:t>
            </a:r>
          </a:p>
        </p:txBody>
      </p:sp>
      <p:sp>
        <p:nvSpPr>
          <p:cNvPr id="7" name="command-word"/>
          <p:cNvSpPr txBox="1"/>
          <p:nvPr/>
        </p:nvSpPr>
        <p:spPr>
          <a:xfrm>
            <a:off x="558800" y="190817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State</a:t>
            </a:r>
          </a:p>
        </p:txBody>
      </p:sp>
      <p:sp>
        <p:nvSpPr>
          <p:cNvPr id="8" name="text"/>
          <p:cNvSpPr txBox="1"/>
          <p:nvPr/>
        </p:nvSpPr>
        <p:spPr>
          <a:xfrm>
            <a:off x="558800" y="2131695"/>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Give a specific name, value or other brief answer without explanation or calculation.</a:t>
            </a:r>
          </a:p>
        </p:txBody>
      </p:sp>
      <p:sp>
        <p:nvSpPr>
          <p:cNvPr id="9" name="command-word"/>
          <p:cNvSpPr txBox="1"/>
          <p:nvPr/>
        </p:nvSpPr>
        <p:spPr>
          <a:xfrm>
            <a:off x="558800" y="264350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Calculate</a:t>
            </a:r>
          </a:p>
        </p:txBody>
      </p:sp>
      <p:sp>
        <p:nvSpPr>
          <p:cNvPr id="10" name="text"/>
          <p:cNvSpPr txBox="1"/>
          <p:nvPr/>
        </p:nvSpPr>
        <p:spPr>
          <a:xfrm>
            <a:off x="558800" y="2867025"/>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Obtain a numerical answer, showing the relevant stages in the working.</a:t>
            </a:r>
          </a:p>
        </p:txBody>
      </p:sp>
      <p:sp>
        <p:nvSpPr>
          <p:cNvPr id="11" name="command-word"/>
          <p:cNvSpPr txBox="1"/>
          <p:nvPr/>
        </p:nvSpPr>
        <p:spPr>
          <a:xfrm>
            <a:off x="558800" y="320548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Describe</a:t>
            </a:r>
          </a:p>
        </p:txBody>
      </p:sp>
      <p:sp>
        <p:nvSpPr>
          <p:cNvPr id="12" name="text"/>
          <p:cNvSpPr txBox="1"/>
          <p:nvPr/>
        </p:nvSpPr>
        <p:spPr>
          <a:xfrm>
            <a:off x="558800" y="342900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Give a detailed account.</a:t>
            </a:r>
          </a:p>
        </p:txBody>
      </p:sp>
      <p:sp>
        <p:nvSpPr>
          <p:cNvPr id="13" name="command-word"/>
          <p:cNvSpPr txBox="1"/>
          <p:nvPr/>
        </p:nvSpPr>
        <p:spPr>
          <a:xfrm>
            <a:off x="558800" y="376745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Determine</a:t>
            </a:r>
          </a:p>
        </p:txBody>
      </p:sp>
      <p:sp>
        <p:nvSpPr>
          <p:cNvPr id="14" name="text"/>
          <p:cNvSpPr txBox="1"/>
          <p:nvPr/>
        </p:nvSpPr>
        <p:spPr>
          <a:xfrm>
            <a:off x="558800" y="3990975"/>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Obtain the only possible answer, from the data or by reasoning.</a:t>
            </a:r>
          </a:p>
        </p:txBody>
      </p:sp>
      <p:sp>
        <p:nvSpPr>
          <p:cNvPr id="15" name="command-word"/>
          <p:cNvSpPr txBox="1"/>
          <p:nvPr/>
        </p:nvSpPr>
        <p:spPr>
          <a:xfrm>
            <a:off x="558800" y="432943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Outline</a:t>
            </a:r>
          </a:p>
        </p:txBody>
      </p:sp>
      <p:sp>
        <p:nvSpPr>
          <p:cNvPr id="16" name="text"/>
          <p:cNvSpPr txBox="1"/>
          <p:nvPr/>
        </p:nvSpPr>
        <p:spPr>
          <a:xfrm>
            <a:off x="558800" y="455295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Give a brief account or summary.</a:t>
            </a:r>
          </a:p>
        </p:txBody>
      </p:sp>
      <p:sp>
        <p:nvSpPr>
          <p:cNvPr id="17" name="command-word"/>
          <p:cNvSpPr txBox="1"/>
          <p:nvPr/>
        </p:nvSpPr>
        <p:spPr>
          <a:xfrm>
            <a:off x="558800" y="489140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Compare</a:t>
            </a:r>
          </a:p>
        </p:txBody>
      </p:sp>
      <p:sp>
        <p:nvSpPr>
          <p:cNvPr id="18" name="text"/>
          <p:cNvSpPr txBox="1"/>
          <p:nvPr/>
        </p:nvSpPr>
        <p:spPr>
          <a:xfrm>
            <a:off x="558800" y="5114925"/>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Give an account of the similarities between two or more items, referring to both throughout.</a:t>
            </a:r>
          </a:p>
        </p:txBody>
      </p:sp>
      <p:sp>
        <p:nvSpPr>
          <p:cNvPr id="19" name="command-word"/>
          <p:cNvSpPr txBox="1"/>
          <p:nvPr/>
        </p:nvSpPr>
        <p:spPr>
          <a:xfrm>
            <a:off x="6311900" y="134620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Discuss</a:t>
            </a:r>
          </a:p>
        </p:txBody>
      </p:sp>
      <p:sp>
        <p:nvSpPr>
          <p:cNvPr id="20" name="text"/>
          <p:cNvSpPr txBox="1"/>
          <p:nvPr/>
        </p:nvSpPr>
        <p:spPr>
          <a:xfrm>
            <a:off x="6311900" y="1569720"/>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Offer a considered and balanced review that includes a range of arguments, factors or hypotheses, supported by appropriate evidence.</a:t>
            </a:r>
          </a:p>
        </p:txBody>
      </p:sp>
      <p:sp>
        <p:nvSpPr>
          <p:cNvPr id="21" name="command-word"/>
          <p:cNvSpPr txBox="1"/>
          <p:nvPr/>
        </p:nvSpPr>
        <p:spPr>
          <a:xfrm>
            <a:off x="6311900" y="208153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Evaluate</a:t>
            </a:r>
          </a:p>
        </p:txBody>
      </p:sp>
      <p:sp>
        <p:nvSpPr>
          <p:cNvPr id="22" name="text"/>
          <p:cNvSpPr txBox="1"/>
          <p:nvPr/>
        </p:nvSpPr>
        <p:spPr>
          <a:xfrm>
            <a:off x="6311900" y="230505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Make an appraisal by weighing up the strengths and limitations.</a:t>
            </a:r>
          </a:p>
        </p:txBody>
      </p:sp>
      <p:sp>
        <p:nvSpPr>
          <p:cNvPr id="23" name="command-word"/>
          <p:cNvSpPr txBox="1"/>
          <p:nvPr/>
        </p:nvSpPr>
        <p:spPr>
          <a:xfrm>
            <a:off x="6311900" y="264350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Explain</a:t>
            </a:r>
          </a:p>
        </p:txBody>
      </p:sp>
      <p:sp>
        <p:nvSpPr>
          <p:cNvPr id="24" name="text"/>
          <p:cNvSpPr txBox="1"/>
          <p:nvPr/>
        </p:nvSpPr>
        <p:spPr>
          <a:xfrm>
            <a:off x="6311900" y="2867025"/>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Give a detailed account including reasons or causes.</a:t>
            </a:r>
          </a:p>
        </p:txBody>
      </p:sp>
      <p:sp>
        <p:nvSpPr>
          <p:cNvPr id="25" name="command-word"/>
          <p:cNvSpPr txBox="1"/>
          <p:nvPr/>
        </p:nvSpPr>
        <p:spPr>
          <a:xfrm>
            <a:off x="6311900" y="320548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Show (that)</a:t>
            </a:r>
          </a:p>
        </p:txBody>
      </p:sp>
      <p:sp>
        <p:nvSpPr>
          <p:cNvPr id="26" name="text"/>
          <p:cNvSpPr txBox="1"/>
          <p:nvPr/>
        </p:nvSpPr>
        <p:spPr>
          <a:xfrm>
            <a:off x="6311900" y="342900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Give the steps in a calculation or derivation.</a:t>
            </a:r>
          </a:p>
        </p:txBody>
      </p:sp>
      <p:sp>
        <p:nvSpPr>
          <p:cNvPr id="27" name="command-word"/>
          <p:cNvSpPr txBox="1"/>
          <p:nvPr/>
        </p:nvSpPr>
        <p:spPr>
          <a:xfrm>
            <a:off x="6311900" y="376745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Sketch</a:t>
            </a:r>
          </a:p>
        </p:txBody>
      </p:sp>
      <p:sp>
        <p:nvSpPr>
          <p:cNvPr id="28" name="text"/>
          <p:cNvSpPr txBox="1"/>
          <p:nvPr/>
        </p:nvSpPr>
        <p:spPr>
          <a:xfrm>
            <a:off x="6311900" y="3990975"/>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Represent by means of a graph showing a line and labelled but unscaled axes, with important features clearly identifiable.</a:t>
            </a:r>
          </a:p>
        </p:txBody>
      </p:sp>
      <p:sp>
        <p:nvSpPr>
          <p:cNvPr id="29" name="command-word"/>
          <p:cNvSpPr txBox="1"/>
          <p:nvPr/>
        </p:nvSpPr>
        <p:spPr>
          <a:xfrm>
            <a:off x="6311900" y="450278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Suggest</a:t>
            </a:r>
          </a:p>
        </p:txBody>
      </p:sp>
      <p:sp>
        <p:nvSpPr>
          <p:cNvPr id="30" name="text"/>
          <p:cNvSpPr txBox="1"/>
          <p:nvPr/>
        </p:nvSpPr>
        <p:spPr>
          <a:xfrm>
            <a:off x="6311900" y="4726305"/>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Propose a solution, hypothesis or other possible answer.</a:t>
            </a:r>
          </a:p>
        </p:txBody>
      </p:sp>
      <p:sp>
        <p:nvSpPr>
          <p:cNvPr id="31" name="panel"/>
          <p:cNvSpPr/>
          <p:nvPr/>
        </p:nvSpPr>
        <p:spPr>
          <a:xfrm>
            <a:off x="558800" y="558800"/>
            <a:ext cx="11074400" cy="12700"/>
          </a:xfrm>
          <a:prstGeom prst="rect">
            <a:avLst/>
          </a:prstGeom>
          <a:solidFill>
            <a:srgbClr val="C6C8BB"/>
          </a:solidFill>
          <a:ln>
            <a:noFill/>
          </a:ln>
        </p:spPr>
      </p:sp>
      <p:sp>
        <p:nvSpPr>
          <p:cNvPr id="32"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D · FIELDS</a:t>
            </a:r>
          </a:p>
        </p:txBody>
      </p:sp>
      <p:sp>
        <p:nvSpPr>
          <p:cNvPr id="33"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34" name="panel"/>
          <p:cNvSpPr/>
          <p:nvPr/>
        </p:nvSpPr>
        <p:spPr>
          <a:xfrm>
            <a:off x="558800" y="6273800"/>
            <a:ext cx="11074400" cy="12700"/>
          </a:xfrm>
          <a:prstGeom prst="rect">
            <a:avLst/>
          </a:prstGeom>
          <a:solidFill>
            <a:srgbClr val="C6C8BB"/>
          </a:solidFill>
          <a:ln>
            <a:noFill/>
          </a:ln>
        </p:spPr>
      </p:sp>
      <p:sp>
        <p:nvSpPr>
          <p:cNvPr id="35"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D · Fields. Written by GioPhysics from IB Diploma Programme Physics subject page; not an awarding body's document.</a:t>
            </a:r>
          </a:p>
        </p:txBody>
      </p:sp>
      <p:sp>
        <p:nvSpPr>
          <p:cNvPr id="36"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26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A9BDB6"/>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Routine</a:t>
            </a:r>
          </a:p>
        </p:txBody>
      </p:sp>
      <p:sp>
        <p:nvSpPr>
          <p:cNvPr id="8" name="panel"/>
          <p:cNvSpPr/>
          <p:nvPr/>
        </p:nvSpPr>
        <p:spPr>
          <a:xfrm>
            <a:off x="9426773" y="711200"/>
            <a:ext cx="443173" cy="266700"/>
          </a:xfrm>
          <a:prstGeom prst="roundRect">
            <a:avLst>
              <a:gd name="adj" fmla="val 30000"/>
            </a:avLst>
          </a:prstGeom>
          <a:noFill/>
          <a:ln w="9525">
            <a:solidFill>
              <a:srgbClr val="A9BDB6"/>
            </a:solidFill>
          </a:ln>
        </p:spPr>
      </p:sp>
      <p:sp>
        <p:nvSpPr>
          <p:cNvPr id="9" name="chip"/>
          <p:cNvSpPr txBox="1"/>
          <p:nvPr/>
        </p:nvSpPr>
        <p:spPr>
          <a:xfrm>
            <a:off x="9426773"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SL</a:t>
            </a:r>
          </a:p>
        </p:txBody>
      </p:sp>
      <p:sp>
        <p:nvSpPr>
          <p:cNvPr id="10" name="panel"/>
          <p:cNvSpPr/>
          <p:nvPr/>
        </p:nvSpPr>
        <p:spPr>
          <a:xfrm>
            <a:off x="8012885" y="711200"/>
            <a:ext cx="1312289" cy="266700"/>
          </a:xfrm>
          <a:prstGeom prst="roundRect">
            <a:avLst>
              <a:gd name="adj" fmla="val 30000"/>
            </a:avLst>
          </a:prstGeom>
          <a:noFill/>
          <a:ln w="9525">
            <a:solidFill>
              <a:srgbClr val="A9BDB6"/>
            </a:solidFill>
          </a:ln>
        </p:spPr>
      </p:sp>
      <p:sp>
        <p:nvSpPr>
          <p:cNvPr id="11" name="chip"/>
          <p:cNvSpPr txBox="1"/>
          <p:nvPr/>
        </p:nvSpPr>
        <p:spPr>
          <a:xfrm>
            <a:off x="8012885"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B</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g/2</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C is chosen by candidates who assume the two doublings cancel. In g = GM/R², the radius enters squared, so doubling both mass and radius gives 2/4 = ½.</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D · FIELDS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D · Fields. Written by GioPhysics from IB Diploma Programme Physics subject page;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 / 26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2</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102E29"/>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180230" y="711200"/>
            <a:ext cx="443173" cy="266700"/>
          </a:xfrm>
          <a:prstGeom prst="roundRect">
            <a:avLst>
              <a:gd name="adj" fmla="val 30000"/>
            </a:avLst>
          </a:prstGeom>
          <a:noFill/>
          <a:ln w="9525">
            <a:solidFill>
              <a:srgbClr val="102E29"/>
            </a:solidFill>
          </a:ln>
        </p:spPr>
      </p:sp>
      <p:sp>
        <p:nvSpPr>
          <p:cNvPr id="9" name="chip"/>
          <p:cNvSpPr txBox="1"/>
          <p:nvPr/>
        </p:nvSpPr>
        <p:spPr>
          <a:xfrm>
            <a:off x="9180230"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SL</a:t>
            </a:r>
          </a:p>
        </p:txBody>
      </p:sp>
      <p:sp>
        <p:nvSpPr>
          <p:cNvPr id="10" name="panel"/>
          <p:cNvSpPr/>
          <p:nvPr/>
        </p:nvSpPr>
        <p:spPr>
          <a:xfrm>
            <a:off x="7766341" y="711200"/>
            <a:ext cx="1312289" cy="266700"/>
          </a:xfrm>
          <a:prstGeom prst="roundRect">
            <a:avLst>
              <a:gd name="adj" fmla="val 30000"/>
            </a:avLst>
          </a:prstGeom>
          <a:solidFill>
            <a:srgbClr val="102E29"/>
          </a:solidFill>
          <a:ln>
            <a:noFill/>
          </a:ln>
        </p:spPr>
      </p:sp>
      <p:sp>
        <p:nvSpPr>
          <p:cNvPr id="11" name="chip"/>
          <p:cNvSpPr txBox="1"/>
          <p:nvPr/>
        </p:nvSpPr>
        <p:spPr>
          <a:xfrm>
            <a:off x="7766341"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D.2   ·   AO2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Two identical conducting spheres carry charges of +6.0 nC and −2.0 nC. They are touched together and then separated to their original distance apart. How does the magnitude of the force between them change?</a:t>
            </a:r>
          </a:p>
        </p:txBody>
      </p:sp>
      <p:sp>
        <p:nvSpPr>
          <p:cNvPr id="14" name="choice-letter"/>
          <p:cNvSpPr txBox="1"/>
          <p:nvPr/>
        </p:nvSpPr>
        <p:spPr>
          <a:xfrm>
            <a:off x="558800" y="19532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9532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It becomes zero.</a:t>
            </a:r>
          </a:p>
        </p:txBody>
      </p:sp>
      <p:sp>
        <p:nvSpPr>
          <p:cNvPr id="16" name="choice-letter"/>
          <p:cNvSpPr txBox="1"/>
          <p:nvPr/>
        </p:nvSpPr>
        <p:spPr>
          <a:xfrm>
            <a:off x="558800" y="23215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3215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It is reduced to one third of its original value.</a:t>
            </a:r>
          </a:p>
        </p:txBody>
      </p:sp>
      <p:sp>
        <p:nvSpPr>
          <p:cNvPr id="18" name="choice-letter"/>
          <p:cNvSpPr txBox="1"/>
          <p:nvPr/>
        </p:nvSpPr>
        <p:spPr>
          <a:xfrm>
            <a:off x="558800" y="26898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6898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It is reduced to one twelfth of its original value.</a:t>
            </a:r>
          </a:p>
        </p:txBody>
      </p:sp>
      <p:sp>
        <p:nvSpPr>
          <p:cNvPr id="20" name="choice-letter"/>
          <p:cNvSpPr txBox="1"/>
          <p:nvPr/>
        </p:nvSpPr>
        <p:spPr>
          <a:xfrm>
            <a:off x="558800" y="30581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30581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It increases to twelve times its original value.</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D · FIELDS</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D · Fields. Written by GioPhysics from IB Diploma Programme Physics subject page;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26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2</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A9BDB6"/>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9180230" y="711200"/>
            <a:ext cx="443173" cy="266700"/>
          </a:xfrm>
          <a:prstGeom prst="roundRect">
            <a:avLst>
              <a:gd name="adj" fmla="val 30000"/>
            </a:avLst>
          </a:prstGeom>
          <a:noFill/>
          <a:ln w="9525">
            <a:solidFill>
              <a:srgbClr val="A9BDB6"/>
            </a:solidFill>
          </a:ln>
        </p:spPr>
      </p:sp>
      <p:sp>
        <p:nvSpPr>
          <p:cNvPr id="9" name="chip"/>
          <p:cNvSpPr txBox="1"/>
          <p:nvPr/>
        </p:nvSpPr>
        <p:spPr>
          <a:xfrm>
            <a:off x="9180230"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SL</a:t>
            </a:r>
          </a:p>
        </p:txBody>
      </p:sp>
      <p:sp>
        <p:nvSpPr>
          <p:cNvPr id="10" name="panel"/>
          <p:cNvSpPr/>
          <p:nvPr/>
        </p:nvSpPr>
        <p:spPr>
          <a:xfrm>
            <a:off x="7766341" y="711200"/>
            <a:ext cx="1312289" cy="266700"/>
          </a:xfrm>
          <a:prstGeom prst="roundRect">
            <a:avLst>
              <a:gd name="adj" fmla="val 30000"/>
            </a:avLst>
          </a:prstGeom>
          <a:noFill/>
          <a:ln w="9525">
            <a:solidFill>
              <a:srgbClr val="A9BDB6"/>
            </a:solidFill>
          </a:ln>
        </p:spPr>
      </p:sp>
      <p:sp>
        <p:nvSpPr>
          <p:cNvPr id="11" name="chip"/>
          <p:cNvSpPr txBox="1"/>
          <p:nvPr/>
        </p:nvSpPr>
        <p:spPr>
          <a:xfrm>
            <a:off x="7766341"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B</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It is reduced to one third of its original value.</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56959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Touching shares the total charge of +4.0 nC equally, giving +2.0 nC on each, so the product of the charges falls from 12 nC² to 4 nC² and the force to one third. A is chosen by candidates who think the charges neutralise — they only partly do. The force also changes from attraction to repulsion, but the question asks about its magnitude.</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D · FIELDS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D · Fields. Written by GioPhysics from IB Diploma Programme Physics subject page;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5 / 26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3</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102E29"/>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Routine</a:t>
            </a:r>
          </a:p>
        </p:txBody>
      </p:sp>
      <p:sp>
        <p:nvSpPr>
          <p:cNvPr id="8" name="panel"/>
          <p:cNvSpPr/>
          <p:nvPr/>
        </p:nvSpPr>
        <p:spPr>
          <a:xfrm>
            <a:off x="9426773" y="711200"/>
            <a:ext cx="443173" cy="266700"/>
          </a:xfrm>
          <a:prstGeom prst="roundRect">
            <a:avLst>
              <a:gd name="adj" fmla="val 30000"/>
            </a:avLst>
          </a:prstGeom>
          <a:noFill/>
          <a:ln w="9525">
            <a:solidFill>
              <a:srgbClr val="102E29"/>
            </a:solidFill>
          </a:ln>
        </p:spPr>
      </p:sp>
      <p:sp>
        <p:nvSpPr>
          <p:cNvPr id="9" name="chip"/>
          <p:cNvSpPr txBox="1"/>
          <p:nvPr/>
        </p:nvSpPr>
        <p:spPr>
          <a:xfrm>
            <a:off x="9426773"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SL</a:t>
            </a:r>
          </a:p>
        </p:txBody>
      </p:sp>
      <p:sp>
        <p:nvSpPr>
          <p:cNvPr id="10" name="panel"/>
          <p:cNvSpPr/>
          <p:nvPr/>
        </p:nvSpPr>
        <p:spPr>
          <a:xfrm>
            <a:off x="8012885" y="711200"/>
            <a:ext cx="1312289" cy="266700"/>
          </a:xfrm>
          <a:prstGeom prst="roundRect">
            <a:avLst>
              <a:gd name="adj" fmla="val 30000"/>
            </a:avLst>
          </a:prstGeom>
          <a:solidFill>
            <a:srgbClr val="102E29"/>
          </a:solidFill>
          <a:ln>
            <a:noFill/>
          </a:ln>
        </p:spPr>
      </p:sp>
      <p:sp>
        <p:nvSpPr>
          <p:cNvPr id="11" name="chip"/>
          <p:cNvSpPr txBox="1"/>
          <p:nvPr/>
        </p:nvSpPr>
        <p:spPr>
          <a:xfrm>
            <a:off x="8012885"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D.3   ·   AO2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proton moves in a circular path of radius r in a uniform magnetic field of magnitude B, perpendicular to its velocity. If the speed of the proton is doubled, what is the new radius?</a:t>
            </a:r>
          </a:p>
        </p:txBody>
      </p:sp>
      <p:sp>
        <p:nvSpPr>
          <p:cNvPr id="14" name="panel"/>
          <p:cNvSpPr/>
          <p:nvPr/>
        </p:nvSpPr>
        <p:spPr>
          <a:xfrm>
            <a:off x="4387705" y="1953260"/>
            <a:ext cx="3416590" cy="2120900"/>
          </a:xfrm>
          <a:prstGeom prst="rect">
            <a:avLst/>
          </a:prstGeom>
          <a:solidFill>
            <a:srgbClr val="FFFFFF"/>
          </a:solidFill>
          <a:ln w="9525">
            <a:solidFill>
              <a:srgbClr val="C6C8BB"/>
            </a:solidFill>
          </a:ln>
        </p:spPr>
      </p:sp>
      <p:pic>
        <p:nvPicPr>
          <p:cNvPr id="15" name="Figure 1" descr="A rectangular region bounded by a dashed line is filled with an evenly spaced grid of crosses and labelled 'uniform magnetic field of magnitude B, into the page'. Inside the region a complete circle is drawn: the path followed by the proton. A line from the centre of the circle out to the circle is marked with a tick at each end and labelled r. A solid dot on the circle at its lowest point is labelled 'proton', and from that dot an arrow labelled v points horizontally to the right, along the tangent to the circle."/>
          <p:cNvPicPr>
            <a:picLocks noChangeAspect="1"/>
          </p:cNvPicPr>
          <p:nvPr/>
        </p:nvPicPr>
        <p:blipFill>
          <a:blip r:embed="rId3"/>
          <a:stretch>
            <a:fillRect/>
          </a:stretch>
        </p:blipFill>
        <p:spPr>
          <a:xfrm>
            <a:off x="4502005" y="2067560"/>
            <a:ext cx="3187990" cy="1892300"/>
          </a:xfrm>
          <a:prstGeom prst="rect">
            <a:avLst/>
          </a:prstGeom>
        </p:spPr>
      </p:pic>
      <p:sp>
        <p:nvSpPr>
          <p:cNvPr id="16" name="text"/>
          <p:cNvSpPr txBox="1"/>
          <p:nvPr/>
        </p:nvSpPr>
        <p:spPr>
          <a:xfrm>
            <a:off x="558800" y="413766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Figure 1 — A rectangular region bounded by a dashed line is filled with an evenly spaced grid of crosses and labelled 'uniform magnetic field of magnitude B, into the page'. Inside the region a complete circle is drawn: the path followed by the proton. A line from the centre of the circle out to the circle is marked with a tick at each end and labelled r. A solid dot on the circle at its lowest point is labelled 'proton', and from that dot an arrow labelled v points horizontally to the right, along the tangent to the circle.</a:t>
            </a:r>
          </a:p>
        </p:txBody>
      </p:sp>
      <p:sp>
        <p:nvSpPr>
          <p:cNvPr id="17" name="choice-letter"/>
          <p:cNvSpPr txBox="1"/>
          <p:nvPr/>
        </p:nvSpPr>
        <p:spPr>
          <a:xfrm>
            <a:off x="558800" y="47358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8" name="choice"/>
          <p:cNvSpPr txBox="1"/>
          <p:nvPr/>
        </p:nvSpPr>
        <p:spPr>
          <a:xfrm>
            <a:off x="939800" y="47358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r/2</a:t>
            </a:r>
          </a:p>
        </p:txBody>
      </p:sp>
      <p:sp>
        <p:nvSpPr>
          <p:cNvPr id="19" name="choice-letter"/>
          <p:cNvSpPr txBox="1"/>
          <p:nvPr/>
        </p:nvSpPr>
        <p:spPr>
          <a:xfrm>
            <a:off x="558800" y="51041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20" name="choice"/>
          <p:cNvSpPr txBox="1"/>
          <p:nvPr/>
        </p:nvSpPr>
        <p:spPr>
          <a:xfrm>
            <a:off x="939800" y="51041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r</a:t>
            </a:r>
          </a:p>
        </p:txBody>
      </p:sp>
      <p:sp>
        <p:nvSpPr>
          <p:cNvPr id="21" name="choice-letter"/>
          <p:cNvSpPr txBox="1"/>
          <p:nvPr/>
        </p:nvSpPr>
        <p:spPr>
          <a:xfrm>
            <a:off x="558800" y="54724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22" name="choice"/>
          <p:cNvSpPr txBox="1"/>
          <p:nvPr/>
        </p:nvSpPr>
        <p:spPr>
          <a:xfrm>
            <a:off x="939800" y="54724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2r</a:t>
            </a:r>
          </a:p>
        </p:txBody>
      </p:sp>
      <p:sp>
        <p:nvSpPr>
          <p:cNvPr id="23" name="choice-letter"/>
          <p:cNvSpPr txBox="1"/>
          <p:nvPr/>
        </p:nvSpPr>
        <p:spPr>
          <a:xfrm>
            <a:off x="558800" y="58407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4" name="choice"/>
          <p:cNvSpPr txBox="1"/>
          <p:nvPr/>
        </p:nvSpPr>
        <p:spPr>
          <a:xfrm>
            <a:off x="939800" y="58407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4r</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D · FIELDS</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D · Fields. Written by GioPhysics from IB Diploma Programme Physics subject page;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26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3</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A9BDB6"/>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Routine</a:t>
            </a:r>
          </a:p>
        </p:txBody>
      </p:sp>
      <p:sp>
        <p:nvSpPr>
          <p:cNvPr id="8" name="panel"/>
          <p:cNvSpPr/>
          <p:nvPr/>
        </p:nvSpPr>
        <p:spPr>
          <a:xfrm>
            <a:off x="9426773" y="711200"/>
            <a:ext cx="443173" cy="266700"/>
          </a:xfrm>
          <a:prstGeom prst="roundRect">
            <a:avLst>
              <a:gd name="adj" fmla="val 30000"/>
            </a:avLst>
          </a:prstGeom>
          <a:noFill/>
          <a:ln w="9525">
            <a:solidFill>
              <a:srgbClr val="A9BDB6"/>
            </a:solidFill>
          </a:ln>
        </p:spPr>
      </p:sp>
      <p:sp>
        <p:nvSpPr>
          <p:cNvPr id="9" name="chip"/>
          <p:cNvSpPr txBox="1"/>
          <p:nvPr/>
        </p:nvSpPr>
        <p:spPr>
          <a:xfrm>
            <a:off x="9426773"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SL</a:t>
            </a:r>
          </a:p>
        </p:txBody>
      </p:sp>
      <p:sp>
        <p:nvSpPr>
          <p:cNvPr id="10" name="panel"/>
          <p:cNvSpPr/>
          <p:nvPr/>
        </p:nvSpPr>
        <p:spPr>
          <a:xfrm>
            <a:off x="8012885" y="711200"/>
            <a:ext cx="1312289" cy="266700"/>
          </a:xfrm>
          <a:prstGeom prst="roundRect">
            <a:avLst>
              <a:gd name="adj" fmla="val 30000"/>
            </a:avLst>
          </a:prstGeom>
          <a:noFill/>
          <a:ln w="9525">
            <a:solidFill>
              <a:srgbClr val="A9BDB6"/>
            </a:solidFill>
          </a:ln>
        </p:spPr>
      </p:sp>
      <p:sp>
        <p:nvSpPr>
          <p:cNvPr id="11" name="chip"/>
          <p:cNvSpPr txBox="1"/>
          <p:nvPr/>
        </p:nvSpPr>
        <p:spPr>
          <a:xfrm>
            <a:off x="8012885"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C</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2r</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B is the answer of a candidate who remembers that the period of circular motion in a magnetic field is independent of speed, which is true but is not what was asked. From r = mv/(qB), the radius is proportional to the speed.</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D · FIELDS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D · Fields. Written by GioPhysics from IB Diploma Programme Physics subject page;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7 / 26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4</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102E29"/>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166151" y="711200"/>
            <a:ext cx="457253" cy="266700"/>
          </a:xfrm>
          <a:prstGeom prst="roundRect">
            <a:avLst>
              <a:gd name="adj" fmla="val 30000"/>
            </a:avLst>
          </a:prstGeom>
          <a:noFill/>
          <a:ln w="9525">
            <a:solidFill>
              <a:srgbClr val="102E29"/>
            </a:solidFill>
          </a:ln>
        </p:spPr>
      </p:sp>
      <p:sp>
        <p:nvSpPr>
          <p:cNvPr id="9" name="chip"/>
          <p:cNvSpPr txBox="1"/>
          <p:nvPr/>
        </p:nvSpPr>
        <p:spPr>
          <a:xfrm>
            <a:off x="9166151" y="711200"/>
            <a:ext cx="4572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HL</a:t>
            </a:r>
          </a:p>
        </p:txBody>
      </p:sp>
      <p:sp>
        <p:nvSpPr>
          <p:cNvPr id="10" name="panel"/>
          <p:cNvSpPr/>
          <p:nvPr/>
        </p:nvSpPr>
        <p:spPr>
          <a:xfrm>
            <a:off x="7752262" y="711200"/>
            <a:ext cx="1312289" cy="266700"/>
          </a:xfrm>
          <a:prstGeom prst="roundRect">
            <a:avLst>
              <a:gd name="adj" fmla="val 30000"/>
            </a:avLst>
          </a:prstGeom>
          <a:solidFill>
            <a:srgbClr val="102E29"/>
          </a:solidFill>
          <a:ln>
            <a:noFill/>
          </a:ln>
        </p:spPr>
      </p:sp>
      <p:sp>
        <p:nvSpPr>
          <p:cNvPr id="11" name="chip"/>
          <p:cNvSpPr txBox="1"/>
          <p:nvPr/>
        </p:nvSpPr>
        <p:spPr>
          <a:xfrm>
            <a:off x="7752262"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D.1   ·   AO2</a:t>
            </a:r>
          </a:p>
        </p:txBody>
      </p:sp>
      <p:sp>
        <p:nvSpPr>
          <p:cNvPr id="13" name="text"/>
          <p:cNvSpPr txBox="1"/>
          <p:nvPr/>
        </p:nvSpPr>
        <p:spPr>
          <a:xfrm>
            <a:off x="558800" y="134620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satellite of mass m is in a circular orbit of radius r around a planet of mass M. What is its total energy?</a:t>
            </a:r>
          </a:p>
        </p:txBody>
      </p:sp>
      <p:sp>
        <p:nvSpPr>
          <p:cNvPr id="14" name="panel"/>
          <p:cNvSpPr/>
          <p:nvPr/>
        </p:nvSpPr>
        <p:spPr>
          <a:xfrm>
            <a:off x="4205840" y="1738630"/>
            <a:ext cx="3780321" cy="2336800"/>
          </a:xfrm>
          <a:prstGeom prst="rect">
            <a:avLst/>
          </a:prstGeom>
          <a:solidFill>
            <a:srgbClr val="FFFFFF"/>
          </a:solidFill>
          <a:ln w="9525">
            <a:solidFill>
              <a:srgbClr val="C6C8BB"/>
            </a:solidFill>
          </a:ln>
        </p:spPr>
      </p:sp>
      <p:pic>
        <p:nvPicPr>
          <p:cNvPr id="15" name="Figure 2" descr="A planet is drawn as a large shaded circle labelled 'planet of mass M'. A dashed circle, concentric with the planet and well outside it, is labelled 'circular orbit'. A small rectangle sitting on the dashed circle, above and to the right of the planet, is labelled 'satellite of mass m'. A short arrow from the satellite, drawn along the tangent to the orbit and labelled v, shows the direction in which it travels. A line runs from the centre of the planet out to the satellite and is labelled r."/>
          <p:cNvPicPr>
            <a:picLocks noChangeAspect="1"/>
          </p:cNvPicPr>
          <p:nvPr/>
        </p:nvPicPr>
        <p:blipFill>
          <a:blip r:embed="rId3"/>
          <a:stretch>
            <a:fillRect/>
          </a:stretch>
        </p:blipFill>
        <p:spPr>
          <a:xfrm>
            <a:off x="4320140" y="1852930"/>
            <a:ext cx="3551721" cy="2108200"/>
          </a:xfrm>
          <a:prstGeom prst="rect">
            <a:avLst/>
          </a:prstGeom>
        </p:spPr>
      </p:pic>
      <p:sp>
        <p:nvSpPr>
          <p:cNvPr id="16" name="text"/>
          <p:cNvSpPr txBox="1"/>
          <p:nvPr/>
        </p:nvSpPr>
        <p:spPr>
          <a:xfrm>
            <a:off x="558800" y="413893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Figure 2 — A planet is drawn as a large shaded circle labelled 'planet of mass M'. A dashed circle, concentric with the planet and well outside it, is labelled 'circular orbit'. A small rectangle sitting on the dashed circle, above and to the right of the planet, is labelled 'satellite of mass m'. A short arrow from the satellite, drawn along the tangent to the orbit and labelled v, shows the direction in which it travels. A line runs from the centre of the planet out to the satellite and is labelled r.</a:t>
            </a:r>
          </a:p>
        </p:txBody>
      </p:sp>
      <p:sp>
        <p:nvSpPr>
          <p:cNvPr id="17" name="choice-letter"/>
          <p:cNvSpPr txBox="1"/>
          <p:nvPr/>
        </p:nvSpPr>
        <p:spPr>
          <a:xfrm>
            <a:off x="558800" y="473710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8" name="choice"/>
          <p:cNvSpPr txBox="1"/>
          <p:nvPr/>
        </p:nvSpPr>
        <p:spPr>
          <a:xfrm>
            <a:off x="939800" y="473710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−GMm/(2r)</a:t>
            </a:r>
          </a:p>
        </p:txBody>
      </p:sp>
      <p:sp>
        <p:nvSpPr>
          <p:cNvPr id="19" name="choice-letter"/>
          <p:cNvSpPr txBox="1"/>
          <p:nvPr/>
        </p:nvSpPr>
        <p:spPr>
          <a:xfrm>
            <a:off x="558800" y="510540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20" name="choice"/>
          <p:cNvSpPr txBox="1"/>
          <p:nvPr/>
        </p:nvSpPr>
        <p:spPr>
          <a:xfrm>
            <a:off x="939800" y="510540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−GMm/r</a:t>
            </a:r>
          </a:p>
        </p:txBody>
      </p:sp>
      <p:sp>
        <p:nvSpPr>
          <p:cNvPr id="21" name="choice-letter"/>
          <p:cNvSpPr txBox="1"/>
          <p:nvPr/>
        </p:nvSpPr>
        <p:spPr>
          <a:xfrm>
            <a:off x="558800" y="547370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22" name="choice"/>
          <p:cNvSpPr txBox="1"/>
          <p:nvPr/>
        </p:nvSpPr>
        <p:spPr>
          <a:xfrm>
            <a:off x="939800" y="547370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+GMm/(2r)</a:t>
            </a:r>
          </a:p>
        </p:txBody>
      </p:sp>
      <p:sp>
        <p:nvSpPr>
          <p:cNvPr id="23" name="choice-letter"/>
          <p:cNvSpPr txBox="1"/>
          <p:nvPr/>
        </p:nvSpPr>
        <p:spPr>
          <a:xfrm>
            <a:off x="558800" y="584200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4" name="choice"/>
          <p:cNvSpPr txBox="1"/>
          <p:nvPr/>
        </p:nvSpPr>
        <p:spPr>
          <a:xfrm>
            <a:off x="939800" y="584200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zero</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D · FIELDS</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D · Fields. Written by GioPhysics from IB Diploma Programme Physics subject page;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26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4</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A9BDB6"/>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9166151" y="711200"/>
            <a:ext cx="457253" cy="266700"/>
          </a:xfrm>
          <a:prstGeom prst="roundRect">
            <a:avLst>
              <a:gd name="adj" fmla="val 30000"/>
            </a:avLst>
          </a:prstGeom>
          <a:noFill/>
          <a:ln w="9525">
            <a:solidFill>
              <a:srgbClr val="A9BDB6"/>
            </a:solidFill>
          </a:ln>
        </p:spPr>
      </p:sp>
      <p:sp>
        <p:nvSpPr>
          <p:cNvPr id="9" name="chip"/>
          <p:cNvSpPr txBox="1"/>
          <p:nvPr/>
        </p:nvSpPr>
        <p:spPr>
          <a:xfrm>
            <a:off x="9166151" y="711200"/>
            <a:ext cx="4572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HL</a:t>
            </a:r>
          </a:p>
        </p:txBody>
      </p:sp>
      <p:sp>
        <p:nvSpPr>
          <p:cNvPr id="10" name="panel"/>
          <p:cNvSpPr/>
          <p:nvPr/>
        </p:nvSpPr>
        <p:spPr>
          <a:xfrm>
            <a:off x="7752262" y="711200"/>
            <a:ext cx="1312289" cy="266700"/>
          </a:xfrm>
          <a:prstGeom prst="roundRect">
            <a:avLst>
              <a:gd name="adj" fmla="val 30000"/>
            </a:avLst>
          </a:prstGeom>
          <a:noFill/>
          <a:ln w="9525">
            <a:solidFill>
              <a:srgbClr val="A9BDB6"/>
            </a:solidFill>
          </a:ln>
        </p:spPr>
      </p:sp>
      <p:sp>
        <p:nvSpPr>
          <p:cNvPr id="11" name="chip"/>
          <p:cNvSpPr txBox="1"/>
          <p:nvPr/>
        </p:nvSpPr>
        <p:spPr>
          <a:xfrm>
            <a:off x="7752262"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A</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−GMm/(2r)</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B is the potential energy alone, forgetting that the satellite also has kinetic energy of +GMm/(2r). The total is negative, which is what makes the orbit bound.</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D · FIELDS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D · Fields. Written by GioPhysics from IB Diploma Programme Physics subject page;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9 / 26</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EF5C3E"/>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EF5C3E"/>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gen-exam-pptx</Application>
  <DocSecurity>0</DocSecurity>
  <PresentationFormat>Widescreen</PresentationFormat>
  <Slides>26</Slides>
  <Notes>26</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IB — Theme D · Fields</dc:title>
  <dc:subject>Fields</dc:subject>
  <dc:creator>GioPhysics</dc:creator>
  <cp:keywords>practice paper, IB, IB Diploma Programme Physics · first assessment 2025</cp:keywords>
  <dc:description>Written by GioPhysics from the published course. These are practice papers in the style of IB Diploma Programme Physics; they are not IB papers, contain no past-paper questions, and the official subject guide and data booklet remain the authority. IB is a trademark of the International Baccalaureate Organization, which is not affiliated with and does not endorse GioPhysics.</dc:description>
  <cp:lastModifiedBy>GioPhysics</cp:lastModifiedBy>
  <dcterms:created xsi:type="dcterms:W3CDTF">2026-01-01T00:00:00Z</dcterms:created>
  <dcterms:modified xsi:type="dcterms:W3CDTF">2026-01-01T00:00:00Z</dcterms:modified>
</cp:coreProperties>
</file>