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Paper 1 has two parts: 1A is multiple choice, and 1B is data-based questions drawn from the experimental work of the course, with no recall in it at all. Paper 2 is short-answer and extended-response across the whole syllabus. HL papers are longer and reach the HL-only sub-topics. The data booklet is provided in every paper, so no question tests whether you can remember an equation.</a:t>
            </a:r>
          </a:p>
          <a:p>
            <a:pPr marL="0" indent="0">
              <a:buNone/>
            </a:pPr>
            <a:r>
              <a:rPr lang="en-GB" sz="1200" dirty="0"/>
              <a:t>[Demand] The command term sets the demand, and the papers are written that way. "State" earns one mark for one line; "explain" is not creditworthy without a mechanism; "discuss" and "evaluate" need both sides weighed before a conclusion is reached. The extended-response part that closes each Paper 2 question is where HL candidates separate from one another, and those parts are pitched there rather than at the level of the calculation before them.</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16 : 1</a:t>
            </a:r>
          </a:p>
          <a:p>
            <a:pPr marL="0" indent="0">
              <a:buNone/>
            </a:pPr>
            <a:r>
              <a:rPr lang="en-GB" sz="1200" dirty="0"/>
              <a:t>[Distractors] D applies the fourth power to the radius instead of to the temperature. Luminosity is 4πR²σT⁴ — the radius enters squared, the temperature to the fourth.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6.1. A photoelectric cell drawn as an evacuated tube. Inside it a flat metal plate stands on the left and a smaller collecting electrode on the right. A beam of monochromatic light enters through the top of the tube and falls on the face of the plate that faces the collector, and an arrow across the vacuum shows photoelectrons travelling from the plate to the collector. Outside the tube the plate is connected through a microammeter and along a wire to a d.c. supply, the positive terminal of which is the one joined back to the collector.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maximum kinetic energy unchanged, photocurrent increases</a:t>
            </a:r>
          </a:p>
          <a:p>
            <a:pPr marL="0" indent="0">
              <a:buNone/>
            </a:pPr>
            <a:r>
              <a:rPr lang="en-GB" sz="1200" dirty="0"/>
              <a:t>[Distractors] A is what the classical wave model predicts and is precisely the prediction the photoelectric effect refutes. Each photon carries hf regardless of intensity, so the maximum kinetic energy depends only on frequency; more intense light means more photons, hence more electrons per second.</a:t>
            </a:r>
          </a:p>
          <a:p>
            <a:pPr marL="0" indent="0">
              <a:buNone/>
            </a:pPr>
            <a:r>
              <a:rPr lang="en-GB" sz="1200" dirty="0"/>
              <a:t>[Figure] Fig. 6.1. A photoelectric cell drawn as an evacuated tube. Inside it a flat metal plate stands on the left and a smaller collecting electrode on the right. A beam of monochromatic light enters through the top of the tube and falls on the face of the plate that faces the collector, and an arrow across the vacuum shows photoelectrons travelling from the plate to the collector. Outside the tube the plate is connected through a microammeter and along a wire to a d.c. supply, the positive terminal of which is the one joined back to the collector.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a:t>
            </a:r>
          </a:p>
          <a:p>
            <a:pPr marL="0" indent="0">
              <a:buNone/>
            </a:pPr>
            <a:r>
              <a:rPr lang="en-GB" sz="1200" dirty="0"/>
              <a:t>[Reminder] Fig. 7.1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distinction between an uncertainty inherent in the physics and one introduced by the measurement is a Nature of Science point the course returns to repeatedly, and radioactive decay is where it is cleanest.</a:t>
            </a:r>
          </a:p>
          <a:p>
            <a:pPr marL="0" indent="0">
              <a:buNone/>
            </a:pPr>
            <a:r>
              <a:rPr lang="en-GB" sz="1200" dirty="0"/>
              <a:t>[Figure] Fig. 7.1. 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distinction between an uncertainty inherent in the physics and one introduced by the measurement is a Nature of Science point the course returns to repeatedly, and radioactive decay is where it is cleanest.</a:t>
            </a:r>
          </a:p>
          <a:p>
            <a:pPr marL="0" indent="0">
              <a:buNone/>
            </a:pPr>
            <a:r>
              <a:rPr lang="en-GB" sz="1200" dirty="0"/>
              <a:t>[Figure] Fig. 7.1. 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Converting the half-life to seconds before finding λ is worth a mark on its own, and is the step that leaves a candidate's activity out by a factor of 3 × 10⁷ when it is missed.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1.1. An energy level diagram for a hydrogen atom, drawn not to scale, with energy increasing up the page. Five horizontal levels are shown: the ground state n = 1 at −13.6 eV, then n = 2 at −3.40 eV, n = 3 at −1.51 eV, n = 4 at −0.85 eV, and n = ∞ at 0 eV. A vertical arrow drawn between the −1.51 eV level and the −3.40 eV level points downwards, marking the electron transition the question describes.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Converting the half-life to seconds before finding λ is worth a mark on its own, and is the step that leaves a candidate's activity out by a factor of 3 × 10⁷ when it is missed.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9.1. 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9.1. 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a:t>
            </a:r>
          </a:p>
          <a:p>
            <a:pPr marL="0" indent="0">
              <a:buNone/>
            </a:pPr>
            <a:r>
              <a:rPr lang="en-GB" sz="1200" dirty="0"/>
              <a:t>[Reminder] Fig. 9.1 is on the previous slide.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An order-of-magnitude argument carried through to a judgement, which is what "discuss" asks for. A candidate whose numbers are within a factor of two and who reaches a supported conclusion earns full marks.</a:t>
            </a:r>
          </a:p>
          <a:p>
            <a:pPr marL="0" indent="0">
              <a:buNone/>
            </a:pPr>
            <a:r>
              <a:rPr lang="en-GB" sz="1200" dirty="0"/>
              <a:t>[Figure] Fig. 9.1. 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An order-of-magnitude argument carried through to a judgement, which is what "discuss" asks for. A candidate whose numbers are within a factor of two and who reaches a supported conclusion earns full marks.</a:t>
            </a:r>
          </a:p>
          <a:p>
            <a:pPr marL="0" indent="0">
              <a:buNone/>
            </a:pPr>
            <a:r>
              <a:rPr lang="en-GB" sz="1200" dirty="0"/>
              <a:t>[Figure] Fig. 9.1. 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a:t>
            </a:r>
          </a:p>
          <a:p>
            <a:pPr marL="0" indent="0">
              <a:buNone/>
            </a:pPr>
            <a:r>
              <a:rPr lang="en-GB" sz="1200" dirty="0"/>
              <a:t>[Reminder] Fig. 10.1 is on the previous slide.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Two separate observations, each with the wave prediction stated before the contradiction. Candidates who describe the results without saying what the wave model would have predicted earn half the marks at most, because the evidence is precisely the mismatch.</a:t>
            </a:r>
          </a:p>
          <a:p>
            <a:pPr marL="0" indent="0">
              <a:buNone/>
            </a:pPr>
            <a:r>
              <a:rPr lang="en-GB" sz="1200" dirty="0"/>
              <a:t>[Figure] Fig. 10.1. 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Two separate observations, each with the wave prediction stated before the contradiction. Candidates who describe the results without saying what the wave model would have predicted earn half the marks at most, because the evidence is precisely the mismatch.</a:t>
            </a:r>
          </a:p>
          <a:p>
            <a:pPr marL="0" indent="0">
              <a:buNone/>
            </a:pPr>
            <a:r>
              <a:rPr lang="en-GB" sz="1200" dirty="0"/>
              <a:t>[Figure] Fig. 10.1. 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Demonstrate knowledge: Recall facts, concepts and terminology, and state methodologies and techniques used in the course.   AO2 Understand and apply knowledge: Apply concepts, terminology and techniques to familiar and unfamiliar situations, including numerical work.   AO3 Analyse, evaluate and construct: Analyse and evaluate data, methods, claims and explanations, and construct a reasoned argument or conclusion.   AO4 Demonstrate the application of skills: Design and evaluate investigations, handle raw and processed data, treat uncertainties, and communicate results.</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656 nm</a:t>
            </a:r>
          </a:p>
          <a:p>
            <a:pPr marL="0" indent="0">
              <a:buNone/>
            </a:pPr>
            <a:r>
              <a:rPr lang="en-GB" sz="1200" dirty="0"/>
              <a:t>[Distractors] The photon energy is the difference between the levels, 1.89 eV, giving 1240/1.89 = 656 nm. B uses 3.40 eV and D uses 1.51 eV — both are the answers of a candidate who uses one level rather than the gap between them.</a:t>
            </a:r>
          </a:p>
          <a:p>
            <a:pPr marL="0" indent="0">
              <a:buNone/>
            </a:pPr>
            <a:r>
              <a:rPr lang="en-GB" sz="1200" dirty="0"/>
              <a:t>[Figure] Fig. 1.1. An energy level diagram for a hydrogen atom, drawn not to scale, with energy increasing up the page. Five horizontal levels are shown: the ground state n = 1 at −13.6 eV, then n = 2 at −3.40 eV, n = 3 at −1.51 eV, n = 4 at −0.85 eV, and n = ∞ at 0 eV. A vertical arrow drawn between the −1.51 eV level and the −3.40 eV level points downwards, marking the electron transition the question describes.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4 fewer nucleons and 1 fewer proton</a:t>
            </a:r>
          </a:p>
          <a:p>
            <a:pPr marL="0" indent="0">
              <a:buNone/>
            </a:pPr>
            <a:r>
              <a:rPr lang="en-GB" sz="1200" dirty="0"/>
              <a:t>[Distractors] Beta-minus raises the proton number by one and leaves the nucleon number unchanged; alpha lowers the proton number by two and the nucleon number by four. Net: −4 nucleons, −1 proton. B ignores the beta decay entirely.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1.0 × 10²⁰</a:t>
            </a:r>
          </a:p>
          <a:p>
            <a:pPr marL="0" indent="0">
              <a:buNone/>
            </a:pPr>
            <a:r>
              <a:rPr lang="en-GB" sz="1200" dirty="0"/>
              <a:t>[Distractors] 36 days is three half-lives, so the number is halved three times: 8.0 → 4.0 → 2.0 → 1.0. C divides by three, which is the answer of a candidate treating decay as linear.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It peaks near iron, so both fusing lighter nuclei and splitting heavier nuclei release energy.</a:t>
            </a:r>
          </a:p>
          <a:p>
            <a:pPr marL="0" indent="0">
              <a:buNone/>
            </a:pPr>
            <a:r>
              <a:rPr lang="en-GB" sz="1200" dirty="0"/>
              <a:t>[Distractors] C reverses the position of the peak — uranium is used as a fuel precisely because it lies far to the right of the peak and can move towards it by splitting. D gets the definition right and the maximum wrong.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IB · IB Diploma Programme Physics · first assessment 2025</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Theme E · Nuclear and quantum physics</a:t>
            </a:r>
          </a:p>
        </p:txBody>
      </p:sp>
      <p:sp>
        <p:nvSpPr>
          <p:cNvPr id="5" name="text"/>
          <p:cNvSpPr txBox="1"/>
          <p:nvPr/>
        </p:nvSpPr>
        <p:spPr>
          <a:xfrm>
            <a:off x="558800" y="203835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Structure of the atom, radioactive decay, fission, fusion and stars, and — at HL — quantum physics.</a:t>
            </a:r>
          </a:p>
        </p:txBody>
      </p:sp>
      <p:sp>
        <p:nvSpPr>
          <p:cNvPr id="6" name="panel"/>
          <p:cNvSpPr/>
          <p:nvPr/>
        </p:nvSpPr>
        <p:spPr>
          <a:xfrm>
            <a:off x="558800" y="2473325"/>
            <a:ext cx="11074400" cy="12700"/>
          </a:xfrm>
          <a:prstGeom prst="rect">
            <a:avLst/>
          </a:prstGeom>
          <a:solidFill>
            <a:srgbClr val="C6C8BB"/>
          </a:solidFill>
          <a:ln>
            <a:noFill/>
          </a:ln>
        </p:spPr>
      </p:sp>
      <p:sp>
        <p:nvSpPr>
          <p:cNvPr id="7" name="fact-label"/>
          <p:cNvSpPr txBox="1"/>
          <p:nvPr/>
        </p:nvSpPr>
        <p:spPr>
          <a:xfrm>
            <a:off x="558800" y="265112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65112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 1A (multiple choice), Paper 1B (data-based), and Paper 2 (short answer and extended response)</a:t>
            </a:r>
          </a:p>
        </p:txBody>
      </p:sp>
      <p:sp>
        <p:nvSpPr>
          <p:cNvPr id="9" name="fact-label"/>
          <p:cNvSpPr txBox="1"/>
          <p:nvPr/>
        </p:nvSpPr>
        <p:spPr>
          <a:xfrm>
            <a:off x="558800" y="292989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292989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57 in total — SL route 43, HL adds 14</a:t>
            </a:r>
          </a:p>
        </p:txBody>
      </p:sp>
      <p:sp>
        <p:nvSpPr>
          <p:cNvPr id="11" name="fact-label"/>
          <p:cNvSpPr txBox="1"/>
          <p:nvPr/>
        </p:nvSpPr>
        <p:spPr>
          <a:xfrm>
            <a:off x="558800" y="320865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20865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60 minutes · 10 questions</a:t>
            </a:r>
          </a:p>
        </p:txBody>
      </p:sp>
      <p:sp>
        <p:nvSpPr>
          <p:cNvPr id="13" name="fact-label"/>
          <p:cNvSpPr txBox="1"/>
          <p:nvPr/>
        </p:nvSpPr>
        <p:spPr>
          <a:xfrm>
            <a:off x="558800" y="348742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48742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Routine 2   ·   Demanding 6   ·   Discriminating 2</a:t>
            </a:r>
          </a:p>
        </p:txBody>
      </p:sp>
      <p:sp>
        <p:nvSpPr>
          <p:cNvPr id="15" name="fact-label"/>
          <p:cNvSpPr txBox="1"/>
          <p:nvPr/>
        </p:nvSpPr>
        <p:spPr>
          <a:xfrm>
            <a:off x="558800" y="376618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76618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E.1, E.2, E.3, E.4, E.5</a:t>
            </a:r>
          </a:p>
        </p:txBody>
      </p:sp>
      <p:sp>
        <p:nvSpPr>
          <p:cNvPr id="17" name="panel"/>
          <p:cNvSpPr/>
          <p:nvPr/>
        </p:nvSpPr>
        <p:spPr>
          <a:xfrm>
            <a:off x="558800" y="5624830"/>
            <a:ext cx="31750" cy="496570"/>
          </a:xfrm>
          <a:prstGeom prst="rect">
            <a:avLst/>
          </a:prstGeom>
          <a:solidFill>
            <a:srgbClr val="E0A93F"/>
          </a:solidFill>
          <a:ln>
            <a:noFill/>
          </a:ln>
        </p:spPr>
      </p:sp>
      <p:sp>
        <p:nvSpPr>
          <p:cNvPr id="18" name="text"/>
          <p:cNvSpPr txBox="1"/>
          <p:nvPr/>
        </p:nvSpPr>
        <p:spPr>
          <a:xfrm>
            <a:off x="787400" y="5650230"/>
            <a:ext cx="10845800" cy="44577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E.5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Two stars have the same surface temperature, but star P has four times the radius of star Q. What is the ratio of their luminosities, L_P : L_Q?</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 : 1</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 : 1</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16 : 1</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256 : 1</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16 : 1</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applies the fourth power to the radius instead of to the temperature. Luminosity is 4πR²σT⁴ — the radius enters squared, the temperature to the fourth.</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102E29"/>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752262" y="711200"/>
            <a:ext cx="1312289" cy="266700"/>
          </a:xfrm>
          <a:prstGeom prst="roundRect">
            <a:avLst>
              <a:gd name="adj" fmla="val 30000"/>
            </a:avLst>
          </a:prstGeom>
          <a:solidFill>
            <a:srgbClr val="102E29"/>
          </a:solidFill>
          <a:ln>
            <a:no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In a photoelectric experiment, the intensity of the incident light is increased while its frequency is held constant. What happens to the maximum kinetic energy of the emitted photoelectrons and to the photocurrent?</a:t>
            </a:r>
          </a:p>
        </p:txBody>
      </p:sp>
      <p:sp>
        <p:nvSpPr>
          <p:cNvPr id="14" name="panel"/>
          <p:cNvSpPr/>
          <p:nvPr/>
        </p:nvSpPr>
        <p:spPr>
          <a:xfrm>
            <a:off x="4467860" y="1953260"/>
            <a:ext cx="3256280" cy="2120900"/>
          </a:xfrm>
          <a:prstGeom prst="rect">
            <a:avLst/>
          </a:prstGeom>
          <a:solidFill>
            <a:srgbClr val="FFFFFF"/>
          </a:solidFill>
          <a:ln w="9525">
            <a:solidFill>
              <a:srgbClr val="C6C8BB"/>
            </a:solidFill>
          </a:ln>
        </p:spPr>
      </p:sp>
      <p:pic>
        <p:nvPicPr>
          <p:cNvPr id="15" name="Fig. 6.1" descr="A photoelectric cell drawn as an evacuated tube. Inside it a flat metal plate stands on the left and a smaller collecting electrode on the right. A beam of monochromatic light enters through the top of the tube and falls on the face of the plate that faces the collector, and an arrow across the vacuum shows photoelectrons travelling from the plate to the collector. Outside the tube the plate is connected through a microammeter and along a wire to a d.c. supply, the positive terminal of which is the one joined back to the collector."/>
          <p:cNvPicPr>
            <a:picLocks noChangeAspect="1"/>
          </p:cNvPicPr>
          <p:nvPr/>
        </p:nvPicPr>
        <p:blipFill>
          <a:blip r:embed="rId3"/>
          <a:stretch>
            <a:fillRect/>
          </a:stretch>
        </p:blipFill>
        <p:spPr>
          <a:xfrm>
            <a:off x="4582160" y="2067560"/>
            <a:ext cx="3027680"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6.1 — A photoelectric cell drawn as an evacuated tube. Inside it a flat metal plate stands on the left and a smaller collecting electrode on the right. A beam of monochromatic light enters through the top of the tube and falls on the face of the plate that faces the collector, and an arrow across the vacuum shows photoelectrons travelling from the plate to the collector. Outside the tube the plate is connected through a microammeter and along a wire to a d.c. supply, the positive terminal of which is the one joined back to the collector.</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both increase</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maximum kinetic energy unchanged, photocurrent increases</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maximum kinetic energy increases, photocurrent unchanged</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both unchanged</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A9BDB6"/>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752262" y="711200"/>
            <a:ext cx="1312289" cy="266700"/>
          </a:xfrm>
          <a:prstGeom prst="roundRect">
            <a:avLst>
              <a:gd name="adj" fmla="val 30000"/>
            </a:avLst>
          </a:prstGeom>
          <a:noFill/>
          <a:ln w="9525">
            <a:solidFill>
              <a:srgbClr val="A9BDB6"/>
            </a:solid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maximum kinetic energy unchanged, photocurrent increases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what the classical wave model predicts and is precisely the prediction the photoelectric effect refutes. Each photon carries hf regardless of intensity, so the maximum kinetic energy depends only on frequency; more intense light means more photons, hence more electrons per second.</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measures the activity A of a radioactive source at intervals, correcting each reading for background. She expects A = A₀e^(−λt).</a:t>
            </a:r>
          </a:p>
        </p:txBody>
      </p:sp>
      <p:sp>
        <p:nvSpPr>
          <p:cNvPr id="14" name="text"/>
          <p:cNvSpPr txBox="1"/>
          <p:nvPr/>
        </p:nvSpPr>
        <p:spPr>
          <a:xfrm>
            <a:off x="558800" y="195326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processed data</a:t>
            </a:r>
          </a:p>
        </p:txBody>
      </p:sp>
      <p:graphicFrame>
        <p:nvGraphicFramePr>
          <p:cNvPr id="15" name="readings"/>
          <p:cNvGraphicFramePr>
            <a:graphicFrameLocks noGrp="1"/>
          </p:cNvGraphicFramePr>
          <p:nvPr/>
        </p:nvGraphicFramePr>
        <p:xfrm>
          <a:off x="558800" y="2181860"/>
          <a:ext cx="11049000" cy="8763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t / minutes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10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20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30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40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A / Bq</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500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397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315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198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ln (A / Bq)</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6.215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5.984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5.753</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5.521</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5.288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4173220" y="3235960"/>
            <a:ext cx="3845560" cy="2489200"/>
          </a:xfrm>
          <a:prstGeom prst="rect">
            <a:avLst/>
          </a:prstGeom>
          <a:solidFill>
            <a:srgbClr val="FFFFFF"/>
          </a:solidFill>
          <a:ln w="9525">
            <a:solidFill>
              <a:srgbClr val="C6C8BB"/>
            </a:solidFill>
          </a:ln>
        </p:spPr>
      </p:sp>
      <p:pic>
        <p:nvPicPr>
          <p:cNvPr id="17" name="Fig. 7.1" descr="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
          <p:cNvPicPr>
            <a:picLocks noChangeAspect="1"/>
          </p:cNvPicPr>
          <p:nvPr/>
        </p:nvPicPr>
        <p:blipFill>
          <a:blip r:embed="rId3"/>
          <a:stretch>
            <a:fillRect/>
          </a:stretch>
        </p:blipFill>
        <p:spPr>
          <a:xfrm>
            <a:off x="4287520" y="3350260"/>
            <a:ext cx="3616960" cy="2260600"/>
          </a:xfrm>
          <a:prstGeom prst="rect">
            <a:avLst/>
          </a:prstGeom>
        </p:spPr>
      </p:pic>
      <p:sp>
        <p:nvSpPr>
          <p:cNvPr id="18" name="text"/>
          <p:cNvSpPr txBox="1"/>
          <p:nvPr/>
        </p:nvSpPr>
        <p:spPr>
          <a:xfrm>
            <a:off x="558800" y="5788660"/>
            <a:ext cx="11074400" cy="29718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Explain</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a graph of ln A against t is plotted, and state what its gradient represents.</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decay constant and hence the half-life of the source.</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Outline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Outline why the readings had to be corrected for background before being processed.</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student's individual readings scatter about the line even after correction. Explain why this scatter cannot be removed by taking more care with the apparatus.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27107" y="711200"/>
            <a:ext cx="1195763" cy="266700"/>
          </a:xfrm>
          <a:prstGeom prst="roundRect">
            <a:avLst>
              <a:gd name="adj" fmla="val 30000"/>
            </a:avLst>
          </a:prstGeom>
          <a:noFill/>
          <a:ln w="9525">
            <a:solidFill>
              <a:srgbClr val="A9BDB6"/>
            </a:solid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Explain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AO4</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taking natural logarithms of A = A₀e^(−λt) gives ln A = ln A₀ − λt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is linear in t, so the points lie on a straight line if the decay is exponential — which the plot therefore also tests</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gradient is −λ, the negative of the decay constant</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4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(5.288 − 6.215)/(40 − 0) = −0.0232 min⁻¹</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λ = 0.0232 min⁻¹</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t½ = ln 2 / λ = 0.693/0.0232</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t½ = 30 minutes</a:t>
            </a:r>
          </a:p>
        </p:txBody>
      </p:sp>
      <p:sp>
        <p:nvSpPr>
          <p:cNvPr id="31" name="ms-ref"/>
          <p:cNvSpPr txBox="1"/>
          <p:nvPr/>
        </p:nvSpPr>
        <p:spPr>
          <a:xfrm>
            <a:off x="558800" y="39058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Outline — 2 marks</a:t>
            </a:r>
          </a:p>
        </p:txBody>
      </p:sp>
      <p:sp>
        <p:nvSpPr>
          <p:cNvPr id="32" name="ms-objective"/>
          <p:cNvSpPr txBox="1"/>
          <p:nvPr/>
        </p:nvSpPr>
        <p:spPr>
          <a:xfrm>
            <a:off x="11302513" y="39058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detector registers radiation from cosmic rays, rocks and other natural sources as well as from the sample</a:t>
            </a:r>
          </a:p>
        </p:txBody>
      </p:sp>
      <p:sp>
        <p:nvSpPr>
          <p:cNvPr id="35" name="ms-tick"/>
          <p:cNvSpPr txBox="1"/>
          <p:nvPr/>
        </p:nvSpPr>
        <p:spPr>
          <a:xfrm>
            <a:off x="558800" y="439991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background adds a constant to every reading, which is a systematic error — it does not decay away, so an uncorrected plot of ln A against t would curve rather than being straight</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27107" y="711200"/>
            <a:ext cx="1195763" cy="266700"/>
          </a:xfrm>
          <a:prstGeom prst="roundRect">
            <a:avLst>
              <a:gd name="adj" fmla="val 30000"/>
            </a:avLst>
          </a:prstGeom>
          <a:noFill/>
          <a:ln w="9525">
            <a:solidFill>
              <a:srgbClr val="A9BDB6"/>
            </a:solid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radioactive decay is a random process — which nucleus decays, and when, cannot be predicted</a:t>
            </a:r>
          </a:p>
        </p:txBody>
      </p:sp>
      <p:sp>
        <p:nvSpPr>
          <p:cNvPr id="17" name="ms-tick"/>
          <p:cNvSpPr txBox="1"/>
          <p:nvPr/>
        </p:nvSpPr>
        <p:spPr>
          <a:xfrm>
            <a:off x="558800" y="184023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number of decays counted in any fixed interval fluctuates about a mean value, and this fluctuation is a property of the process, not of the instrument</a:t>
            </a:r>
          </a:p>
        </p:txBody>
      </p:sp>
      <p:sp>
        <p:nvSpPr>
          <p:cNvPr id="19" name="ms-tick"/>
          <p:cNvSpPr txBox="1"/>
          <p:nvPr/>
        </p:nvSpPr>
        <p:spPr>
          <a:xfrm>
            <a:off x="558800" y="22834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it can only be reduced by counting for longer or over more nuclei, since the fractional fluctuation falls as the total count rises — not by improving the apparatus</a:t>
            </a:r>
          </a:p>
        </p:txBody>
      </p:sp>
      <p:sp>
        <p:nvSpPr>
          <p:cNvPr id="21" name="text"/>
          <p:cNvSpPr txBox="1"/>
          <p:nvPr/>
        </p:nvSpPr>
        <p:spPr>
          <a:xfrm>
            <a:off x="812800" y="280289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distinction between an uncertainty inherent in the physics and one introduced by the measurement is a Nature of Science point the course returns to repeatedly, and radioactive decay is where it is cleanest.</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E.1, E.3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The nuclide ²²⁶₈₈Ra decays by alpha emission with a half-life of 1600 years. A sealed sample initially contains 3.0 × 10²¹ radium-226 nuclei.</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the nucleon number and the proton number of the nuclide produced by this decay.</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9" name="text"/>
          <p:cNvSpPr txBox="1"/>
          <p:nvPr/>
        </p:nvSpPr>
        <p:spPr>
          <a:xfrm>
            <a:off x="558800" y="2763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initial activity of the sample, in becquerel.</a:t>
            </a:r>
          </a:p>
        </p:txBody>
      </p:sp>
      <p:sp>
        <p:nvSpPr>
          <p:cNvPr id="20" name="part-ref"/>
          <p:cNvSpPr txBox="1"/>
          <p:nvPr/>
        </p:nvSpPr>
        <p:spPr>
          <a:xfrm>
            <a:off x="558800" y="310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1" name="part-marks"/>
          <p:cNvSpPr txBox="1"/>
          <p:nvPr/>
        </p:nvSpPr>
        <p:spPr>
          <a:xfrm>
            <a:off x="11009102" y="310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2" name="text"/>
          <p:cNvSpPr txBox="1"/>
          <p:nvPr/>
        </p:nvSpPr>
        <p:spPr>
          <a:xfrm>
            <a:off x="558800" y="3337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what is meant by saying that radioactive decay is both random and spontaneous.</a:t>
            </a:r>
          </a:p>
        </p:txBody>
      </p:sp>
      <p:sp>
        <p:nvSpPr>
          <p:cNvPr id="23" name="part-ref"/>
          <p:cNvSpPr txBox="1"/>
          <p:nvPr/>
        </p:nvSpPr>
        <p:spPr>
          <a:xfrm>
            <a:off x="558800" y="36753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4" name="part-marks"/>
          <p:cNvSpPr txBox="1"/>
          <p:nvPr/>
        </p:nvSpPr>
        <p:spPr>
          <a:xfrm>
            <a:off x="11009102" y="36753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5" name="text"/>
          <p:cNvSpPr txBox="1"/>
          <p:nvPr/>
        </p:nvSpPr>
        <p:spPr>
          <a:xfrm>
            <a:off x="558800" y="39116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emission spectrum of a gas consists of discrete lines rather than a continuous range of wavelengths, and outline what this shows about the atom.</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nucleon number 222</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proton number 86</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4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t½ = 1600 years = 1600 × 3.15 × 10⁷ = 5.04 × 10¹⁰ s</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λ = ln 2 / t½ = 0.693 / 5.04 × 10¹⁰ = 1.37 × 10⁻¹¹ s⁻¹</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 λN = 1.37 × 10⁻¹¹ × 3.0 × 10²¹</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 4.1 × 10¹⁰ Bq</a:t>
            </a:r>
          </a:p>
        </p:txBody>
      </p:sp>
      <p:sp>
        <p:nvSpPr>
          <p:cNvPr id="29" name="text"/>
          <p:cNvSpPr txBox="1"/>
          <p:nvPr/>
        </p:nvSpPr>
        <p:spPr>
          <a:xfrm>
            <a:off x="812800" y="357632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Converting the half-life to seconds before finding λ is worth a mark on its own, and is the step that leaves a candidate's activity out by a factor of 3 × 10⁷ when it is missed.</a:t>
            </a:r>
          </a:p>
        </p:txBody>
      </p:sp>
      <p:sp>
        <p:nvSpPr>
          <p:cNvPr id="30" name="ms-ref"/>
          <p:cNvSpPr txBox="1"/>
          <p:nvPr/>
        </p:nvSpPr>
        <p:spPr>
          <a:xfrm>
            <a:off x="558800" y="40589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2 marks</a:t>
            </a:r>
          </a:p>
        </p:txBody>
      </p:sp>
      <p:sp>
        <p:nvSpPr>
          <p:cNvPr id="31" name="ms-objective"/>
          <p:cNvSpPr txBox="1"/>
          <p:nvPr/>
        </p:nvSpPr>
        <p:spPr>
          <a:xfrm>
            <a:off x="11302513" y="40589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32" name="ms-tick"/>
          <p:cNvSpPr txBox="1"/>
          <p:nvPr/>
        </p:nvSpPr>
        <p:spPr>
          <a:xfrm>
            <a:off x="558800" y="429958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29958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random: it cannot be predicted which nucleus will decay next, or when a particular nucleus will decay — only the probability per unit time is known</a:t>
            </a:r>
          </a:p>
        </p:txBody>
      </p:sp>
      <p:sp>
        <p:nvSpPr>
          <p:cNvPr id="34" name="ms-tick"/>
          <p:cNvSpPr txBox="1"/>
          <p:nvPr/>
        </p:nvSpPr>
        <p:spPr>
          <a:xfrm>
            <a:off x="558800" y="47428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7428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spontaneous: the decay is unaffected by external conditions such as temperature, pressure or chemical state</a:t>
            </a:r>
          </a:p>
        </p:txBody>
      </p:sp>
      <p:sp>
        <p:nvSpPr>
          <p:cNvPr id="36" name="panel"/>
          <p:cNvSpPr/>
          <p:nvPr/>
        </p:nvSpPr>
        <p:spPr>
          <a:xfrm>
            <a:off x="558800" y="558800"/>
            <a:ext cx="11074400" cy="12700"/>
          </a:xfrm>
          <a:prstGeom prst="rect">
            <a:avLst/>
          </a:prstGeom>
          <a:solidFill>
            <a:srgbClr val="2F4B45"/>
          </a:solidFill>
          <a:ln>
            <a:noFill/>
          </a:ln>
        </p:spPr>
      </p:sp>
      <p:sp>
        <p:nvSpPr>
          <p:cNvPr id="3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3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9" name="panel"/>
          <p:cNvSpPr/>
          <p:nvPr/>
        </p:nvSpPr>
        <p:spPr>
          <a:xfrm>
            <a:off x="558800" y="6273800"/>
            <a:ext cx="11074400" cy="12700"/>
          </a:xfrm>
          <a:prstGeom prst="rect">
            <a:avLst/>
          </a:prstGeom>
          <a:solidFill>
            <a:srgbClr val="2F4B45"/>
          </a:solidFill>
          <a:ln>
            <a:noFill/>
          </a:ln>
        </p:spPr>
      </p:sp>
      <p:sp>
        <p:nvSpPr>
          <p:cNvPr id="4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4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102E29"/>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66341" y="711200"/>
            <a:ext cx="1312289" cy="266700"/>
          </a:xfrm>
          <a:prstGeom prst="roundRect">
            <a:avLst>
              <a:gd name="adj" fmla="val 30000"/>
            </a:avLst>
          </a:prstGeom>
          <a:solidFill>
            <a:srgbClr val="102E29"/>
          </a:solidFill>
          <a:ln>
            <a:no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E.1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electron in a hydrogen atom moves from an energy level of −1.51 eV to a level of −3.40 eV. What is the wavelength of the emitted photon? (hc = 1240 eV nm)</a:t>
            </a:r>
          </a:p>
        </p:txBody>
      </p:sp>
      <p:sp>
        <p:nvSpPr>
          <p:cNvPr id="14" name="panel"/>
          <p:cNvSpPr/>
          <p:nvPr/>
        </p:nvSpPr>
        <p:spPr>
          <a:xfrm>
            <a:off x="4467860" y="1953260"/>
            <a:ext cx="3256280" cy="2120900"/>
          </a:xfrm>
          <a:prstGeom prst="rect">
            <a:avLst/>
          </a:prstGeom>
          <a:solidFill>
            <a:srgbClr val="FFFFFF"/>
          </a:solidFill>
          <a:ln w="9525">
            <a:solidFill>
              <a:srgbClr val="C6C8BB"/>
            </a:solidFill>
          </a:ln>
        </p:spPr>
      </p:sp>
      <p:pic>
        <p:nvPicPr>
          <p:cNvPr id="15" name="Fig. 1.1" descr="An energy level diagram for a hydrogen atom, drawn not to scale, with energy increasing up the page. Five horizontal levels are shown: the ground state n = 1 at −13.6 eV, then n = 2 at −3.40 eV, n = 3 at −1.51 eV, n = 4 at −0.85 eV, and n = ∞ at 0 eV. A vertical arrow drawn between the −1.51 eV level and the −3.40 eV level points downwards, marking the electron transition the question describes."/>
          <p:cNvPicPr>
            <a:picLocks noChangeAspect="1"/>
          </p:cNvPicPr>
          <p:nvPr/>
        </p:nvPicPr>
        <p:blipFill>
          <a:blip r:embed="rId3"/>
          <a:stretch>
            <a:fillRect/>
          </a:stretch>
        </p:blipFill>
        <p:spPr>
          <a:xfrm>
            <a:off x="4582160" y="2067560"/>
            <a:ext cx="3027680"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1.1 — An energy level diagram for a hydrogen atom, drawn not to scale, with energy increasing up the page. Five horizontal levels are shown: the ground state n = 1 at −13.6 eV, then n = 2 at −3.40 eV, n = 3 at −1.51 eV, n = 4 at −0.85 eV, and n = ∞ at 0 eV. A vertical arrow drawn between the −1.51 eV level and the −3.40 eV level points downwards, marking the electron transition the question describes.</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254 nm</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365 nm</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656 nm</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821 nm</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 atom emits a photon when an electron moves from a higher to a lower energy level</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photon energy equals the difference between the two levels, and its wavelength follows from E = hc/λ</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only certain transitions are possible, so only certain photon energies — and hence only certain wavelengths — are emitted</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shows that the energy of an electron in an atom is quantised, taking only discrete values rather than any value in a range</a:t>
            </a:r>
          </a:p>
        </p:txBody>
      </p:sp>
      <p:sp>
        <p:nvSpPr>
          <p:cNvPr id="23" name="panel"/>
          <p:cNvSpPr/>
          <p:nvPr/>
        </p:nvSpPr>
        <p:spPr>
          <a:xfrm>
            <a:off x="558800" y="558800"/>
            <a:ext cx="11074400" cy="12700"/>
          </a:xfrm>
          <a:prstGeom prst="rect">
            <a:avLst/>
          </a:prstGeom>
          <a:solidFill>
            <a:srgbClr val="2F4B45"/>
          </a:solidFill>
          <a:ln>
            <a:noFill/>
          </a:ln>
        </p:spPr>
      </p:sp>
      <p:sp>
        <p:nvSpPr>
          <p:cNvPr id="2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2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6" name="panel"/>
          <p:cNvSpPr/>
          <p:nvPr/>
        </p:nvSpPr>
        <p:spPr>
          <a:xfrm>
            <a:off x="558800" y="6273800"/>
            <a:ext cx="11074400" cy="12700"/>
          </a:xfrm>
          <a:prstGeom prst="rect">
            <a:avLst/>
          </a:prstGeom>
          <a:solidFill>
            <a:srgbClr val="2F4B45"/>
          </a:solidFill>
          <a:ln>
            <a:noFill/>
          </a:ln>
        </p:spPr>
      </p:sp>
      <p:sp>
        <p:nvSpPr>
          <p:cNvPr id="2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102E29"/>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694352" y="711200"/>
            <a:ext cx="1012137" cy="266700"/>
          </a:xfrm>
          <a:prstGeom prst="roundRect">
            <a:avLst>
              <a:gd name="adj" fmla="val 30000"/>
            </a:avLst>
          </a:prstGeom>
          <a:solidFill>
            <a:srgbClr val="102E29"/>
          </a:solidFill>
          <a:ln>
            <a:no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E.4, E.5</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In one fission event, a nucleus of ²³⁵U absorbs a neutron and splits, releasing about 200 MeV of energy. In the core of the Sun, four hydrogen nuclei are effectively converted into one helium-4 nucleus, releasing about 26 MeV.</a:t>
            </a:r>
          </a:p>
        </p:txBody>
      </p:sp>
      <p:sp>
        <p:nvSpPr>
          <p:cNvPr id="14" name="panel"/>
          <p:cNvSpPr/>
          <p:nvPr/>
        </p:nvSpPr>
        <p:spPr>
          <a:xfrm>
            <a:off x="3209549" y="1953260"/>
            <a:ext cx="5772901" cy="3175000"/>
          </a:xfrm>
          <a:prstGeom prst="rect">
            <a:avLst/>
          </a:prstGeom>
          <a:solidFill>
            <a:srgbClr val="FFFFFF"/>
          </a:solidFill>
          <a:ln w="9525">
            <a:solidFill>
              <a:srgbClr val="C6C8BB"/>
            </a:solidFill>
          </a:ln>
        </p:spPr>
      </p:sp>
      <p:pic>
        <p:nvPicPr>
          <p:cNvPr id="15" name="Fig. 9.1" descr="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
          <p:cNvPicPr>
            <a:picLocks noChangeAspect="1"/>
          </p:cNvPicPr>
          <p:nvPr/>
        </p:nvPicPr>
        <p:blipFill>
          <a:blip r:embed="rId3"/>
          <a:stretch>
            <a:fillRect/>
          </a:stretch>
        </p:blipFill>
        <p:spPr>
          <a:xfrm>
            <a:off x="3323849" y="2067560"/>
            <a:ext cx="5544301"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9.1 — A schematic of a single induced fission event, read from left to right. A small neutron on the left travels to the right towards a large circle labelled ²³⁵U. An arrow from that nucleus leads to the products: two unequal fission fragments drawn as circles one above the other, each with its own arrow showing it moving away from the other. Printed below the fragments is the energy released in the event, about 200 MeV.</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102E29"/>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694352" y="711200"/>
            <a:ext cx="1012137" cy="266700"/>
          </a:xfrm>
          <a:prstGeom prst="roundRect">
            <a:avLst>
              <a:gd name="adj" fmla="val 30000"/>
            </a:avLst>
          </a:prstGeom>
          <a:solidFill>
            <a:srgbClr val="102E29"/>
          </a:solidFill>
          <a:ln>
            <a:no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energy released, in joules, per kilogram of uranium-235 undergoing fission. The mass of a ²³⁵U atom may be taken as 3.9 × 10⁻²⁵ kg.</a:t>
            </a:r>
          </a:p>
        </p:txBody>
      </p:sp>
      <p:sp>
        <p:nvSpPr>
          <p:cNvPr id="16" name="part-ref"/>
          <p:cNvSpPr txBox="1"/>
          <p:nvPr/>
        </p:nvSpPr>
        <p:spPr>
          <a:xfrm>
            <a:off x="558800" y="2118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7" name="part-marks"/>
          <p:cNvSpPr txBox="1"/>
          <p:nvPr/>
        </p:nvSpPr>
        <p:spPr>
          <a:xfrm>
            <a:off x="11009102" y="2118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3545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in terms of binding energy per nucleon, why both fission of uranium and fusion of hydrogen release energy.</a:t>
            </a:r>
          </a:p>
        </p:txBody>
      </p:sp>
      <p:sp>
        <p:nvSpPr>
          <p:cNvPr id="19" name="part-ref"/>
          <p:cNvSpPr txBox="1"/>
          <p:nvPr/>
        </p:nvSpPr>
        <p:spPr>
          <a:xfrm>
            <a:off x="558800" y="26924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0" name="part-marks"/>
          <p:cNvSpPr txBox="1"/>
          <p:nvPr/>
        </p:nvSpPr>
        <p:spPr>
          <a:xfrm>
            <a:off x="11009102" y="26924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9286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extremely high temperatures are required for fusion but not for fission.</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Discuss</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Sun's luminosity is 3.8 × 10²⁶ W. Discuss whether the fusion of hydrogen can account for the Sun's output over its estimated remaining lifetime of about 5 × 10⁹ years.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A9BDB6"/>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694352" y="711200"/>
            <a:ext cx="1012137" cy="266700"/>
          </a:xfrm>
          <a:prstGeom prst="roundRect">
            <a:avLst>
              <a:gd name="adj" fmla="val 30000"/>
            </a:avLst>
          </a:prstGeom>
          <a:noFill/>
          <a:ln w="9525">
            <a:solidFill>
              <a:srgbClr val="A9BDB6"/>
            </a:solid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number of nuclei per kg = 1 / 3.9 × 10⁻²⁵ = 2.56 × 10²⁴</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energy per fission = 200 × 10⁶ × 1.60 × 10⁻¹⁹ = 3.2 × 10⁻¹¹ J</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energy per kg = 2.56 × 10²⁴ × 3.2 × 10⁻¹¹</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 8.2 × 10¹³ J kg⁻¹</a:t>
            </a:r>
          </a:p>
        </p:txBody>
      </p:sp>
      <p:sp>
        <p:nvSpPr>
          <p:cNvPr id="23" name="ms-ref"/>
          <p:cNvSpPr txBox="1"/>
          <p:nvPr/>
        </p:nvSpPr>
        <p:spPr>
          <a:xfrm>
            <a:off x="558800" y="27527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4" name="ms-objective"/>
          <p:cNvSpPr txBox="1"/>
          <p:nvPr/>
        </p:nvSpPr>
        <p:spPr>
          <a:xfrm>
            <a:off x="11302513" y="27527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energy is released whenever the products are more tightly bound — have a greater binding energy per nucleon — than the reactants</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uranium lies to the right of the peak of the curve, so its fragments are closer to iron and more tightly bound</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hydrogen lies far to the left, so helium formed from it is much more tightly bound</a:t>
            </a:r>
          </a:p>
        </p:txBody>
      </p:sp>
      <p:sp>
        <p:nvSpPr>
          <p:cNvPr id="31" name="ms-ref"/>
          <p:cNvSpPr txBox="1"/>
          <p:nvPr/>
        </p:nvSpPr>
        <p:spPr>
          <a:xfrm>
            <a:off x="558800" y="39058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32" name="ms-objective"/>
          <p:cNvSpPr txBox="1"/>
          <p:nvPr/>
        </p:nvSpPr>
        <p:spPr>
          <a:xfrm>
            <a:off x="11302513" y="39058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fusing nuclei are both positively charged and must be brought within range of the strong nuclear force</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requires them to overcome a large electrostatic repulsion, which needs very high kinetic energies and hence very high temperatures</a:t>
            </a:r>
          </a:p>
        </p:txBody>
      </p:sp>
      <p:sp>
        <p:nvSpPr>
          <p:cNvPr id="37" name="ms-tick"/>
          <p:cNvSpPr txBox="1"/>
          <p:nvPr/>
        </p:nvSpPr>
        <p:spPr>
          <a:xfrm>
            <a:off x="558800" y="4653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653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neutron has no charge, so it experiences no repulsion and can enter a uranium nucleus at ordinary — even low — energies</a:t>
            </a:r>
          </a:p>
        </p:txBody>
      </p:sp>
      <p:sp>
        <p:nvSpPr>
          <p:cNvPr id="39" name="panel"/>
          <p:cNvSpPr/>
          <p:nvPr/>
        </p:nvSpPr>
        <p:spPr>
          <a:xfrm>
            <a:off x="558800" y="558800"/>
            <a:ext cx="11074400" cy="12700"/>
          </a:xfrm>
          <a:prstGeom prst="rect">
            <a:avLst/>
          </a:prstGeom>
          <a:solidFill>
            <a:srgbClr val="2F4B45"/>
          </a:solidFill>
          <a:ln>
            <a:noFill/>
          </a:ln>
        </p:spPr>
      </p:sp>
      <p:sp>
        <p:nvSpPr>
          <p:cNvPr id="4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4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2" name="panel"/>
          <p:cNvSpPr/>
          <p:nvPr/>
        </p:nvSpPr>
        <p:spPr>
          <a:xfrm>
            <a:off x="558800" y="6273800"/>
            <a:ext cx="11074400" cy="12700"/>
          </a:xfrm>
          <a:prstGeom prst="rect">
            <a:avLst/>
          </a:prstGeom>
          <a:solidFill>
            <a:srgbClr val="2F4B45"/>
          </a:solidFill>
          <a:ln>
            <a:noFill/>
          </a:ln>
        </p:spPr>
      </p:sp>
      <p:sp>
        <p:nvSpPr>
          <p:cNvPr id="4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4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A9BDB6"/>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694352" y="711200"/>
            <a:ext cx="1012137" cy="266700"/>
          </a:xfrm>
          <a:prstGeom prst="roundRect">
            <a:avLst>
              <a:gd name="adj" fmla="val 30000"/>
            </a:avLst>
          </a:prstGeom>
          <a:noFill/>
          <a:ln w="9525">
            <a:solidFill>
              <a:srgbClr val="A9BDB6"/>
            </a:solid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Discuss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total energy required = 3.8 × 10²⁶ × 5 × 10⁹ × 3.15 × 10⁷ = 6.0 × 10⁴³ J</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each helium nucleus formed releases 26 MeV = 4.2 × 10⁻¹² J, using about 6.7 × 10⁻²⁷ kg of hydrogen</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mass of hydrogen required is about 6.0 × 10⁴³ × 6.7 × 10⁻²⁷ / 4.2 × 10⁻¹² ≈ 1 × 10²⁹ kg</a:t>
            </a:r>
          </a:p>
        </p:txBody>
      </p:sp>
      <p:sp>
        <p:nvSpPr>
          <p:cNvPr id="21" name="ms-tick"/>
          <p:cNvSpPr txBox="1"/>
          <p:nvPr/>
        </p:nvSpPr>
        <p:spPr>
          <a:xfrm>
            <a:off x="558800" y="23469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is around 5% of the Sun's mass of 2 × 10³⁰ kg, and since fusion occurs only in the hot dense core rather than throughout the Sun, this is consistent with the estimated lifetime</a:t>
            </a:r>
          </a:p>
        </p:txBody>
      </p:sp>
      <p:sp>
        <p:nvSpPr>
          <p:cNvPr id="23" name="text"/>
          <p:cNvSpPr txBox="1"/>
          <p:nvPr/>
        </p:nvSpPr>
        <p:spPr>
          <a:xfrm>
            <a:off x="812800" y="286639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An order-of-magnitude argument carried through to a judgement, which is what "discuss" asks for. A candidate whose numbers are within a factor of two and who reaches a supported conclusion earns full marks.</a:t>
            </a:r>
          </a:p>
        </p:txBody>
      </p:sp>
      <p:sp>
        <p:nvSpPr>
          <p:cNvPr id="24" name="panel"/>
          <p:cNvSpPr/>
          <p:nvPr/>
        </p:nvSpPr>
        <p:spPr>
          <a:xfrm>
            <a:off x="558800" y="558800"/>
            <a:ext cx="11074400" cy="12700"/>
          </a:xfrm>
          <a:prstGeom prst="rect">
            <a:avLst/>
          </a:prstGeom>
          <a:solidFill>
            <a:srgbClr val="2F4B45"/>
          </a:solidFill>
          <a:ln>
            <a:noFill/>
          </a:ln>
        </p:spPr>
      </p:sp>
      <p:sp>
        <p:nvSpPr>
          <p:cNvPr id="2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2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7" name="panel"/>
          <p:cNvSpPr/>
          <p:nvPr/>
        </p:nvSpPr>
        <p:spPr>
          <a:xfrm>
            <a:off x="558800" y="6273800"/>
            <a:ext cx="11074400" cy="12700"/>
          </a:xfrm>
          <a:prstGeom prst="rect">
            <a:avLst/>
          </a:prstGeom>
          <a:solidFill>
            <a:srgbClr val="2F4B45"/>
          </a:solidFill>
          <a:ln>
            <a:noFill/>
          </a:ln>
        </p:spPr>
      </p:sp>
      <p:sp>
        <p:nvSpPr>
          <p:cNvPr id="2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In a photoelectric experiment, light of wavelength 420 nm is incident on a caesium surface of work function 2.1 eV. Planck's constant is 6.63 × 10⁻³⁴ J s and hc may be taken as 1240 eV nm.</a:t>
            </a:r>
          </a:p>
        </p:txBody>
      </p:sp>
      <p:sp>
        <p:nvSpPr>
          <p:cNvPr id="14" name="panel"/>
          <p:cNvSpPr/>
          <p:nvPr/>
        </p:nvSpPr>
        <p:spPr>
          <a:xfrm>
            <a:off x="3035300" y="1953260"/>
            <a:ext cx="6121400" cy="3175000"/>
          </a:xfrm>
          <a:prstGeom prst="rect">
            <a:avLst/>
          </a:prstGeom>
          <a:solidFill>
            <a:srgbClr val="FFFFFF"/>
          </a:solidFill>
          <a:ln w="9525">
            <a:solidFill>
              <a:srgbClr val="C6C8BB"/>
            </a:solidFill>
          </a:ln>
        </p:spPr>
      </p:sp>
      <p:pic>
        <p:nvPicPr>
          <p:cNvPr id="15" name="Fig. 10.1" descr="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
          <p:cNvPicPr>
            <a:picLocks noChangeAspect="1"/>
          </p:cNvPicPr>
          <p:nvPr/>
        </p:nvPicPr>
        <p:blipFill>
          <a:blip r:embed="rId3"/>
          <a:stretch>
            <a:fillRect/>
          </a:stretch>
        </p:blipFill>
        <p:spPr>
          <a:xfrm>
            <a:off x="3149600" y="2067560"/>
            <a:ext cx="5892800" cy="2946400"/>
          </a:xfrm>
          <a:prstGeom prst="rect">
            <a:avLst/>
          </a:prstGeom>
        </p:spPr>
      </p:pic>
      <p:sp>
        <p:nvSpPr>
          <p:cNvPr id="16" name="text"/>
          <p:cNvSpPr txBox="1"/>
          <p:nvPr/>
        </p:nvSpPr>
        <p:spPr>
          <a:xfrm>
            <a:off x="558800" y="5191760"/>
            <a:ext cx="11074400" cy="29718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a:t>
            </a:r>
          </a:p>
        </p:txBody>
      </p:sp>
      <p:sp>
        <p:nvSpPr>
          <p:cNvPr id="17" name="part-ref"/>
          <p:cNvSpPr txBox="1"/>
          <p:nvPr/>
        </p:nvSpPr>
        <p:spPr>
          <a:xfrm>
            <a:off x="558800" y="564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8" name="part-marks"/>
          <p:cNvSpPr txBox="1"/>
          <p:nvPr/>
        </p:nvSpPr>
        <p:spPr>
          <a:xfrm>
            <a:off x="11009102" y="564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9" name="text"/>
          <p:cNvSpPr txBox="1"/>
          <p:nvPr/>
        </p:nvSpPr>
        <p:spPr>
          <a:xfrm>
            <a:off x="558800" y="5877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maximum kinetic energy of the emitted photoelectrons, in electronvolts.</a:t>
            </a:r>
          </a:p>
        </p:txBody>
      </p:sp>
      <p:sp>
        <p:nvSpPr>
          <p:cNvPr id="20" name="panel"/>
          <p:cNvSpPr/>
          <p:nvPr/>
        </p:nvSpPr>
        <p:spPr>
          <a:xfrm>
            <a:off x="558800" y="558800"/>
            <a:ext cx="11074400" cy="12700"/>
          </a:xfrm>
          <a:prstGeom prst="rect">
            <a:avLst/>
          </a:prstGeom>
          <a:solidFill>
            <a:srgbClr val="C6C8BB"/>
          </a:solidFill>
          <a:ln>
            <a:noFill/>
          </a:ln>
        </p:spPr>
      </p:sp>
      <p:sp>
        <p:nvSpPr>
          <p:cNvPr id="2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3" name="panel"/>
          <p:cNvSpPr/>
          <p:nvPr/>
        </p:nvSpPr>
        <p:spPr>
          <a:xfrm>
            <a:off x="558800" y="6273800"/>
            <a:ext cx="11074400" cy="12700"/>
          </a:xfrm>
          <a:prstGeom prst="rect">
            <a:avLst/>
          </a:prstGeom>
          <a:solidFill>
            <a:srgbClr val="C6C8BB"/>
          </a:solidFill>
          <a:ln>
            <a:noFill/>
          </a:ln>
        </p:spPr>
      </p:sp>
      <p:sp>
        <p:nvSpPr>
          <p:cNvPr id="2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2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threshold wavelength for caesium.</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de Broglie wavelength of an electron emitted with the maximum kinetic energy found in (a).</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how the existence of a threshold frequency, and the absence of any measurable time delay before emission begins even in very dim light, together provide evidence against a purely wave model of light.</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photon energy = 1240/420 = 2.95 eV</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E_k(max) = hf − φ = 2.95 − 2.1</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E_k(max) = 0.85 eV</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2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 threshold hf = φ, so λ_max = 1240/2.1</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λ_max = 590 nm</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4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E_k = 0.85 × 1.60 × 10⁻¹⁹ = 1.36 × 10⁻¹⁹ J</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 = √(2mE_k) = √(2 × 9.11 × 10⁻³¹ × 1.36 × 10⁻¹⁹)</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 = 4.98 × 10⁻²⁵ kg m s⁻¹</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λ = h/p = 6.63 × 10⁻³⁴ / 4.98 × 10⁻²⁵ = 1.3 × 10⁻⁹ m</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wave model predicts that energy arrives continuously and spreads over the whole surface, so any frequency should eventually free an electron if the light shines long enough</a:t>
            </a:r>
          </a:p>
        </p:txBody>
      </p:sp>
      <p:sp>
        <p:nvSpPr>
          <p:cNvPr id="17" name="ms-tick"/>
          <p:cNvSpPr txBox="1"/>
          <p:nvPr/>
        </p:nvSpPr>
        <p:spPr>
          <a:xfrm>
            <a:off x="558800" y="20300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instead, no electrons are emitted below the threshold frequency however intense or prolonged the illumination — so the energy must arrive in single indivisible amounts of size hf</a:t>
            </a:r>
          </a:p>
        </p:txBody>
      </p:sp>
      <p:sp>
        <p:nvSpPr>
          <p:cNvPr id="19" name="ms-tick"/>
          <p:cNvSpPr txBox="1"/>
          <p:nvPr/>
        </p:nvSpPr>
        <p:spPr>
          <a:xfrm>
            <a:off x="558800" y="24733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4733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wave model also predicts a measurable delay in very dim light while an electron accumulates enough energy</a:t>
            </a:r>
          </a:p>
        </p:txBody>
      </p:sp>
      <p:sp>
        <p:nvSpPr>
          <p:cNvPr id="21" name="ms-tick"/>
          <p:cNvSpPr txBox="1"/>
          <p:nvPr/>
        </p:nvSpPr>
        <p:spPr>
          <a:xfrm>
            <a:off x="558800" y="27266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7266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no such delay is observed, because a single photon delivers all of its energy to a single electron in one interaction</a:t>
            </a:r>
          </a:p>
        </p:txBody>
      </p:sp>
      <p:sp>
        <p:nvSpPr>
          <p:cNvPr id="23" name="text"/>
          <p:cNvSpPr txBox="1"/>
          <p:nvPr/>
        </p:nvSpPr>
        <p:spPr>
          <a:xfrm>
            <a:off x="812800" y="305625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Two separate observations, each with the wave prediction stated before the contradiction. Candidates who describe the results without saying what the wave model would have predicted earn half the marks at most, because the evidence is precisely the mismatch.</a:t>
            </a:r>
          </a:p>
        </p:txBody>
      </p:sp>
      <p:sp>
        <p:nvSpPr>
          <p:cNvPr id="24" name="panel"/>
          <p:cNvSpPr/>
          <p:nvPr/>
        </p:nvSpPr>
        <p:spPr>
          <a:xfrm>
            <a:off x="558800" y="558800"/>
            <a:ext cx="11074400" cy="12700"/>
          </a:xfrm>
          <a:prstGeom prst="rect">
            <a:avLst/>
          </a:prstGeom>
          <a:solidFill>
            <a:srgbClr val="2F4B45"/>
          </a:solidFill>
          <a:ln>
            <a:noFill/>
          </a:ln>
        </p:spPr>
      </p:sp>
      <p:sp>
        <p:nvSpPr>
          <p:cNvPr id="2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2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7" name="panel"/>
          <p:cNvSpPr/>
          <p:nvPr/>
        </p:nvSpPr>
        <p:spPr>
          <a:xfrm>
            <a:off x="558800" y="6273800"/>
            <a:ext cx="11074400" cy="12700"/>
          </a:xfrm>
          <a:prstGeom prst="rect">
            <a:avLst/>
          </a:prstGeom>
          <a:solidFill>
            <a:srgbClr val="2F4B45"/>
          </a:solidFill>
          <a:ln>
            <a:noFill/>
          </a:ln>
        </p:spPr>
      </p:sp>
      <p:sp>
        <p:nvSpPr>
          <p:cNvPr id="2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IB Diploma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 of a word, phrase, concept or physical quantity.</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8" name="text"/>
          <p:cNvSpPr txBox="1"/>
          <p:nvPr/>
        </p:nvSpPr>
        <p:spPr>
          <a:xfrm>
            <a:off x="558800" y="21316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specific name, value or other brief answer without explanation or calculation.</a:t>
            </a:r>
          </a:p>
        </p:txBody>
      </p:sp>
      <p:sp>
        <p:nvSpPr>
          <p:cNvPr id="9" name="command-word"/>
          <p:cNvSpPr txBox="1"/>
          <p:nvPr/>
        </p:nvSpPr>
        <p:spPr>
          <a:xfrm>
            <a:off x="5588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10" name="text"/>
          <p:cNvSpPr txBox="1"/>
          <p:nvPr/>
        </p:nvSpPr>
        <p:spPr>
          <a:xfrm>
            <a:off x="5588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a numerical answer, showing the relevant stages in the working.</a:t>
            </a:r>
          </a:p>
        </p:txBody>
      </p:sp>
      <p:sp>
        <p:nvSpPr>
          <p:cNvPr id="11" name="command-word"/>
          <p:cNvSpPr txBox="1"/>
          <p:nvPr/>
        </p:nvSpPr>
        <p:spPr>
          <a:xfrm>
            <a:off x="5588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2" name="text"/>
          <p:cNvSpPr txBox="1"/>
          <p:nvPr/>
        </p:nvSpPr>
        <p:spPr>
          <a:xfrm>
            <a:off x="5588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a:t>
            </a:r>
          </a:p>
        </p:txBody>
      </p:sp>
      <p:sp>
        <p:nvSpPr>
          <p:cNvPr id="13" name="command-word"/>
          <p:cNvSpPr txBox="1"/>
          <p:nvPr/>
        </p:nvSpPr>
        <p:spPr>
          <a:xfrm>
            <a:off x="5588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4" name="text"/>
          <p:cNvSpPr txBox="1"/>
          <p:nvPr/>
        </p:nvSpPr>
        <p:spPr>
          <a:xfrm>
            <a:off x="558800" y="399097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the only possible answer, from the data or by reasoning.</a:t>
            </a:r>
          </a:p>
        </p:txBody>
      </p:sp>
      <p:sp>
        <p:nvSpPr>
          <p:cNvPr id="15" name="command-word"/>
          <p:cNvSpPr txBox="1"/>
          <p:nvPr/>
        </p:nvSpPr>
        <p:spPr>
          <a:xfrm>
            <a:off x="558800" y="43294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Outline</a:t>
            </a:r>
          </a:p>
        </p:txBody>
      </p:sp>
      <p:sp>
        <p:nvSpPr>
          <p:cNvPr id="16" name="text"/>
          <p:cNvSpPr txBox="1"/>
          <p:nvPr/>
        </p:nvSpPr>
        <p:spPr>
          <a:xfrm>
            <a:off x="558800" y="45529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brief account or summary.</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Compare</a:t>
            </a:r>
          </a:p>
        </p:txBody>
      </p:sp>
      <p:sp>
        <p:nvSpPr>
          <p:cNvPr id="18" name="text"/>
          <p:cNvSpPr txBox="1"/>
          <p:nvPr/>
        </p:nvSpPr>
        <p:spPr>
          <a:xfrm>
            <a:off x="558800" y="511492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an account of the similarities between two or more items, referring to both throughout.</a:t>
            </a:r>
          </a:p>
        </p:txBody>
      </p:sp>
      <p:sp>
        <p:nvSpPr>
          <p:cNvPr id="19"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Discuss</a:t>
            </a:r>
          </a:p>
        </p:txBody>
      </p:sp>
      <p:sp>
        <p:nvSpPr>
          <p:cNvPr id="20"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Offer a considered and balanced review that includes a range of arguments, factors or hypotheses, supported by appropriate evidence.</a:t>
            </a:r>
          </a:p>
        </p:txBody>
      </p:sp>
      <p:sp>
        <p:nvSpPr>
          <p:cNvPr id="21" name="command-word"/>
          <p:cNvSpPr txBox="1"/>
          <p:nvPr/>
        </p:nvSpPr>
        <p:spPr>
          <a:xfrm>
            <a:off x="63119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Evaluate</a:t>
            </a:r>
          </a:p>
        </p:txBody>
      </p:sp>
      <p:sp>
        <p:nvSpPr>
          <p:cNvPr id="22" name="text"/>
          <p:cNvSpPr txBox="1"/>
          <p:nvPr/>
        </p:nvSpPr>
        <p:spPr>
          <a:xfrm>
            <a:off x="6311900" y="23050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Make an appraisal by weighing up the strengths and limitations.</a:t>
            </a:r>
          </a:p>
        </p:txBody>
      </p:sp>
      <p:sp>
        <p:nvSpPr>
          <p:cNvPr id="23" name="command-word"/>
          <p:cNvSpPr txBox="1"/>
          <p:nvPr/>
        </p:nvSpPr>
        <p:spPr>
          <a:xfrm>
            <a:off x="63119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24" name="text"/>
          <p:cNvSpPr txBox="1"/>
          <p:nvPr/>
        </p:nvSpPr>
        <p:spPr>
          <a:xfrm>
            <a:off x="63119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 including reasons or causes.</a:t>
            </a:r>
          </a:p>
        </p:txBody>
      </p:sp>
      <p:sp>
        <p:nvSpPr>
          <p:cNvPr id="25" name="command-word"/>
          <p:cNvSpPr txBox="1"/>
          <p:nvPr/>
        </p:nvSpPr>
        <p:spPr>
          <a:xfrm>
            <a:off x="63119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6" name="text"/>
          <p:cNvSpPr txBox="1"/>
          <p:nvPr/>
        </p:nvSpPr>
        <p:spPr>
          <a:xfrm>
            <a:off x="63119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steps in a calculation or derivation.</a:t>
            </a:r>
          </a:p>
        </p:txBody>
      </p:sp>
      <p:sp>
        <p:nvSpPr>
          <p:cNvPr id="27" name="command-word"/>
          <p:cNvSpPr txBox="1"/>
          <p:nvPr/>
        </p:nvSpPr>
        <p:spPr>
          <a:xfrm>
            <a:off x="63119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Sketch</a:t>
            </a:r>
          </a:p>
        </p:txBody>
      </p:sp>
      <p:sp>
        <p:nvSpPr>
          <p:cNvPr id="28" name="text"/>
          <p:cNvSpPr txBox="1"/>
          <p:nvPr/>
        </p:nvSpPr>
        <p:spPr>
          <a:xfrm>
            <a:off x="6311900" y="399097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Represent by means of a graph showing a line and labelled but unscaled axes, with important features clearly identifiable.</a:t>
            </a:r>
          </a:p>
        </p:txBody>
      </p:sp>
      <p:sp>
        <p:nvSpPr>
          <p:cNvPr id="29" name="command-word"/>
          <p:cNvSpPr txBox="1"/>
          <p:nvPr/>
        </p:nvSpPr>
        <p:spPr>
          <a:xfrm>
            <a:off x="6311900" y="450278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30" name="text"/>
          <p:cNvSpPr txBox="1"/>
          <p:nvPr/>
        </p:nvSpPr>
        <p:spPr>
          <a:xfrm>
            <a:off x="6311900" y="472630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Propose a solution, hypothesis or other possible answer.</a:t>
            </a:r>
          </a:p>
        </p:txBody>
      </p:sp>
      <p:sp>
        <p:nvSpPr>
          <p:cNvPr id="31" name="panel"/>
          <p:cNvSpPr/>
          <p:nvPr/>
        </p:nvSpPr>
        <p:spPr>
          <a:xfrm>
            <a:off x="558800" y="558800"/>
            <a:ext cx="11074400" cy="12700"/>
          </a:xfrm>
          <a:prstGeom prst="rect">
            <a:avLst/>
          </a:prstGeom>
          <a:solidFill>
            <a:srgbClr val="C6C8BB"/>
          </a:solidFill>
          <a:ln>
            <a:noFill/>
          </a:ln>
        </p:spPr>
      </p:sp>
      <p:sp>
        <p:nvSpPr>
          <p:cNvPr id="3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3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4" name="panel"/>
          <p:cNvSpPr/>
          <p:nvPr/>
        </p:nvSpPr>
        <p:spPr>
          <a:xfrm>
            <a:off x="558800" y="6273800"/>
            <a:ext cx="11074400" cy="12700"/>
          </a:xfrm>
          <a:prstGeom prst="rect">
            <a:avLst/>
          </a:prstGeom>
          <a:solidFill>
            <a:srgbClr val="C6C8BB"/>
          </a:solidFill>
          <a:ln>
            <a:noFill/>
          </a:ln>
        </p:spPr>
      </p:sp>
      <p:sp>
        <p:nvSpPr>
          <p:cNvPr id="3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3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A9BDB6"/>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66341" y="711200"/>
            <a:ext cx="1312289" cy="266700"/>
          </a:xfrm>
          <a:prstGeom prst="roundRect">
            <a:avLst>
              <a:gd name="adj" fmla="val 30000"/>
            </a:avLst>
          </a:prstGeom>
          <a:noFill/>
          <a:ln w="9525">
            <a:solidFill>
              <a:srgbClr val="A9BDB6"/>
            </a:solid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656 nm</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photon energy is the difference between the levels, 1.89 eV, giving 1240/1.89 = 656 nm. B uses 3.40 eV and D uses 1.51 eV — both are the answers of a candidate who uses one level rather than the gap between them.</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E.3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nuclide undergoes beta-minus decay followed by alpha decay. Compared with the original nuclide, the final nuclide has:</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 fewer nucleons and 1 fewer proton</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 fewer nucleons and 2 fewer protons</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 fewer nucleons and 3 fewer protons</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 fewer nucleons and 1 fewer proton</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4 fewer nucleons and 1 fewer proton</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Beta-minus raises the proton number by one and leaves the nucleon number unchanged; alpha lowers the proton number by two and the nucleon number by four. Net: −4 nucleons, −1 proton. B ignores the beta decay entirely.</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102E29"/>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66341" y="711200"/>
            <a:ext cx="1312289" cy="266700"/>
          </a:xfrm>
          <a:prstGeom prst="roundRect">
            <a:avLst>
              <a:gd name="adj" fmla="val 30000"/>
            </a:avLst>
          </a:prstGeom>
          <a:solidFill>
            <a:srgbClr val="102E29"/>
          </a:solidFill>
          <a:ln>
            <a:no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E.3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sample contains 8.0 × 10²⁰ nuclei of a radioactive isotope with a half-life of 12 days. How many nuclei remain undecayed after 36 days?</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 × 10²⁰</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 × 10²⁰</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2.7 × 10²⁰</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4.0 × 10²⁰</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A9BDB6"/>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66341" y="711200"/>
            <a:ext cx="1312289" cy="266700"/>
          </a:xfrm>
          <a:prstGeom prst="roundRect">
            <a:avLst>
              <a:gd name="adj" fmla="val 30000"/>
            </a:avLst>
          </a:prstGeom>
          <a:noFill/>
          <a:ln w="9525">
            <a:solidFill>
              <a:srgbClr val="A9BDB6"/>
            </a:solid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1.0 × 10²⁰</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36 days is three half-lives, so the number is halved three times: 8.0 → 4.0 → 2.0 → 1.0. C divides by three, which is the answer of a candidate treating decay as linear.</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102E29"/>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66341" y="711200"/>
            <a:ext cx="1312289" cy="266700"/>
          </a:xfrm>
          <a:prstGeom prst="roundRect">
            <a:avLst>
              <a:gd name="adj" fmla="val 30000"/>
            </a:avLst>
          </a:prstGeom>
          <a:solidFill>
            <a:srgbClr val="102E29"/>
          </a:solidFill>
          <a:ln>
            <a:no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E.4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statement about the binding energy per nucleon curve is correct?</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rises steadily with nucleon number across the whole range.</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peaks near iron, so both fusing lighter nuclei and splitting heavier nuclei release energy.</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peaks near uranium, which is why uranium is used as a nuclear fuel.</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is the energy released when a nucleus is formed from its nucleons, divided by the nucleon number, and is greatest for hydrogen.</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E · NUCLEAR AND QUANTUM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E · Nuclear and quantum physics.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A9BDB6"/>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66341" y="711200"/>
            <a:ext cx="1312289" cy="266700"/>
          </a:xfrm>
          <a:prstGeom prst="roundRect">
            <a:avLst>
              <a:gd name="adj" fmla="val 30000"/>
            </a:avLst>
          </a:prstGeom>
          <a:noFill/>
          <a:ln w="9525">
            <a:solidFill>
              <a:srgbClr val="A9BDB6"/>
            </a:solid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It peaks near iron, so both fusing lighter nuclei and splitting heavier nuclei release energy.</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reverses the position of the peak — uranium is used as a fuel precisely because it lies far to the right of the peak and can move towards it by splitting. D gets the definition right and the maximum wrong.</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E · NUCLEAR AND QUANTUM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E · Nuclear and quantum physics.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 — Theme E · Nuclear and quantum physics</dc:title>
  <dc:subject>Nuclear and quantum physics</dc:subject>
  <dc:creator>GioPhysics</dc:creator>
  <cp:keywords>practice paper, IB, IB Diploma Programme Physics · first assessment 2025</cp:keywords>
  <dc:description>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dc:description>
  <cp:lastModifiedBy>GioPhysics</cp:lastModifiedBy>
  <dcterms:created xsi:type="dcterms:W3CDTF">2026-01-01T00:00:00Z</dcterms:created>
  <dcterms:modified xsi:type="dcterms:W3CDTF">2026-01-01T00:00:00Z</dcterms:modified>
</cp:coreProperties>
</file>