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Paper 1 has two parts: 1A is multiple choice, and 1B is data-based questions drawn from the experimental work of the course, with no recall in it at all. Paper 2 is short-answer and extended-response across the whole syllabus. HL papers are longer and reach the HL-only sub-topics. The data booklet is provided in every paper, so no question tests whether you can remember an equation.</a:t>
            </a:r>
          </a:p>
          <a:p>
            <a:pPr marL="0" indent="0">
              <a:buNone/>
            </a:pPr>
            <a:r>
              <a:rPr lang="en-GB" sz="1200" dirty="0"/>
              <a:t>[Demand] The command term sets the demand, and the papers are written that way. "State" earns one mark for one line; "explain" is not creditworthy without a mechanism; "discuss" and "evaluate" need both sides weighed before a conclusion is reached. The extended-response part that closes each Paper 2 question is where HL candidates separate from one another, and those parts are pitched there rather than at the level of the calculation before them.</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ω/3</a:t>
            </a:r>
          </a:p>
          <a:p>
            <a:pPr marL="0" indent="0">
              <a:buNone/>
            </a:pPr>
            <a:r>
              <a:rPr lang="en-GB" sz="1200" dirty="0"/>
              <a:t>[Distractors] No external torque acts about the axis, so Iω = (I + 2I)ω′ and ω′ = ω/3. B is the answer of a candidate who assumes the second disc is identical to the first.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2.5 s</a:t>
            </a:r>
          </a:p>
          <a:p>
            <a:pPr marL="0" indent="0">
              <a:buNone/>
            </a:pPr>
            <a:r>
              <a:rPr lang="en-GB" sz="1200" dirty="0"/>
              <a:t>[Distractors] A and B are shorter than the proper time, which no observer can measure — the proper time is always the shortest interval between two events, so the Earth reading must be larger. With γ = 1.25, the answer is 2.5 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2. Side view of the apparatus. A vertical rod in a heavy base carries a horizontal clamp arm, and a string hangs from the clamp jaws with a small spherical bob tied to its lower end. A dimension line beside the string marks the length L, running from the point of suspension down to the centre of the bob. A dashed line shows the string displaced to one side and a dashed arc through the bob shows the path it follows as it swings.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2. Side view of the apparatus. A vertical rod in a heavy base carries a horizontal clamp arm, and a string hangs from the clamp jaws with a small spherical bob tied to its lower end. A dimension line beside the string marks the length L, running from the point of suspension down to the centre of the bob. A dashed line shows the string displaced to one side and a dashed arc through the bob shows the path it follows as it swings.</a:t>
            </a:r>
          </a:p>
          <a:p>
            <a:pPr marL="0" indent="0">
              <a:buNone/>
            </a:pPr>
            <a:r>
              <a:rPr lang="en-GB" sz="1200" dirty="0"/>
              <a:t>[Reminder] Figure 2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third mark is for choosing between the two rather than listing both. "Evaluate" asks for a judgement, and answers that stop at a list earn two marks out of three.</a:t>
            </a:r>
          </a:p>
          <a:p>
            <a:pPr marL="0" indent="0">
              <a:buNone/>
            </a:pPr>
            <a:r>
              <a:rPr lang="en-GB" sz="1200" dirty="0"/>
              <a:t>[Figure] Figure 2. Side view of the apparatus. A vertical rod in a heavy base carries a horizontal clamp arm, and a string hangs from the clamp jaws with a small spherical bob tied to its lower end. A dimension line beside the string marks the length L, running from the point of suspension down to the centre of the bob. A dashed line shows the string displaced to one side and a dashed arc through the bob shows the path it follows as it swings.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third mark is for choosing between the two rather than listing both. "Evaluate" asks for a judgement, and answers that stop at a list earn two marks out of three.</a:t>
            </a:r>
          </a:p>
          <a:p>
            <a:pPr marL="0" indent="0">
              <a:buNone/>
            </a:pPr>
            <a:r>
              <a:rPr lang="en-GB" sz="1200" dirty="0"/>
              <a:t>[Figure] Figure 2. Side view of the apparatus. A vertical rod in a heavy base carries a horizontal clamp arm, and a string hangs from the clamp jaws with a small spherical bob tied to its lower end. A dimension line beside the string marks the length L, running from the point of suspension down to the centre of the bob. A dashed line shows the string displaced to one side and a dashed arc through the bob shows the path it follows as it swings.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Side view. A building stands on level hatched ground, its height marked by a dimension line labelled 25 m running from roof level down to the ground. A small ball, labelled as having mass 0.150 kg, sits at the right-hand edge of the roof, and a horizontal arrow from the ball labelled 12 m s⁻¹ points away from the building. A faint dashed curve traces the path the ball follows from the roof edge down to the ground.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Side view. A building stands on level hatched ground, its height marked by a dimension line labelled 25 m running from roof level down to the ground. A small ball, labelled as having mass 0.150 kg, sits at the right-hand edge of the roof, and a horizontal arrow from the ball labelled 12 m s⁻¹ points away from the building. A faint dashed curve traces the path the ball follows from the roof edge down to the ground.</a:t>
            </a:r>
          </a:p>
          <a:p>
            <a:pPr marL="0" indent="0">
              <a:buNone/>
            </a:pPr>
            <a:r>
              <a:rPr lang="en-GB" sz="1200" dirty="0"/>
              <a:t>[Reminder] Figure 3 is on the previous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commonest wrong answer says the time of flight is unchanged because "horizontal and vertical motions are independent". That independence is a consequence of the only force being vertical, and it fails as soon as a velocity-dependent force acts.</a:t>
            </a:r>
          </a:p>
          <a:p>
            <a:pPr marL="0" indent="0">
              <a:buNone/>
            </a:pPr>
            <a:r>
              <a:rPr lang="en-GB" sz="1200" dirty="0"/>
              <a:t>[Figure] Figure 3. Side view. A building stands on level hatched ground, its height marked by a dimension line labelled 25 m running from roof level down to the ground. A small ball, labelled as having mass 0.150 kg, sits at the right-hand edge of the roof, and a horizontal arrow from the ball labelled 12 m s⁻¹ points away from the building. A faint dashed curve traces the path the ball follows from the roof edge down to the ground.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4. 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a:t>
            </a:r>
          </a:p>
          <a:p>
            <a:pPr marL="0" indent="0">
              <a:buNone/>
            </a:pPr>
            <a:r>
              <a:rPr lang="en-GB" sz="1200" dirty="0"/>
              <a:t>[Reminder] Figure 4 is on the previous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[Figure] Figure 4. 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[Figure] Figure 4. 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5. 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5. 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a:p>
            <a:pPr marL="0" indent="0">
              <a:buNone/>
            </a:pPr>
            <a:r>
              <a:rPr lang="en-GB" sz="1200" dirty="0"/>
              <a:t>[Reminder] Figure 5 is on the previous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fraction is the same for every uniform solid cylinder, whatever its mass, radius or the height of the slope — a point worth making, because it is what the cancellation in part (a) was telling you.</a:t>
            </a:r>
          </a:p>
          <a:p>
            <a:pPr marL="0" indent="0">
              <a:buNone/>
            </a:pPr>
            <a:r>
              <a:rPr lang="en-GB" sz="1200" dirty="0"/>
              <a:t>[Examiner note (d)] The best-discriminating part on the paper. Relativity of simultaneity is the mark that separates a candidate who has understood the argument from one who has memorised the formulae.</a:t>
            </a:r>
          </a:p>
          <a:p>
            <a:pPr marL="0" indent="0">
              <a:buNone/>
            </a:pPr>
            <a:r>
              <a:rPr lang="en-GB" sz="1200" dirty="0"/>
              <a:t>[Figure] Figure 5. 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The fraction is the same for every uniform solid cylinder, whatever its mass, radius or the height of the slope — a point worth making, because it is what the cancellation in part (a) was telling you.</a:t>
            </a:r>
          </a:p>
          <a:p>
            <a:pPr marL="0" indent="0">
              <a:buNone/>
            </a:pPr>
            <a:r>
              <a:rPr lang="en-GB" sz="1200" dirty="0"/>
              <a:t>[Examiner note (d)] The best-discriminating part on the paper. Relativity of simultaneity is the mark that separates a candidate who has understood the argument from one who has memorised the formulae.</a:t>
            </a:r>
          </a:p>
          <a:p>
            <a:pPr marL="0" indent="0">
              <a:buNone/>
            </a:pPr>
            <a:r>
              <a:rPr lang="en-GB" sz="1200" dirty="0"/>
              <a:t>[Figure] Figure 5. 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Demonstrate knowledge: Recall facts, concepts and terminology, and state methodologies and techniques used in the course.   AO2 Understand and apply knowledge: Apply concepts, terminology and techniques to familiar and unfamiliar situations, including numerical work.   AO3 Analyse, evaluate and construct: Analyse and evaluate data, methods, claims and explanations, and construct a reasoned argument or conclusion.   AO4 Demonstrate the application of skills: Design and evaluate investigations, handle raw and processed data, treat uncertainties, and communicate results.</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1.0 s</a:t>
            </a:r>
          </a:p>
          <a:p>
            <a:pPr marL="0" indent="0">
              <a:buNone/>
            </a:pPr>
            <a:r>
              <a:rPr lang="en-GB" sz="1200" dirty="0"/>
              <a:t>[Distractors] C uses the horizontal component, 20 cos 30°, instead of the vertical one. D is the total time of flight rather than the time to the top.</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the normal force of the table on the book and the force of the book on the table</a:t>
            </a:r>
          </a:p>
          <a:p>
            <a:pPr marL="0" indent="0">
              <a:buNone/>
            </a:pPr>
            <a:r>
              <a:rPr lang="en-GB" sz="1200" dirty="0"/>
              <a:t>[Distractors] A is chosen by most candidates because the two forces are equal and opposite — but they act on the same body and are of different types, so they are a balanced pair, not a third law pair. A third law pair acts on two different bodies and is always the same kind of force.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Figure 1. A graph of force F / N against time t / s on gridded axes, the force axis marked 0 to 40 N and the time axis 0 to 0.20 s. The plotted line rises straight from the origin to 40 N at t = 0.10 s and falls straight back to zero at t = 0.20 s, so the trace is a triangle standing on the time axis.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8.0 m s⁻¹</a:t>
            </a:r>
          </a:p>
          <a:p>
            <a:pPr marL="0" indent="0">
              <a:buNone/>
            </a:pPr>
            <a:r>
              <a:rPr lang="en-GB" sz="1200" dirty="0"/>
              <a:t>[Distractors] The impulse is the area under the graph, ½ × 0.20 × 40 = 4.0 N s, and dividing by the mass gives 8.0 m s⁻¹. C treats the graph as a rectangle of height 40 N; A stops at the impulse and forgets to divide by the mass.</a:t>
            </a:r>
          </a:p>
          <a:p>
            <a:pPr marL="0" indent="0">
              <a:buNone/>
            </a:pPr>
            <a:r>
              <a:rPr lang="en-GB" sz="1200" dirty="0"/>
              <a:t>[Figure] Figure 1. A graph of force F / N against time t / s on gridded axes, the force axis marked 0 to 40 N and the time axis 0 to 0.20 s. The plotted line rises straight from the origin to 40 N at t = 0.10 s and falls straight back to zero at t = 0.20 s, so the trace is a triangle standing on the time axis.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3.7 kW</a:t>
            </a:r>
          </a:p>
          <a:p>
            <a:pPr marL="0" indent="0">
              <a:buNone/>
            </a:pPr>
            <a:r>
              <a:rPr lang="en-GB" sz="1200" dirty="0"/>
              <a:t>[Distractors] D is the work done rather than the power, with the division by time omitted. B omits 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IB · IB Diploma Programme Physics · first assessment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Theme A · Space, time and motion</a:t>
            </a:r>
          </a:p>
        </p:txBody>
      </p:sp>
      <p:sp>
        <p:nvSpPr>
          <p:cNvPr id="5" name="text"/>
          <p:cNvSpPr txBox="1"/>
          <p:nvPr/>
        </p:nvSpPr>
        <p:spPr>
          <a:xfrm>
            <a:off x="558800" y="203835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Kinematics, forces and momentum, work energy and power, and — at HL — rigid body mechanics and Galilean and special relativity.</a:t>
            </a:r>
          </a:p>
        </p:txBody>
      </p:sp>
      <p:sp>
        <p:nvSpPr>
          <p:cNvPr id="6" name="panel"/>
          <p:cNvSpPr/>
          <p:nvPr/>
        </p:nvSpPr>
        <p:spPr>
          <a:xfrm>
            <a:off x="558800" y="2473325"/>
            <a:ext cx="11074400" cy="12700"/>
          </a:xfrm>
          <a:prstGeom prst="rect">
            <a:avLst/>
          </a:prstGeom>
          <a:solidFill>
            <a:srgbClr val="C6C8BB"/>
          </a:solidFill>
          <a:ln>
            <a:noFill/>
          </a:ln>
        </p:spPr>
      </p:sp>
      <p:sp>
        <p:nvSpPr>
          <p:cNvPr id="7" name="fact-label"/>
          <p:cNvSpPr txBox="1"/>
          <p:nvPr/>
        </p:nvSpPr>
        <p:spPr>
          <a:xfrm>
            <a:off x="558800" y="265112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65112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 1A (multiple choice), Paper 1B (data-based), and Paper 2 (short answer and extended response)</a:t>
            </a:r>
          </a:p>
        </p:txBody>
      </p:sp>
      <p:sp>
        <p:nvSpPr>
          <p:cNvPr id="9" name="fact-label"/>
          <p:cNvSpPr txBox="1"/>
          <p:nvPr/>
        </p:nvSpPr>
        <p:spPr>
          <a:xfrm>
            <a:off x="558800" y="292989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292989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55 in total — SL route 39, HL adds 16</a:t>
            </a:r>
          </a:p>
        </p:txBody>
      </p:sp>
      <p:sp>
        <p:nvSpPr>
          <p:cNvPr id="11" name="fact-label"/>
          <p:cNvSpPr txBox="1"/>
          <p:nvPr/>
        </p:nvSpPr>
        <p:spPr>
          <a:xfrm>
            <a:off x="558800" y="320865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20865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60 minutes · 10 questions</a:t>
            </a:r>
          </a:p>
        </p:txBody>
      </p:sp>
      <p:sp>
        <p:nvSpPr>
          <p:cNvPr id="13" name="fact-label"/>
          <p:cNvSpPr txBox="1"/>
          <p:nvPr/>
        </p:nvSpPr>
        <p:spPr>
          <a:xfrm>
            <a:off x="558800" y="348742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48742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Routine 3   ·   Demanding 6   ·   Discriminating 1</a:t>
            </a:r>
          </a:p>
        </p:txBody>
      </p:sp>
      <p:sp>
        <p:nvSpPr>
          <p:cNvPr id="15" name="fact-label"/>
          <p:cNvSpPr txBox="1"/>
          <p:nvPr/>
        </p:nvSpPr>
        <p:spPr>
          <a:xfrm>
            <a:off x="558800" y="376618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76618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A.1, A.2, A.3, A.4, A.5</a:t>
            </a:r>
          </a:p>
        </p:txBody>
      </p:sp>
      <p:sp>
        <p:nvSpPr>
          <p:cNvPr id="17" name="panel"/>
          <p:cNvSpPr/>
          <p:nvPr/>
        </p:nvSpPr>
        <p:spPr>
          <a:xfrm>
            <a:off x="558800" y="5624830"/>
            <a:ext cx="31750" cy="496570"/>
          </a:xfrm>
          <a:prstGeom prst="rect">
            <a:avLst/>
          </a:prstGeom>
          <a:solidFill>
            <a:srgbClr val="E0A93F"/>
          </a:solidFill>
          <a:ln>
            <a:noFill/>
          </a:ln>
        </p:spPr>
      </p:sp>
      <p:sp>
        <p:nvSpPr>
          <p:cNvPr id="18" name="text"/>
          <p:cNvSpPr txBox="1"/>
          <p:nvPr/>
        </p:nvSpPr>
        <p:spPr>
          <a:xfrm>
            <a:off x="787400" y="5650230"/>
            <a:ext cx="10845800" cy="44577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A.4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disc of moment of inertia I rotates freely about a vertical axis at angular speed ω. A second, stationary disc of moment of inertia 2I is dropped onto it and the two rotate together. What is the new angular speed?</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ω/3</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ω/2</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2ω/3</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3ω</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ω/3</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No external torque acts about the axis, so Iω = (I + 2I)ω′ and ω′ = ω/3. B is the answer of a candidate who assumes the second disc is identical to the first.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A.5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spacecraft travels past Earth at 0.60c. A clock on board measures a time interval of 2.0 s between two events that occur at the same place on the spacecraft. What is the interval between those events as measured from Earth?</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 s</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1.6 s</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 s</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3.3 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2.5 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and B are shorter than the proper time, which no observer can measure — the proper time is always the shortest interval between two events, so the Earth reading must be larger. With γ = 1.25, the answer is 2.5 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determines the acceleration of free fall using a simple pendulum. She measures the period T for several lengths L and processes the data as shown. Theory predicts T = 2π√(L/g).</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processed data</a:t>
            </a:r>
          </a:p>
        </p:txBody>
      </p:sp>
      <p:graphicFrame>
        <p:nvGraphicFramePr>
          <p:cNvPr id="15" name="readings"/>
          <p:cNvGraphicFramePr>
            <a:graphicFrameLocks noGrp="1"/>
          </p:cNvGraphicFramePr>
          <p:nvPr/>
        </p:nvGraphicFramePr>
        <p:xfrm>
          <a:off x="558800" y="2181860"/>
          <a:ext cx="11049000" cy="8763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L / m</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0.600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0.800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1.000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1.200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T / 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1.269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1.554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1.794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2.006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2.198</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T² / s²</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1.610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2.415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3.219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4.024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4.829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4761790" y="3235960"/>
            <a:ext cx="2668419" cy="2349500"/>
          </a:xfrm>
          <a:prstGeom prst="rect">
            <a:avLst/>
          </a:prstGeom>
          <a:solidFill>
            <a:srgbClr val="FFFFFF"/>
          </a:solidFill>
          <a:ln w="9525">
            <a:solidFill>
              <a:srgbClr val="C6C8BB"/>
            </a:solidFill>
          </a:ln>
        </p:spPr>
      </p:sp>
      <p:pic>
        <p:nvPicPr>
          <p:cNvPr id="17" name="Figure 2" descr="Side view of the apparatus. A vertical rod in a heavy base carries a horizontal clamp arm, and a string hangs from the clamp jaws with a small spherical bob tied to its lower end. A dimension line beside the string marks the length L, running from the point of suspension down to the centre of the bob. A dashed line shows the string displaced to one side and a dashed arc through the bob shows the path it follows as it swings."/>
          <p:cNvPicPr>
            <a:picLocks noChangeAspect="1"/>
          </p:cNvPicPr>
          <p:nvPr/>
        </p:nvPicPr>
        <p:blipFill>
          <a:blip r:embed="rId3"/>
          <a:stretch>
            <a:fillRect/>
          </a:stretch>
        </p:blipFill>
        <p:spPr>
          <a:xfrm>
            <a:off x="4876090" y="3350260"/>
            <a:ext cx="2439819" cy="2120900"/>
          </a:xfrm>
          <a:prstGeom prst="rect">
            <a:avLst/>
          </a:prstGeom>
        </p:spPr>
      </p:pic>
      <p:sp>
        <p:nvSpPr>
          <p:cNvPr id="18" name="text"/>
          <p:cNvSpPr txBox="1"/>
          <p:nvPr/>
        </p:nvSpPr>
        <p:spPr>
          <a:xfrm>
            <a:off x="558800" y="56489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2 — Side view of the apparatus. A vertical rod in a heavy base carries a horizontal clamp arm, and a string hangs from the clamp jaws with a small spherical bob tied to its lower end. A dimension line beside the string marks the length L, running from the point of suspension down to the centre of the bob. A dashed line shows the string displaced to one side and a dashed arc through the bob shows the path it follows as it swings.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Show (that)</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Show that a graph of T² against L should be a straight line through the origin, and state an expression for its gradient.</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gradient of the line, and hence determine a value for g.</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Outline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uncertainty in each value of L is ±0.005 m and the uncertainty in each value of T is ±0.002 s. Outline why the uncertainty in T² is not ±0.002 s², and determine the uncertainty in T² for the shortest pendulum.</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Evaluate</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student's line of best fit has a small positive intercept on the T² axis rather than passing through the origin. Evaluate two possible reasons for this.</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Show (that)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squares the relationship: T² = 4π²L/g</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is of the form y = mx with no constant term, so the line passes through the origin</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4π²/g</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(4.829 − 1.610) / (1.200 − 0.400) = 3.219 / 0.800</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4.02 s² m⁻¹</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 = 4π²/4.02 = 9.8 m s⁻²</a:t>
            </a:r>
          </a:p>
        </p:txBody>
      </p:sp>
      <p:sp>
        <p:nvSpPr>
          <p:cNvPr id="29" name="ms-ref"/>
          <p:cNvSpPr txBox="1"/>
          <p:nvPr/>
        </p:nvSpPr>
        <p:spPr>
          <a:xfrm>
            <a:off x="558800" y="36525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Outline — 3 marks</a:t>
            </a:r>
          </a:p>
        </p:txBody>
      </p:sp>
      <p:sp>
        <p:nvSpPr>
          <p:cNvPr id="30" name="ms-objective"/>
          <p:cNvSpPr txBox="1"/>
          <p:nvPr/>
        </p:nvSpPr>
        <p:spPr>
          <a:xfrm>
            <a:off x="11302513" y="36525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AO4</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squaring a quantity doubles its fractional (percentage) uncertainty, so the absolute uncertainty is not carried through unchanged</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fractional uncertainty in T = 0.002/1.269 = 0.16%, so fractional uncertainty in T² = 0.32%</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uncertainty in T² = 0.0032 × 1.610 = ±0.005 s²</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Evaluate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systematic error in the measurement of L — for example measuring to the top of the bob rather than to its centre, so every length is recorded too short</a:t>
            </a:r>
          </a:p>
        </p:txBody>
      </p:sp>
      <p:sp>
        <p:nvSpPr>
          <p:cNvPr id="17" name="ms-tick"/>
          <p:cNvSpPr txBox="1"/>
          <p:nvPr/>
        </p:nvSpPr>
        <p:spPr>
          <a:xfrm>
            <a:off x="558800" y="20300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systematic error in timing — for example consistently starting the stopwatch late, though this would need to affect longer pendulums proportionately less to produce an intercept rather than a change of gradient</a:t>
            </a:r>
          </a:p>
        </p:txBody>
      </p:sp>
      <p:sp>
        <p:nvSpPr>
          <p:cNvPr id="19" name="ms-tick"/>
          <p:cNvSpPr txBox="1"/>
          <p:nvPr/>
        </p:nvSpPr>
        <p:spPr>
          <a:xfrm>
            <a:off x="558800" y="24733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4733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evaluates which is more likely, noting that a constant offset in L produces exactly a constant intercept and is therefore the better explanation</a:t>
            </a:r>
          </a:p>
        </p:txBody>
      </p:sp>
      <p:sp>
        <p:nvSpPr>
          <p:cNvPr id="21" name="text"/>
          <p:cNvSpPr txBox="1"/>
          <p:nvPr/>
        </p:nvSpPr>
        <p:spPr>
          <a:xfrm>
            <a:off x="812800" y="280289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third mark is for choosing between the two rather than listing both. "Evaluate" asks for a judgement, and answers that stop at a list earn two marks out of three.</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A.1, A.2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ball of mass 0.150 kg is thrown horizontally at 12 m s⁻¹ from the top of a building 25 m high. Air resistance is negligible until part (d).</a:t>
            </a:r>
          </a:p>
        </p:txBody>
      </p:sp>
      <p:sp>
        <p:nvSpPr>
          <p:cNvPr id="14" name="panel"/>
          <p:cNvSpPr/>
          <p:nvPr/>
        </p:nvSpPr>
        <p:spPr>
          <a:xfrm>
            <a:off x="3499775" y="1953260"/>
            <a:ext cx="5192451" cy="3175000"/>
          </a:xfrm>
          <a:prstGeom prst="rect">
            <a:avLst/>
          </a:prstGeom>
          <a:solidFill>
            <a:srgbClr val="FFFFFF"/>
          </a:solidFill>
          <a:ln w="9525">
            <a:solidFill>
              <a:srgbClr val="C6C8BB"/>
            </a:solidFill>
          </a:ln>
        </p:spPr>
      </p:sp>
      <p:pic>
        <p:nvPicPr>
          <p:cNvPr id="15" name="Figure 3" descr="Side view. A building stands on level hatched ground, its height marked by a dimension line labelled 25 m running from roof level down to the ground. A small ball, labelled as having mass 0.150 kg, sits at the right-hand edge of the roof, and a horizontal arrow from the ball labelled 12 m s⁻¹ points away from the building. A faint dashed curve traces the path the ball follows from the roof edge down to the ground."/>
          <p:cNvPicPr>
            <a:picLocks noChangeAspect="1"/>
          </p:cNvPicPr>
          <p:nvPr/>
        </p:nvPicPr>
        <p:blipFill>
          <a:blip r:embed="rId3"/>
          <a:stretch>
            <a:fillRect/>
          </a:stretch>
        </p:blipFill>
        <p:spPr>
          <a:xfrm>
            <a:off x="3614075" y="2067560"/>
            <a:ext cx="4963851"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3 — Side view. A building stands on level hatched ground, its height marked by a dimension line labelled 25 m running from roof level down to the ground. A small ball, labelled as having mass 0.150 kg, sits at the right-hand edge of the roof, and a horizontal arrow from the ball labelled 12 m s⁻¹ points away from the building. A faint dashed curve traces the path the ball follows from the roof edge down to the ground.</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time taken for the ball to reach the ground.</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speed of the ball as it reaches the ground.</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magnitude of the impulse delivered to the ball by gravity during its flight.</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In reality air resistance is not negligible. Explain how the horizontal distance travelled and the time of flight each differ from the values calculated above.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ball is launched from level ground at 20 m s⁻¹ at an angle of 30° above the horizontal. Air resistance is negligible. How long does the ball take to reach its maximum height?</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0.51 s</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1.0 s</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1.8 s</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 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25 = ½ × 9.81 × t²</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 = 2.26 s</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vertical component v_y = 9.81 × 2.26 = 22.2 m s⁻¹</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horizontal component is unchanged at 12 m s⁻¹</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speed = √(12² + 22.2²) = 25 m s⁻¹</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2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impulse = change in momentum = m × change in vertical velocity = 0.150 × 22.2</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impulse = 3.3 N s, directed vertically downwards</a:t>
            </a:r>
          </a:p>
        </p:txBody>
      </p:sp>
      <p:sp>
        <p:nvSpPr>
          <p:cNvPr id="33" name="ms-ref"/>
          <p:cNvSpPr txBox="1"/>
          <p:nvPr/>
        </p:nvSpPr>
        <p:spPr>
          <a:xfrm>
            <a:off x="558800" y="429895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34" name="ms-objective"/>
          <p:cNvSpPr txBox="1"/>
          <p:nvPr/>
        </p:nvSpPr>
        <p:spPr>
          <a:xfrm>
            <a:off x="11302513" y="429895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5" name="ms-tick"/>
          <p:cNvSpPr txBox="1"/>
          <p:nvPr/>
        </p:nvSpPr>
        <p:spPr>
          <a:xfrm>
            <a:off x="558800" y="45396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396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air resistance acts opposite to the velocity, so it has both a horizontal and a vertical component throughout the flight</a:t>
            </a:r>
          </a:p>
        </p:txBody>
      </p:sp>
      <p:sp>
        <p:nvSpPr>
          <p:cNvPr id="37" name="ms-tick"/>
          <p:cNvSpPr txBox="1"/>
          <p:nvPr/>
        </p:nvSpPr>
        <p:spPr>
          <a:xfrm>
            <a:off x="558800" y="47929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7929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horizontal component decelerates the ball, so the horizontal velocity is no longer constant and the horizontal distance is smaller</a:t>
            </a:r>
          </a:p>
        </p:txBody>
      </p:sp>
      <p:sp>
        <p:nvSpPr>
          <p:cNvPr id="39" name="ms-tick"/>
          <p:cNvSpPr txBox="1"/>
          <p:nvPr/>
        </p:nvSpPr>
        <p:spPr>
          <a:xfrm>
            <a:off x="558800" y="50463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0463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vertical component acts upward as the ball falls, reducing the downward acceleration below g</a:t>
            </a:r>
          </a:p>
        </p:txBody>
      </p:sp>
      <p:sp>
        <p:nvSpPr>
          <p:cNvPr id="41" name="ms-tick"/>
          <p:cNvSpPr txBox="1"/>
          <p:nvPr/>
        </p:nvSpPr>
        <p:spPr>
          <a:xfrm>
            <a:off x="558800" y="52997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2997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ball takes longer to fall the same 25 m, and the time of flight increases</a:t>
            </a:r>
          </a:p>
        </p:txBody>
      </p:sp>
      <p:sp>
        <p:nvSpPr>
          <p:cNvPr id="43" name="text"/>
          <p:cNvSpPr txBox="1"/>
          <p:nvPr/>
        </p:nvSpPr>
        <p:spPr>
          <a:xfrm>
            <a:off x="812800" y="562927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commonest wrong answer says the time of flight is unchanged because "horizontal and vertical motions are independent". That independence is a consequence of the only force being vertical, and it fails as soon as a velocity-dependent force acts.</a:t>
            </a:r>
          </a:p>
        </p:txBody>
      </p:sp>
      <p:sp>
        <p:nvSpPr>
          <p:cNvPr id="44" name="panel"/>
          <p:cNvSpPr/>
          <p:nvPr/>
        </p:nvSpPr>
        <p:spPr>
          <a:xfrm>
            <a:off x="558800" y="558800"/>
            <a:ext cx="11074400" cy="12700"/>
          </a:xfrm>
          <a:prstGeom prst="rect">
            <a:avLst/>
          </a:prstGeom>
          <a:solidFill>
            <a:srgbClr val="2F4B45"/>
          </a:solidFill>
          <a:ln>
            <a:noFill/>
          </a:ln>
        </p:spPr>
      </p:sp>
      <p:sp>
        <p:nvSpPr>
          <p:cNvPr id="4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4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7" name="panel"/>
          <p:cNvSpPr/>
          <p:nvPr/>
        </p:nvSpPr>
        <p:spPr>
          <a:xfrm>
            <a:off x="558800" y="6273800"/>
            <a:ext cx="11074400" cy="12700"/>
          </a:xfrm>
          <a:prstGeom prst="rect">
            <a:avLst/>
          </a:prstGeom>
          <a:solidFill>
            <a:srgbClr val="2F4B45"/>
          </a:solidFill>
          <a:ln>
            <a:noFill/>
          </a:ln>
        </p:spPr>
      </p:sp>
      <p:sp>
        <p:nvSpPr>
          <p:cNvPr id="4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4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cyclist and her bicycle have a combined mass of 78 kg. She rides up a straight road inclined at 4.0° to the horizontal at a constant speed of 5.5 m s⁻¹. The total resistive force opposing her motion is 25 N.</a:t>
            </a:r>
          </a:p>
        </p:txBody>
      </p:sp>
      <p:sp>
        <p:nvSpPr>
          <p:cNvPr id="14" name="panel"/>
          <p:cNvSpPr/>
          <p:nvPr/>
        </p:nvSpPr>
        <p:spPr>
          <a:xfrm>
            <a:off x="2837676" y="1953260"/>
            <a:ext cx="6516649" cy="3175000"/>
          </a:xfrm>
          <a:prstGeom prst="rect">
            <a:avLst/>
          </a:prstGeom>
          <a:solidFill>
            <a:srgbClr val="FFFFFF"/>
          </a:solidFill>
          <a:ln w="9525">
            <a:solidFill>
              <a:srgbClr val="C6C8BB"/>
            </a:solidFill>
          </a:ln>
        </p:spPr>
      </p:sp>
      <p:pic>
        <p:nvPicPr>
          <p:cNvPr id="15" name="Figure 4" descr="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
          <p:cNvPicPr>
            <a:picLocks noChangeAspect="1"/>
          </p:cNvPicPr>
          <p:nvPr/>
        </p:nvPicPr>
        <p:blipFill>
          <a:blip r:embed="rId3"/>
          <a:stretch>
            <a:fillRect/>
          </a:stretch>
        </p:blipFill>
        <p:spPr>
          <a:xfrm>
            <a:off x="2951976" y="2067560"/>
            <a:ext cx="6288049"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4 — Side view, drawn not to scale. A road climbs to the right from level ground, and the angle between the road and a dashed horizontal line drawn from the foot of the slope is marked 4.0°. The cyclist and bicycle are drawn as one wheeled body on the road, labelled total mass 78 kg. An arrow from the front of the body points up the slope and is labelled 5.5 m s⁻¹; a second arrow from the rear points down the slope and is labelled 25 N.</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348094"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Define</a:t>
            </a:r>
          </a:p>
        </p:txBody>
      </p:sp>
      <p:sp>
        <p:nvSpPr>
          <p:cNvPr id="14" name="part-marks"/>
          <p:cNvSpPr txBox="1"/>
          <p:nvPr/>
        </p:nvSpPr>
        <p:spPr>
          <a:xfrm>
            <a:off x="11084694" y="1346200"/>
            <a:ext cx="548506"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1 mark</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Define power.</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component of the total weight acting down the slope.</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useful power output of the cyclist.</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Determine</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cyclist's body converts chemical energy to mechanical work with an efficiency of 22%. Determine the rate at which she uses chemical energy.</a:t>
            </a:r>
          </a:p>
        </p:txBody>
      </p:sp>
      <p:sp>
        <p:nvSpPr>
          <p:cNvPr id="25" name="part-ref"/>
          <p:cNvSpPr txBox="1"/>
          <p:nvPr/>
        </p:nvSpPr>
        <p:spPr>
          <a:xfrm>
            <a:off x="558800" y="38404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  Discuss</a:t>
            </a:r>
          </a:p>
        </p:txBody>
      </p:sp>
      <p:sp>
        <p:nvSpPr>
          <p:cNvPr id="26" name="part-marks"/>
          <p:cNvSpPr txBox="1"/>
          <p:nvPr/>
        </p:nvSpPr>
        <p:spPr>
          <a:xfrm>
            <a:off x="11009102" y="38404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7" name="text"/>
          <p:cNvSpPr txBox="1"/>
          <p:nvPr/>
        </p:nvSpPr>
        <p:spPr>
          <a:xfrm>
            <a:off x="558800" y="40767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At the top of the hill the cyclist stops pedalling and freewheels down the other side, which has the same gradient. Discuss whether she reaches a constant speed, and what determines its value.</a:t>
            </a:r>
          </a:p>
        </p:txBody>
      </p:sp>
      <p:sp>
        <p:nvSpPr>
          <p:cNvPr id="28" name="panel"/>
          <p:cNvSpPr/>
          <p:nvPr/>
        </p:nvSpPr>
        <p:spPr>
          <a:xfrm>
            <a:off x="558800" y="558800"/>
            <a:ext cx="11074400" cy="12700"/>
          </a:xfrm>
          <a:prstGeom prst="rect">
            <a:avLst/>
          </a:prstGeom>
          <a:solidFill>
            <a:srgbClr val="C6C8BB"/>
          </a:solidFill>
          <a:ln>
            <a:noFill/>
          </a:ln>
        </p:spPr>
      </p:sp>
      <p:sp>
        <p:nvSpPr>
          <p:cNvPr id="2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3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1" name="panel"/>
          <p:cNvSpPr/>
          <p:nvPr/>
        </p:nvSpPr>
        <p:spPr>
          <a:xfrm>
            <a:off x="558800" y="6273800"/>
            <a:ext cx="11074400" cy="12700"/>
          </a:xfrm>
          <a:prstGeom prst="rect">
            <a:avLst/>
          </a:prstGeom>
          <a:solidFill>
            <a:srgbClr val="C6C8BB"/>
          </a:solidFill>
          <a:ln>
            <a:noFill/>
          </a:ln>
        </p:spPr>
      </p:sp>
      <p:sp>
        <p:nvSpPr>
          <p:cNvPr id="3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3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Define — 1 mark</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rate at which work is done, or the rate at which energy is transferred</a:t>
            </a:r>
          </a:p>
        </p:txBody>
      </p:sp>
      <p:sp>
        <p:nvSpPr>
          <p:cNvPr id="17" name="ms-ref"/>
          <p:cNvSpPr txBox="1"/>
          <p:nvPr/>
        </p:nvSpPr>
        <p:spPr>
          <a:xfrm>
            <a:off x="558800" y="199263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2 marks</a:t>
            </a:r>
          </a:p>
        </p:txBody>
      </p:sp>
      <p:sp>
        <p:nvSpPr>
          <p:cNvPr id="18" name="ms-objective"/>
          <p:cNvSpPr txBox="1"/>
          <p:nvPr/>
        </p:nvSpPr>
        <p:spPr>
          <a:xfrm>
            <a:off x="11302513" y="199263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9" name="ms-tick"/>
          <p:cNvSpPr txBox="1"/>
          <p:nvPr/>
        </p:nvSpPr>
        <p:spPr>
          <a:xfrm>
            <a:off x="558800" y="22332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332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component = mg sin θ = 78 × 9.81 × sin 4.0°</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 53 N</a:t>
            </a:r>
          </a:p>
        </p:txBody>
      </p:sp>
      <p:sp>
        <p:nvSpPr>
          <p:cNvPr id="23" name="ms-ref"/>
          <p:cNvSpPr txBox="1"/>
          <p:nvPr/>
        </p:nvSpPr>
        <p:spPr>
          <a:xfrm>
            <a:off x="558800" y="28924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3 marks</a:t>
            </a:r>
          </a:p>
        </p:txBody>
      </p:sp>
      <p:sp>
        <p:nvSpPr>
          <p:cNvPr id="24" name="ms-objective"/>
          <p:cNvSpPr txBox="1"/>
          <p:nvPr/>
        </p:nvSpPr>
        <p:spPr>
          <a:xfrm>
            <a:off x="11302513" y="28924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5" name="ms-tick"/>
          <p:cNvSpPr txBox="1"/>
          <p:nvPr/>
        </p:nvSpPr>
        <p:spPr>
          <a:xfrm>
            <a:off x="558800" y="31330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330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constant speed the driving force balances the weight component and the resistive force: F = 53 + 25 = 78 N</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Fv = 78 × 5.5</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4.3 × 10² W</a:t>
            </a:r>
          </a:p>
        </p:txBody>
      </p:sp>
      <p:sp>
        <p:nvSpPr>
          <p:cNvPr id="31" name="ms-ref"/>
          <p:cNvSpPr txBox="1"/>
          <p:nvPr/>
        </p:nvSpPr>
        <p:spPr>
          <a:xfrm>
            <a:off x="558800" y="40455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Determine — 2 marks</a:t>
            </a:r>
          </a:p>
        </p:txBody>
      </p:sp>
      <p:sp>
        <p:nvSpPr>
          <p:cNvPr id="32" name="ms-objective"/>
          <p:cNvSpPr txBox="1"/>
          <p:nvPr/>
        </p:nvSpPr>
        <p:spPr>
          <a:xfrm>
            <a:off x="11302513" y="40455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3" name="ms-tick"/>
          <p:cNvSpPr txBox="1"/>
          <p:nvPr/>
        </p:nvSpPr>
        <p:spPr>
          <a:xfrm>
            <a:off x="558800" y="42862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2862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input power = 429 / 0.22</a:t>
            </a:r>
          </a:p>
        </p:txBody>
      </p:sp>
      <p:sp>
        <p:nvSpPr>
          <p:cNvPr id="35" name="ms-tick"/>
          <p:cNvSpPr txBox="1"/>
          <p:nvPr/>
        </p:nvSpPr>
        <p:spPr>
          <a:xfrm>
            <a:off x="558800" y="45396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396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 1.9 × 10³ W</a:t>
            </a:r>
          </a:p>
        </p:txBody>
      </p:sp>
      <p:sp>
        <p:nvSpPr>
          <p:cNvPr id="37" name="panel"/>
          <p:cNvSpPr/>
          <p:nvPr/>
        </p:nvSpPr>
        <p:spPr>
          <a:xfrm>
            <a:off x="558800" y="558800"/>
            <a:ext cx="11074400" cy="12700"/>
          </a:xfrm>
          <a:prstGeom prst="rect">
            <a:avLst/>
          </a:prstGeom>
          <a:solidFill>
            <a:srgbClr val="2F4B45"/>
          </a:solidFill>
          <a:ln>
            <a:noFill/>
          </a:ln>
        </p:spPr>
      </p:sp>
      <p:sp>
        <p:nvSpPr>
          <p:cNvPr id="3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3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0" name="panel"/>
          <p:cNvSpPr/>
          <p:nvPr/>
        </p:nvSpPr>
        <p:spPr>
          <a:xfrm>
            <a:off x="558800" y="6273800"/>
            <a:ext cx="11074400" cy="12700"/>
          </a:xfrm>
          <a:prstGeom prst="rect">
            <a:avLst/>
          </a:prstGeom>
          <a:solidFill>
            <a:srgbClr val="2F4B45"/>
          </a:solidFill>
          <a:ln>
            <a:noFill/>
          </a:ln>
        </p:spPr>
      </p:sp>
      <p:sp>
        <p:nvSpPr>
          <p:cNvPr id="4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4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(e)  Discuss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on the way down, the component of weight along the slope now acts in the direction of motion and accelerates her</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resistive force increases with speed, mainly because air resistance rises steeply with speed</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she reaches a constant speed when the resistive force has grown to equal the 53 N component of weight down the slope</a:t>
            </a:r>
          </a:p>
        </p:txBody>
      </p:sp>
      <p:sp>
        <p:nvSpPr>
          <p:cNvPr id="21" name="ms-tick"/>
          <p:cNvSpPr txBox="1"/>
          <p:nvPr/>
        </p:nvSpPr>
        <p:spPr>
          <a:xfrm>
            <a:off x="558800" y="23469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value of that speed is set by how quickly the resistive force grows with speed — by her frontal area, her posture and the air density, not by her mass alone</a:t>
            </a:r>
          </a:p>
        </p:txBody>
      </p:sp>
      <p:sp>
        <p:nvSpPr>
          <p:cNvPr id="23" name="panel"/>
          <p:cNvSpPr/>
          <p:nvPr/>
        </p:nvSpPr>
        <p:spPr>
          <a:xfrm>
            <a:off x="558800" y="558800"/>
            <a:ext cx="11074400" cy="12700"/>
          </a:xfrm>
          <a:prstGeom prst="rect">
            <a:avLst/>
          </a:prstGeom>
          <a:solidFill>
            <a:srgbClr val="2F4B45"/>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2F4B45"/>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A.4, A.5</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Part 1. A uniform solid cylinder of mass 2.0 kg and radius 0.15 m rolls without slipping down a slope, starting from rest at a height of 1.2 m above the bottom. The moment of inertia of a uniform solid cylinder about its axis is ½MR². Part 2. A spacecraft passes Earth at a constant speed of 0.80c. The spacecraft has a proper length of 90 m.</a:t>
            </a:r>
          </a:p>
        </p:txBody>
      </p:sp>
      <p:sp>
        <p:nvSpPr>
          <p:cNvPr id="14" name="panel"/>
          <p:cNvSpPr/>
          <p:nvPr/>
        </p:nvSpPr>
        <p:spPr>
          <a:xfrm>
            <a:off x="3035300" y="2167890"/>
            <a:ext cx="6121400" cy="3175000"/>
          </a:xfrm>
          <a:prstGeom prst="rect">
            <a:avLst/>
          </a:prstGeom>
          <a:solidFill>
            <a:srgbClr val="FFFFFF"/>
          </a:solidFill>
          <a:ln w="9525">
            <a:solidFill>
              <a:srgbClr val="C6C8BB"/>
            </a:solidFill>
          </a:ln>
        </p:spPr>
      </p:sp>
      <p:pic>
        <p:nvPicPr>
          <p:cNvPr id="15" name="Figure 5" descr="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
          <p:cNvPicPr>
            <a:picLocks noChangeAspect="1"/>
          </p:cNvPicPr>
          <p:nvPr/>
        </p:nvPicPr>
        <p:blipFill>
          <a:blip r:embed="rId3"/>
          <a:stretch>
            <a:fillRect/>
          </a:stretch>
        </p:blipFill>
        <p:spPr>
          <a:xfrm>
            <a:off x="3149600" y="2282190"/>
            <a:ext cx="5892800" cy="2946400"/>
          </a:xfrm>
          <a:prstGeom prst="rect">
            <a:avLst/>
          </a:prstGeom>
        </p:spPr>
      </p:pic>
      <p:sp>
        <p:nvSpPr>
          <p:cNvPr id="16" name="text"/>
          <p:cNvSpPr txBox="1"/>
          <p:nvPr/>
        </p:nvSpPr>
        <p:spPr>
          <a:xfrm>
            <a:off x="558800" y="54063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5 — Side view. A straight hatched slope runs down from the upper left to a horizontal surface at the lower right. A cylinder is drawn end-on resting on the slope near the top, labelled solid cylinder, 2.0 kg, released from rest, with a line from its centre to the rim labelled radius 0.15 m. A dashed horizontal line runs to the right from the level of the cylinder's centre, and a dimension line marks 1.2 m between that level and the horizontal surface at the bottom of the slope.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Show (that)</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Show that the translational speed of the cylinder at the bottom of the slope is about 4.0 m s⁻¹.</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fraction of the cylinder's total kinetic energy at the bottom that is rotational.</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length of the spacecraft as measured by an observer on Earth.</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An observer on the spacecraft claims that it is the Earth that is 0.80c and that Earth's distances are contracted, not the spacecraft's. Explain why both observers are correct, and outline what would have to change for one of them to be wrong.</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Show (that)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Mgh = ½Mv² + ½Iω², with I = ½MR²</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applies the rolling condition ω = v/R, so ½Iω² = ¼Mv²</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Mgh = ¾Mv², so v = √(4gh/3)</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√(4 × 9.81 × 1.2 / 3) = 3.96 ≈ 4.0 m s⁻¹</a:t>
            </a:r>
          </a:p>
        </p:txBody>
      </p:sp>
      <p:sp>
        <p:nvSpPr>
          <p:cNvPr id="23" name="ms-ref"/>
          <p:cNvSpPr txBox="1"/>
          <p:nvPr/>
        </p:nvSpPr>
        <p:spPr>
          <a:xfrm>
            <a:off x="558800" y="27527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4" name="ms-objective"/>
          <p:cNvSpPr txBox="1"/>
          <p:nvPr/>
        </p:nvSpPr>
        <p:spPr>
          <a:xfrm>
            <a:off x="11302513" y="27527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rotational KE = ¼Mv², translational KE = ½Mv²</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 ¾Mv²</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fraction rotational = (¼)/(¾) = 1/3</a:t>
            </a:r>
          </a:p>
        </p:txBody>
      </p:sp>
      <p:sp>
        <p:nvSpPr>
          <p:cNvPr id="31" name="text"/>
          <p:cNvSpPr txBox="1"/>
          <p:nvPr/>
        </p:nvSpPr>
        <p:spPr>
          <a:xfrm>
            <a:off x="812800" y="382968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fraction is the same for every uniform solid cylinder, whatever its mass, radius or the height of the slope — a point worth making, because it is what the cancellation in part (a) was telling you.</a:t>
            </a:r>
          </a:p>
        </p:txBody>
      </p:sp>
      <p:sp>
        <p:nvSpPr>
          <p:cNvPr id="32" name="ms-ref"/>
          <p:cNvSpPr txBox="1"/>
          <p:nvPr/>
        </p:nvSpPr>
        <p:spPr>
          <a:xfrm>
            <a:off x="558800" y="43122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3 marks</a:t>
            </a:r>
          </a:p>
        </p:txBody>
      </p:sp>
      <p:sp>
        <p:nvSpPr>
          <p:cNvPr id="33" name="ms-objective"/>
          <p:cNvSpPr txBox="1"/>
          <p:nvPr/>
        </p:nvSpPr>
        <p:spPr>
          <a:xfrm>
            <a:off x="11302513" y="43122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4" name="ms-tick"/>
          <p:cNvSpPr txBox="1"/>
          <p:nvPr/>
        </p:nvSpPr>
        <p:spPr>
          <a:xfrm>
            <a:off x="558800" y="45529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5529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γ = 1/√(1 − 0.80²) = 1/0.60 = 1.67</a:t>
            </a:r>
          </a:p>
        </p:txBody>
      </p:sp>
      <p:sp>
        <p:nvSpPr>
          <p:cNvPr id="36" name="ms-tick"/>
          <p:cNvSpPr txBox="1"/>
          <p:nvPr/>
        </p:nvSpPr>
        <p:spPr>
          <a:xfrm>
            <a:off x="558800" y="48063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8063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L = L₀/γ = 90/1.67</a:t>
            </a:r>
          </a:p>
        </p:txBody>
      </p:sp>
      <p:sp>
        <p:nvSpPr>
          <p:cNvPr id="38" name="ms-tick"/>
          <p:cNvSpPr txBox="1"/>
          <p:nvPr/>
        </p:nvSpPr>
        <p:spPr>
          <a:xfrm>
            <a:off x="558800" y="50596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0596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L = 54 m</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both frames are inertial, and the principle of relativity states that the laws of physics are the same in all inertial frames</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there is no experiment either observer can do to establish that they are the one "really" moving, so neither frame is privileged</a:t>
            </a:r>
          </a:p>
        </p:txBody>
      </p:sp>
      <p:sp>
        <p:nvSpPr>
          <p:cNvPr id="19" name="ms-tick"/>
          <p:cNvSpPr txBox="1"/>
          <p:nvPr/>
        </p:nvSpPr>
        <p:spPr>
          <a:xfrm>
            <a:off x="558800" y="20935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each measures the other's length as contracted because they disagree about which events are simultaneous, and a length measurement requires locating both ends at the same time</a:t>
            </a:r>
          </a:p>
        </p:txBody>
      </p:sp>
      <p:sp>
        <p:nvSpPr>
          <p:cNvPr id="21" name="ms-tick"/>
          <p:cNvSpPr txBox="1"/>
          <p:nvPr/>
        </p:nvSpPr>
        <p:spPr>
          <a:xfrm>
            <a:off x="558800" y="253682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53682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symmetry would be broken only if one observer accelerated — an accelerating frame is not inertial, and that observer would feel the acceleration and know it</a:t>
            </a:r>
          </a:p>
        </p:txBody>
      </p:sp>
      <p:sp>
        <p:nvSpPr>
          <p:cNvPr id="23" name="text"/>
          <p:cNvSpPr txBox="1"/>
          <p:nvPr/>
        </p:nvSpPr>
        <p:spPr>
          <a:xfrm>
            <a:off x="812800" y="305625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best-discriminating part on the paper. Relativity of simultaneity is the mark that separates a candidate who has understood the argument from one who has memorised the formulae.</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IB Diploma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 of a word, phrase, concept or physical quantity.</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8" name="text"/>
          <p:cNvSpPr txBox="1"/>
          <p:nvPr/>
        </p:nvSpPr>
        <p:spPr>
          <a:xfrm>
            <a:off x="558800" y="21316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specific name, value or other brief answer without explanation or calculation.</a:t>
            </a:r>
          </a:p>
        </p:txBody>
      </p:sp>
      <p:sp>
        <p:nvSpPr>
          <p:cNvPr id="9" name="command-word"/>
          <p:cNvSpPr txBox="1"/>
          <p:nvPr/>
        </p:nvSpPr>
        <p:spPr>
          <a:xfrm>
            <a:off x="5588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10" name="text"/>
          <p:cNvSpPr txBox="1"/>
          <p:nvPr/>
        </p:nvSpPr>
        <p:spPr>
          <a:xfrm>
            <a:off x="5588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a numerical answer, showing the relevant stages in the working.</a:t>
            </a:r>
          </a:p>
        </p:txBody>
      </p:sp>
      <p:sp>
        <p:nvSpPr>
          <p:cNvPr id="11" name="command-word"/>
          <p:cNvSpPr txBox="1"/>
          <p:nvPr/>
        </p:nvSpPr>
        <p:spPr>
          <a:xfrm>
            <a:off x="5588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2" name="text"/>
          <p:cNvSpPr txBox="1"/>
          <p:nvPr/>
        </p:nvSpPr>
        <p:spPr>
          <a:xfrm>
            <a:off x="5588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a:t>
            </a:r>
          </a:p>
        </p:txBody>
      </p:sp>
      <p:sp>
        <p:nvSpPr>
          <p:cNvPr id="13" name="command-word"/>
          <p:cNvSpPr txBox="1"/>
          <p:nvPr/>
        </p:nvSpPr>
        <p:spPr>
          <a:xfrm>
            <a:off x="5588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4" name="text"/>
          <p:cNvSpPr txBox="1"/>
          <p:nvPr/>
        </p:nvSpPr>
        <p:spPr>
          <a:xfrm>
            <a:off x="558800" y="399097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the only possible answer, from the data or by reasoning.</a:t>
            </a:r>
          </a:p>
        </p:txBody>
      </p:sp>
      <p:sp>
        <p:nvSpPr>
          <p:cNvPr id="15" name="command-word"/>
          <p:cNvSpPr txBox="1"/>
          <p:nvPr/>
        </p:nvSpPr>
        <p:spPr>
          <a:xfrm>
            <a:off x="558800" y="43294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Outline</a:t>
            </a:r>
          </a:p>
        </p:txBody>
      </p:sp>
      <p:sp>
        <p:nvSpPr>
          <p:cNvPr id="16" name="text"/>
          <p:cNvSpPr txBox="1"/>
          <p:nvPr/>
        </p:nvSpPr>
        <p:spPr>
          <a:xfrm>
            <a:off x="558800" y="45529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brief account or summary.</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Compare</a:t>
            </a:r>
          </a:p>
        </p:txBody>
      </p:sp>
      <p:sp>
        <p:nvSpPr>
          <p:cNvPr id="18" name="text"/>
          <p:cNvSpPr txBox="1"/>
          <p:nvPr/>
        </p:nvSpPr>
        <p:spPr>
          <a:xfrm>
            <a:off x="558800" y="511492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an account of the similarities between two or more items, referring to both throughout.</a:t>
            </a:r>
          </a:p>
        </p:txBody>
      </p:sp>
      <p:sp>
        <p:nvSpPr>
          <p:cNvPr id="19"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Discuss</a:t>
            </a:r>
          </a:p>
        </p:txBody>
      </p:sp>
      <p:sp>
        <p:nvSpPr>
          <p:cNvPr id="20"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Offer a considered and balanced review that includes a range of arguments, factors or hypotheses, supported by appropriate evidence.</a:t>
            </a:r>
          </a:p>
        </p:txBody>
      </p:sp>
      <p:sp>
        <p:nvSpPr>
          <p:cNvPr id="21"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Evaluate</a:t>
            </a:r>
          </a:p>
        </p:txBody>
      </p:sp>
      <p:sp>
        <p:nvSpPr>
          <p:cNvPr id="22"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Make an appraisal by weighing up the strengths and limitations.</a:t>
            </a:r>
          </a:p>
        </p:txBody>
      </p:sp>
      <p:sp>
        <p:nvSpPr>
          <p:cNvPr id="23" name="command-word"/>
          <p:cNvSpPr txBox="1"/>
          <p:nvPr/>
        </p:nvSpPr>
        <p:spPr>
          <a:xfrm>
            <a:off x="63119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24" name="text"/>
          <p:cNvSpPr txBox="1"/>
          <p:nvPr/>
        </p:nvSpPr>
        <p:spPr>
          <a:xfrm>
            <a:off x="63119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 including reasons or causes.</a:t>
            </a:r>
          </a:p>
        </p:txBody>
      </p:sp>
      <p:sp>
        <p:nvSpPr>
          <p:cNvPr id="25" name="command-word"/>
          <p:cNvSpPr txBox="1"/>
          <p:nvPr/>
        </p:nvSpPr>
        <p:spPr>
          <a:xfrm>
            <a:off x="63119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6" name="text"/>
          <p:cNvSpPr txBox="1"/>
          <p:nvPr/>
        </p:nvSpPr>
        <p:spPr>
          <a:xfrm>
            <a:off x="63119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steps in a calculation or derivation.</a:t>
            </a:r>
          </a:p>
        </p:txBody>
      </p:sp>
      <p:sp>
        <p:nvSpPr>
          <p:cNvPr id="27" name="command-word"/>
          <p:cNvSpPr txBox="1"/>
          <p:nvPr/>
        </p:nvSpPr>
        <p:spPr>
          <a:xfrm>
            <a:off x="63119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8" name="text"/>
          <p:cNvSpPr txBox="1"/>
          <p:nvPr/>
        </p:nvSpPr>
        <p:spPr>
          <a:xfrm>
            <a:off x="6311900" y="399097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Represent by means of a graph showing a line and labelled but unscaled axes, with important features clearly identifiable.</a:t>
            </a:r>
          </a:p>
        </p:txBody>
      </p:sp>
      <p:sp>
        <p:nvSpPr>
          <p:cNvPr id="29" name="command-word"/>
          <p:cNvSpPr txBox="1"/>
          <p:nvPr/>
        </p:nvSpPr>
        <p:spPr>
          <a:xfrm>
            <a:off x="6311900" y="450278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30" name="text"/>
          <p:cNvSpPr txBox="1"/>
          <p:nvPr/>
        </p:nvSpPr>
        <p:spPr>
          <a:xfrm>
            <a:off x="6311900" y="472630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Propose a solution, hypothesis or other possible answer.</a:t>
            </a:r>
          </a:p>
        </p:txBody>
      </p:sp>
      <p:sp>
        <p:nvSpPr>
          <p:cNvPr id="31" name="panel"/>
          <p:cNvSpPr/>
          <p:nvPr/>
        </p:nvSpPr>
        <p:spPr>
          <a:xfrm>
            <a:off x="558800" y="558800"/>
            <a:ext cx="11074400" cy="12700"/>
          </a:xfrm>
          <a:prstGeom prst="rect">
            <a:avLst/>
          </a:prstGeom>
          <a:solidFill>
            <a:srgbClr val="C6C8BB"/>
          </a:solidFill>
          <a:ln>
            <a:noFill/>
          </a:ln>
        </p:spPr>
      </p:sp>
      <p:sp>
        <p:nvSpPr>
          <p:cNvPr id="3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3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4" name="panel"/>
          <p:cNvSpPr/>
          <p:nvPr/>
        </p:nvSpPr>
        <p:spPr>
          <a:xfrm>
            <a:off x="558800" y="6273800"/>
            <a:ext cx="11074400" cy="12700"/>
          </a:xfrm>
          <a:prstGeom prst="rect">
            <a:avLst/>
          </a:prstGeom>
          <a:solidFill>
            <a:srgbClr val="C6C8BB"/>
          </a:solidFill>
          <a:ln>
            <a:noFill/>
          </a:ln>
        </p:spPr>
      </p:sp>
      <p:sp>
        <p:nvSpPr>
          <p:cNvPr id="3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3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1.0 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uses the horizontal component, 20 cos 30°, instead of the vertical one. D is the total time of flight rather than the time to the top.</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A.2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book rests on a table. Which pair of forces is a Newton's third law pair?</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weight of the book and the normal force of the table on the book</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weight of the book and the force of the book on the table</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normal force of the table on the book and the force of the book on the table</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 weight of the book and the weight of the table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normal force of the table on the book and the force of the book on the table</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is chosen by most candidates because the two forces are equal and opposite — but they act on the same body and are of different types, so they are a balanced pair, not a third law pair. A third law pair acts on two different bodies and is always the same kind of force.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resultant force acts on a stationary object of mass 0.50 kg. The force–time graph is a triangle rising from zero at t = 0 to a peak of 40 N at t = 0.10 s and falling back to zero at t = 0.20 s. What is the speed of the object at t = 0.20 s?</a:t>
            </a:r>
          </a:p>
        </p:txBody>
      </p:sp>
      <p:sp>
        <p:nvSpPr>
          <p:cNvPr id="14" name="panel"/>
          <p:cNvSpPr/>
          <p:nvPr/>
        </p:nvSpPr>
        <p:spPr>
          <a:xfrm>
            <a:off x="4176624" y="1953260"/>
            <a:ext cx="3838752" cy="2260600"/>
          </a:xfrm>
          <a:prstGeom prst="rect">
            <a:avLst/>
          </a:prstGeom>
          <a:solidFill>
            <a:srgbClr val="FFFFFF"/>
          </a:solidFill>
          <a:ln w="9525">
            <a:solidFill>
              <a:srgbClr val="C6C8BB"/>
            </a:solidFill>
          </a:ln>
        </p:spPr>
      </p:sp>
      <p:pic>
        <p:nvPicPr>
          <p:cNvPr id="15" name="Figure 1" descr="A graph of force F / N against time t / s on gridded axes, the force axis marked 0 to 40 N and the time axis 0 to 0.20 s. The plotted line rises straight from the origin to 40 N at t = 0.10 s and falls straight back to zero at t = 0.20 s, so the trace is a triangle standing on the time axis."/>
          <p:cNvPicPr>
            <a:picLocks noChangeAspect="1"/>
          </p:cNvPicPr>
          <p:nvPr/>
        </p:nvPicPr>
        <p:blipFill>
          <a:blip r:embed="rId3"/>
          <a:stretch>
            <a:fillRect/>
          </a:stretch>
        </p:blipFill>
        <p:spPr>
          <a:xfrm>
            <a:off x="4290924" y="2067560"/>
            <a:ext cx="3610152" cy="2032000"/>
          </a:xfrm>
          <a:prstGeom prst="rect">
            <a:avLst/>
          </a:prstGeom>
        </p:spPr>
      </p:pic>
      <p:sp>
        <p:nvSpPr>
          <p:cNvPr id="16" name="text"/>
          <p:cNvSpPr txBox="1"/>
          <p:nvPr/>
        </p:nvSpPr>
        <p:spPr>
          <a:xfrm>
            <a:off x="558800" y="4277360"/>
            <a:ext cx="11074400" cy="29718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1 — A graph of force F / N against time t / s on gridded axes, the force axis marked 0 to 40 N and the time axis 0 to 0.20 s. The plotted line rises straight from the origin to 40 N at t = 0.10 s and falls straight back to zero at t = 0.20 s, so the trace is a triangle standing on the time axis.</a:t>
            </a:r>
          </a:p>
        </p:txBody>
      </p:sp>
      <p:sp>
        <p:nvSpPr>
          <p:cNvPr id="17" name="choice-letter"/>
          <p:cNvSpPr txBox="1"/>
          <p:nvPr/>
        </p:nvSpPr>
        <p:spPr>
          <a:xfrm>
            <a:off x="558800" y="47269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269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4.0 m s⁻¹</a:t>
            </a:r>
          </a:p>
        </p:txBody>
      </p:sp>
      <p:sp>
        <p:nvSpPr>
          <p:cNvPr id="19" name="choice-letter"/>
          <p:cNvSpPr txBox="1"/>
          <p:nvPr/>
        </p:nvSpPr>
        <p:spPr>
          <a:xfrm>
            <a:off x="558800" y="50952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0952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8.0 m s⁻¹</a:t>
            </a:r>
          </a:p>
        </p:txBody>
      </p:sp>
      <p:sp>
        <p:nvSpPr>
          <p:cNvPr id="21" name="choice-letter"/>
          <p:cNvSpPr txBox="1"/>
          <p:nvPr/>
        </p:nvSpPr>
        <p:spPr>
          <a:xfrm>
            <a:off x="558800" y="54635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635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16 m s⁻¹</a:t>
            </a:r>
          </a:p>
        </p:txBody>
      </p:sp>
      <p:sp>
        <p:nvSpPr>
          <p:cNvPr id="23" name="choice-letter"/>
          <p:cNvSpPr txBox="1"/>
          <p:nvPr/>
        </p:nvSpPr>
        <p:spPr>
          <a:xfrm>
            <a:off x="558800" y="583184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3184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 m s⁻¹</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8.0 m s⁻¹</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impulse is the area under the graph, ½ × 0.20 × 40 = 4.0 N s, and dividing by the mass gives 8.0 m s⁻¹. C treats the graph as a rectangle of height 40 N; A stops at the impulse and forgets to divide by the mass.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A.3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crane lifts a load of mass 250 kg through a vertical height of 12 m in 8.0 s at constant speed. What is the useful output power of the crane?</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375 W</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2.5 kW</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3.7 kW</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29 kW</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A · SPACE, TIME AND MOTION</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A · Space, time and motion.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3.7 kW</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is the work done rather than the power, with the division by time omitted. B omits g.</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A · SPACE, TIME AND MOTION</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A · Space, time and motion.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 — Theme A · Space, time and motion</dc:title>
  <dc:subject>Space, time and motion</dc:subject>
  <dc:creator>GioPhysics</dc:creator>
  <cp:keywords>practice paper, IB, IB Diploma Programme Physics · first assessment 2025</cp:keywords>
  <dc:description>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dc:description>
  <cp:lastModifiedBy>GioPhysics</cp:lastModifiedBy>
  <dcterms:created xsi:type="dcterms:W3CDTF">2026-01-01T00:00:00Z</dcterms:created>
  <dcterms:modified xsi:type="dcterms:W3CDTF">2026-01-01T00:00:00Z</dcterms:modified>
</cp:coreProperties>
</file>