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notesMaster" Target="notesMasters/notesMaster1.xml"/><Relationship Id="rId3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has two parts: 1A is multiple choice, and 1B is data-based questions drawn from the experimental work of the course, with no recall in it at all. Paper 2 is short-answer and extended-response across the whole syllabus. HL papers are longer and reach the HL-only sub-topics. The data booklet is provided in every paper, so no question tests whether you can remember an equation.</a:t>
            </a:r>
          </a:p>
          <a:p>
            <a:pPr marL="0" indent="0">
              <a:buNone/>
            </a:pPr>
            <a:r>
              <a:rPr lang="en-GB" sz="1200" dirty="0"/>
              <a:t>[Demand] The command term sets the demand, and the papers are written that way. "State" earns one mark for one line; "explain" is not creditworthy without a mechanism; "discuss" and "evaluate" need both sides weighed before a conclusion is reached. The extended-response part that closes each Paper 2 question is where HL candidates separate from one another, and those parts are pitched there rather than at the level of the calculation before them.</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No thermal energy enters or leaves the gas, and its temperature rises.</a:t>
            </a:r>
          </a:p>
          <a:p>
            <a:pPr marL="0" indent="0">
              <a:buNone/>
            </a:pPr>
            <a:r>
              <a:rPr lang="en-GB" sz="1200" dirty="0"/>
              <a:t>[Distractors] A gets the definition right and the consequence wrong. In an adiabatic process Q = 0, so ΔU = W: work done on the gas raises its internal energy with nowhere for the energy to escape, and the temperature rises. C describes an isothermal compression.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radiation only</a:t>
            </a:r>
          </a:p>
          <a:p>
            <a:pPr marL="0" indent="0">
              <a:buNone/>
            </a:pPr>
            <a:r>
              <a:rPr lang="en-GB" sz="1200" dirty="0"/>
              <a:t>[Distractors] Conduction and convection both need particles to carry or move the energy. Radiation is an electromagnetic wave and needs no medium at all.</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2.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a:p>
            <a:pPr marL="0" indent="0">
              <a:buNone/>
            </a:pPr>
            <a:r>
              <a:rPr lang="en-GB" sz="1200" dirty="0"/>
              <a:t>[Reminder] Figure 2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This is why the graph would curve slightly downward at long times in a real experiment, and why a candidate should not simply extend the run to get a bigger temperature rise.</a:t>
            </a:r>
          </a:p>
          <a:p>
            <a:pPr marL="0" indent="0">
              <a:buNone/>
            </a:pPr>
            <a:r>
              <a:rPr lang="en-GB" sz="1200" dirty="0"/>
              <a:t>[Figure] Figure 2.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This is why the graph would curve slightly downward at long times in a real experiment, and why a candidate should not simply extend the run to get a bigger temperature rise.</a:t>
            </a:r>
          </a:p>
          <a:p>
            <a:pPr marL="0" indent="0">
              <a:buNone/>
            </a:pPr>
            <a:r>
              <a:rPr lang="en-GB" sz="1200" dirty="0"/>
              <a:t>[Figure] Figure 2.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Figure 3.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a:p>
            <a:pPr marL="0" indent="0">
              <a:buNone/>
            </a:pPr>
            <a:r>
              <a:rPr lang="en-GB" sz="1200" dirty="0"/>
              <a:t>[Reminder] Figure 3 is on the previous slide.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Figure 3.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mark most often missed is the second: the effect depends on the atmosphere treating incoming and outgoing radiation differently, and an answer that says only "the gases trap heat" has not said why the trapping is one-way.</a:t>
            </a:r>
          </a:p>
          <a:p>
            <a:pPr marL="0" indent="0">
              <a:buNone/>
            </a:pPr>
            <a:r>
              <a:rPr lang="en-GB" sz="1200" dirty="0"/>
              <a:t>[Examiner note (d)] A genuinely discriminating part. The energy balance holds at every level, but at different levels between different pairs of quantities, and candidates who have learned only the surface figures cannot resolve the apparent paradox.</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The mark most often missed is the second: the effect depends on the atmosphere treating incoming and outgoing radiation differently, and an answer that says only "the gases trap heat" has not said why the trapping is one-way.</a:t>
            </a:r>
          </a:p>
          <a:p>
            <a:pPr marL="0" indent="0">
              <a:buNone/>
            </a:pPr>
            <a:r>
              <a:rPr lang="en-GB" sz="1200" dirty="0"/>
              <a:t>[Examiner note (d)] A genuinely discriminating part. The energy balance holds at every level, but at different levels between different pairs of quantities, and candidates who have learned only the surface figures cannot resolve the apparent paradox.</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a:p>
            <a:pPr marL="0" indent="0">
              <a:buNone/>
            </a:pPr>
            <a:r>
              <a:rPr lang="en-GB" sz="1200" dirty="0"/>
              <a:t>[Reminder] Figure 4 is on the previous slide.</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last clause is what makes the answer complete. Candidates who argue only from volume conclude that entropy must rise in both cases, which is the misconception this part exists to catch.</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last clause is what makes the answer complete. Candidates who argue only from volume conclude that entropy must rise in both cases, which is the misconception this part exists to catch.</a:t>
            </a:r>
          </a:p>
          <a:p>
            <a:pPr marL="0" indent="0">
              <a:buNone/>
            </a:pPr>
            <a:r>
              <a:rPr lang="en-GB" sz="1200" dirty="0"/>
              <a:t>[Figure] Figure 4.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Demonstrate knowledge: Recall facts, concepts and terminology, and state methodologies and techniques used in the course.   AO2 Understand and apply knowledge: Apply concepts, terminology and techniques to familiar and unfamiliar situations, including numerical work.   AO3 Analyse, evaluate and construct: Analyse and evaluate data, methods, claims and explanations, and construct a reasoned argument or conclusion.   AO4 Demonstrate the application of skills: Design and evaluate investigations, handle raw and processed data, treat uncertainties, and communicate results.</a:t>
            </a:r>
          </a:p>
          <a:p>
            <a:pPr marL="0" indent="0">
              <a:buNone/>
            </a:pPr>
            <a:r>
              <a:rPr lang="en-GB" sz="1200" dirty="0"/>
              <a:t>[Source] IB Diploma Programme Physics subject page — https://www.ibo.org/programmes/diploma-programme/curriculum/sciences/physics/</a:t>
            </a:r>
          </a:p>
          <a:p>
            <a:pPr marL="0" indent="0">
              <a:buNone/>
            </a:pPr>
            <a:r>
              <a:rPr lang="en-GB" sz="1200" dirty="0"/>
              <a:t>[Disclaimer] 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50 s</a:t>
            </a:r>
          </a:p>
          <a:p>
            <a:pPr marL="0" indent="0">
              <a:buNone/>
            </a:pPr>
            <a:r>
              <a:rPr lang="en-GB" sz="1200" dirty="0"/>
              <a:t>[Distractors] The energy required is mL = 9.9 × 10⁴ J, and dividing by 2000 W gives 50 s. C divides by the mass instead of multiplying by it.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238 W m⁻²</a:t>
            </a:r>
          </a:p>
          <a:p>
            <a:pPr marL="0" indent="0">
              <a:buNone/>
            </a:pPr>
            <a:r>
              <a:rPr lang="en-GB" sz="1200" dirty="0"/>
              <a:t>[Distractors] Two steps are needed and each is often missed. B applies the factor of 4 — the ratio of the Earth's surface area to the disc that intercepts the beam — but forgets the albedo. C applies the albedo but forgets the factor of 4.</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B — 327 °C</a:t>
            </a:r>
          </a:p>
          <a:p>
            <a:pPr marL="0" indent="0">
              <a:buNone/>
            </a:pPr>
            <a:r>
              <a:rPr lang="en-GB" sz="1200" dirty="0"/>
              <a:t>[Distractors] A doubles the Celsius temperature, which is the error the question is set to catch. The gas laws work in kelvin: 300 K doubles to 600 K, which is 327 °C.</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a:p>
            <a:pPr marL="0" indent="0">
              <a:buNone/>
            </a:pPr>
            <a:r>
              <a:rPr lang="en-GB" sz="1200" dirty="0"/>
              <a:t>[Figure] Figure 1. 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R/2</a:t>
            </a:r>
          </a:p>
          <a:p>
            <a:pPr marL="0" indent="0">
              <a:buNone/>
            </a:pPr>
            <a:r>
              <a:rPr lang="en-GB" sz="1200" dirty="0"/>
              <a:t>[Distractors] C doubles for the length and forgets that the area depends on the square of the diameter. Doubling the diameter quadruples the area, so the two changes give 2/4 = ½.</a:t>
            </a:r>
          </a:p>
          <a:p>
            <a:pPr marL="0" indent="0">
              <a:buNone/>
            </a:pPr>
            <a:r>
              <a:rPr lang="en-GB" sz="1200" dirty="0"/>
              <a:t>[Figure] Figure 1. 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IB · IB Diploma Programme Physics · first assessment 2025</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Theme B · The particulate nature of matter</a:t>
            </a:r>
          </a:p>
        </p:txBody>
      </p:sp>
      <p:sp>
        <p:nvSpPr>
          <p:cNvPr id="5" name="text"/>
          <p:cNvSpPr txBox="1"/>
          <p:nvPr/>
        </p:nvSpPr>
        <p:spPr>
          <a:xfrm>
            <a:off x="558800" y="2038350"/>
            <a:ext cx="11074400" cy="206375"/>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Thermal energy transfers, the greenhouse effect, gas laws, current and circuits, and — at HL — thermodynamics.</a:t>
            </a:r>
          </a:p>
        </p:txBody>
      </p:sp>
      <p:sp>
        <p:nvSpPr>
          <p:cNvPr id="6" name="panel"/>
          <p:cNvSpPr/>
          <p:nvPr/>
        </p:nvSpPr>
        <p:spPr>
          <a:xfrm>
            <a:off x="558800" y="2473325"/>
            <a:ext cx="11074400" cy="12700"/>
          </a:xfrm>
          <a:prstGeom prst="rect">
            <a:avLst/>
          </a:prstGeom>
          <a:solidFill>
            <a:srgbClr val="C6C8BB"/>
          </a:solidFill>
          <a:ln>
            <a:noFill/>
          </a:ln>
        </p:spPr>
      </p:sp>
      <p:sp>
        <p:nvSpPr>
          <p:cNvPr id="7" name="fact-label"/>
          <p:cNvSpPr txBox="1"/>
          <p:nvPr/>
        </p:nvSpPr>
        <p:spPr>
          <a:xfrm>
            <a:off x="558800" y="265112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65112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1A (multiple choice), Paper 1B (data-based), and Paper 2 (short answer and extended response)</a:t>
            </a:r>
          </a:p>
        </p:txBody>
      </p:sp>
      <p:sp>
        <p:nvSpPr>
          <p:cNvPr id="9" name="fact-label"/>
          <p:cNvSpPr txBox="1"/>
          <p:nvPr/>
        </p:nvSpPr>
        <p:spPr>
          <a:xfrm>
            <a:off x="558800" y="292989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292989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53 in total — SL route 39, HL adds 14</a:t>
            </a:r>
          </a:p>
        </p:txBody>
      </p:sp>
      <p:sp>
        <p:nvSpPr>
          <p:cNvPr id="11" name="fact-label"/>
          <p:cNvSpPr txBox="1"/>
          <p:nvPr/>
        </p:nvSpPr>
        <p:spPr>
          <a:xfrm>
            <a:off x="558800" y="320865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20865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60 minutes · 10 questions</a:t>
            </a:r>
          </a:p>
        </p:txBody>
      </p:sp>
      <p:sp>
        <p:nvSpPr>
          <p:cNvPr id="13" name="fact-label"/>
          <p:cNvSpPr txBox="1"/>
          <p:nvPr/>
        </p:nvSpPr>
        <p:spPr>
          <a:xfrm>
            <a:off x="558800" y="348742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48742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1   ·   Routine 3   ·   Demanding 4   ·   Discriminating 2</a:t>
            </a:r>
          </a:p>
        </p:txBody>
      </p:sp>
      <p:sp>
        <p:nvSpPr>
          <p:cNvPr id="15" name="fact-label"/>
          <p:cNvSpPr txBox="1"/>
          <p:nvPr/>
        </p:nvSpPr>
        <p:spPr>
          <a:xfrm>
            <a:off x="558800" y="376618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76618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B.1, B.2, B.3, B.4, B.5</a:t>
            </a:r>
          </a:p>
        </p:txBody>
      </p:sp>
      <p:sp>
        <p:nvSpPr>
          <p:cNvPr id="17" name="panel"/>
          <p:cNvSpPr/>
          <p:nvPr/>
        </p:nvSpPr>
        <p:spPr>
          <a:xfrm>
            <a:off x="558800" y="5624830"/>
            <a:ext cx="31750" cy="496570"/>
          </a:xfrm>
          <a:prstGeom prst="rect">
            <a:avLst/>
          </a:prstGeom>
          <a:solidFill>
            <a:srgbClr val="E0A93F"/>
          </a:solidFill>
          <a:ln>
            <a:noFill/>
          </a:ln>
        </p:spPr>
      </p:sp>
      <p:sp>
        <p:nvSpPr>
          <p:cNvPr id="18" name="text"/>
          <p:cNvSpPr txBox="1"/>
          <p:nvPr/>
        </p:nvSpPr>
        <p:spPr>
          <a:xfrm>
            <a:off x="787400" y="5650230"/>
            <a:ext cx="10845800" cy="44577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28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102E29"/>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752262" y="711200"/>
            <a:ext cx="1312289" cy="266700"/>
          </a:xfrm>
          <a:prstGeom prst="roundRect">
            <a:avLst>
              <a:gd name="adj" fmla="val 30000"/>
            </a:avLst>
          </a:prstGeom>
          <a:solidFill>
            <a:srgbClr val="102E29"/>
          </a:solidFill>
          <a:ln>
            <a:no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B.4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ideal gas is compressed adiabatically. Which statement is correct?</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No thermal energy enters or leaves the gas, and its temperature falls.</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No thermal energy enters or leaves the gas, and its temperature rises.</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Thermal energy leaves the gas, and its temperature stays constant.</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Thermal energy enters the gas, and its temperature rises.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28</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66151" y="711200"/>
            <a:ext cx="457253" cy="266700"/>
          </a:xfrm>
          <a:prstGeom prst="roundRect">
            <a:avLst>
              <a:gd name="adj" fmla="val 30000"/>
            </a:avLst>
          </a:prstGeom>
          <a:noFill/>
          <a:ln w="9525">
            <a:solidFill>
              <a:srgbClr val="A9BDB6"/>
            </a:solidFill>
          </a:ln>
        </p:spPr>
      </p:sp>
      <p:sp>
        <p:nvSpPr>
          <p:cNvPr id="9" name="chip"/>
          <p:cNvSpPr txBox="1"/>
          <p:nvPr/>
        </p:nvSpPr>
        <p:spPr>
          <a:xfrm>
            <a:off x="9166151"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752262" y="711200"/>
            <a:ext cx="1312289" cy="266700"/>
          </a:xfrm>
          <a:prstGeom prst="roundRect">
            <a:avLst>
              <a:gd name="adj" fmla="val 30000"/>
            </a:avLst>
          </a:prstGeom>
          <a:noFill/>
          <a:ln w="9525">
            <a:solidFill>
              <a:srgbClr val="A9BDB6"/>
            </a:solidFill>
          </a:ln>
        </p:spPr>
      </p:sp>
      <p:sp>
        <p:nvSpPr>
          <p:cNvPr id="11" name="chip"/>
          <p:cNvSpPr txBox="1"/>
          <p:nvPr/>
        </p:nvSpPr>
        <p:spPr>
          <a:xfrm>
            <a:off x="775226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No thermal energy enters or leaves the gas, and its temperature rises.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gets the definition right and the consequence wrong. In an adiabatic process Q = 0, so ΔU = W: work done on the gas raises its internal energy with nowhere for the energy to escape, and the temperature rises. C describes an isothermal compression.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28</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544831" y="711200"/>
            <a:ext cx="443173" cy="266700"/>
          </a:xfrm>
          <a:prstGeom prst="roundRect">
            <a:avLst>
              <a:gd name="adj" fmla="val 30000"/>
            </a:avLst>
          </a:prstGeom>
          <a:noFill/>
          <a:ln w="9525">
            <a:solidFill>
              <a:srgbClr val="102E29"/>
            </a:solidFill>
          </a:ln>
        </p:spPr>
      </p:sp>
      <p:sp>
        <p:nvSpPr>
          <p:cNvPr id="9" name="chip"/>
          <p:cNvSpPr txBox="1"/>
          <p:nvPr/>
        </p:nvSpPr>
        <p:spPr>
          <a:xfrm>
            <a:off x="9544831"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130942" y="711200"/>
            <a:ext cx="1312289" cy="266700"/>
          </a:xfrm>
          <a:prstGeom prst="roundRect">
            <a:avLst>
              <a:gd name="adj" fmla="val 30000"/>
            </a:avLst>
          </a:prstGeom>
          <a:solidFill>
            <a:srgbClr val="102E29"/>
          </a:solidFill>
          <a:ln>
            <a:noFill/>
          </a:ln>
        </p:spPr>
      </p:sp>
      <p:sp>
        <p:nvSpPr>
          <p:cNvPr id="11" name="chip"/>
          <p:cNvSpPr txBox="1"/>
          <p:nvPr/>
        </p:nvSpPr>
        <p:spPr>
          <a:xfrm>
            <a:off x="813094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B.1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Which method of thermal energy transfer can occur through a vacuum?</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conduction only</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convection only</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radiation only</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all three</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28</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544831" y="711200"/>
            <a:ext cx="443173" cy="266700"/>
          </a:xfrm>
          <a:prstGeom prst="roundRect">
            <a:avLst>
              <a:gd name="adj" fmla="val 30000"/>
            </a:avLst>
          </a:prstGeom>
          <a:noFill/>
          <a:ln w="9525">
            <a:solidFill>
              <a:srgbClr val="A9BDB6"/>
            </a:solidFill>
          </a:ln>
        </p:spPr>
      </p:sp>
      <p:sp>
        <p:nvSpPr>
          <p:cNvPr id="9" name="chip"/>
          <p:cNvSpPr txBox="1"/>
          <p:nvPr/>
        </p:nvSpPr>
        <p:spPr>
          <a:xfrm>
            <a:off x="9544831"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130942" y="711200"/>
            <a:ext cx="1312289" cy="266700"/>
          </a:xfrm>
          <a:prstGeom prst="roundRect">
            <a:avLst>
              <a:gd name="adj" fmla="val 30000"/>
            </a:avLst>
          </a:prstGeom>
          <a:noFill/>
          <a:ln w="9525">
            <a:solidFill>
              <a:srgbClr val="A9BDB6"/>
            </a:solidFill>
          </a:ln>
        </p:spPr>
      </p:sp>
      <p:sp>
        <p:nvSpPr>
          <p:cNvPr id="11" name="chip"/>
          <p:cNvSpPr txBox="1"/>
          <p:nvPr/>
        </p:nvSpPr>
        <p:spPr>
          <a:xfrm>
            <a:off x="8130942"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radiation only</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Conduction and convection both need particles to carry or move the energy. Radiation is an electromagnetic wave and needs no medium at all.</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28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B.1</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determines the specific heat capacity of a liquid. She places 0.500 kg of the liquid in a well-insulated container with an electric heater of constant power 50.0 W and records the temperature at intervals.</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readings</a:t>
            </a:r>
          </a:p>
        </p:txBody>
      </p:sp>
      <p:graphicFrame>
        <p:nvGraphicFramePr>
          <p:cNvPr id="15" name="readings"/>
          <p:cNvGraphicFramePr>
            <a:graphicFrameLocks noGrp="1"/>
          </p:cNvGraphicFramePr>
          <p:nvPr/>
        </p:nvGraphicFramePr>
        <p:xfrm>
          <a:off x="558800" y="2181860"/>
          <a:ext cx="11049000" cy="5842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120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240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360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480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θ / °C</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22.9</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25.7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28.6</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31.4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4203700" y="2943860"/>
            <a:ext cx="3784600" cy="2641600"/>
          </a:xfrm>
          <a:prstGeom prst="rect">
            <a:avLst/>
          </a:prstGeom>
          <a:solidFill>
            <a:srgbClr val="FFFFFF"/>
          </a:solidFill>
          <a:ln w="9525">
            <a:solidFill>
              <a:srgbClr val="C6C8BB"/>
            </a:solidFill>
          </a:ln>
        </p:spPr>
      </p:sp>
      <p:pic>
        <p:nvPicPr>
          <p:cNvPr id="17" name="Figure 2" descr="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
          <p:cNvPicPr>
            <a:picLocks noChangeAspect="1"/>
          </p:cNvPicPr>
          <p:nvPr/>
        </p:nvPicPr>
        <p:blipFill>
          <a:blip r:embed="rId3"/>
          <a:stretch>
            <a:fillRect/>
          </a:stretch>
        </p:blipFill>
        <p:spPr>
          <a:xfrm>
            <a:off x="4318000" y="3058160"/>
            <a:ext cx="3556000" cy="24130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2 — Section through the apparatus. A container holding the liquid, labelled 0.500 kg of liquid, is surrounded on its sides and base by hatched insulation. A coiled heating element is immersed near the bottom of the liquid, and its two leads run up out of the open top of the container to a box labelled power supply, 50.0 W. A thermometer stands in the liquid with its bulb well below the surface and its stem projecting above the container.</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28</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27107" y="711200"/>
            <a:ext cx="1195763" cy="266700"/>
          </a:xfrm>
          <a:prstGeom prst="roundRect">
            <a:avLst>
              <a:gd name="adj" fmla="val 30000"/>
            </a:avLst>
          </a:prstGeom>
          <a:solidFill>
            <a:srgbClr val="102E29"/>
          </a:solidFill>
          <a:ln>
            <a:no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Determine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gradient of a graph of temperature against time, and explain why the gradient rather than a single pair of readings should be used.</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354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specific heat capacity of the liquid.</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Outline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Outline why the container being well insulated matters more at the end of the experiment than at the beginning.</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Suggest</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5026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heater and the container itself also absorb energy. Suggest how this affects the value obtained for c, and suggest one way of accounting for it.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28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Determine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AO4</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(31.4 − 20.0)/480 = 0.0238 °C s⁻¹</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gradient uses all five readings, so random errors in individual temperature measurements partly cancel</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a straight line confirms that the rate of heating is constant, which the calculation assumes</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mc(dθ/dt)</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P / (m × gradient) = 50.0 / (0.500 × 0.0238)</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4.2 × 10³ J kg⁻¹ K⁻¹</a:t>
            </a:r>
          </a:p>
        </p:txBody>
      </p:sp>
      <p:sp>
        <p:nvSpPr>
          <p:cNvPr id="29" name="ms-ref"/>
          <p:cNvSpPr txBox="1"/>
          <p:nvPr/>
        </p:nvSpPr>
        <p:spPr>
          <a:xfrm>
            <a:off x="558800" y="36525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Outline — 2 marks</a:t>
            </a:r>
          </a:p>
        </p:txBody>
      </p:sp>
      <p:sp>
        <p:nvSpPr>
          <p:cNvPr id="30" name="ms-objective"/>
          <p:cNvSpPr txBox="1"/>
          <p:nvPr/>
        </p:nvSpPr>
        <p:spPr>
          <a:xfrm>
            <a:off x="11302513" y="36525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rate of energy transfer to the surroundings depends on the temperature difference between the liquid and the room</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the start the liquid is near room temperature and loses almost nothing; by the end it is 11 °C above the room and the losses are largest</a:t>
            </a:r>
          </a:p>
        </p:txBody>
      </p:sp>
      <p:sp>
        <p:nvSpPr>
          <p:cNvPr id="35" name="text"/>
          <p:cNvSpPr txBox="1"/>
          <p:nvPr/>
        </p:nvSpPr>
        <p:spPr>
          <a:xfrm>
            <a:off x="812800" y="447611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This is why the graph would curve slightly downward at long times in a real experiment, and why a candidate should not simply extend the run to get a bigger temperature rise.</a:t>
            </a:r>
          </a:p>
        </p:txBody>
      </p:sp>
      <p:sp>
        <p:nvSpPr>
          <p:cNvPr id="36" name="panel"/>
          <p:cNvSpPr/>
          <p:nvPr/>
        </p:nvSpPr>
        <p:spPr>
          <a:xfrm>
            <a:off x="558800" y="558800"/>
            <a:ext cx="11074400" cy="12700"/>
          </a:xfrm>
          <a:prstGeom prst="rect">
            <a:avLst/>
          </a:prstGeom>
          <a:solidFill>
            <a:srgbClr val="2F4B45"/>
          </a:solidFill>
          <a:ln>
            <a:noFill/>
          </a:ln>
        </p:spPr>
      </p:sp>
      <p:sp>
        <p:nvSpPr>
          <p:cNvPr id="3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3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9" name="panel"/>
          <p:cNvSpPr/>
          <p:nvPr/>
        </p:nvSpPr>
        <p:spPr>
          <a:xfrm>
            <a:off x="558800" y="6273800"/>
            <a:ext cx="11074400" cy="12700"/>
          </a:xfrm>
          <a:prstGeom prst="rect">
            <a:avLst/>
          </a:prstGeom>
          <a:solidFill>
            <a:srgbClr val="2F4B45"/>
          </a:solidFill>
          <a:ln>
            <a:noFill/>
          </a:ln>
        </p:spPr>
      </p:sp>
      <p:sp>
        <p:nvSpPr>
          <p:cNvPr id="4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4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28</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27107" y="711200"/>
            <a:ext cx="1195763" cy="266700"/>
          </a:xfrm>
          <a:prstGeom prst="roundRect">
            <a:avLst>
              <a:gd name="adj" fmla="val 30000"/>
            </a:avLst>
          </a:prstGeom>
          <a:noFill/>
          <a:ln w="9525">
            <a:solidFill>
              <a:srgbClr val="A9BDB6"/>
            </a:solidFill>
          </a:ln>
        </p:spPr>
      </p:sp>
      <p:sp>
        <p:nvSpPr>
          <p:cNvPr id="11" name="chip"/>
          <p:cNvSpPr txBox="1"/>
          <p:nvPr/>
        </p:nvSpPr>
        <p:spPr>
          <a:xfrm>
            <a:off x="7727107"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Suggest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some of the 50.0 W raises the temperature of the heater and container rather than the liquid</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liquid therefore warms more slowly than the model assumes, the gradient is smaller, and the calculated value of c is too large</a:t>
            </a:r>
          </a:p>
        </p:txBody>
      </p:sp>
      <p:sp>
        <p:nvSpPr>
          <p:cNvPr id="19" name="ms-tick"/>
          <p:cNvSpPr txBox="1"/>
          <p:nvPr/>
        </p:nvSpPr>
        <p:spPr>
          <a:xfrm>
            <a:off x="558800" y="20935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account for it by repeating the experiment with a different mass of liquid and using the difference, or by determining the thermal capacity of the container separately and subtracting it</a:t>
            </a:r>
          </a:p>
        </p:txBody>
      </p:sp>
      <p:sp>
        <p:nvSpPr>
          <p:cNvPr id="21" name="panel"/>
          <p:cNvSpPr/>
          <p:nvPr/>
        </p:nvSpPr>
        <p:spPr>
          <a:xfrm>
            <a:off x="558800" y="558800"/>
            <a:ext cx="11074400" cy="12700"/>
          </a:xfrm>
          <a:prstGeom prst="rect">
            <a:avLst/>
          </a:prstGeom>
          <a:solidFill>
            <a:srgbClr val="2F4B45"/>
          </a:solidFill>
          <a:ln>
            <a:noFill/>
          </a:ln>
        </p:spPr>
      </p:sp>
      <p:sp>
        <p:nvSpPr>
          <p:cNvPr id="2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2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4" name="panel"/>
          <p:cNvSpPr/>
          <p:nvPr/>
        </p:nvSpPr>
        <p:spPr>
          <a:xfrm>
            <a:off x="558800" y="6273800"/>
            <a:ext cx="11074400" cy="12700"/>
          </a:xfrm>
          <a:prstGeom prst="rect">
            <a:avLst/>
          </a:prstGeom>
          <a:solidFill>
            <a:srgbClr val="2F4B45"/>
          </a:solidFill>
          <a:ln>
            <a:noFill/>
          </a:ln>
        </p:spPr>
      </p:sp>
      <p:sp>
        <p:nvSpPr>
          <p:cNvPr id="2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28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B.1, B.3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sealed rigid container of volume 5.0 × 10⁻³ m³ holds nitrogen gas at a pressure of 2.4 × 10⁵ Pa and a temperature of 290 K. Nitrogen may be treated as an ideal gas.</a:t>
            </a:r>
          </a:p>
        </p:txBody>
      </p:sp>
      <p:sp>
        <p:nvSpPr>
          <p:cNvPr id="14" name="panel"/>
          <p:cNvSpPr/>
          <p:nvPr/>
        </p:nvSpPr>
        <p:spPr>
          <a:xfrm>
            <a:off x="2935201" y="1953260"/>
            <a:ext cx="6321599" cy="3175000"/>
          </a:xfrm>
          <a:prstGeom prst="rect">
            <a:avLst/>
          </a:prstGeom>
          <a:solidFill>
            <a:srgbClr val="FFFFFF"/>
          </a:solidFill>
          <a:ln w="9525">
            <a:solidFill>
              <a:srgbClr val="C6C8BB"/>
            </a:solidFill>
          </a:ln>
        </p:spPr>
      </p:sp>
      <p:pic>
        <p:nvPicPr>
          <p:cNvPr id="15" name="Figure 3" descr="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
          <p:cNvPicPr>
            <a:picLocks noChangeAspect="1"/>
          </p:cNvPicPr>
          <p:nvPr/>
        </p:nvPicPr>
        <p:blipFill>
          <a:blip r:embed="rId3"/>
          <a:stretch>
            <a:fillRect/>
          </a:stretch>
        </p:blipFill>
        <p:spPr>
          <a:xfrm>
            <a:off x="3049501" y="2067560"/>
            <a:ext cx="6092999"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3 — A rectangular container with thick walls and a stopper in its top is labelled sealed rigid container. Inside, ten molecules are drawn as dots, each carrying a short arrow of its own direction and length so that the molecules are moving randomly, several of them towards the walls. To the right of the container stand the labels nitrogen gas, V = 5.0 × 10⁻³ m³, p = 2.4 × 10⁵ Pa and T = 290 K.</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28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102E29"/>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910733" y="711200"/>
            <a:ext cx="1012137" cy="266700"/>
          </a:xfrm>
          <a:prstGeom prst="roundRect">
            <a:avLst>
              <a:gd name="adj" fmla="val 30000"/>
            </a:avLst>
          </a:prstGeom>
          <a:solidFill>
            <a:srgbClr val="102E29"/>
          </a:solidFill>
          <a:ln>
            <a:no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amount of gas in the container, in moles.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average kinetic energy of a nitrogen molecule in the container.</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container is warmed to 350 K. Explain, in terms of the behaviour of the molecules, why the pressure increases.</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Outline two assumptions of the ideal gas model, and explain why real nitrogen behaves less like an ideal gas at very high pressure.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28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B.1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2.0 kW heater supplies energy to 0.30 kg of ice at 0 °C until it has all melted. The specific latent heat of fusion of ice is 3.3 × 10⁵ J kg⁻¹. How long does this take, assuming no losses?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5.0 s</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50 s</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165 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500 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024469" y="711200"/>
            <a:ext cx="443173" cy="266700"/>
          </a:xfrm>
          <a:prstGeom prst="roundRect">
            <a:avLst>
              <a:gd name="adj" fmla="val 30000"/>
            </a:avLst>
          </a:prstGeom>
          <a:noFill/>
          <a:ln w="9525">
            <a:solidFill>
              <a:srgbClr val="A9BDB6"/>
            </a:solidFill>
          </a:ln>
        </p:spPr>
      </p:sp>
      <p:sp>
        <p:nvSpPr>
          <p:cNvPr id="9" name="chip"/>
          <p:cNvSpPr txBox="1"/>
          <p:nvPr/>
        </p:nvSpPr>
        <p:spPr>
          <a:xfrm>
            <a:off x="902446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910733" y="711200"/>
            <a:ext cx="1012137" cy="266700"/>
          </a:xfrm>
          <a:prstGeom prst="roundRect">
            <a:avLst>
              <a:gd name="adj" fmla="val 30000"/>
            </a:avLst>
          </a:prstGeom>
          <a:noFill/>
          <a:ln w="9525">
            <a:solidFill>
              <a:srgbClr val="A9BDB6"/>
            </a:solidFill>
          </a:ln>
        </p:spPr>
      </p:sp>
      <p:sp>
        <p:nvSpPr>
          <p:cNvPr id="11" name="chip"/>
          <p:cNvSpPr txBox="1"/>
          <p:nvPr/>
        </p:nvSpPr>
        <p:spPr>
          <a:xfrm>
            <a:off x="7910733"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pV/RT = (2.4 × 10⁵ × 5.0 × 10⁻³)/(8.31 × 290)</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0.50 mol</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2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E_k = (3/2)k_BT = 1.5 × 1.38 × 10⁻²³ × 290</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E_k = 6.0 × 10⁻²¹ J</a:t>
            </a:r>
          </a:p>
        </p:txBody>
      </p:sp>
      <p:sp>
        <p:nvSpPr>
          <p:cNvPr id="25" name="ms-ref"/>
          <p:cNvSpPr txBox="1"/>
          <p:nvPr/>
        </p:nvSpPr>
        <p:spPr>
          <a:xfrm>
            <a:off x="558800" y="314579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3 marks</a:t>
            </a:r>
          </a:p>
        </p:txBody>
      </p:sp>
      <p:sp>
        <p:nvSpPr>
          <p:cNvPr id="26" name="ms-objective"/>
          <p:cNvSpPr txBox="1"/>
          <p:nvPr/>
        </p:nvSpPr>
        <p:spPr>
          <a:xfrm>
            <a:off x="11302513" y="314579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7" name="ms-tick"/>
          <p:cNvSpPr txBox="1"/>
          <p:nvPr/>
        </p:nvSpPr>
        <p:spPr>
          <a:xfrm>
            <a:off x="558800" y="33864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3864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average kinetic energy of the molecules increases, so their mean speed increases</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each molecule therefore strikes the walls more frequently</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each collision produces a larger change of momentum, so the average force per unit area on the walls rises</a:t>
            </a:r>
          </a:p>
        </p:txBody>
      </p:sp>
      <p:sp>
        <p:nvSpPr>
          <p:cNvPr id="33" name="ms-ref"/>
          <p:cNvSpPr txBox="1"/>
          <p:nvPr/>
        </p:nvSpPr>
        <p:spPr>
          <a:xfrm>
            <a:off x="558800" y="42989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34" name="ms-objective"/>
          <p:cNvSpPr txBox="1"/>
          <p:nvPr/>
        </p:nvSpPr>
        <p:spPr>
          <a:xfrm>
            <a:off x="11302513" y="42989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5" name="ms-tick"/>
          <p:cNvSpPr txBox="1"/>
          <p:nvPr/>
        </p:nvSpPr>
        <p:spPr>
          <a:xfrm>
            <a:off x="558800" y="45396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396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molecules have negligible volume compared with the volume of the container</a:t>
            </a:r>
          </a:p>
        </p:txBody>
      </p:sp>
      <p:sp>
        <p:nvSpPr>
          <p:cNvPr id="37" name="ms-tick"/>
          <p:cNvSpPr txBox="1"/>
          <p:nvPr/>
        </p:nvSpPr>
        <p:spPr>
          <a:xfrm>
            <a:off x="558800" y="47929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7929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there are no intermolecular forces except during collisions, and all collisions are elastic</a:t>
            </a:r>
          </a:p>
        </p:txBody>
      </p:sp>
      <p:sp>
        <p:nvSpPr>
          <p:cNvPr id="39" name="ms-tick"/>
          <p:cNvSpPr txBox="1"/>
          <p:nvPr/>
        </p:nvSpPr>
        <p:spPr>
          <a:xfrm>
            <a:off x="558800" y="50463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0463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at very high pressure the molecules are pushed close together, so their own volume is no longer negligible compared with the space available</a:t>
            </a:r>
          </a:p>
        </p:txBody>
      </p:sp>
      <p:sp>
        <p:nvSpPr>
          <p:cNvPr id="41" name="ms-tick"/>
          <p:cNvSpPr txBox="1"/>
          <p:nvPr/>
        </p:nvSpPr>
        <p:spPr>
          <a:xfrm>
            <a:off x="558800" y="52997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2997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at those separations the intermolecular attractions are significant, so the molecules exert less force on the walls than the model predicts</a:t>
            </a:r>
          </a:p>
        </p:txBody>
      </p:sp>
      <p:sp>
        <p:nvSpPr>
          <p:cNvPr id="43" name="panel"/>
          <p:cNvSpPr/>
          <p:nvPr/>
        </p:nvSpPr>
        <p:spPr>
          <a:xfrm>
            <a:off x="558800" y="558800"/>
            <a:ext cx="11074400" cy="12700"/>
          </a:xfrm>
          <a:prstGeom prst="rect">
            <a:avLst/>
          </a:prstGeom>
          <a:solidFill>
            <a:srgbClr val="2F4B45"/>
          </a:solidFill>
          <a:ln>
            <a:noFill/>
          </a:ln>
        </p:spPr>
      </p:sp>
      <p:sp>
        <p:nvSpPr>
          <p:cNvPr id="4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4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6" name="panel"/>
          <p:cNvSpPr/>
          <p:nvPr/>
        </p:nvSpPr>
        <p:spPr>
          <a:xfrm>
            <a:off x="558800" y="6273800"/>
            <a:ext cx="11074400" cy="12700"/>
          </a:xfrm>
          <a:prstGeom prst="rect">
            <a:avLst/>
          </a:prstGeom>
          <a:solidFill>
            <a:srgbClr val="2F4B45"/>
          </a:solidFill>
          <a:ln>
            <a:noFill/>
          </a:ln>
        </p:spPr>
      </p:sp>
      <p:sp>
        <p:nvSpPr>
          <p:cNvPr id="4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4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28</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102E29"/>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694352" y="711200"/>
            <a:ext cx="1012137" cy="266700"/>
          </a:xfrm>
          <a:prstGeom prst="roundRect">
            <a:avLst>
              <a:gd name="adj" fmla="val 30000"/>
            </a:avLst>
          </a:prstGeom>
          <a:solidFill>
            <a:srgbClr val="102E29"/>
          </a:solidFill>
          <a:ln>
            <a:no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Earth may be modelled as a black body of average surface temperature 288 K. The Stefan–Boltzmann constant is 5.67 × 10⁻⁸ W m⁻² K⁻⁴.</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power radiated per square metre by the Earth's surface at this temperature.</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7635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average intensity of solar radiation absorbed by the Earth is 238 W m⁻². Determine the temperature the Earth's surface would have if it radiated only this absorbed power directly to space.</a:t>
            </a:r>
          </a:p>
        </p:txBody>
      </p:sp>
      <p:sp>
        <p:nvSpPr>
          <p:cNvPr id="20" name="part-ref"/>
          <p:cNvSpPr txBox="1"/>
          <p:nvPr/>
        </p:nvSpPr>
        <p:spPr>
          <a:xfrm>
            <a:off x="558800" y="32994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Explain</a:t>
            </a:r>
          </a:p>
        </p:txBody>
      </p:sp>
      <p:sp>
        <p:nvSpPr>
          <p:cNvPr id="21" name="part-marks"/>
          <p:cNvSpPr txBox="1"/>
          <p:nvPr/>
        </p:nvSpPr>
        <p:spPr>
          <a:xfrm>
            <a:off x="11009102" y="32994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2" name="text"/>
          <p:cNvSpPr txBox="1"/>
          <p:nvPr/>
        </p:nvSpPr>
        <p:spPr>
          <a:xfrm>
            <a:off x="558800" y="35356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using your answers to (a) and (b), how the greenhouse effect accounts for the difference between 255 K and the observed 288 K.</a:t>
            </a:r>
          </a:p>
        </p:txBody>
      </p:sp>
      <p:sp>
        <p:nvSpPr>
          <p:cNvPr id="23" name="part-ref"/>
          <p:cNvSpPr txBox="1"/>
          <p:nvPr/>
        </p:nvSpPr>
        <p:spPr>
          <a:xfrm>
            <a:off x="558800" y="38735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Discuss</a:t>
            </a:r>
          </a:p>
        </p:txBody>
      </p:sp>
      <p:sp>
        <p:nvSpPr>
          <p:cNvPr id="24" name="part-marks"/>
          <p:cNvSpPr txBox="1"/>
          <p:nvPr/>
        </p:nvSpPr>
        <p:spPr>
          <a:xfrm>
            <a:off x="11009102" y="38735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5" name="text"/>
          <p:cNvSpPr txBox="1"/>
          <p:nvPr/>
        </p:nvSpPr>
        <p:spPr>
          <a:xfrm>
            <a:off x="558800" y="41097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student says that because the Earth's surface radiates 390 W m⁻² but absorbs only 238 W m⁻² from the Sun, energy is being created. Discuss this claim.</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28</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σT⁴ = 5.67 × 10⁻⁸ × 288⁴</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390 W m⁻²</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sets σT⁴ = 238</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T⁴ = 238/5.67 × 10⁻⁸ = 4.20 × 10⁹</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255 K</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Explain — 4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Earth's surface radiates in the infrared, at wavelengths determined by its temperature</a:t>
            </a:r>
          </a:p>
        </p:txBody>
      </p:sp>
      <p:sp>
        <p:nvSpPr>
          <p:cNvPr id="31" name="ms-tick"/>
          <p:cNvSpPr txBox="1"/>
          <p:nvPr/>
        </p:nvSpPr>
        <p:spPr>
          <a:xfrm>
            <a:off x="558800" y="389318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greenhouse gases in the atmosphere absorb strongly in the infrared while remaining largely transparent to the incoming shorter-wavelength solar radiation</a:t>
            </a:r>
          </a:p>
        </p:txBody>
      </p:sp>
      <p:sp>
        <p:nvSpPr>
          <p:cNvPr id="33" name="ms-tick"/>
          <p:cNvSpPr txBox="1"/>
          <p:nvPr/>
        </p:nvSpPr>
        <p:spPr>
          <a:xfrm>
            <a:off x="558800" y="43364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3364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absorbed energy is re-emitted in all directions, so a substantial part returns to the surface</a:t>
            </a:r>
          </a:p>
        </p:txBody>
      </p:sp>
      <p:sp>
        <p:nvSpPr>
          <p:cNvPr id="35" name="ms-tick"/>
          <p:cNvSpPr txBox="1"/>
          <p:nvPr/>
        </p:nvSpPr>
        <p:spPr>
          <a:xfrm>
            <a:off x="558800" y="458978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58978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surface therefore receives energy from the Sun and from the atmosphere, and must warm to 288 K before it radiates 390 W m⁻² and reaches equilibrium</a:t>
            </a:r>
          </a:p>
        </p:txBody>
      </p:sp>
      <p:sp>
        <p:nvSpPr>
          <p:cNvPr id="37" name="text"/>
          <p:cNvSpPr txBox="1"/>
          <p:nvPr/>
        </p:nvSpPr>
        <p:spPr>
          <a:xfrm>
            <a:off x="812800" y="510921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mark most often missed is the second: the effect depends on the atmosphere treating incoming and outgoing radiation differently, and an answer that says only "the gases trap heat" has not said why the trapping is one-way.</a:t>
            </a:r>
          </a:p>
        </p:txBody>
      </p:sp>
      <p:sp>
        <p:nvSpPr>
          <p:cNvPr id="38" name="panel"/>
          <p:cNvSpPr/>
          <p:nvPr/>
        </p:nvSpPr>
        <p:spPr>
          <a:xfrm>
            <a:off x="558800" y="558800"/>
            <a:ext cx="11074400" cy="12700"/>
          </a:xfrm>
          <a:prstGeom prst="rect">
            <a:avLst/>
          </a:prstGeom>
          <a:solidFill>
            <a:srgbClr val="2F4B45"/>
          </a:solidFill>
          <a:ln>
            <a:noFill/>
          </a:ln>
        </p:spPr>
      </p:sp>
      <p:sp>
        <p:nvSpPr>
          <p:cNvPr id="39"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40"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1" name="panel"/>
          <p:cNvSpPr/>
          <p:nvPr/>
        </p:nvSpPr>
        <p:spPr>
          <a:xfrm>
            <a:off x="558800" y="6273800"/>
            <a:ext cx="11074400" cy="12700"/>
          </a:xfrm>
          <a:prstGeom prst="rect">
            <a:avLst/>
          </a:prstGeom>
          <a:solidFill>
            <a:srgbClr val="2F4B45"/>
          </a:solidFill>
          <a:ln>
            <a:noFill/>
          </a:ln>
        </p:spPr>
      </p:sp>
      <p:sp>
        <p:nvSpPr>
          <p:cNvPr id="42"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43"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22 / 28</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808089" y="711200"/>
            <a:ext cx="443173" cy="266700"/>
          </a:xfrm>
          <a:prstGeom prst="roundRect">
            <a:avLst>
              <a:gd name="adj" fmla="val 30000"/>
            </a:avLst>
          </a:prstGeom>
          <a:noFill/>
          <a:ln w="9525">
            <a:solidFill>
              <a:srgbClr val="A9BDB6"/>
            </a:solidFill>
          </a:ln>
        </p:spPr>
      </p:sp>
      <p:sp>
        <p:nvSpPr>
          <p:cNvPr id="9" name="chip"/>
          <p:cNvSpPr txBox="1"/>
          <p:nvPr/>
        </p:nvSpPr>
        <p:spPr>
          <a:xfrm>
            <a:off x="8808089"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694352" y="711200"/>
            <a:ext cx="1012137" cy="266700"/>
          </a:xfrm>
          <a:prstGeom prst="roundRect">
            <a:avLst>
              <a:gd name="adj" fmla="val 30000"/>
            </a:avLst>
          </a:prstGeom>
          <a:noFill/>
          <a:ln w="9525">
            <a:solidFill>
              <a:srgbClr val="A9BDB6"/>
            </a:solidFill>
          </a:ln>
        </p:spPr>
      </p:sp>
      <p:sp>
        <p:nvSpPr>
          <p:cNvPr id="11" name="chip"/>
          <p:cNvSpPr txBox="1"/>
          <p:nvPr/>
        </p:nvSpPr>
        <p:spPr>
          <a:xfrm>
            <a:off x="769435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Discuss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claim is wrong: it counts only one of the two sources of energy arriving at the surface</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surface also receives roughly 150 W m⁻² of infrared radiation emitted downward by the atmosphere, so the total input balances the 390 W m⁻² output</a:t>
            </a:r>
          </a:p>
        </p:txBody>
      </p:sp>
      <p:sp>
        <p:nvSpPr>
          <p:cNvPr id="19" name="ms-tick"/>
          <p:cNvSpPr txBox="1"/>
          <p:nvPr/>
        </p:nvSpPr>
        <p:spPr>
          <a:xfrm>
            <a:off x="558800" y="22834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atmosphere in turn radiates to space, and it is the top of the atmosphere — not the surface — where the 238 W m⁻² balance with space must hold</a:t>
            </a:r>
          </a:p>
        </p:txBody>
      </p:sp>
      <p:sp>
        <p:nvSpPr>
          <p:cNvPr id="21" name="text"/>
          <p:cNvSpPr txBox="1"/>
          <p:nvPr/>
        </p:nvSpPr>
        <p:spPr>
          <a:xfrm>
            <a:off x="812800" y="28028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genuinely discriminating part. The energy balance holds at every level, but at different levels between different pairs of quantities, and candidates who have learned only the surface figures cannot resolve the apparent paradox.</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28</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B.4, B.5</a:t>
            </a:r>
          </a:p>
        </p:txBody>
      </p:sp>
      <p:sp>
        <p:nvSpPr>
          <p:cNvPr id="13" name="text"/>
          <p:cNvSpPr txBox="1"/>
          <p:nvPr/>
        </p:nvSpPr>
        <p:spPr>
          <a:xfrm>
            <a:off x="558800" y="134620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Part 1. A cell of e.m.f. 6.0 V and internal resistance 0.75 Ω is connected to an external resistor of resistance 3.0 Ω. Part 2. A fixed mass of ideal monatomic gas is taken from state X to state Y by two different routes: an isothermal expansion, and an adiabatic expansion to the same final volume.</a:t>
            </a:r>
          </a:p>
        </p:txBody>
      </p:sp>
      <p:sp>
        <p:nvSpPr>
          <p:cNvPr id="14" name="panel"/>
          <p:cNvSpPr/>
          <p:nvPr/>
        </p:nvSpPr>
        <p:spPr>
          <a:xfrm>
            <a:off x="2491886" y="2167890"/>
            <a:ext cx="7208228" cy="3175000"/>
          </a:xfrm>
          <a:prstGeom prst="rect">
            <a:avLst/>
          </a:prstGeom>
          <a:solidFill>
            <a:srgbClr val="FFFFFF"/>
          </a:solidFill>
          <a:ln w="9525">
            <a:solidFill>
              <a:srgbClr val="C6C8BB"/>
            </a:solidFill>
          </a:ln>
        </p:spPr>
      </p:sp>
      <p:pic>
        <p:nvPicPr>
          <p:cNvPr id="15" name="Figure 4" descr="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
          <p:cNvPicPr>
            <a:picLocks noChangeAspect="1"/>
          </p:cNvPicPr>
          <p:nvPr/>
        </p:nvPicPr>
        <p:blipFill>
          <a:blip r:embed="rId3"/>
          <a:stretch>
            <a:fillRect/>
          </a:stretch>
        </p:blipFill>
        <p:spPr>
          <a:xfrm>
            <a:off x="2606186" y="2282190"/>
            <a:ext cx="6979628" cy="2946400"/>
          </a:xfrm>
          <a:prstGeom prst="rect">
            <a:avLst/>
          </a:prstGeom>
        </p:spPr>
      </p:pic>
      <p:sp>
        <p:nvSpPr>
          <p:cNvPr id="16" name="text"/>
          <p:cNvSpPr txBox="1"/>
          <p:nvPr/>
        </p:nvSpPr>
        <p:spPr>
          <a:xfrm>
            <a:off x="558800" y="540639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4 — Circuit diagram of a single series loop. On the left a dashed boundary encloses the cell itself: a cell symbol with its long positive plate uppermost, labelled e.m.f. 6.0 V, in series with a resistor labelled r = 0.75 Ω. The two terminals cross the dashed boundary and the loop continues round to a resistor in the upper wire labelled R = 3.0 Ω. An arrow on the lower wire, labelled I, marks the direction of the conventional current.</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28</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102E29"/>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HL</a:t>
            </a:r>
          </a:p>
        </p:txBody>
      </p:sp>
      <p:sp>
        <p:nvSpPr>
          <p:cNvPr id="10" name="panel"/>
          <p:cNvSpPr/>
          <p:nvPr/>
        </p:nvSpPr>
        <p:spPr>
          <a:xfrm>
            <a:off x="7680272" y="711200"/>
            <a:ext cx="1012137" cy="266700"/>
          </a:xfrm>
          <a:prstGeom prst="roundRect">
            <a:avLst>
              <a:gd name="adj" fmla="val 30000"/>
            </a:avLst>
          </a:prstGeom>
          <a:solidFill>
            <a:srgbClr val="102E29"/>
          </a:solidFill>
          <a:ln>
            <a:no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current in the circuit and the terminal potential difference of the cell.</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percentage of the power produced by the cell that is dissipated inside the cell itself.</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Compare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Compare the final temperature and the work done by the gas for the isothermal and the adiabatic expansions to the same final volume.</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entropy of the gas increases during the isothermal expansion but is unchanged during a reversible adiabatic expansion.</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 = ε/(R + r) = 6.0/3.75 = 1.6 A</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IR = 1.6 × 3.0</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4.8 V</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power in r = I²r = 1.6² × 0.75 = 1.92 W</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power = εI = 6.0 × 1.6 = 9.6 W</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percentage = 1.92/9.6 = 20%</a:t>
            </a:r>
          </a:p>
        </p:txBody>
      </p:sp>
      <p:sp>
        <p:nvSpPr>
          <p:cNvPr id="29" name="ms-ref"/>
          <p:cNvSpPr txBox="1"/>
          <p:nvPr/>
        </p:nvSpPr>
        <p:spPr>
          <a:xfrm>
            <a:off x="558800" y="36525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Compare — 4 marks</a:t>
            </a:r>
          </a:p>
        </p:txBody>
      </p:sp>
      <p:sp>
        <p:nvSpPr>
          <p:cNvPr id="30" name="ms-objective"/>
          <p:cNvSpPr txBox="1"/>
          <p:nvPr/>
        </p:nvSpPr>
        <p:spPr>
          <a:xfrm>
            <a:off x="11302513" y="36525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isothermal: the temperature is unchanged by definition, so ΔU = 0 and the work done by the gas equals the thermal energy absorbed</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adiabatic: no thermal energy enters, so the work done by the gas comes entirely from its internal energy</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adiabatic expansion therefore ends at a lower temperature than the isothermal one</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because its pressure falls faster with volume, the area under its curve is smaller — less work is done by the gas</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26 / 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13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794009" y="711200"/>
            <a:ext cx="457253" cy="266700"/>
          </a:xfrm>
          <a:prstGeom prst="roundRect">
            <a:avLst>
              <a:gd name="adj" fmla="val 30000"/>
            </a:avLst>
          </a:prstGeom>
          <a:noFill/>
          <a:ln w="9525">
            <a:solidFill>
              <a:srgbClr val="A9BDB6"/>
            </a:solidFill>
          </a:ln>
        </p:spPr>
      </p:sp>
      <p:sp>
        <p:nvSpPr>
          <p:cNvPr id="9" name="chip"/>
          <p:cNvSpPr txBox="1"/>
          <p:nvPr/>
        </p:nvSpPr>
        <p:spPr>
          <a:xfrm>
            <a:off x="8794009" y="711200"/>
            <a:ext cx="4572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HL</a:t>
            </a:r>
          </a:p>
        </p:txBody>
      </p:sp>
      <p:sp>
        <p:nvSpPr>
          <p:cNvPr id="10" name="panel"/>
          <p:cNvSpPr/>
          <p:nvPr/>
        </p:nvSpPr>
        <p:spPr>
          <a:xfrm>
            <a:off x="7680272" y="711200"/>
            <a:ext cx="1012137" cy="266700"/>
          </a:xfrm>
          <a:prstGeom prst="roundRect">
            <a:avLst>
              <a:gd name="adj" fmla="val 30000"/>
            </a:avLst>
          </a:prstGeom>
          <a:noFill/>
          <a:ln w="9525">
            <a:solidFill>
              <a:srgbClr val="A9BDB6"/>
            </a:solidFill>
          </a:ln>
        </p:spPr>
      </p:sp>
      <p:sp>
        <p:nvSpPr>
          <p:cNvPr id="11" name="chip"/>
          <p:cNvSpPr txBox="1"/>
          <p:nvPr/>
        </p:nvSpPr>
        <p:spPr>
          <a:xfrm>
            <a:off x="768027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entropy change for a reversible process is ΔS = Q/T</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the isothermal expansion the gas absorbs thermal energy at constant temperature, so Q is positive and ΔS is positive — and in molecular terms the same molecules now occupy a larger volume, so there are more available microstates</a:t>
            </a:r>
          </a:p>
        </p:txBody>
      </p:sp>
      <p:sp>
        <p:nvSpPr>
          <p:cNvPr id="19" name="ms-tick"/>
          <p:cNvSpPr txBox="1"/>
          <p:nvPr/>
        </p:nvSpPr>
        <p:spPr>
          <a:xfrm>
            <a:off x="558800" y="22834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 a reversible adiabatic expansion Q = 0, so ΔS = 0: the increase in volume is exactly offset by the narrowing of the molecular speed distribution as the gas cools</a:t>
            </a:r>
          </a:p>
        </p:txBody>
      </p:sp>
      <p:sp>
        <p:nvSpPr>
          <p:cNvPr id="21" name="text"/>
          <p:cNvSpPr txBox="1"/>
          <p:nvPr/>
        </p:nvSpPr>
        <p:spPr>
          <a:xfrm>
            <a:off x="812800" y="28028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last clause is what makes the answer complete. Candidates who argue only from volume conclude that entropy must rise in both cases, which is the misconception this part exists to catch.</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28</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IB Diploma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 of a word, phrase, concept or physical quantity.</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8" name="text"/>
          <p:cNvSpPr txBox="1"/>
          <p:nvPr/>
        </p:nvSpPr>
        <p:spPr>
          <a:xfrm>
            <a:off x="558800" y="21316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specific name, value or other brief answer without explanation or calculation.</a:t>
            </a:r>
          </a:p>
        </p:txBody>
      </p:sp>
      <p:sp>
        <p:nvSpPr>
          <p:cNvPr id="9" name="command-word"/>
          <p:cNvSpPr txBox="1"/>
          <p:nvPr/>
        </p:nvSpPr>
        <p:spPr>
          <a:xfrm>
            <a:off x="5588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10" name="text"/>
          <p:cNvSpPr txBox="1"/>
          <p:nvPr/>
        </p:nvSpPr>
        <p:spPr>
          <a:xfrm>
            <a:off x="5588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a numerical answer, showing the relevant stages in the working.</a:t>
            </a:r>
          </a:p>
        </p:txBody>
      </p:sp>
      <p:sp>
        <p:nvSpPr>
          <p:cNvPr id="11" name="command-word"/>
          <p:cNvSpPr txBox="1"/>
          <p:nvPr/>
        </p:nvSpPr>
        <p:spPr>
          <a:xfrm>
            <a:off x="5588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a:t>
            </a:r>
          </a:p>
        </p:txBody>
      </p:sp>
      <p:sp>
        <p:nvSpPr>
          <p:cNvPr id="13" name="command-word"/>
          <p:cNvSpPr txBox="1"/>
          <p:nvPr/>
        </p:nvSpPr>
        <p:spPr>
          <a:xfrm>
            <a:off x="5588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99097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Obtain the only possible answer, from the data or by reasoning.</a:t>
            </a:r>
          </a:p>
        </p:txBody>
      </p:sp>
      <p:sp>
        <p:nvSpPr>
          <p:cNvPr id="15" name="command-word"/>
          <p:cNvSpPr txBox="1"/>
          <p:nvPr/>
        </p:nvSpPr>
        <p:spPr>
          <a:xfrm>
            <a:off x="558800" y="43294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Outline</a:t>
            </a:r>
          </a:p>
        </p:txBody>
      </p:sp>
      <p:sp>
        <p:nvSpPr>
          <p:cNvPr id="16" name="text"/>
          <p:cNvSpPr txBox="1"/>
          <p:nvPr/>
        </p:nvSpPr>
        <p:spPr>
          <a:xfrm>
            <a:off x="558800" y="45529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brief account or summary.</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Compare</a:t>
            </a:r>
          </a:p>
        </p:txBody>
      </p:sp>
      <p:sp>
        <p:nvSpPr>
          <p:cNvPr id="18" name="text"/>
          <p:cNvSpPr txBox="1"/>
          <p:nvPr/>
        </p:nvSpPr>
        <p:spPr>
          <a:xfrm>
            <a:off x="558800" y="511492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an account of the similarities between two or more items, referring to both throughout.</a:t>
            </a:r>
          </a:p>
        </p:txBody>
      </p:sp>
      <p:sp>
        <p:nvSpPr>
          <p:cNvPr id="19"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Discuss</a:t>
            </a:r>
          </a:p>
        </p:txBody>
      </p:sp>
      <p:sp>
        <p:nvSpPr>
          <p:cNvPr id="20"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Offer a considered and balanced review that includes a range of arguments, factors or hypotheses, supported by appropriate evidence.</a:t>
            </a:r>
          </a:p>
        </p:txBody>
      </p:sp>
      <p:sp>
        <p:nvSpPr>
          <p:cNvPr id="21" name="command-word"/>
          <p:cNvSpPr txBox="1"/>
          <p:nvPr/>
        </p:nvSpPr>
        <p:spPr>
          <a:xfrm>
            <a:off x="6311900" y="208153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Evaluate</a:t>
            </a:r>
          </a:p>
        </p:txBody>
      </p:sp>
      <p:sp>
        <p:nvSpPr>
          <p:cNvPr id="22" name="text"/>
          <p:cNvSpPr txBox="1"/>
          <p:nvPr/>
        </p:nvSpPr>
        <p:spPr>
          <a:xfrm>
            <a:off x="6311900" y="230505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Make an appraisal by weighing up the strengths and limitations.</a:t>
            </a:r>
          </a:p>
        </p:txBody>
      </p:sp>
      <p:sp>
        <p:nvSpPr>
          <p:cNvPr id="23" name="command-word"/>
          <p:cNvSpPr txBox="1"/>
          <p:nvPr/>
        </p:nvSpPr>
        <p:spPr>
          <a:xfrm>
            <a:off x="6311900" y="26435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24" name="text"/>
          <p:cNvSpPr txBox="1"/>
          <p:nvPr/>
        </p:nvSpPr>
        <p:spPr>
          <a:xfrm>
            <a:off x="6311900" y="28670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a detailed account including reasons or causes.</a:t>
            </a:r>
          </a:p>
        </p:txBody>
      </p:sp>
      <p:sp>
        <p:nvSpPr>
          <p:cNvPr id="25" name="command-word"/>
          <p:cNvSpPr txBox="1"/>
          <p:nvPr/>
        </p:nvSpPr>
        <p:spPr>
          <a:xfrm>
            <a:off x="6311900" y="32054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26" name="text"/>
          <p:cNvSpPr txBox="1"/>
          <p:nvPr/>
        </p:nvSpPr>
        <p:spPr>
          <a:xfrm>
            <a:off x="6311900" y="34290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steps in a calculation or derivation.</a:t>
            </a:r>
          </a:p>
        </p:txBody>
      </p:sp>
      <p:sp>
        <p:nvSpPr>
          <p:cNvPr id="27" name="command-word"/>
          <p:cNvSpPr txBox="1"/>
          <p:nvPr/>
        </p:nvSpPr>
        <p:spPr>
          <a:xfrm>
            <a:off x="6311900" y="376745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Sketch</a:t>
            </a:r>
          </a:p>
        </p:txBody>
      </p:sp>
      <p:sp>
        <p:nvSpPr>
          <p:cNvPr id="28" name="text"/>
          <p:cNvSpPr txBox="1"/>
          <p:nvPr/>
        </p:nvSpPr>
        <p:spPr>
          <a:xfrm>
            <a:off x="6311900" y="399097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Represent by means of a graph showing a line and labelled but unscaled axes, with important features clearly identifiable.</a:t>
            </a:r>
          </a:p>
        </p:txBody>
      </p:sp>
      <p:sp>
        <p:nvSpPr>
          <p:cNvPr id="29" name="command-word"/>
          <p:cNvSpPr txBox="1"/>
          <p:nvPr/>
        </p:nvSpPr>
        <p:spPr>
          <a:xfrm>
            <a:off x="6311900" y="450278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30" name="text"/>
          <p:cNvSpPr txBox="1"/>
          <p:nvPr/>
        </p:nvSpPr>
        <p:spPr>
          <a:xfrm>
            <a:off x="6311900" y="472630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Propose a solution, hypothesis or other possible answer.</a:t>
            </a:r>
          </a:p>
        </p:txBody>
      </p:sp>
      <p:sp>
        <p:nvSpPr>
          <p:cNvPr id="31" name="panel"/>
          <p:cNvSpPr/>
          <p:nvPr/>
        </p:nvSpPr>
        <p:spPr>
          <a:xfrm>
            <a:off x="558800" y="558800"/>
            <a:ext cx="11074400" cy="12700"/>
          </a:xfrm>
          <a:prstGeom prst="rect">
            <a:avLst/>
          </a:prstGeom>
          <a:solidFill>
            <a:srgbClr val="C6C8BB"/>
          </a:solidFill>
          <a:ln>
            <a:noFill/>
          </a:ln>
        </p:spPr>
      </p:sp>
      <p:sp>
        <p:nvSpPr>
          <p:cNvPr id="32"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33"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34" name="panel"/>
          <p:cNvSpPr/>
          <p:nvPr/>
        </p:nvSpPr>
        <p:spPr>
          <a:xfrm>
            <a:off x="558800" y="6273800"/>
            <a:ext cx="11074400" cy="12700"/>
          </a:xfrm>
          <a:prstGeom prst="rect">
            <a:avLst/>
          </a:prstGeom>
          <a:solidFill>
            <a:srgbClr val="C6C8BB"/>
          </a:solidFill>
          <a:ln>
            <a:noFill/>
          </a:ln>
        </p:spPr>
      </p:sp>
      <p:sp>
        <p:nvSpPr>
          <p:cNvPr id="35"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6"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50 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energy required is mL = 9.9 × 10⁴ J, and dividing by 2000 W gives 50 s. C divides by the mass instead of multiplying by it.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28</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102E29"/>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7766341" y="711200"/>
            <a:ext cx="1312289" cy="266700"/>
          </a:xfrm>
          <a:prstGeom prst="roundRect">
            <a:avLst>
              <a:gd name="adj" fmla="val 30000"/>
            </a:avLst>
          </a:prstGeom>
          <a:solidFill>
            <a:srgbClr val="102E29"/>
          </a:solidFill>
          <a:ln>
            <a:no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The solar constant is 1360 W m⁻² and the Earth's average albedo is 0.30. What is the average intensity of solar radiation absorbed per square metre of the Earth's surface?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238 W m⁻²</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340 W m⁻²</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952 W m⁻²</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1360 W m⁻²</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28</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9180230" y="711200"/>
            <a:ext cx="443173" cy="266700"/>
          </a:xfrm>
          <a:prstGeom prst="roundRect">
            <a:avLst>
              <a:gd name="adj" fmla="val 30000"/>
            </a:avLst>
          </a:prstGeom>
          <a:noFill/>
          <a:ln w="9525">
            <a:solidFill>
              <a:srgbClr val="A9BDB6"/>
            </a:solidFill>
          </a:ln>
        </p:spPr>
      </p:sp>
      <p:sp>
        <p:nvSpPr>
          <p:cNvPr id="9" name="chip"/>
          <p:cNvSpPr txBox="1"/>
          <p:nvPr/>
        </p:nvSpPr>
        <p:spPr>
          <a:xfrm>
            <a:off x="9180230"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7766341" y="711200"/>
            <a:ext cx="1312289" cy="266700"/>
          </a:xfrm>
          <a:prstGeom prst="roundRect">
            <a:avLst>
              <a:gd name="adj" fmla="val 30000"/>
            </a:avLst>
          </a:prstGeom>
          <a:noFill/>
          <a:ln w="9525">
            <a:solidFill>
              <a:srgbClr val="A9BDB6"/>
            </a:solidFill>
          </a:ln>
        </p:spPr>
      </p:sp>
      <p:sp>
        <p:nvSpPr>
          <p:cNvPr id="11" name="chip"/>
          <p:cNvSpPr txBox="1"/>
          <p:nvPr/>
        </p:nvSpPr>
        <p:spPr>
          <a:xfrm>
            <a:off x="776634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238 W m⁻²</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Two steps are needed and each is often missed. B applies the factor of 4 — the ratio of the Earth's surface area to the disc that intercepts the beam — but forgets the albedo. C applies the albedo but forgets the factor of 4.</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28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B.3   ·   AO2</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fixed mass of ideal gas is at 27 °C. It is heated at constant volume until its pressure has doubled. What is the new temperature?</a:t>
            </a:r>
          </a:p>
        </p:txBody>
      </p:sp>
      <p:sp>
        <p:nvSpPr>
          <p:cNvPr id="14" name="choice-letter"/>
          <p:cNvSpPr txBox="1"/>
          <p:nvPr/>
        </p:nvSpPr>
        <p:spPr>
          <a:xfrm>
            <a:off x="558800" y="17386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7386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54 °C</a:t>
            </a:r>
          </a:p>
        </p:txBody>
      </p:sp>
      <p:sp>
        <p:nvSpPr>
          <p:cNvPr id="16" name="choice-letter"/>
          <p:cNvSpPr txBox="1"/>
          <p:nvPr/>
        </p:nvSpPr>
        <p:spPr>
          <a:xfrm>
            <a:off x="558800" y="21069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1069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327 °C</a:t>
            </a:r>
          </a:p>
        </p:txBody>
      </p:sp>
      <p:sp>
        <p:nvSpPr>
          <p:cNvPr id="18" name="choice-letter"/>
          <p:cNvSpPr txBox="1"/>
          <p:nvPr/>
        </p:nvSpPr>
        <p:spPr>
          <a:xfrm>
            <a:off x="558800" y="24752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4752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600 °C</a:t>
            </a:r>
          </a:p>
        </p:txBody>
      </p:sp>
      <p:sp>
        <p:nvSpPr>
          <p:cNvPr id="20" name="choice-letter"/>
          <p:cNvSpPr txBox="1"/>
          <p:nvPr/>
        </p:nvSpPr>
        <p:spPr>
          <a:xfrm>
            <a:off x="558800" y="28435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28435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873 °C</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28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B</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327 °C</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doubles the Celsius temperature, which is the error the question is set to catch. The gas laws work in kelvin: 300 K doubles to 600 K, which is 327 °C.</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28</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102E29"/>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SL</a:t>
            </a:r>
          </a:p>
        </p:txBody>
      </p:sp>
      <p:sp>
        <p:nvSpPr>
          <p:cNvPr id="10" name="panel"/>
          <p:cNvSpPr/>
          <p:nvPr/>
        </p:nvSpPr>
        <p:spPr>
          <a:xfrm>
            <a:off x="8012885" y="711200"/>
            <a:ext cx="1312289" cy="266700"/>
          </a:xfrm>
          <a:prstGeom prst="roundRect">
            <a:avLst>
              <a:gd name="adj" fmla="val 30000"/>
            </a:avLst>
          </a:prstGeom>
          <a:solidFill>
            <a:srgbClr val="102E29"/>
          </a:solidFill>
          <a:ln>
            <a:no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B.5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wire of resistivity ρ, length L and cross-sectional area A has resistance R. A second wire of the same material has twice the length and twice the diameter. What is its resistance?</a:t>
            </a:r>
          </a:p>
        </p:txBody>
      </p:sp>
      <p:sp>
        <p:nvSpPr>
          <p:cNvPr id="14" name="panel"/>
          <p:cNvSpPr/>
          <p:nvPr/>
        </p:nvSpPr>
        <p:spPr>
          <a:xfrm>
            <a:off x="3653739" y="1953260"/>
            <a:ext cx="4884523" cy="2120900"/>
          </a:xfrm>
          <a:prstGeom prst="rect">
            <a:avLst/>
          </a:prstGeom>
          <a:solidFill>
            <a:srgbClr val="FFFFFF"/>
          </a:solidFill>
          <a:ln w="9525">
            <a:solidFill>
              <a:srgbClr val="C6C8BB"/>
            </a:solidFill>
          </a:ln>
        </p:spPr>
      </p:sp>
      <p:pic>
        <p:nvPicPr>
          <p:cNvPr id="15" name="Figure 1" descr="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
          <p:cNvPicPr>
            <a:picLocks noChangeAspect="1"/>
          </p:cNvPicPr>
          <p:nvPr/>
        </p:nvPicPr>
        <p:blipFill>
          <a:blip r:embed="rId3"/>
          <a:stretch>
            <a:fillRect/>
          </a:stretch>
        </p:blipFill>
        <p:spPr>
          <a:xfrm>
            <a:off x="3768039" y="2067560"/>
            <a:ext cx="4655923" cy="1892300"/>
          </a:xfrm>
          <a:prstGeom prst="rect">
            <a:avLst/>
          </a:prstGeom>
        </p:spPr>
      </p:pic>
      <p:sp>
        <p:nvSpPr>
          <p:cNvPr id="16" name="text"/>
          <p:cNvSpPr txBox="1"/>
          <p:nvPr/>
        </p:nvSpPr>
        <p:spPr>
          <a:xfrm>
            <a:off x="558800" y="41376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Figure 1 — Two wires of the same material are drawn one above the other, each as a long bar seen from the side. The upper one is labelled wire 1: length L, diameter d, resistance R, with a dimension line under it marking L and a small dimension at its end marking the diameter d. The lower one is drawn twice as long and twice as thick and labelled wire 2: same material, with dimension lines marking 2L along it and 2d across its end.</a:t>
            </a:r>
          </a:p>
        </p:txBody>
      </p:sp>
      <p:sp>
        <p:nvSpPr>
          <p:cNvPr id="17" name="choice-letter"/>
          <p:cNvSpPr txBox="1"/>
          <p:nvPr/>
        </p:nvSpPr>
        <p:spPr>
          <a:xfrm>
            <a:off x="558800" y="47358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58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R/2</a:t>
            </a:r>
          </a:p>
        </p:txBody>
      </p:sp>
      <p:sp>
        <p:nvSpPr>
          <p:cNvPr id="19" name="choice-letter"/>
          <p:cNvSpPr txBox="1"/>
          <p:nvPr/>
        </p:nvSpPr>
        <p:spPr>
          <a:xfrm>
            <a:off x="558800" y="51041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41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R</a:t>
            </a:r>
          </a:p>
        </p:txBody>
      </p:sp>
      <p:sp>
        <p:nvSpPr>
          <p:cNvPr id="21" name="choice-letter"/>
          <p:cNvSpPr txBox="1"/>
          <p:nvPr/>
        </p:nvSpPr>
        <p:spPr>
          <a:xfrm>
            <a:off x="558800" y="54724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24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2R</a:t>
            </a:r>
          </a:p>
        </p:txBody>
      </p:sp>
      <p:sp>
        <p:nvSpPr>
          <p:cNvPr id="23" name="choice-letter"/>
          <p:cNvSpPr txBox="1"/>
          <p:nvPr/>
        </p:nvSpPr>
        <p:spPr>
          <a:xfrm>
            <a:off x="558800" y="584073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073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4R</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IB  ·  THEME B · THE PARTICULATE NATURE OF MATTER</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IB Diploma Physics — Theme B · The particulate nature of matter. Written by GioPhysics from IB Diploma Programme Physics subject page;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28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426773" y="711200"/>
            <a:ext cx="443173" cy="266700"/>
          </a:xfrm>
          <a:prstGeom prst="roundRect">
            <a:avLst>
              <a:gd name="adj" fmla="val 30000"/>
            </a:avLst>
          </a:prstGeom>
          <a:noFill/>
          <a:ln w="9525">
            <a:solidFill>
              <a:srgbClr val="A9BDB6"/>
            </a:solidFill>
          </a:ln>
        </p:spPr>
      </p:sp>
      <p:sp>
        <p:nvSpPr>
          <p:cNvPr id="9" name="chip"/>
          <p:cNvSpPr txBox="1"/>
          <p:nvPr/>
        </p:nvSpPr>
        <p:spPr>
          <a:xfrm>
            <a:off x="9426773" y="711200"/>
            <a:ext cx="44317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SL</a:t>
            </a:r>
          </a:p>
        </p:txBody>
      </p:sp>
      <p:sp>
        <p:nvSpPr>
          <p:cNvPr id="10" name="panel"/>
          <p:cNvSpPr/>
          <p:nvPr/>
        </p:nvSpPr>
        <p:spPr>
          <a:xfrm>
            <a:off x="8012885" y="711200"/>
            <a:ext cx="1312289" cy="266700"/>
          </a:xfrm>
          <a:prstGeom prst="roundRect">
            <a:avLst>
              <a:gd name="adj" fmla="val 30000"/>
            </a:avLst>
          </a:prstGeom>
          <a:noFill/>
          <a:ln w="9525">
            <a:solidFill>
              <a:srgbClr val="A9BDB6"/>
            </a:solidFill>
          </a:ln>
        </p:spPr>
      </p:sp>
      <p:sp>
        <p:nvSpPr>
          <p:cNvPr id="11" name="chip"/>
          <p:cNvSpPr txBox="1"/>
          <p:nvPr/>
        </p:nvSpPr>
        <p:spPr>
          <a:xfrm>
            <a:off x="8012885"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R/2</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doubles for the length and forgets that the area depends on the square of the diameter. Doubling the diameter quadruples the area, so the two changes give 2/4 = ½.</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IB  ·  THEME B · THE PARTICULATE NATURE OF MATTER</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IB Diploma Physics — Theme B · The particulate nature of matter. Written by GioPhysics from IB Diploma Programme Physics subject page;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28</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28</Slides>
  <Notes>28</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 — Theme B · The particulate nature of matter</dc:title>
  <dc:subject>The particulate nature of matter</dc:subject>
  <dc:creator>GioPhysics</dc:creator>
  <cp:keywords>practice paper, IB, IB Diploma Programme Physics · first assessment 2025</cp:keywords>
  <dc:description>Written by GioPhysics from the published course. These are practice papers in the style of IB Diploma Programme Physics; they are not IB papers, contain no past-paper questions, and the official subject guide and data booklet remain the authority. IB is a trademark of the International Baccalaureate Organization, which is not affiliated with and does not endorse GioPhysics.</dc:description>
  <cp:lastModifiedBy>GioPhysics</cp:lastModifiedBy>
  <dcterms:created xsi:type="dcterms:W3CDTF">2026-01-01T00:00:00Z</dcterms:created>
  <dcterms:modified xsi:type="dcterms:W3CDTF">2026-01-01T00:00:00Z</dcterms:modified>
</cp:coreProperties>
</file>