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Paper 1 has two parts: 1A is multiple choice, and 1B is data-based questions drawn from the experimental work of the course, with no recall in it at all. Paper 2 is short-answer and extended-response across the whole syllabus. HL papers are longer and reach the HL-only sub-topics. The data booklet is provided in every paper, so no question tests whether you can remember an equation.</a:t>
            </a:r>
          </a:p>
          <a:p>
            <a:pPr marL="0" indent="0">
              <a:buNone/>
            </a:pPr>
            <a:r>
              <a:rPr lang="en-GB" sz="1200" dirty="0"/>
              <a:t>[Demand] The command term sets the demand, and the papers are written that way. "State" earns one mark for one line; "explain" is not creditworthy without a mechanism; "discuss" and "evaluate" need both sides weighed before a conclusion is reached. The extended-response part that closes each Paper 2 question is where HL candidates separate from one another, and those parts are pitched there rather than at the level of the calculation before them.</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width increases, intensity decreases</a:t>
            </a:r>
          </a:p>
          <a:p>
            <a:pPr marL="0" indent="0">
              <a:buNone/>
            </a:pPr>
            <a:r>
              <a:rPr lang="en-GB" sz="1200" dirty="0"/>
              <a:t>[Distractors] C is the intuitive answer — a narrower slit ought to give a narrower patch — and it is exactly backwards. The angular width of the central maximum is 2λ/b, so narrowing b spreads the pattern out, while less light passes through and the pattern is dimmer.</a:t>
            </a:r>
          </a:p>
          <a:p>
            <a:pPr marL="0" indent="0">
              <a:buNone/>
            </a:pPr>
            <a:r>
              <a:rPr lang="en-GB" sz="1200" dirty="0"/>
              <a:t>[Figure] Figure 3. 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x₀/√2</a:t>
            </a:r>
          </a:p>
          <a:p>
            <a:pPr marL="0" indent="0">
              <a:buNone/>
            </a:pPr>
            <a:r>
              <a:rPr lang="en-GB" sz="1200" dirty="0"/>
              <a:t>[Distractors] B is the answer of a candidate who splits the displacement in half rather than the energy. The potential energy goes as x², so it is half the total when x² = x₀²/2.</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a:t>
            </a:r>
          </a:p>
          <a:p>
            <a:pPr marL="0" indent="0">
              <a:buNone/>
            </a:pPr>
            <a:r>
              <a:rPr lang="en-GB" sz="1200" dirty="0"/>
              <a:t>[Reminder] Figure 4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one-third figure is not required for the marks, but a candidate who names the spring's own mass as the cause has given the answer the mark scheme is looking for.</a:t>
            </a:r>
          </a:p>
          <a:p>
            <a:pPr marL="0" indent="0">
              <a:buNone/>
            </a:pPr>
            <a:r>
              <a:rPr lang="en-GB" sz="1200" dirty="0"/>
              <a:t>[Figure] Figure 4. 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5. 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5. 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a:t>
            </a:r>
          </a:p>
          <a:p>
            <a:pPr marL="0" indent="0">
              <a:buNone/>
            </a:pPr>
            <a:r>
              <a:rPr lang="en-GB" sz="1200" dirty="0"/>
              <a:t>[Reminder] Figure 5 is on the previous slide.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best-discriminating part of the paper. Almost every candidate can find the fringe spacing; far fewer see that the visibility of a two-source pattern depends on the amplitudes being matched.</a:t>
            </a:r>
          </a:p>
          <a:p>
            <a:pPr marL="0" indent="0">
              <a:buNone/>
            </a:pPr>
            <a:r>
              <a:rPr lang="en-GB" sz="1200" dirty="0"/>
              <a:t>[Figure] Figure 5. 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best-discriminating part of the paper. Almost every candidate can find the fringe spacing; far fewer see that the visibility of a two-source pattern depends on the amplitudes being matched.</a:t>
            </a:r>
          </a:p>
          <a:p>
            <a:pPr marL="0" indent="0">
              <a:buNone/>
            </a:pPr>
            <a:r>
              <a:rPr lang="en-GB" sz="1200" dirty="0"/>
              <a:t>[Figure] Figure 5. 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6. 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6. 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a:p>
            <a:pPr marL="0" indent="0">
              <a:buNone/>
            </a:pPr>
            <a:r>
              <a:rPr lang="en-GB" sz="1200" dirty="0"/>
              <a:t>[Reminder] Figure 6 is on the previous slide.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This is a Nature of Science point as much as a physics one, and it is the sort of connection the extended-response part of a Paper 2 question is set to reward.</a:t>
            </a:r>
          </a:p>
          <a:p>
            <a:pPr marL="0" indent="0">
              <a:buNone/>
            </a:pPr>
            <a:r>
              <a:rPr lang="en-GB" sz="1200" dirty="0"/>
              <a:t>[Figure] Figure 6. 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This is a Nature of Science point as much as a physics one, and it is the sort of connection the extended-response part of a Paper 2 question is set to reward.</a:t>
            </a:r>
          </a:p>
          <a:p>
            <a:pPr marL="0" indent="0">
              <a:buNone/>
            </a:pPr>
            <a:r>
              <a:rPr lang="en-GB" sz="1200" dirty="0"/>
              <a:t>[Figure] Figure 6. 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Demonstrate knowledge: Recall facts, concepts and terminology, and state methodologies and techniques used in the course.   AO2 Understand and apply knowledge: Apply concepts, terminology and techniques to familiar and unfamiliar situations, including numerical work.   AO3 Analyse, evaluate and construct: Analyse and evaluate data, methods, claims and explanations, and construct a reasoned argument or conclusion.   AO4 Demonstrate the application of skills: Design and evaluate investigations, handle raw and processed data, treat uncertainties, and communicate results.</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period unchanged, energy quadrupled</a:t>
            </a:r>
          </a:p>
          <a:p>
            <a:pPr marL="0" indent="0">
              <a:buNone/>
            </a:pPr>
            <a:r>
              <a:rPr lang="en-GB" sz="1200" dirty="0"/>
              <a:t>[Distractors] The independence of period from amplitude is the defining feature of simple harmonic motion, which rules out C and D. Total energy is ½kx₀², so it goes as the square of the amplitude — A halves that dependence.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256 Hz and 5.86 m</a:t>
            </a:r>
          </a:p>
          <a:p>
            <a:pPr marL="0" indent="0">
              <a:buNone/>
            </a:pPr>
            <a:r>
              <a:rPr lang="en-GB" sz="1200" dirty="0"/>
              <a:t>[Distractors] The frequency is fixed by the source and does not change at a boundary, which eliminates C and D at once. The wavelength changes with the speed: 1500/256 = 5.86 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1. 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100 Hz</a:t>
            </a:r>
          </a:p>
          <a:p>
            <a:pPr marL="0" indent="0">
              <a:buNone/>
            </a:pPr>
            <a:r>
              <a:rPr lang="en-GB" sz="1200" dirty="0"/>
              <a:t>[Distractors] B is the answer for a pipe open at both ends. A closed pipe has a node at the closed end and an antinode at the open end, so the fundamental fits only a quarter of a wavelength into its length: λ = 4L = 3.4 m.</a:t>
            </a:r>
          </a:p>
          <a:p>
            <a:pPr marL="0" indent="0">
              <a:buNone/>
            </a:pPr>
            <a:r>
              <a:rPr lang="en-GB" sz="1200" dirty="0"/>
              <a:t>[Figure] Figure 1. 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Figure 2. 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553 Hz</a:t>
            </a:r>
          </a:p>
          <a:p>
            <a:pPr marL="0" indent="0">
              <a:buNone/>
            </a:pPr>
            <a:r>
              <a:rPr lang="en-GB" sz="1200" dirty="0"/>
              <a:t>[Distractors] A is the frequency heard after the ambulance has passed, obtained by using the wrong sign. Any answer below 512 Hz can be discarded for an approaching source before the arithmetic begins.</a:t>
            </a:r>
          </a:p>
          <a:p>
            <a:pPr marL="0" indent="0">
              <a:buNone/>
            </a:pPr>
            <a:r>
              <a:rPr lang="en-GB" sz="1200" dirty="0"/>
              <a:t>[Figure] Figure 2. 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IB · IB Diploma Programme Physics · first assessment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Theme C · Wave behaviour</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Simple harmonic motion, the wave model, wave phenomena including interference and diffraction, standing waves and resonance, and the Doppler effect.</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 1A (multiple choice), Paper 1B (data-based), and Paper 2 (short answer and extended response)</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55 in total — SL route 39, HL adds 16</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60 minutes · 10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2   ·   Demanding 6   ·   Discriminating 2</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C.1, C.2, C.3, C.4, C.5</a:t>
            </a:r>
          </a:p>
        </p:txBody>
      </p:sp>
      <p:sp>
        <p:nvSpPr>
          <p:cNvPr id="17" name="panel"/>
          <p:cNvSpPr/>
          <p:nvPr/>
        </p:nvSpPr>
        <p:spPr>
          <a:xfrm>
            <a:off x="558800" y="5624830"/>
            <a:ext cx="31750" cy="496570"/>
          </a:xfrm>
          <a:prstGeom prst="rect">
            <a:avLst/>
          </a:prstGeom>
          <a:solidFill>
            <a:srgbClr val="E0A93F"/>
          </a:solidFill>
          <a:ln>
            <a:noFill/>
          </a:ln>
        </p:spPr>
      </p:sp>
      <p:sp>
        <p:nvSpPr>
          <p:cNvPr id="18" name="text"/>
          <p:cNvSpPr txBox="1"/>
          <p:nvPr/>
        </p:nvSpPr>
        <p:spPr>
          <a:xfrm>
            <a:off x="787400" y="5650230"/>
            <a:ext cx="10845800" cy="44577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C.3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Monochromatic light passes through a single slit and forms a diffraction pattern on a distant screen. The slit is then made narrower. What happens to the width of the central maximum and to its intensity?</a:t>
            </a:r>
          </a:p>
        </p:txBody>
      </p:sp>
      <p:sp>
        <p:nvSpPr>
          <p:cNvPr id="14" name="panel"/>
          <p:cNvSpPr/>
          <p:nvPr/>
        </p:nvSpPr>
        <p:spPr>
          <a:xfrm>
            <a:off x="4201310" y="1953260"/>
            <a:ext cx="3789380" cy="2120900"/>
          </a:xfrm>
          <a:prstGeom prst="rect">
            <a:avLst/>
          </a:prstGeom>
          <a:solidFill>
            <a:srgbClr val="FFFFFF"/>
          </a:solidFill>
          <a:ln w="9525">
            <a:solidFill>
              <a:srgbClr val="C6C8BB"/>
            </a:solidFill>
          </a:ln>
        </p:spPr>
      </p:sp>
      <p:pic>
        <p:nvPicPr>
          <p:cNvPr id="15" name="Figure 3" descr="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
          <p:cNvPicPr>
            <a:picLocks noChangeAspect="1"/>
          </p:cNvPicPr>
          <p:nvPr/>
        </p:nvPicPr>
        <p:blipFill>
          <a:blip r:embed="rId3"/>
          <a:stretch>
            <a:fillRect/>
          </a:stretch>
        </p:blipFill>
        <p:spPr>
          <a:xfrm>
            <a:off x="4315610" y="2067560"/>
            <a:ext cx="3560780"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3 — Plan view of the arrangement. Three parallel rays of monochromatic light travel from the left towards an opaque barrier drawn as two vertical bars; only the middle ray meets the narrow gap between them, which is labelled 'single slit of width b'. Beyond the slit, two faint rays spread out above and below a dashed straight line that continues from the slit to a screen at the far right. On the screen a row of bright bands is drawn, centred on the dashed line, with the band on the line noticeably taller than the pairs of bands above and below it.</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width increases, intensity decreases</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width increases, intensity increases</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width decreases, intensity decreases</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width decreases, intensity increases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width increases, intensity decreases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the intuitive answer — a narrower slit ought to give a narrower patch — and it is exactly backwards. The angular width of the central maximum is 2λ/b, so narrowing b spreads the pattern out, while less light passes through and the pattern is dimmer.</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particle undergoes simple harmonic motion described by x = x₀ sin(ωt). At what displacement is the kinetic energy equal to the potential energy?</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x₀/4</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x₀/2</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x₀/√2</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x₀</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x₀/√2</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answer of a candidate who splits the displacement in half rather than the energy. The potential energy goes as x², so it is half the total when x² = x₀²/2.</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investigates the oscillations of a mass hanging from a vertical spring, expecting the period to satisfy T = 2π√(m/k), where k is the spring constant.</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processed data</a:t>
            </a:r>
          </a:p>
        </p:txBody>
      </p:sp>
      <p:graphicFrame>
        <p:nvGraphicFramePr>
          <p:cNvPr id="15" name="readings"/>
          <p:cNvGraphicFramePr>
            <a:graphicFrameLocks noGrp="1"/>
          </p:cNvGraphicFramePr>
          <p:nvPr/>
        </p:nvGraphicFramePr>
        <p:xfrm>
          <a:off x="558800" y="2181860"/>
          <a:ext cx="11049000" cy="8763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m / kg</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0.100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0.300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0.500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T / 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0.444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0.628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0.770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0.889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0.993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T² / s²</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0.197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0.395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0.592</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0.790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0.987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4195142" y="3235960"/>
            <a:ext cx="3801717" cy="2349500"/>
          </a:xfrm>
          <a:prstGeom prst="rect">
            <a:avLst/>
          </a:prstGeom>
          <a:solidFill>
            <a:srgbClr val="FFFFFF"/>
          </a:solidFill>
          <a:ln w="9525">
            <a:solidFill>
              <a:srgbClr val="C6C8BB"/>
            </a:solidFill>
          </a:ln>
        </p:spPr>
      </p:sp>
      <p:pic>
        <p:nvPicPr>
          <p:cNvPr id="17" name="Figure 4" descr="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
          <p:cNvPicPr>
            <a:picLocks noChangeAspect="1"/>
          </p:cNvPicPr>
          <p:nvPr/>
        </p:nvPicPr>
        <p:blipFill>
          <a:blip r:embed="rId3"/>
          <a:stretch>
            <a:fillRect/>
          </a:stretch>
        </p:blipFill>
        <p:spPr>
          <a:xfrm>
            <a:off x="4309442" y="3350260"/>
            <a:ext cx="3573117" cy="2120900"/>
          </a:xfrm>
          <a:prstGeom prst="rect">
            <a:avLst/>
          </a:prstGeom>
        </p:spPr>
      </p:pic>
      <p:sp>
        <p:nvSpPr>
          <p:cNvPr id="18" name="text"/>
          <p:cNvSpPr txBox="1"/>
          <p:nvPr/>
        </p:nvSpPr>
        <p:spPr>
          <a:xfrm>
            <a:off x="558800" y="56489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4 — Side view of the apparatus on a bench. A vertical rod rises from the heavy base of a clamp stand, and a horizontal clamp arm projects from the top of the rod. A helical spring hangs from the end of the arm and is labelled 'spring, spring constant k'. A rectangular block labelled m hangs from the lower end of the spring. Beside the mass a vertical double-headed arrow labelled 'oscillation' shows that it moves up and down about its hanging position.</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gradient of a graph of T² against m, and hence determine the spring constant k.</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student plotted T² against m rather than T against m.</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Suggest</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In practice the line of best fit for a real spring has a small positive intercept on the T² axis. Suggest a physical reason for this.</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Outline</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Outline how the student should time the oscillations to keep the uncertainty in T small, and state one reason why timing a single oscillation would be unsatisfactory.</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T² = (4π²/k)m, so the gradient is 4π²/k</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(0.987 − 0.197)/(0.500 − 0.100) = 0.790/0.400</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1.98 s² kg⁻¹</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k = 4π²/1.98 = 20 N m⁻¹</a:t>
            </a:r>
          </a:p>
        </p:txBody>
      </p:sp>
      <p:sp>
        <p:nvSpPr>
          <p:cNvPr id="23" name="ms-ref"/>
          <p:cNvSpPr txBox="1"/>
          <p:nvPr/>
        </p:nvSpPr>
        <p:spPr>
          <a:xfrm>
            <a:off x="558800" y="27527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2 marks</a:t>
            </a:r>
          </a:p>
        </p:txBody>
      </p:sp>
      <p:sp>
        <p:nvSpPr>
          <p:cNvPr id="24" name="ms-objective"/>
          <p:cNvSpPr txBox="1"/>
          <p:nvPr/>
        </p:nvSpPr>
        <p:spPr>
          <a:xfrm>
            <a:off x="11302513" y="27527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AO4</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 against m would be a curve, from which no constant can be read directly</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squaring produces a linear relationship, so a straight line both tests the model and gives k from a single gradient</a:t>
            </a:r>
          </a:p>
        </p:txBody>
      </p:sp>
      <p:sp>
        <p:nvSpPr>
          <p:cNvPr id="29" name="ms-ref"/>
          <p:cNvSpPr txBox="1"/>
          <p:nvPr/>
        </p:nvSpPr>
        <p:spPr>
          <a:xfrm>
            <a:off x="558800" y="36525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Suggest — 2 marks</a:t>
            </a:r>
          </a:p>
        </p:txBody>
      </p:sp>
      <p:sp>
        <p:nvSpPr>
          <p:cNvPr id="30" name="ms-objective"/>
          <p:cNvSpPr txBox="1"/>
          <p:nvPr/>
        </p:nvSpPr>
        <p:spPr>
          <a:xfrm>
            <a:off x="11302513" y="36525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spring itself has mass, and part of it oscillates along with the hanging mass</a:t>
            </a:r>
          </a:p>
        </p:txBody>
      </p:sp>
      <p:sp>
        <p:nvSpPr>
          <p:cNvPr id="33" name="ms-tick"/>
          <p:cNvSpPr txBox="1"/>
          <p:nvPr/>
        </p:nvSpPr>
        <p:spPr>
          <a:xfrm>
            <a:off x="558800" y="414655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effective oscillating mass exceeds the mass added, giving a non-zero period as the added mass tends to zero — the intercept corresponds to roughly one third of the spring's own mass</a:t>
            </a:r>
          </a:p>
        </p:txBody>
      </p:sp>
      <p:sp>
        <p:nvSpPr>
          <p:cNvPr id="35" name="text"/>
          <p:cNvSpPr txBox="1"/>
          <p:nvPr/>
        </p:nvSpPr>
        <p:spPr>
          <a:xfrm>
            <a:off x="812800" y="466598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one-third figure is not required for the marks, but a candidate who names the spring's own mass as the cause has given the answer the mark scheme is looking for.</a:t>
            </a:r>
          </a:p>
        </p:txBody>
      </p:sp>
      <p:sp>
        <p:nvSpPr>
          <p:cNvPr id="36" name="ms-ref"/>
          <p:cNvSpPr txBox="1"/>
          <p:nvPr/>
        </p:nvSpPr>
        <p:spPr>
          <a:xfrm>
            <a:off x="558800" y="498348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Outline — 3 marks</a:t>
            </a:r>
          </a:p>
        </p:txBody>
      </p:sp>
      <p:sp>
        <p:nvSpPr>
          <p:cNvPr id="37" name="ms-objective"/>
          <p:cNvSpPr txBox="1"/>
          <p:nvPr/>
        </p:nvSpPr>
        <p:spPr>
          <a:xfrm>
            <a:off x="11302513" y="498348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AO4</a:t>
            </a:r>
          </a:p>
        </p:txBody>
      </p:sp>
      <p:sp>
        <p:nvSpPr>
          <p:cNvPr id="38" name="ms-tick"/>
          <p:cNvSpPr txBox="1"/>
          <p:nvPr/>
        </p:nvSpPr>
        <p:spPr>
          <a:xfrm>
            <a:off x="558800" y="52241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2241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time at least 10 or 20 complete oscillations and divide by the number</a:t>
            </a:r>
          </a:p>
        </p:txBody>
      </p:sp>
      <p:sp>
        <p:nvSpPr>
          <p:cNvPr id="40" name="ms-tick"/>
          <p:cNvSpPr txBox="1"/>
          <p:nvPr/>
        </p:nvSpPr>
        <p:spPr>
          <a:xfrm>
            <a:off x="558800" y="54775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1" name="ms-point"/>
          <p:cNvSpPr txBox="1"/>
          <p:nvPr/>
        </p:nvSpPr>
        <p:spPr>
          <a:xfrm>
            <a:off x="812800" y="54775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start and stop the timing as the mass passes through the equilibrium position, where it moves fastest, using a fixed reference marker</a:t>
            </a:r>
          </a:p>
        </p:txBody>
      </p:sp>
      <p:sp>
        <p:nvSpPr>
          <p:cNvPr id="42" name="ms-tick"/>
          <p:cNvSpPr txBox="1"/>
          <p:nvPr/>
        </p:nvSpPr>
        <p:spPr>
          <a:xfrm>
            <a:off x="558800" y="573087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3" name="ms-point"/>
          <p:cNvSpPr txBox="1"/>
          <p:nvPr/>
        </p:nvSpPr>
        <p:spPr>
          <a:xfrm>
            <a:off x="812800" y="573087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reaction-time uncertainty of about 0.2 s is a large fraction of a single period of about 0.5 s, but only a small fraction of a 10-oscillation total</a:t>
            </a:r>
          </a:p>
        </p:txBody>
      </p:sp>
      <p:sp>
        <p:nvSpPr>
          <p:cNvPr id="44" name="panel"/>
          <p:cNvSpPr/>
          <p:nvPr/>
        </p:nvSpPr>
        <p:spPr>
          <a:xfrm>
            <a:off x="558800" y="558800"/>
            <a:ext cx="11074400" cy="12700"/>
          </a:xfrm>
          <a:prstGeom prst="rect">
            <a:avLst/>
          </a:prstGeom>
          <a:solidFill>
            <a:srgbClr val="2F4B45"/>
          </a:solidFill>
          <a:ln>
            <a:noFill/>
          </a:ln>
        </p:spPr>
      </p:sp>
      <p:sp>
        <p:nvSpPr>
          <p:cNvPr id="4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4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7" name="panel"/>
          <p:cNvSpPr/>
          <p:nvPr/>
        </p:nvSpPr>
        <p:spPr>
          <a:xfrm>
            <a:off x="558800" y="6273800"/>
            <a:ext cx="11074400" cy="12700"/>
          </a:xfrm>
          <a:prstGeom prst="rect">
            <a:avLst/>
          </a:prstGeom>
          <a:solidFill>
            <a:srgbClr val="2F4B45"/>
          </a:solidFill>
          <a:ln>
            <a:noFill/>
          </a:ln>
        </p:spPr>
      </p:sp>
      <p:sp>
        <p:nvSpPr>
          <p:cNvPr id="4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4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C.2, C.4</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string of length 0.60 m is stretched between two fixed points. When plucked, it vibrates in its fundamental mode at a frequency of 250 Hz.</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speed of the transverse waves on the string.</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Describe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Describe how a standing wave is formed on the string, and state what distinguishes a standing wave from a progressive wave.</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2" name="text"/>
          <p:cNvSpPr txBox="1"/>
          <p:nvPr/>
        </p:nvSpPr>
        <p:spPr>
          <a:xfrm>
            <a:off x="558800" y="33375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frequency of the third harmonic of this string, and state how many nodes it has, including the two at the ends.</a:t>
            </a:r>
          </a:p>
        </p:txBody>
      </p:sp>
      <p:sp>
        <p:nvSpPr>
          <p:cNvPr id="23" name="part-ref"/>
          <p:cNvSpPr txBox="1"/>
          <p:nvPr/>
        </p:nvSpPr>
        <p:spPr>
          <a:xfrm>
            <a:off x="558800" y="36753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4" name="part-marks"/>
          <p:cNvSpPr txBox="1"/>
          <p:nvPr/>
        </p:nvSpPr>
        <p:spPr>
          <a:xfrm>
            <a:off x="11009102" y="36753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5" name="text"/>
          <p:cNvSpPr txBox="1"/>
          <p:nvPr/>
        </p:nvSpPr>
        <p:spPr>
          <a:xfrm>
            <a:off x="558800" y="39116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tension in the string is increased. Explain what happens to the fundamental frequency, and explain why the length of the string does not change the speed of the waves on it.</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 the fundamental mode the string carries half a wavelength, so λ = 2L = 1.2 m</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fλ = 250 × 1.2</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300 m s⁻¹</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Describe — 4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wave travels along the string and reflects at the fixed end, and the reflected wave travels back along the string</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two waves have the same frequency, speed and amplitude and travel in opposite directions, so they superpose</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superposition produces fixed nodes where the two always cancel and antinodes where they always reinforce</a:t>
            </a:r>
          </a:p>
        </p:txBody>
      </p:sp>
      <p:sp>
        <p:nvSpPr>
          <p:cNvPr id="29" name="ms-tick"/>
          <p:cNvSpPr txBox="1"/>
          <p:nvPr/>
        </p:nvSpPr>
        <p:spPr>
          <a:xfrm>
            <a:off x="558800" y="350012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standing wave transfers no energy along the string, and every point between adjacent nodes oscillates in phase — unlike a progressive wave, in which phase changes steadily along the direction of travel</a:t>
            </a:r>
          </a:p>
        </p:txBody>
      </p:sp>
      <p:sp>
        <p:nvSpPr>
          <p:cNvPr id="31" name="ms-ref"/>
          <p:cNvSpPr txBox="1"/>
          <p:nvPr/>
        </p:nvSpPr>
        <p:spPr>
          <a:xfrm>
            <a:off x="558800" y="409575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2 marks</a:t>
            </a:r>
          </a:p>
        </p:txBody>
      </p:sp>
      <p:sp>
        <p:nvSpPr>
          <p:cNvPr id="32" name="ms-objective"/>
          <p:cNvSpPr txBox="1"/>
          <p:nvPr/>
        </p:nvSpPr>
        <p:spPr>
          <a:xfrm>
            <a:off x="11302513" y="409575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3" name="ms-tick"/>
          <p:cNvSpPr txBox="1"/>
          <p:nvPr/>
        </p:nvSpPr>
        <p:spPr>
          <a:xfrm>
            <a:off x="558800" y="43364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3364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f₃ = 3 × 250 = 750 Hz</a:t>
            </a:r>
          </a:p>
        </p:txBody>
      </p:sp>
      <p:sp>
        <p:nvSpPr>
          <p:cNvPr id="35" name="ms-tick"/>
          <p:cNvSpPr txBox="1"/>
          <p:nvPr/>
        </p:nvSpPr>
        <p:spPr>
          <a:xfrm>
            <a:off x="558800" y="45897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897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4 nodes</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wave speed on a string increases with tension, so v rises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wavelength of the fundamental is fixed at 2L by the geometry, so f = v/λ increases</a:t>
            </a:r>
          </a:p>
        </p:txBody>
      </p:sp>
      <p:sp>
        <p:nvSpPr>
          <p:cNvPr id="19" name="ms-tick"/>
          <p:cNvSpPr txBox="1"/>
          <p:nvPr/>
        </p:nvSpPr>
        <p:spPr>
          <a:xfrm>
            <a:off x="558800" y="20935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speed depends only on the tension and the mass per unit length of the string — properties of the medium — and not on how much of that medium is between the supports</a:t>
            </a:r>
          </a:p>
        </p:txBody>
      </p:sp>
      <p:sp>
        <p:nvSpPr>
          <p:cNvPr id="21" name="panel"/>
          <p:cNvSpPr/>
          <p:nvPr/>
        </p:nvSpPr>
        <p:spPr>
          <a:xfrm>
            <a:off x="558800" y="558800"/>
            <a:ext cx="11074400" cy="12700"/>
          </a:xfrm>
          <a:prstGeom prst="rect">
            <a:avLst/>
          </a:prstGeom>
          <a:solidFill>
            <a:srgbClr val="2F4B45"/>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2F4B45"/>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amplitude of a mass–spring oscillator is doubled while its mass and spring constant are unchanged. What happens to its period and to its total energy?</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period unchanged, energy doubled</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period unchanged, energy quadrupled</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period doubled, energy doubled</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period doubled, energy quadrupled</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102E29"/>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694352" y="711200"/>
            <a:ext cx="1012137" cy="266700"/>
          </a:xfrm>
          <a:prstGeom prst="roundRect">
            <a:avLst>
              <a:gd name="adj" fmla="val 30000"/>
            </a:avLst>
          </a:prstGeom>
          <a:solidFill>
            <a:srgbClr val="102E29"/>
          </a:solidFill>
          <a:ln>
            <a:no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Coherent light of wavelength 633 nm from a laser is incident normally on a pair of narrow parallel slits separated by 0.25 mm. An interference pattern is observed on a screen 2.40 m from the slits.</a:t>
            </a:r>
          </a:p>
        </p:txBody>
      </p:sp>
      <p:sp>
        <p:nvSpPr>
          <p:cNvPr id="14" name="panel"/>
          <p:cNvSpPr/>
          <p:nvPr/>
        </p:nvSpPr>
        <p:spPr>
          <a:xfrm>
            <a:off x="3209549" y="1953260"/>
            <a:ext cx="5772901" cy="3175000"/>
          </a:xfrm>
          <a:prstGeom prst="rect">
            <a:avLst/>
          </a:prstGeom>
          <a:solidFill>
            <a:srgbClr val="FFFFFF"/>
          </a:solidFill>
          <a:ln w="9525">
            <a:solidFill>
              <a:srgbClr val="C6C8BB"/>
            </a:solidFill>
          </a:ln>
        </p:spPr>
      </p:sp>
      <p:pic>
        <p:nvPicPr>
          <p:cNvPr id="15" name="Figure 5" descr="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
          <p:cNvPicPr>
            <a:picLocks noChangeAspect="1"/>
          </p:cNvPicPr>
          <p:nvPr/>
        </p:nvPicPr>
        <p:blipFill>
          <a:blip r:embed="rId3"/>
          <a:stretch>
            <a:fillRect/>
          </a:stretch>
        </p:blipFill>
        <p:spPr>
          <a:xfrm>
            <a:off x="3323849" y="2067560"/>
            <a:ext cx="5544301"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5 — Plan view. A laser at the left, labelled 'laser, λ = 633 nm', sends a beam horizontally to an opaque barrier, which has two narrow slits, one just above and one just below the beam line, separated by a short bar; the barrier is labelled 'double slit, separation d = 0.25 mm'. Beyond it, faint lines from the two slits spread out towards a screen at the right, where a column of equally spaced bright fringes is drawn, one of them on the dashed line that continues straight on from the slits. A dimension line beneath marks the slit-to-screen distance as D = 2.40 m.</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102E29"/>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694352" y="711200"/>
            <a:ext cx="1012137" cy="266700"/>
          </a:xfrm>
          <a:prstGeom prst="roundRect">
            <a:avLst>
              <a:gd name="adj" fmla="val 30000"/>
            </a:avLst>
          </a:prstGeom>
          <a:solidFill>
            <a:srgbClr val="102E29"/>
          </a:solidFill>
          <a:ln>
            <a:no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separation of adjacent bright fringes on the screen.</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in terms of path difference, why a bright fringe appears at the centre of the pattern and why dark fringes appear either side of it.</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Suggest</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One of the two slits is now covered with a filter that halves the amplitude of the light passing through it. Suggest how the appearance of the pattern changes.</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Compare</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double slit is replaced by a diffraction grating of 500 lines per millimetre, illuminated by the same laser. Compare the pattern produced with the double-slit pattern.</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A9BDB6"/>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694352" y="711200"/>
            <a:ext cx="1012137" cy="266700"/>
          </a:xfrm>
          <a:prstGeom prst="roundRect">
            <a:avLst>
              <a:gd name="adj" fmla="val 30000"/>
            </a:avLst>
          </a:prstGeom>
          <a:noFill/>
          <a:ln w="9525">
            <a:solidFill>
              <a:srgbClr val="A9BDB6"/>
            </a:solid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 = λD/d</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 = (633 × 10⁻⁹ × 2.40)/(0.25 × 10⁻³)</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 = 6.1 × 10⁻³ m (6.1 mm)</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the centre the two paths are equal, so the path difference is zero and the waves arrive in phase and interfere constructively</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moving away from the centre, the path difference grows</a:t>
            </a:r>
          </a:p>
        </p:txBody>
      </p:sp>
      <p:sp>
        <p:nvSpPr>
          <p:cNvPr id="27" name="ms-tick"/>
          <p:cNvSpPr txBox="1"/>
          <p:nvPr/>
        </p:nvSpPr>
        <p:spPr>
          <a:xfrm>
            <a:off x="558800" y="324675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where it reaches half a wavelength the waves arrive antiphase and cancel, giving a dark fringe; where it reaches a whole wavelength they reinforce again</a:t>
            </a:r>
          </a:p>
        </p:txBody>
      </p:sp>
      <p:sp>
        <p:nvSpPr>
          <p:cNvPr id="29" name="ms-ref"/>
          <p:cNvSpPr txBox="1"/>
          <p:nvPr/>
        </p:nvSpPr>
        <p:spPr>
          <a:xfrm>
            <a:off x="558800" y="38423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Suggest — 3 marks</a:t>
            </a:r>
          </a:p>
        </p:txBody>
      </p:sp>
      <p:sp>
        <p:nvSpPr>
          <p:cNvPr id="30" name="ms-objective"/>
          <p:cNvSpPr txBox="1"/>
          <p:nvPr/>
        </p:nvSpPr>
        <p:spPr>
          <a:xfrm>
            <a:off x="11302513" y="38423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1" name="ms-tick"/>
          <p:cNvSpPr txBox="1"/>
          <p:nvPr/>
        </p:nvSpPr>
        <p:spPr>
          <a:xfrm>
            <a:off x="558800" y="40830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40830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fringe separation is unchanged, because it depends only on λ, D and d</a:t>
            </a:r>
          </a:p>
        </p:txBody>
      </p:sp>
      <p:sp>
        <p:nvSpPr>
          <p:cNvPr id="33" name="ms-tick"/>
          <p:cNvSpPr txBox="1"/>
          <p:nvPr/>
        </p:nvSpPr>
        <p:spPr>
          <a:xfrm>
            <a:off x="558800" y="43364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3364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dark fringes are no longer completely dark, because the two amplitudes no longer cancel exactly</a:t>
            </a:r>
          </a:p>
        </p:txBody>
      </p:sp>
      <p:sp>
        <p:nvSpPr>
          <p:cNvPr id="35" name="ms-tick"/>
          <p:cNvSpPr txBox="1"/>
          <p:nvPr/>
        </p:nvSpPr>
        <p:spPr>
          <a:xfrm>
            <a:off x="558800" y="45897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897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contrast between bright and dark fringes is reduced, and the bright fringes are dimmer</a:t>
            </a:r>
          </a:p>
        </p:txBody>
      </p:sp>
      <p:sp>
        <p:nvSpPr>
          <p:cNvPr id="37" name="text"/>
          <p:cNvSpPr txBox="1"/>
          <p:nvPr/>
        </p:nvSpPr>
        <p:spPr>
          <a:xfrm>
            <a:off x="812800" y="491934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best-discriminating part of the paper. Almost every candidate can find the fringe spacing; far fewer see that the visibility of a two-source pattern depends on the amplitudes being matched.</a:t>
            </a:r>
          </a:p>
        </p:txBody>
      </p:sp>
      <p:sp>
        <p:nvSpPr>
          <p:cNvPr id="38" name="panel"/>
          <p:cNvSpPr/>
          <p:nvPr/>
        </p:nvSpPr>
        <p:spPr>
          <a:xfrm>
            <a:off x="558800" y="558800"/>
            <a:ext cx="11074400" cy="12700"/>
          </a:xfrm>
          <a:prstGeom prst="rect">
            <a:avLst/>
          </a:prstGeom>
          <a:solidFill>
            <a:srgbClr val="2F4B45"/>
          </a:solidFill>
          <a:ln>
            <a:noFill/>
          </a:ln>
        </p:spPr>
      </p:sp>
      <p:sp>
        <p:nvSpPr>
          <p:cNvPr id="3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4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1" name="panel"/>
          <p:cNvSpPr/>
          <p:nvPr/>
        </p:nvSpPr>
        <p:spPr>
          <a:xfrm>
            <a:off x="558800" y="6273800"/>
            <a:ext cx="11074400" cy="12700"/>
          </a:xfrm>
          <a:prstGeom prst="rect">
            <a:avLst/>
          </a:prstGeom>
          <a:solidFill>
            <a:srgbClr val="2F4B45"/>
          </a:solidFill>
          <a:ln>
            <a:noFill/>
          </a:ln>
        </p:spPr>
      </p:sp>
      <p:sp>
        <p:nvSpPr>
          <p:cNvPr id="4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4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A9BDB6"/>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694352" y="711200"/>
            <a:ext cx="1012137" cy="266700"/>
          </a:xfrm>
          <a:prstGeom prst="roundRect">
            <a:avLst>
              <a:gd name="adj" fmla="val 30000"/>
            </a:avLst>
          </a:prstGeom>
          <a:noFill/>
          <a:ln w="9525">
            <a:solidFill>
              <a:srgbClr val="A9BDB6"/>
            </a:solid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Compare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grating produces maxima that are much sharper and narrower, separated by wide dark regions, rather than broad fringes of gradually varying brightness</a:t>
            </a:r>
          </a:p>
        </p:txBody>
      </p:sp>
      <p:sp>
        <p:nvSpPr>
          <p:cNvPr id="17" name="ms-tick"/>
          <p:cNvSpPr txBox="1"/>
          <p:nvPr/>
        </p:nvSpPr>
        <p:spPr>
          <a:xfrm>
            <a:off x="558800" y="20300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maxima are much further apart, because the slit separation of 2.0 × 10⁻⁶ m is far smaller than 0.25 mm</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each maximum is brighter, because light from many thousands of slits contributes to it rather than from only two</a:t>
            </a:r>
          </a:p>
        </p:txBody>
      </p:sp>
      <p:sp>
        <p:nvSpPr>
          <p:cNvPr id="21" name="panel"/>
          <p:cNvSpPr/>
          <p:nvPr/>
        </p:nvSpPr>
        <p:spPr>
          <a:xfrm>
            <a:off x="558800" y="558800"/>
            <a:ext cx="11074400" cy="12700"/>
          </a:xfrm>
          <a:prstGeom prst="rect">
            <a:avLst/>
          </a:prstGeom>
          <a:solidFill>
            <a:srgbClr val="2F4B45"/>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2F4B45"/>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C.1, C.5</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particle of mass 0.25 kg undergoes simple harmonic motion with amplitude 8.0 cm and period 1.6 s. Separately, a star in a distant galaxy emits a spectral line of laboratory wavelength 486.1 nm, which is observed on Earth at 487.5 nm.</a:t>
            </a:r>
          </a:p>
        </p:txBody>
      </p:sp>
      <p:sp>
        <p:nvSpPr>
          <p:cNvPr id="14" name="panel"/>
          <p:cNvSpPr/>
          <p:nvPr/>
        </p:nvSpPr>
        <p:spPr>
          <a:xfrm>
            <a:off x="3364340" y="1953260"/>
            <a:ext cx="5463321" cy="3175000"/>
          </a:xfrm>
          <a:prstGeom prst="rect">
            <a:avLst/>
          </a:prstGeom>
          <a:solidFill>
            <a:srgbClr val="FFFFFF"/>
          </a:solidFill>
          <a:ln w="9525">
            <a:solidFill>
              <a:srgbClr val="C6C8BB"/>
            </a:solidFill>
          </a:ln>
        </p:spPr>
      </p:sp>
      <p:pic>
        <p:nvPicPr>
          <p:cNvPr id="15" name="Figure 6" descr="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
          <p:cNvPicPr>
            <a:picLocks noChangeAspect="1"/>
          </p:cNvPicPr>
          <p:nvPr/>
        </p:nvPicPr>
        <p:blipFill>
          <a:blip r:embed="rId3"/>
          <a:stretch>
            <a:fillRect/>
          </a:stretch>
        </p:blipFill>
        <p:spPr>
          <a:xfrm>
            <a:off x="3478640" y="2067560"/>
            <a:ext cx="5234721"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6 — A pair of empty axes provided for the sketch. The horizontal axis is labelled 'displacement x / cm' and is scaled from −8.0 through 0 to +8.0, with faint gridlines at −8.0, −4.0, 0, +4.0 and +8.0 and a dashed vertical line drawn at x = 0. The vertical axis is labelled 'energy / J' and carries only a zero at its foot, so no numerical scale is imposed. No curve of any kind is drawn on the axes.</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total energy of the oscillating particle.</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Sketch</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Sketch, on the same axes, graphs of the kinetic energy and of the potential energy of the particle against displacement, from −x₀ to +x₀.</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speed at which the star is moving relative to the Earth, and state whether it is approaching or receding.</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Doppler shift for light is treated differently from the Doppler shift for sound when the source and the observer are both moving.</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ω = 2π/T = 2π/1.6 = 3.93 rad s⁻¹</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E_total = ½mω²x₀²</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½ × 0.25 × 3.93² × 0.080²</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1.2 × 10⁻² J</a:t>
            </a:r>
          </a:p>
        </p:txBody>
      </p:sp>
      <p:sp>
        <p:nvSpPr>
          <p:cNvPr id="23" name="ms-ref"/>
          <p:cNvSpPr txBox="1"/>
          <p:nvPr/>
        </p:nvSpPr>
        <p:spPr>
          <a:xfrm>
            <a:off x="558800" y="27527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Sketch — 3 marks</a:t>
            </a:r>
          </a:p>
        </p:txBody>
      </p:sp>
      <p:sp>
        <p:nvSpPr>
          <p:cNvPr id="24" name="ms-objective"/>
          <p:cNvSpPr txBox="1"/>
          <p:nvPr/>
        </p:nvSpPr>
        <p:spPr>
          <a:xfrm>
            <a:off x="11302513" y="27527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potential energy is a parabola with a minimum of zero at x = 0, rising to the total energy at x = ±x₀</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kinetic energy is an inverted parabola, maximum at x = 0 and zero at x = ±x₀</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two curves sum to a constant at every displacement, and cross at x = ±x₀/√2</a:t>
            </a:r>
          </a:p>
        </p:txBody>
      </p:sp>
      <p:sp>
        <p:nvSpPr>
          <p:cNvPr id="31" name="ms-ref"/>
          <p:cNvSpPr txBox="1"/>
          <p:nvPr/>
        </p:nvSpPr>
        <p:spPr>
          <a:xfrm>
            <a:off x="558800" y="39058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4 marks</a:t>
            </a:r>
          </a:p>
        </p:txBody>
      </p:sp>
      <p:sp>
        <p:nvSpPr>
          <p:cNvPr id="32" name="ms-objective"/>
          <p:cNvSpPr txBox="1"/>
          <p:nvPr/>
        </p:nvSpPr>
        <p:spPr>
          <a:xfrm>
            <a:off x="11302513" y="39058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Δλ = 487.5 − 486.1 = 1.4 nm</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Δλ/λ₀ = v/c, so v = c(1.4/486.1)</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8.6 × 10⁵ m s⁻¹</a:t>
            </a:r>
          </a:p>
        </p:txBody>
      </p:sp>
      <p:sp>
        <p:nvSpPr>
          <p:cNvPr id="39" name="ms-tick"/>
          <p:cNvSpPr txBox="1"/>
          <p:nvPr/>
        </p:nvSpPr>
        <p:spPr>
          <a:xfrm>
            <a:off x="558800" y="49066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49066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observed wavelength is longer, so the light is redshifted and the star is receding</a:t>
            </a:r>
          </a:p>
        </p:txBody>
      </p:sp>
      <p:sp>
        <p:nvSpPr>
          <p:cNvPr id="41" name="panel"/>
          <p:cNvSpPr/>
          <p:nvPr/>
        </p:nvSpPr>
        <p:spPr>
          <a:xfrm>
            <a:off x="558800" y="558800"/>
            <a:ext cx="11074400" cy="12700"/>
          </a:xfrm>
          <a:prstGeom prst="rect">
            <a:avLst/>
          </a:prstGeom>
          <a:solidFill>
            <a:srgbClr val="2F4B45"/>
          </a:solidFill>
          <a:ln>
            <a:noFill/>
          </a:ln>
        </p:spPr>
      </p:sp>
      <p:sp>
        <p:nvSpPr>
          <p:cNvPr id="4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4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4" name="panel"/>
          <p:cNvSpPr/>
          <p:nvPr/>
        </p:nvSpPr>
        <p:spPr>
          <a:xfrm>
            <a:off x="558800" y="6273800"/>
            <a:ext cx="11074400" cy="12700"/>
          </a:xfrm>
          <a:prstGeom prst="rect">
            <a:avLst/>
          </a:prstGeom>
          <a:solidFill>
            <a:srgbClr val="2F4B45"/>
          </a:solidFill>
          <a:ln>
            <a:noFill/>
          </a:ln>
        </p:spPr>
      </p:sp>
      <p:sp>
        <p:nvSpPr>
          <p:cNvPr id="4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4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sound travels through a medium, so the equations distinguish a moving source from a moving observer — the two give different shifts for the same relative speed</a:t>
            </a:r>
          </a:p>
        </p:txBody>
      </p:sp>
      <p:sp>
        <p:nvSpPr>
          <p:cNvPr id="17" name="ms-tick"/>
          <p:cNvSpPr txBox="1"/>
          <p:nvPr/>
        </p:nvSpPr>
        <p:spPr>
          <a:xfrm>
            <a:off x="558800" y="20300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light needs no medium, and its speed is the same in every inertial frame</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only the relative velocity of source and observer can matter, and a single expression covers every case</a:t>
            </a:r>
          </a:p>
        </p:txBody>
      </p:sp>
      <p:sp>
        <p:nvSpPr>
          <p:cNvPr id="21" name="text"/>
          <p:cNvSpPr txBox="1"/>
          <p:nvPr/>
        </p:nvSpPr>
        <p:spPr>
          <a:xfrm>
            <a:off x="812800" y="261302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This is a Nature of Science point as much as a physics one, and it is the sort of connection the extended-response part of a Paper 2 question is set to reward.</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IB Diploma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 of a word, phrase, concept or physical quantity.</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8" name="text"/>
          <p:cNvSpPr txBox="1"/>
          <p:nvPr/>
        </p:nvSpPr>
        <p:spPr>
          <a:xfrm>
            <a:off x="558800" y="21316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specific name, value or other brief answer without explanation or calculation.</a:t>
            </a:r>
          </a:p>
        </p:txBody>
      </p:sp>
      <p:sp>
        <p:nvSpPr>
          <p:cNvPr id="9" name="command-word"/>
          <p:cNvSpPr txBox="1"/>
          <p:nvPr/>
        </p:nvSpPr>
        <p:spPr>
          <a:xfrm>
            <a:off x="5588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10" name="text"/>
          <p:cNvSpPr txBox="1"/>
          <p:nvPr/>
        </p:nvSpPr>
        <p:spPr>
          <a:xfrm>
            <a:off x="5588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a numerical answer, showing the relevant stages in the working.</a:t>
            </a:r>
          </a:p>
        </p:txBody>
      </p:sp>
      <p:sp>
        <p:nvSpPr>
          <p:cNvPr id="11" name="command-word"/>
          <p:cNvSpPr txBox="1"/>
          <p:nvPr/>
        </p:nvSpPr>
        <p:spPr>
          <a:xfrm>
            <a:off x="5588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2" name="text"/>
          <p:cNvSpPr txBox="1"/>
          <p:nvPr/>
        </p:nvSpPr>
        <p:spPr>
          <a:xfrm>
            <a:off x="5588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a:t>
            </a:r>
          </a:p>
        </p:txBody>
      </p:sp>
      <p:sp>
        <p:nvSpPr>
          <p:cNvPr id="13" name="command-word"/>
          <p:cNvSpPr txBox="1"/>
          <p:nvPr/>
        </p:nvSpPr>
        <p:spPr>
          <a:xfrm>
            <a:off x="5588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4" name="text"/>
          <p:cNvSpPr txBox="1"/>
          <p:nvPr/>
        </p:nvSpPr>
        <p:spPr>
          <a:xfrm>
            <a:off x="558800" y="399097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the only possible answer, from the data or by reasoning.</a:t>
            </a:r>
          </a:p>
        </p:txBody>
      </p:sp>
      <p:sp>
        <p:nvSpPr>
          <p:cNvPr id="15" name="command-word"/>
          <p:cNvSpPr txBox="1"/>
          <p:nvPr/>
        </p:nvSpPr>
        <p:spPr>
          <a:xfrm>
            <a:off x="558800" y="43294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Outline</a:t>
            </a:r>
          </a:p>
        </p:txBody>
      </p:sp>
      <p:sp>
        <p:nvSpPr>
          <p:cNvPr id="16" name="text"/>
          <p:cNvSpPr txBox="1"/>
          <p:nvPr/>
        </p:nvSpPr>
        <p:spPr>
          <a:xfrm>
            <a:off x="558800" y="45529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brief account or summary.</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Compare</a:t>
            </a:r>
          </a:p>
        </p:txBody>
      </p:sp>
      <p:sp>
        <p:nvSpPr>
          <p:cNvPr id="18" name="text"/>
          <p:cNvSpPr txBox="1"/>
          <p:nvPr/>
        </p:nvSpPr>
        <p:spPr>
          <a:xfrm>
            <a:off x="558800" y="511492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an account of the similarities between two or more items, referring to both throughout.</a:t>
            </a:r>
          </a:p>
        </p:txBody>
      </p:sp>
      <p:sp>
        <p:nvSpPr>
          <p:cNvPr id="19"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Discuss</a:t>
            </a:r>
          </a:p>
        </p:txBody>
      </p:sp>
      <p:sp>
        <p:nvSpPr>
          <p:cNvPr id="20"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Offer a considered and balanced review that includes a range of arguments, factors or hypotheses, supported by appropriate evidence.</a:t>
            </a:r>
          </a:p>
        </p:txBody>
      </p:sp>
      <p:sp>
        <p:nvSpPr>
          <p:cNvPr id="21"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Evaluate</a:t>
            </a:r>
          </a:p>
        </p:txBody>
      </p:sp>
      <p:sp>
        <p:nvSpPr>
          <p:cNvPr id="22"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Make an appraisal by weighing up the strengths and limitations.</a:t>
            </a:r>
          </a:p>
        </p:txBody>
      </p:sp>
      <p:sp>
        <p:nvSpPr>
          <p:cNvPr id="23" name="command-word"/>
          <p:cNvSpPr txBox="1"/>
          <p:nvPr/>
        </p:nvSpPr>
        <p:spPr>
          <a:xfrm>
            <a:off x="63119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24" name="text"/>
          <p:cNvSpPr txBox="1"/>
          <p:nvPr/>
        </p:nvSpPr>
        <p:spPr>
          <a:xfrm>
            <a:off x="63119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 including reasons or causes.</a:t>
            </a:r>
          </a:p>
        </p:txBody>
      </p:sp>
      <p:sp>
        <p:nvSpPr>
          <p:cNvPr id="25" name="command-word"/>
          <p:cNvSpPr txBox="1"/>
          <p:nvPr/>
        </p:nvSpPr>
        <p:spPr>
          <a:xfrm>
            <a:off x="63119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6" name="text"/>
          <p:cNvSpPr txBox="1"/>
          <p:nvPr/>
        </p:nvSpPr>
        <p:spPr>
          <a:xfrm>
            <a:off x="63119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steps in a calculation or derivation.</a:t>
            </a:r>
          </a:p>
        </p:txBody>
      </p:sp>
      <p:sp>
        <p:nvSpPr>
          <p:cNvPr id="27" name="command-word"/>
          <p:cNvSpPr txBox="1"/>
          <p:nvPr/>
        </p:nvSpPr>
        <p:spPr>
          <a:xfrm>
            <a:off x="63119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8" name="text"/>
          <p:cNvSpPr txBox="1"/>
          <p:nvPr/>
        </p:nvSpPr>
        <p:spPr>
          <a:xfrm>
            <a:off x="6311900" y="399097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Represent by means of a graph showing a line and labelled but unscaled axes, with important features clearly identifiable.</a:t>
            </a:r>
          </a:p>
        </p:txBody>
      </p:sp>
      <p:sp>
        <p:nvSpPr>
          <p:cNvPr id="29" name="command-word"/>
          <p:cNvSpPr txBox="1"/>
          <p:nvPr/>
        </p:nvSpPr>
        <p:spPr>
          <a:xfrm>
            <a:off x="6311900" y="450278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30" name="text"/>
          <p:cNvSpPr txBox="1"/>
          <p:nvPr/>
        </p:nvSpPr>
        <p:spPr>
          <a:xfrm>
            <a:off x="6311900" y="472630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Propose a solution, hypothesis or other possible answer.</a:t>
            </a:r>
          </a:p>
        </p:txBody>
      </p:sp>
      <p:sp>
        <p:nvSpPr>
          <p:cNvPr id="31" name="panel"/>
          <p:cNvSpPr/>
          <p:nvPr/>
        </p:nvSpPr>
        <p:spPr>
          <a:xfrm>
            <a:off x="558800" y="558800"/>
            <a:ext cx="11074400" cy="12700"/>
          </a:xfrm>
          <a:prstGeom prst="rect">
            <a:avLst/>
          </a:prstGeom>
          <a:solidFill>
            <a:srgbClr val="C6C8BB"/>
          </a:solidFill>
          <a:ln>
            <a:noFill/>
          </a:ln>
        </p:spPr>
      </p:sp>
      <p:sp>
        <p:nvSpPr>
          <p:cNvPr id="3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3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4" name="panel"/>
          <p:cNvSpPr/>
          <p:nvPr/>
        </p:nvSpPr>
        <p:spPr>
          <a:xfrm>
            <a:off x="558800" y="6273800"/>
            <a:ext cx="11074400" cy="12700"/>
          </a:xfrm>
          <a:prstGeom prst="rect">
            <a:avLst/>
          </a:prstGeom>
          <a:solidFill>
            <a:srgbClr val="C6C8BB"/>
          </a:solidFill>
          <a:ln>
            <a:noFill/>
          </a:ln>
        </p:spPr>
      </p:sp>
      <p:sp>
        <p:nvSpPr>
          <p:cNvPr id="3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period unchanged, energy quadrupled</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independence of period from amplitude is the defining feature of simple harmonic motion, which rules out C and D. Total energy is ½kx₀², so it goes as the square of the amplitude — A halves that dependence.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sound wave of frequency 256 Hz travels through air at 340 m s⁻¹ and then passes into water, where its speed is 1500 m s⁻¹. What are its frequency and wavelength in the water?</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256 Hz and 1.33 m</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256 Hz and 5.86 m</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1130 Hz and 1.33 m</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58 Hz and 5.86 m</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256 Hz and 5.86 m</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frequency is fixed by the source and does not change at a boundary, which eliminates C and D at once. The wavelength changes with the speed: 1500/256 = 5.86 m.</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C.4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pipe of length 0.85 m is closed at one end and open at the other. The speed of sound in air is 340 m s⁻¹. What is the frequency of the fundamental note?</a:t>
            </a:r>
          </a:p>
        </p:txBody>
      </p:sp>
      <p:sp>
        <p:nvSpPr>
          <p:cNvPr id="14" name="panel"/>
          <p:cNvSpPr/>
          <p:nvPr/>
        </p:nvSpPr>
        <p:spPr>
          <a:xfrm>
            <a:off x="3458633" y="1953260"/>
            <a:ext cx="5274733" cy="2120900"/>
          </a:xfrm>
          <a:prstGeom prst="rect">
            <a:avLst/>
          </a:prstGeom>
          <a:solidFill>
            <a:srgbClr val="FFFFFF"/>
          </a:solidFill>
          <a:ln w="9525">
            <a:solidFill>
              <a:srgbClr val="C6C8BB"/>
            </a:solidFill>
          </a:ln>
        </p:spPr>
      </p:sp>
      <p:pic>
        <p:nvPicPr>
          <p:cNvPr id="15" name="Figure 1" descr="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
          <p:cNvPicPr>
            <a:picLocks noChangeAspect="1"/>
          </p:cNvPicPr>
          <p:nvPr/>
        </p:nvPicPr>
        <p:blipFill>
          <a:blip r:embed="rId3"/>
          <a:stretch>
            <a:fillRect/>
          </a:stretch>
        </p:blipFill>
        <p:spPr>
          <a:xfrm>
            <a:off x="3572933" y="2067560"/>
            <a:ext cx="5046133"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1 — Side view of a horizontal pipe drawn as a long rectangle lying on its side. Its left-hand end is sealed by a wall drawn with hatching behind it and labelled 'closed end'; its right-hand end has no wall drawn across it and is labelled 'open end'. The air column inside carries the note 'air, speed of sound 340 m s⁻¹', and a dimension line beneath the pipe, with a tick at each end, marks its length as L = 0.85 m from the closed end to the open end.</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100 Hz</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200 Hz</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400 Hz</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800 Hz</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100 Hz</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is the answer for a pipe open at both ends. A closed pipe has a node at the closed end and an antinode at the open end, so the fundamental fits only a quarter of a wavelength into its length: λ = 4L = 3.4 m.</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C.5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ambulance siren emits a note of frequency 512 Hz. The ambulance travels at 25 m s⁻¹ towards a stationary observer. The speed of sound in air is 340 m s⁻¹. What frequency does the observer hear?</a:t>
            </a:r>
          </a:p>
        </p:txBody>
      </p:sp>
      <p:sp>
        <p:nvSpPr>
          <p:cNvPr id="14" name="panel"/>
          <p:cNvSpPr/>
          <p:nvPr/>
        </p:nvSpPr>
        <p:spPr>
          <a:xfrm>
            <a:off x="3653739" y="1953260"/>
            <a:ext cx="4884523" cy="2120900"/>
          </a:xfrm>
          <a:prstGeom prst="rect">
            <a:avLst/>
          </a:prstGeom>
          <a:solidFill>
            <a:srgbClr val="FFFFFF"/>
          </a:solidFill>
          <a:ln w="9525">
            <a:solidFill>
              <a:srgbClr val="C6C8BB"/>
            </a:solidFill>
          </a:ln>
        </p:spPr>
      </p:sp>
      <p:pic>
        <p:nvPicPr>
          <p:cNvPr id="15" name="Figure 2" descr="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
          <p:cNvPicPr>
            <a:picLocks noChangeAspect="1"/>
          </p:cNvPicPr>
          <p:nvPr/>
        </p:nvPicPr>
        <p:blipFill>
          <a:blip r:embed="rId3"/>
          <a:stretch>
            <a:fillRect/>
          </a:stretch>
        </p:blipFill>
        <p:spPr>
          <a:xfrm>
            <a:off x="3768039" y="2067560"/>
            <a:ext cx="4655923"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2 — Side view along a straight road, drawn as a hatched ground line. On the left an ambulance stands on the road, labelled 'ambulance, siren of frequency 512 Hz'. A horizontal arrow leaves the front of the ambulance and points to the right, labelled 25 m s⁻¹. Well ahead of it, on the same road, a person stands still, labelled 'stationary observer'. A note below the road reads 'speed of sound in air = 340 m s⁻¹'.</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477 Hz</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512 Hz</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553 Hz</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590 Hz</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C · WAVE BEHAVIOUR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C · Wave behaviour.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553 Hz</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the frequency heard after the ambulance has passed, obtained by using the wrong sign. Any answer below 512 Hz can be discarded for an approaching source before the arithmetic begins.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C · WAVE BEHAVIOUR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C · Wave behaviour.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 — Theme C · Wave behaviour</dc:title>
  <dc:subject>Wave behaviour</dc:subject>
  <dc:creator>GioPhysics</dc:creator>
  <cp:keywords>practice paper, IB, IB Diploma Programme Physics · first assessment 2025</cp:keywords>
  <dc:description>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dc:description>
  <cp:lastModifiedBy>GioPhysics</cp:lastModifiedBy>
  <dcterms:created xsi:type="dcterms:W3CDTF">2026-01-01T00:00:00Z</dcterms:created>
  <dcterms:modified xsi:type="dcterms:W3CDTF">2026-01-01T00:00:00Z</dcterms:modified>
</cp:coreProperties>
</file>