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[Format] Every candidate sits two theory papers and one practical-skills paper. Core takes Papers 1 and 3 and is capped at grade C; Extended takes Papers 2 and 4 and reaches A*. Both then take either Paper 5 (practical test) or Paper 6 (alternative to practical), which carries 20% either way. Theory papers give you no formula sheet.</a:t>
            </a:r>
          </a:p>
          <a:p>
            <a:pPr marL="0" indent="0">
              <a:buNone/>
            </a:pPr>
            <a:r>
              <a:rPr lang="en-GB" sz="1200" dirty="0"/>
              <a:t>[Demand] Pitched at the board's own level, not above it. Multiple choice is mostly one step, with a couple of two-step items and one that rewards the candidate who does not take the obvious route. Structured questions open on a 1-mark recall and close on an explanation or a suggestion worth two marks — the marks real candidates most often drop.</a:t>
            </a:r>
          </a:p>
          <a:p>
            <a:pPr marL="0" indent="0">
              <a:buNone/>
            </a:pPr>
            <a:r>
              <a:rPr lang="en-GB" sz="1200" dirty="0"/>
              <a:t>[Source] Cambridge IGCSE Physics 0625 syllabus — https://www.cambridgeinternational.org/Images/697209-2026-2028-syllabus.pdf</a:t>
            </a:r>
          </a:p>
          <a:p>
            <a:pPr marL="0" indent="0">
              <a:buNone/>
            </a:pPr>
            <a:r>
              <a:rPr lang="en-GB" sz="1200" dirty="0"/>
              <a:t>[Disclaimer] Written by GioPhysics from the published syllabus. These are practice papers in the style of Cambridge IGCSE Physics 0625; they are not Cambridge papers, contain no past-paper questions, and the official syllabus and specimen materials remain the authority.</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Recall — One idea, one step. The mark is for knowing it.</a:t>
            </a:r>
          </a:p>
          <a:p>
            <a:pPr marL="0" indent="0">
              <a:buNone/>
            </a:pPr>
            <a:r>
              <a:rPr lang="en-GB" sz="1200" dirty="0"/>
              <a:t>[Figure] Fig. 5.1. Two magnets face each other across a gap, the left one presenting its north pole and the right one its south pole, with the flat pole faces vertical and parallel. Four horizontal arrows drawn across the gap from the north pole to the south pole represent the magnetic field. A straight wire runs vertically down the page through the middle of the gap, so that it crosses the field lines at right angles, and a short arrow on the wire labelled I shows the current flowing up the page.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C — at right angles to both the current and the field</a:t>
            </a:r>
          </a:p>
          <a:p>
            <a:pPr marL="0" indent="0">
              <a:buNone/>
            </a:pPr>
            <a:r>
              <a:rPr lang="en-GB" sz="1200" dirty="0"/>
              <a:t>[Distractors] D confuses the motor effect with electromagnetic induction — a current-carrying wire in a field experiences a force whether or not it is moving.</a:t>
            </a:r>
          </a:p>
          <a:p>
            <a:pPr marL="0" indent="0">
              <a:buNone/>
            </a:pPr>
            <a:r>
              <a:rPr lang="en-GB" sz="1200" dirty="0"/>
              <a:t>[Figure] Fig. 5.1. Two magnets face each other across a gap, the left one presenting its north pole and the right one its south pole, with the flat pole faces vertical and parallel. Four horizontal arrows drawn across the gap from the north pole to the south pole represent the magnetic field. A straight wire runs vertically down the page through the middle of the gap, so that it crosses the field lines at right angles, and a short arrow on the wire labelled I shows the current flowing up the page.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Routine — The standard application — the named equation, the usual graph read.</a:t>
            </a:r>
          </a:p>
          <a:p>
            <a:pPr marL="0" indent="0">
              <a:buNone/>
            </a:pPr>
            <a:r>
              <a:rPr lang="en-GB" sz="1200" dirty="0"/>
              <a:t>[Figure] Fig. 6.1. A transformer drawn as a rectangular iron core with a hollow centre. Wound around the left limb is the primary coil, labelled 200 turns and drawn as five loops encircling the limb; its two ends run out to the left to a 12 V a.c. supply, drawn as a circle containing one cycle of a sine wave. Wound around the right limb is the secondary coil, labelled 5000 turns and drawn as seven closer-spaced loops; its two ends run out to the right to a pair of open output terminals.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C — 300 V</a:t>
            </a:r>
          </a:p>
          <a:p>
            <a:pPr marL="0" indent="0">
              <a:buNone/>
            </a:pPr>
            <a:r>
              <a:rPr lang="en-GB" sz="1200" dirty="0"/>
              <a:t>[Distractors] A inverts the turns ratio. With more turns on the secondary this is a step-up transformer, so any answer at or below 12 V can be discarded before the arithmetic.</a:t>
            </a:r>
          </a:p>
          <a:p>
            <a:pPr marL="0" indent="0">
              <a:buNone/>
            </a:pPr>
            <a:r>
              <a:rPr lang="en-GB" sz="1200" dirty="0"/>
              <a:t>[Figure] Fig. 6.1. A transformer drawn as a rectangular iron core with a hollow centre. Wound around the left limb is the primary coil, labelled 200 turns and drawn as five loops encircling the limb; its two ends run out to the left to a 12 V a.c. supply, drawn as a circle containing one cycle of a sine wave. Wound around the right limb is the secondary coil, labelled 5000 turns and drawn as seven closer-spaced loops; its two ends run out to the right to a pair of open output terminals.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 7.1. Circuit diagram. From the positive terminal of the 12 V battery, drawn at the foot of the circuit with its long plate on the left, the wire runs round to a resistor labelled 40 ohm. Beyond that resistor the circuit reaches a junction and divides into two parallel branches, the upper one containing a resistor labelled 30 ohm and the lower one a resistor labelled 60 ohm. The branches rejoin at a second junction, and a single wire returns from there to the negative terminal of the battery.</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 7.1. Circuit diagram. From the positive terminal of the 12 V battery, drawn at the foot of the circuit with its long plate on the left, the wire runs round to a resistor labelled 40 ohm. Beyond that resistor the circuit reaches a junction and divides into two parallel branches, the upper one containing a resistor labelled 30 ohm and the lower one a resistor labelled 60 ohm. The branches rejoin at a second junction, and a single wire returns from there to the negative terminal of the battery.</a:t>
            </a:r>
          </a:p>
          <a:p>
            <a:pPr marL="0" indent="0">
              <a:buNone/>
            </a:pPr>
            <a:r>
              <a:rPr lang="en-GB" sz="1200" dirty="0"/>
              <a:t>[Reminder] Fig. 7.1 is on the previous slide.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(e)] Candidates routinely say removing a resistor lowers the resistance. Removing one branch of a parallel pair raises it, and this part is set precisely on that.</a:t>
            </a:r>
          </a:p>
          <a:p>
            <a:pPr marL="0" indent="0">
              <a:buNone/>
            </a:pPr>
            <a:r>
              <a:rPr lang="en-GB" sz="1200" dirty="0"/>
              <a:t>[Figure] Fig. 7.1. Circuit diagram. From the positive terminal of the 12 V battery, drawn at the foot of the circuit with its long plate on the left, the wire runs round to a resistor labelled 40 ohm. Beyond that resistor the circuit reaches a junction and divides into two parallel branches, the upper one containing a resistor labelled 30 ohm and the lower one a resistor labelled 60 ohm. The branches rejoin at a second junction, and a single wire returns from there to the negative terminal of the battery.</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a:p>
            <a:pPr marL="0" indent="0">
              <a:buNone/>
            </a:pPr>
            <a:r>
              <a:rPr lang="en-GB" sz="1200" dirty="0"/>
              <a:t>[Figure] Fig. 8.1. A bar magnet lies to the left of a coil of insulated wire, on the same horizontal axis as the coil. The magnet's south pole is at its left-hand end and its north pole at the right-hand end, so the north pole faces the coil. An arrow above the magnet points towards the coil, showing the direction in which the magnet is pushed. The coil is drawn as six loops, and wires from its two ends run down and join a centre-zero ammeter, whose face is shown as a circle marked A with no needle drawn on it.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a:p>
            <a:pPr marL="0" indent="0">
              <a:buNone/>
            </a:pPr>
            <a:r>
              <a:rPr lang="en-GB" sz="1200" dirty="0"/>
              <a:t>[Figure] Fig. 8.1. A bar magnet lies to the left of a coil of insulated wire, on the same horizontal axis as the coil. The magnet's south pole is at its left-hand end and its north pole at the right-hand end, so the north pole faces the coil. An arrow above the magnet points towards the coil, showing the direction in which the magnet is pushed. The coil is drawn as six loops, and wires from its two ends run down and join a centre-zero ammeter, whose face is shown as a circle marked A with no needle drawn on it.</a:t>
            </a:r>
          </a:p>
          <a:p>
            <a:pPr marL="0" indent="0">
              <a:buNone/>
            </a:pPr>
            <a:r>
              <a:rPr lang="en-GB" sz="1200" dirty="0"/>
              <a:t>[Reminder] Fig. 8.1 is on the previous slide.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(d)] Three marks and three separate ideas: direction, cause and size. Most answers get the reversal and stop, and stop at one mark.</a:t>
            </a:r>
          </a:p>
          <a:p>
            <a:pPr marL="0" indent="0">
              <a:buNone/>
            </a:pPr>
            <a:r>
              <a:rPr lang="en-GB" sz="1200" dirty="0"/>
              <a:t>[Figure] Fig. 8.1. A bar magnet lies to the left of a coil of insulated wire, on the same horizontal axis as the coil. The magnet's south pole is at its left-hand end and its north pole at the right-hand end, so the north pole faces the coil. An arrow above the magnet points towards the coil, showing the direction in which the magnet is pushed. The coil is drawn as six loops, and wires from its two ends run down and join a centre-zero ammeter, whose face is shown as a circle marked A with no needle drawn on it.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Recall — One idea, one step. The mark is for knowing it.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Routine — The standard application — the named equation, the usual graph read.</a:t>
            </a:r>
          </a:p>
          <a:p>
            <a:pPr marL="0" indent="0">
              <a:buNone/>
            </a:pPr>
            <a:r>
              <a:rPr lang="en-GB" sz="1200" dirty="0"/>
              <a:t>[Figure] Fig. 9.1. A wiring diagram of the electric shower. A box on the left marked 230 V mains has two wires leaving it: the live wire, which passes through a fuse drawn as a small rectangle with a line through it, and the neutral wire, which runs straight across. Both enter the outline of the shower, where they are joined to each other by the heating element. The shower's outline is labelled metal case and the appliance is marked 8.5 kW. A third wire, the earth wire, runs from an earth symbol of three shortening horizontal bars across to the metal case, meeting it at a solid connecting dot.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Routine — The standard application — the named equation, the usual graph read.</a:t>
            </a:r>
          </a:p>
          <a:p>
            <a:pPr marL="0" indent="0">
              <a:buNone/>
            </a:pPr>
            <a:r>
              <a:rPr lang="en-GB" sz="1200" dirty="0"/>
              <a:t>[Figure] Fig. 9.1. A wiring diagram of the electric shower. A box on the left marked 230 V mains has two wires leaving it: the live wire, which passes through a fuse drawn as a small rectangle with a line through it, and the neutral wire, which runs straight across. Both enter the outline of the shower, where they are joined to each other by the heating element. The shower's outline is labelled metal case and the appliance is marked 8.5 kW. A third wire, the earth wire, runs from an earth symbol of three shortening horizontal bars across to the metal case, meeting it at a solid connecting dot.</a:t>
            </a:r>
          </a:p>
          <a:p>
            <a:pPr marL="0" indent="0">
              <a:buNone/>
            </a:pPr>
            <a:r>
              <a:rPr lang="en-GB" sz="1200" dirty="0"/>
              <a:t>[Reminder] Fig. 9.1 is on the previous slide.</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(b)] The fuse must be described as being in the live wire. A fuse in the neutral would blow but leave the case live, and mark schemes withhold the mark for exactly that reason.</a:t>
            </a:r>
          </a:p>
          <a:p>
            <a:pPr marL="0" indent="0">
              <a:buNone/>
            </a:pPr>
            <a:r>
              <a:rPr lang="en-GB" sz="1200" dirty="0"/>
              <a:t>[Figure] Fig. 9.1. A wiring diagram of the electric shower. A box on the left marked 230 V mains has two wires leaving it: the live wire, which passes through a fuse drawn as a small rectangle with a line through it, and the neutral wire, which runs straight across. Both enter the outline of the shower, where they are joined to each other by the heating element. The shower's outline is labelled metal case and the appliance is marked 8.5 kW. A third wire, the earth wire, runs from an earth symbol of three shortening horizontal bars across to the metal case, meeting it at a solid connecting dot.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(c)] A graph of I against V for a filament lamp curves towards the V axis. Candidates who say the lamp "does not obey Ohm's law" have named the observation, not explained it, and the marks here are for the mechanism.</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[Objectives] AO1 Knowledge with understanding (50%): Recall, describe, explain and use physics ideas, terminology, instruments and conventions.   AO2 Handling information and problem-solving (30%): Locate and interpret information, translate between forms, calculate, reason, and apply physics to unfamiliar situations.   AO3 Experimental skills and investigations (20%): Plan, use apparatus, record and present observations, analyse, evaluate, and suggest improvements.</a:t>
            </a:r>
          </a:p>
          <a:p>
            <a:pPr marL="0" indent="0">
              <a:buNone/>
            </a:pPr>
            <a:r>
              <a:rPr lang="en-GB" sz="1200" dirty="0"/>
              <a:t>[Source] Cambridge IGCSE Physics 0625 syllabus — https://www.cambridgeinternational.org/Images/697209-2026-2028-syllabus.pdf</a:t>
            </a:r>
          </a:p>
          <a:p>
            <a:pPr marL="0" indent="0">
              <a:buNone/>
            </a:pPr>
            <a:r>
              <a:rPr lang="en-GB" sz="1200" dirty="0"/>
              <a:t>[Disclaimer] Written by GioPhysics from the published syllabus. These are practice papers in the style of Cambridge IGCSE Physics 0625; they are not Cambridge papers, contain no past-paper questions, and the official syllabus and specimen materials remain the authority.</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A — The magnet attracts the iron, and the iron attracts the magnet.</a:t>
            </a:r>
          </a:p>
          <a:p>
            <a:pPr marL="0" indent="0">
              <a:buNone/>
            </a:pPr>
            <a:r>
              <a:rPr lang="en-GB" sz="1200" dirty="0"/>
              <a:t>[Distractors] C is the item's real target: an unmagnetised magnetic material is always attracted, whichever pole approaches. Repulsion is the only sure test for a magnet.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Routine — The standard application — the named equation, the usual graph read.</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B — 60 C</a:t>
            </a:r>
          </a:p>
          <a:p>
            <a:pPr marL="0" indent="0">
              <a:buNone/>
            </a:pPr>
            <a:r>
              <a:rPr lang="en-GB" sz="1200" dirty="0"/>
              <a:t>[Distractors] A converts the minutes but not the milliamps. C converts the milliamps but not the minutes. Both unit conversions have to be done, which is the point of the item.</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Routine — The standard application — the named equation, the usual graph read.</a:t>
            </a:r>
          </a:p>
          <a:p>
            <a:pPr marL="0" indent="0">
              <a:buNone/>
            </a:pPr>
            <a:r>
              <a:rPr lang="en-GB" sz="1200" dirty="0"/>
              <a:t>[Figure] Fig. 3.1. A circuit diagram of two resistors connected side by side between the same pair of points. A wire arrives from the left and reaches a junction, marked with a dot, where it divides into two branches. The upper branch contains a resistor labelled 6.0 ohm and the lower branch a resistor labelled 3.0 ohm. The two branches rejoin at a second junction dot on the right, from which a single wire continues away to the right.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B — 2.0 Ω</a:t>
            </a:r>
          </a:p>
          <a:p>
            <a:pPr marL="0" indent="0">
              <a:buNone/>
            </a:pPr>
            <a:r>
              <a:rPr lang="en-GB" sz="1200" dirty="0"/>
              <a:t>[Distractors] D is the series total and C is the mean — both offered to candidates who reach for an average. A stops at 1/R without inverting. Any parallel answer must be smaller than the smaller resistor, which rules out C and D at a glance.</a:t>
            </a:r>
          </a:p>
          <a:p>
            <a:pPr marL="0" indent="0">
              <a:buNone/>
            </a:pPr>
            <a:r>
              <a:rPr lang="en-GB" sz="1200" dirty="0"/>
              <a:t>[Figure] Fig. 3.1. A circuit diagram of two resistors connected side by side between the same pair of points. A wire arrives from the left and reaches a junction, marked with a dot, where it divides into two branches. The upper branch contains a resistor labelled 6.0 ohm and the lower branch a resistor labelled 3.0 ohm. The two branches rejoin at a second junction dot on the right, from which a single wire continues away to the right.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C — 10 A</a:t>
            </a:r>
          </a:p>
          <a:p>
            <a:pPr marL="0" indent="0">
              <a:buNone/>
            </a:pPr>
            <a:r>
              <a:rPr lang="en-GB" sz="1200" dirty="0"/>
              <a:t>[Distractors] The working current is 2000 / 230 = 8.7 A, so the fuse must be the smallest standard rating above it. A and B are below the working current and would melt every time the heater was switched on. D would carry the working current safely but is so far above it that a fault current of 12 A — enough to overheat the flex — would flow without ever blowing the fuse.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89000"/>
            <a:ext cx="508000" cy="31750"/>
          </a:xfrm>
          <a:prstGeom prst="rect">
            <a:avLst/>
          </a:prstGeom>
          <a:solidFill>
            <a:srgbClr val="EF5C3E"/>
          </a:solidFill>
          <a:ln>
            <a:noFill/>
          </a:ln>
        </p:spPr>
      </p:sp>
      <p:sp>
        <p:nvSpPr>
          <p:cNvPr id="3" name="text"/>
          <p:cNvSpPr txBox="1"/>
          <p:nvPr/>
        </p:nvSpPr>
        <p:spPr>
          <a:xfrm>
            <a:off x="558800" y="10668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IGCSE · Physics 0625 · for examination in 2026, 2027 and 2028</a:t>
            </a:r>
          </a:p>
        </p:txBody>
      </p:sp>
      <p:sp>
        <p:nvSpPr>
          <p:cNvPr id="4" name="text"/>
          <p:cNvSpPr txBox="1"/>
          <p:nvPr/>
        </p:nvSpPr>
        <p:spPr>
          <a:xfrm>
            <a:off x="558800" y="138303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Topic 4 · Electricity and magnetism</a:t>
            </a:r>
          </a:p>
        </p:txBody>
      </p:sp>
      <p:sp>
        <p:nvSpPr>
          <p:cNvPr id="5" name="text"/>
          <p:cNvSpPr txBox="1"/>
          <p:nvPr/>
        </p:nvSpPr>
        <p:spPr>
          <a:xfrm>
            <a:off x="558800" y="2038350"/>
            <a:ext cx="11074400" cy="20637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Magnetism, charge and current, circuit calculations, electrical safety in the home, the motor effect, induction and transformers.</a:t>
            </a:r>
          </a:p>
        </p:txBody>
      </p:sp>
      <p:sp>
        <p:nvSpPr>
          <p:cNvPr id="6" name="panel"/>
          <p:cNvSpPr/>
          <p:nvPr/>
        </p:nvSpPr>
        <p:spPr>
          <a:xfrm>
            <a:off x="558800" y="2473325"/>
            <a:ext cx="11074400" cy="12700"/>
          </a:xfrm>
          <a:prstGeom prst="rect">
            <a:avLst/>
          </a:prstGeom>
          <a:solidFill>
            <a:srgbClr val="C6C8BB"/>
          </a:solidFill>
          <a:ln>
            <a:noFill/>
          </a:ln>
        </p:spPr>
      </p:sp>
      <p:sp>
        <p:nvSpPr>
          <p:cNvPr id="7" name="fact-label"/>
          <p:cNvSpPr txBox="1"/>
          <p:nvPr/>
        </p:nvSpPr>
        <p:spPr>
          <a:xfrm>
            <a:off x="558800" y="2651125"/>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MIRRORS</a:t>
            </a:r>
          </a:p>
        </p:txBody>
      </p:sp>
      <p:sp>
        <p:nvSpPr>
          <p:cNvPr id="8" name="fact-value"/>
          <p:cNvSpPr txBox="1"/>
          <p:nvPr/>
        </p:nvSpPr>
        <p:spPr>
          <a:xfrm>
            <a:off x="1879600" y="2651125"/>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Papers 1 and 2 (multiple choice), Papers 3 and 4 (theory), Paper 6 (alternative to practical)</a:t>
            </a:r>
          </a:p>
        </p:txBody>
      </p:sp>
      <p:sp>
        <p:nvSpPr>
          <p:cNvPr id="9" name="fact-label"/>
          <p:cNvSpPr txBox="1"/>
          <p:nvPr/>
        </p:nvSpPr>
        <p:spPr>
          <a:xfrm>
            <a:off x="558800" y="2929890"/>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MARKS</a:t>
            </a:r>
          </a:p>
        </p:txBody>
      </p:sp>
      <p:sp>
        <p:nvSpPr>
          <p:cNvPr id="10" name="fact-value"/>
          <p:cNvSpPr txBox="1"/>
          <p:nvPr/>
        </p:nvSpPr>
        <p:spPr>
          <a:xfrm>
            <a:off x="1879600" y="2929890"/>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41 in total — Core route 19, Supp. adds 22</a:t>
            </a:r>
          </a:p>
        </p:txBody>
      </p:sp>
      <p:sp>
        <p:nvSpPr>
          <p:cNvPr id="11" name="fact-label"/>
          <p:cNvSpPr txBox="1"/>
          <p:nvPr/>
        </p:nvSpPr>
        <p:spPr>
          <a:xfrm>
            <a:off x="558800" y="3208655"/>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TIME</a:t>
            </a:r>
          </a:p>
        </p:txBody>
      </p:sp>
      <p:sp>
        <p:nvSpPr>
          <p:cNvPr id="12" name="fact-value"/>
          <p:cNvSpPr txBox="1"/>
          <p:nvPr/>
        </p:nvSpPr>
        <p:spPr>
          <a:xfrm>
            <a:off x="1879600" y="3208655"/>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50 minutes · 10 questions</a:t>
            </a:r>
          </a:p>
        </p:txBody>
      </p:sp>
      <p:sp>
        <p:nvSpPr>
          <p:cNvPr id="13" name="fact-label"/>
          <p:cNvSpPr txBox="1"/>
          <p:nvPr/>
        </p:nvSpPr>
        <p:spPr>
          <a:xfrm>
            <a:off x="558800" y="3487420"/>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DEMAND</a:t>
            </a:r>
          </a:p>
        </p:txBody>
      </p:sp>
      <p:sp>
        <p:nvSpPr>
          <p:cNvPr id="14" name="fact-value"/>
          <p:cNvSpPr txBox="1"/>
          <p:nvPr/>
        </p:nvSpPr>
        <p:spPr>
          <a:xfrm>
            <a:off x="1879600" y="3487420"/>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Recall 2   ·   Routine 4   ·   Demanding 3   ·   Discriminating 1</a:t>
            </a:r>
          </a:p>
        </p:txBody>
      </p:sp>
      <p:sp>
        <p:nvSpPr>
          <p:cNvPr id="15" name="fact-label"/>
          <p:cNvSpPr txBox="1"/>
          <p:nvPr/>
        </p:nvSpPr>
        <p:spPr>
          <a:xfrm>
            <a:off x="558800" y="3766185"/>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SYLLABUS</a:t>
            </a:r>
          </a:p>
        </p:txBody>
      </p:sp>
      <p:sp>
        <p:nvSpPr>
          <p:cNvPr id="16" name="fact-value"/>
          <p:cNvSpPr txBox="1"/>
          <p:nvPr/>
        </p:nvSpPr>
        <p:spPr>
          <a:xfrm>
            <a:off x="1879600" y="3766185"/>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4.1, 4.2, 4.3, 4.4, 4.5</a:t>
            </a:r>
          </a:p>
        </p:txBody>
      </p:sp>
      <p:sp>
        <p:nvSpPr>
          <p:cNvPr id="17" name="panel"/>
          <p:cNvSpPr/>
          <p:nvPr/>
        </p:nvSpPr>
        <p:spPr>
          <a:xfrm>
            <a:off x="558800" y="5773420"/>
            <a:ext cx="31750" cy="347980"/>
          </a:xfrm>
          <a:prstGeom prst="rect">
            <a:avLst/>
          </a:prstGeom>
          <a:solidFill>
            <a:srgbClr val="E0A93F"/>
          </a:solidFill>
          <a:ln>
            <a:noFill/>
          </a:ln>
        </p:spPr>
      </p:sp>
      <p:sp>
        <p:nvSpPr>
          <p:cNvPr id="18" name="text"/>
          <p:cNvSpPr txBox="1"/>
          <p:nvPr/>
        </p:nvSpPr>
        <p:spPr>
          <a:xfrm>
            <a:off x="787400" y="5798820"/>
            <a:ext cx="10845800" cy="29718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Written by GioPhysics from the published syllabus. These are practice papers in the style of Cambridge IGCSE Physics 0625; they are not Cambridge papers, contain no past-paper questions, and the official syllabus and specimen materials remain the authority.</a:t>
            </a:r>
          </a:p>
        </p:txBody>
      </p:sp>
      <p:sp>
        <p:nvSpPr>
          <p:cNvPr id="19" name="panel"/>
          <p:cNvSpPr/>
          <p:nvPr/>
        </p:nvSpPr>
        <p:spPr>
          <a:xfrm>
            <a:off x="558800" y="558800"/>
            <a:ext cx="11074400" cy="12700"/>
          </a:xfrm>
          <a:prstGeom prst="rect">
            <a:avLst/>
          </a:prstGeom>
          <a:solidFill>
            <a:srgbClr val="C6C8BB"/>
          </a:solidFill>
          <a:ln>
            <a:noFill/>
          </a:ln>
        </p:spPr>
      </p:sp>
      <p:sp>
        <p:nvSpPr>
          <p:cNvPr id="20"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4 · ELECTRICITY AND MAGNETISM</a:t>
            </a:r>
          </a:p>
        </p:txBody>
      </p:sp>
      <p:sp>
        <p:nvSpPr>
          <p:cNvPr id="21"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2" name="panel"/>
          <p:cNvSpPr/>
          <p:nvPr/>
        </p:nvSpPr>
        <p:spPr>
          <a:xfrm>
            <a:off x="558800" y="6273800"/>
            <a:ext cx="11074400" cy="12700"/>
          </a:xfrm>
          <a:prstGeom prst="rect">
            <a:avLst/>
          </a:prstGeom>
          <a:solidFill>
            <a:srgbClr val="C6C8BB"/>
          </a:solidFill>
          <a:ln>
            <a:noFill/>
          </a:ln>
        </p:spPr>
      </p:sp>
      <p:sp>
        <p:nvSpPr>
          <p:cNvPr id="23"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4 · Electricity and magnetism. Written by GioPhysics from Cambridge IGCSE Physics 0625 syllabus; not an awarding body's document.</a:t>
            </a:r>
          </a:p>
        </p:txBody>
      </p:sp>
      <p:sp>
        <p:nvSpPr>
          <p:cNvPr id="24"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25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5</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10089604" y="711200"/>
            <a:ext cx="689775" cy="266700"/>
          </a:xfrm>
          <a:prstGeom prst="roundRect">
            <a:avLst>
              <a:gd name="adj" fmla="val 30000"/>
            </a:avLst>
          </a:prstGeom>
          <a:noFill/>
          <a:ln w="9525">
            <a:solidFill>
              <a:srgbClr val="102E29"/>
            </a:solidFill>
          </a:ln>
        </p:spPr>
      </p:sp>
      <p:sp>
        <p:nvSpPr>
          <p:cNvPr id="7" name="chip"/>
          <p:cNvSpPr txBox="1"/>
          <p:nvPr/>
        </p:nvSpPr>
        <p:spPr>
          <a:xfrm>
            <a:off x="10089604" y="711200"/>
            <a:ext cx="68977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Recall</a:t>
            </a:r>
          </a:p>
        </p:txBody>
      </p:sp>
      <p:sp>
        <p:nvSpPr>
          <p:cNvPr id="8" name="panel"/>
          <p:cNvSpPr/>
          <p:nvPr/>
        </p:nvSpPr>
        <p:spPr>
          <a:xfrm>
            <a:off x="9395845" y="711200"/>
            <a:ext cx="592159" cy="266700"/>
          </a:xfrm>
          <a:prstGeom prst="roundRect">
            <a:avLst>
              <a:gd name="adj" fmla="val 30000"/>
            </a:avLst>
          </a:prstGeom>
          <a:noFill/>
          <a:ln w="9525">
            <a:solidFill>
              <a:srgbClr val="102E29"/>
            </a:solidFill>
          </a:ln>
        </p:spPr>
      </p:sp>
      <p:sp>
        <p:nvSpPr>
          <p:cNvPr id="9" name="chip"/>
          <p:cNvSpPr txBox="1"/>
          <p:nvPr/>
        </p:nvSpPr>
        <p:spPr>
          <a:xfrm>
            <a:off x="9395845"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Core</a:t>
            </a:r>
          </a:p>
        </p:txBody>
      </p:sp>
      <p:sp>
        <p:nvSpPr>
          <p:cNvPr id="10" name="panel"/>
          <p:cNvSpPr/>
          <p:nvPr/>
        </p:nvSpPr>
        <p:spPr>
          <a:xfrm>
            <a:off x="7981956" y="711200"/>
            <a:ext cx="1312289" cy="266700"/>
          </a:xfrm>
          <a:prstGeom prst="roundRect">
            <a:avLst>
              <a:gd name="adj" fmla="val 30000"/>
            </a:avLst>
          </a:prstGeom>
          <a:solidFill>
            <a:srgbClr val="102E29"/>
          </a:solidFill>
          <a:ln>
            <a:noFill/>
          </a:ln>
        </p:spPr>
      </p:sp>
      <p:sp>
        <p:nvSpPr>
          <p:cNvPr id="11" name="chip"/>
          <p:cNvSpPr txBox="1"/>
          <p:nvPr/>
        </p:nvSpPr>
        <p:spPr>
          <a:xfrm>
            <a:off x="7981956"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4.5   ·   AO1</a:t>
            </a:r>
          </a:p>
        </p:txBody>
      </p:sp>
      <p:sp>
        <p:nvSpPr>
          <p:cNvPr id="13" name="text"/>
          <p:cNvSpPr txBox="1"/>
          <p:nvPr/>
        </p:nvSpPr>
        <p:spPr>
          <a:xfrm>
            <a:off x="558800" y="134620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straight wire carrying a current is placed at right angles to a magnetic field. In which direction does the force on the wire act?</a:t>
            </a:r>
          </a:p>
        </p:txBody>
      </p:sp>
      <p:sp>
        <p:nvSpPr>
          <p:cNvPr id="14" name="panel"/>
          <p:cNvSpPr/>
          <p:nvPr/>
        </p:nvSpPr>
        <p:spPr>
          <a:xfrm>
            <a:off x="3998178" y="1738630"/>
            <a:ext cx="4195643" cy="2336800"/>
          </a:xfrm>
          <a:prstGeom prst="rect">
            <a:avLst/>
          </a:prstGeom>
          <a:solidFill>
            <a:srgbClr val="FFFFFF"/>
          </a:solidFill>
          <a:ln w="9525">
            <a:solidFill>
              <a:srgbClr val="C6C8BB"/>
            </a:solidFill>
          </a:ln>
        </p:spPr>
      </p:sp>
      <p:pic>
        <p:nvPicPr>
          <p:cNvPr id="15" name="Fig. 5.1" descr="Two magnets face each other across a gap, the left one presenting its north pole and the right one its south pole, with the flat pole faces vertical and parallel. Four horizontal arrows drawn across the gap from the north pole to the south pole represent the magnetic field. A straight wire runs vertically down the page through the middle of the gap, so that it crosses the field lines at right angles, and a short arrow on the wire labelled I shows the current flowing up the page."/>
          <p:cNvPicPr>
            <a:picLocks noChangeAspect="1"/>
          </p:cNvPicPr>
          <p:nvPr/>
        </p:nvPicPr>
        <p:blipFill>
          <a:blip r:embed="rId3"/>
          <a:stretch>
            <a:fillRect/>
          </a:stretch>
        </p:blipFill>
        <p:spPr>
          <a:xfrm>
            <a:off x="4112478" y="1852930"/>
            <a:ext cx="3967043" cy="2108200"/>
          </a:xfrm>
          <a:prstGeom prst="rect">
            <a:avLst/>
          </a:prstGeom>
        </p:spPr>
      </p:pic>
      <p:sp>
        <p:nvSpPr>
          <p:cNvPr id="16" name="text"/>
          <p:cNvSpPr txBox="1"/>
          <p:nvPr/>
        </p:nvSpPr>
        <p:spPr>
          <a:xfrm>
            <a:off x="558800" y="413893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5.1 — Two magnets face each other across a gap, the left one presenting its north pole and the right one its south pole, with the flat pole faces vertical and parallel. Four horizontal arrows drawn across the gap from the north pole to the south pole represent the magnetic field. A straight wire runs vertically down the page through the middle of the gap, so that it crosses the field lines at right angles, and a short arrow on the wire labelled I shows the current flowing up the page.</a:t>
            </a:r>
          </a:p>
        </p:txBody>
      </p:sp>
      <p:sp>
        <p:nvSpPr>
          <p:cNvPr id="17" name="choice-letter"/>
          <p:cNvSpPr txBox="1"/>
          <p:nvPr/>
        </p:nvSpPr>
        <p:spPr>
          <a:xfrm>
            <a:off x="558800" y="473710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8" name="choice"/>
          <p:cNvSpPr txBox="1"/>
          <p:nvPr/>
        </p:nvSpPr>
        <p:spPr>
          <a:xfrm>
            <a:off x="939800" y="473710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along the wire, in the direction of the current</a:t>
            </a:r>
          </a:p>
        </p:txBody>
      </p:sp>
      <p:sp>
        <p:nvSpPr>
          <p:cNvPr id="19" name="choice-letter"/>
          <p:cNvSpPr txBox="1"/>
          <p:nvPr/>
        </p:nvSpPr>
        <p:spPr>
          <a:xfrm>
            <a:off x="558800" y="510540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20" name="choice"/>
          <p:cNvSpPr txBox="1"/>
          <p:nvPr/>
        </p:nvSpPr>
        <p:spPr>
          <a:xfrm>
            <a:off x="939800" y="510540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along the magnetic field lines</a:t>
            </a:r>
          </a:p>
        </p:txBody>
      </p:sp>
      <p:sp>
        <p:nvSpPr>
          <p:cNvPr id="21" name="choice-letter"/>
          <p:cNvSpPr txBox="1"/>
          <p:nvPr/>
        </p:nvSpPr>
        <p:spPr>
          <a:xfrm>
            <a:off x="558800" y="547370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22" name="choice"/>
          <p:cNvSpPr txBox="1"/>
          <p:nvPr/>
        </p:nvSpPr>
        <p:spPr>
          <a:xfrm>
            <a:off x="939800" y="547370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at right angles to both the current and the field</a:t>
            </a:r>
          </a:p>
        </p:txBody>
      </p:sp>
      <p:sp>
        <p:nvSpPr>
          <p:cNvPr id="23" name="choice-letter"/>
          <p:cNvSpPr txBox="1"/>
          <p:nvPr/>
        </p:nvSpPr>
        <p:spPr>
          <a:xfrm>
            <a:off x="558800" y="584200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4" name="choice"/>
          <p:cNvSpPr txBox="1"/>
          <p:nvPr/>
        </p:nvSpPr>
        <p:spPr>
          <a:xfrm>
            <a:off x="939800" y="584200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there is no force unless the wire moves</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4 · ELECTRICITY AND MAGNETISM</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4 · Electricity and magnetism. Written by GioPhysics from Cambridge IGCSE Physics 0625 syllabus;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25</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5</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10089604" y="711200"/>
            <a:ext cx="689775" cy="266700"/>
          </a:xfrm>
          <a:prstGeom prst="roundRect">
            <a:avLst>
              <a:gd name="adj" fmla="val 30000"/>
            </a:avLst>
          </a:prstGeom>
          <a:noFill/>
          <a:ln w="9525">
            <a:solidFill>
              <a:srgbClr val="A9BDB6"/>
            </a:solidFill>
          </a:ln>
        </p:spPr>
      </p:sp>
      <p:sp>
        <p:nvSpPr>
          <p:cNvPr id="7" name="chip"/>
          <p:cNvSpPr txBox="1"/>
          <p:nvPr/>
        </p:nvSpPr>
        <p:spPr>
          <a:xfrm>
            <a:off x="10089604" y="711200"/>
            <a:ext cx="68977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Recall</a:t>
            </a:r>
          </a:p>
        </p:txBody>
      </p:sp>
      <p:sp>
        <p:nvSpPr>
          <p:cNvPr id="8" name="panel"/>
          <p:cNvSpPr/>
          <p:nvPr/>
        </p:nvSpPr>
        <p:spPr>
          <a:xfrm>
            <a:off x="9395845" y="711200"/>
            <a:ext cx="592159" cy="266700"/>
          </a:xfrm>
          <a:prstGeom prst="roundRect">
            <a:avLst>
              <a:gd name="adj" fmla="val 30000"/>
            </a:avLst>
          </a:prstGeom>
          <a:noFill/>
          <a:ln w="9525">
            <a:solidFill>
              <a:srgbClr val="A9BDB6"/>
            </a:solidFill>
          </a:ln>
        </p:spPr>
      </p:sp>
      <p:sp>
        <p:nvSpPr>
          <p:cNvPr id="9" name="chip"/>
          <p:cNvSpPr txBox="1"/>
          <p:nvPr/>
        </p:nvSpPr>
        <p:spPr>
          <a:xfrm>
            <a:off x="9395845"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Core</a:t>
            </a:r>
          </a:p>
        </p:txBody>
      </p:sp>
      <p:sp>
        <p:nvSpPr>
          <p:cNvPr id="10" name="panel"/>
          <p:cNvSpPr/>
          <p:nvPr/>
        </p:nvSpPr>
        <p:spPr>
          <a:xfrm>
            <a:off x="7981956" y="711200"/>
            <a:ext cx="1312289" cy="266700"/>
          </a:xfrm>
          <a:prstGeom prst="roundRect">
            <a:avLst>
              <a:gd name="adj" fmla="val 30000"/>
            </a:avLst>
          </a:prstGeom>
          <a:noFill/>
          <a:ln w="9525">
            <a:solidFill>
              <a:srgbClr val="A9BDB6"/>
            </a:solidFill>
          </a:ln>
        </p:spPr>
      </p:sp>
      <p:sp>
        <p:nvSpPr>
          <p:cNvPr id="11" name="chip"/>
          <p:cNvSpPr txBox="1"/>
          <p:nvPr/>
        </p:nvSpPr>
        <p:spPr>
          <a:xfrm>
            <a:off x="7981956"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C</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at right angles to both the current and the field</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D confuses the motor effect with electromagnetic induction — a current-carrying wire in a field experiences a force whether or not it is moving.</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4 · ELECTRICITY AND MAGNETISM</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4 · Electricity and magnetism. Written by GioPhysics from Cambridge IGCSE Physics 0625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11 / 25</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6</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102E29"/>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Routine</a:t>
            </a:r>
          </a:p>
        </p:txBody>
      </p:sp>
      <p:sp>
        <p:nvSpPr>
          <p:cNvPr id="8" name="panel"/>
          <p:cNvSpPr/>
          <p:nvPr/>
        </p:nvSpPr>
        <p:spPr>
          <a:xfrm>
            <a:off x="9199200" y="711200"/>
            <a:ext cx="670747" cy="266700"/>
          </a:xfrm>
          <a:prstGeom prst="roundRect">
            <a:avLst>
              <a:gd name="adj" fmla="val 30000"/>
            </a:avLst>
          </a:prstGeom>
          <a:noFill/>
          <a:ln w="9525">
            <a:solidFill>
              <a:srgbClr val="102E29"/>
            </a:solidFill>
          </a:ln>
        </p:spPr>
      </p:sp>
      <p:sp>
        <p:nvSpPr>
          <p:cNvPr id="9" name="chip"/>
          <p:cNvSpPr txBox="1"/>
          <p:nvPr/>
        </p:nvSpPr>
        <p:spPr>
          <a:xfrm>
            <a:off x="9199200"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Supp.</a:t>
            </a:r>
          </a:p>
        </p:txBody>
      </p:sp>
      <p:sp>
        <p:nvSpPr>
          <p:cNvPr id="10" name="panel"/>
          <p:cNvSpPr/>
          <p:nvPr/>
        </p:nvSpPr>
        <p:spPr>
          <a:xfrm>
            <a:off x="7785311" y="711200"/>
            <a:ext cx="1312289" cy="266700"/>
          </a:xfrm>
          <a:prstGeom prst="roundRect">
            <a:avLst>
              <a:gd name="adj" fmla="val 30000"/>
            </a:avLst>
          </a:prstGeom>
          <a:solidFill>
            <a:srgbClr val="102E29"/>
          </a:solidFill>
          <a:ln>
            <a:noFill/>
          </a:ln>
        </p:spPr>
      </p:sp>
      <p:sp>
        <p:nvSpPr>
          <p:cNvPr id="11" name="chip"/>
          <p:cNvSpPr txBox="1"/>
          <p:nvPr/>
        </p:nvSpPr>
        <p:spPr>
          <a:xfrm>
            <a:off x="7785311"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4.5   ·   AO2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transformer has 200 turns on the primary coil and 5000 turns on the secondary coil. The primary is connected to a 12 V a.c. supply. What is the output voltage?</a:t>
            </a:r>
          </a:p>
        </p:txBody>
      </p:sp>
      <p:sp>
        <p:nvSpPr>
          <p:cNvPr id="14" name="panel"/>
          <p:cNvSpPr/>
          <p:nvPr/>
        </p:nvSpPr>
        <p:spPr>
          <a:xfrm>
            <a:off x="4201310" y="1953260"/>
            <a:ext cx="3789380" cy="2120900"/>
          </a:xfrm>
          <a:prstGeom prst="rect">
            <a:avLst/>
          </a:prstGeom>
          <a:solidFill>
            <a:srgbClr val="FFFFFF"/>
          </a:solidFill>
          <a:ln w="9525">
            <a:solidFill>
              <a:srgbClr val="C6C8BB"/>
            </a:solidFill>
          </a:ln>
        </p:spPr>
      </p:sp>
      <p:pic>
        <p:nvPicPr>
          <p:cNvPr id="15" name="Fig. 6.1" descr="A transformer drawn as a rectangular iron core with a hollow centre. Wound around the left limb is the primary coil, labelled 200 turns and drawn as five loops encircling the limb; its two ends run out to the left to a 12 V a.c. supply, drawn as a circle containing one cycle of a sine wave. Wound around the right limb is the secondary coil, labelled 5000 turns and drawn as seven closer-spaced loops; its two ends run out to the right to a pair of open output terminals."/>
          <p:cNvPicPr>
            <a:picLocks noChangeAspect="1"/>
          </p:cNvPicPr>
          <p:nvPr/>
        </p:nvPicPr>
        <p:blipFill>
          <a:blip r:embed="rId3"/>
          <a:stretch>
            <a:fillRect/>
          </a:stretch>
        </p:blipFill>
        <p:spPr>
          <a:xfrm>
            <a:off x="4315610" y="2067560"/>
            <a:ext cx="3560780" cy="1892300"/>
          </a:xfrm>
          <a:prstGeom prst="rect">
            <a:avLst/>
          </a:prstGeom>
        </p:spPr>
      </p:pic>
      <p:sp>
        <p:nvSpPr>
          <p:cNvPr id="16" name="text"/>
          <p:cNvSpPr txBox="1"/>
          <p:nvPr/>
        </p:nvSpPr>
        <p:spPr>
          <a:xfrm>
            <a:off x="558800" y="413766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6.1 — A transformer drawn as a rectangular iron core with a hollow centre. Wound around the left limb is the primary coil, labelled 200 turns and drawn as five loops encircling the limb; its two ends run out to the left to a 12 V a.c. supply, drawn as a circle containing one cycle of a sine wave. Wound around the right limb is the secondary coil, labelled 5000 turns and drawn as seven closer-spaced loops; its two ends run out to the right to a pair of open output terminals.</a:t>
            </a:r>
          </a:p>
        </p:txBody>
      </p:sp>
      <p:sp>
        <p:nvSpPr>
          <p:cNvPr id="17" name="choice-letter"/>
          <p:cNvSpPr txBox="1"/>
          <p:nvPr/>
        </p:nvSpPr>
        <p:spPr>
          <a:xfrm>
            <a:off x="558800" y="47358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8" name="choice"/>
          <p:cNvSpPr txBox="1"/>
          <p:nvPr/>
        </p:nvSpPr>
        <p:spPr>
          <a:xfrm>
            <a:off x="939800" y="47358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0.48 V</a:t>
            </a:r>
          </a:p>
        </p:txBody>
      </p:sp>
      <p:sp>
        <p:nvSpPr>
          <p:cNvPr id="19" name="choice-letter"/>
          <p:cNvSpPr txBox="1"/>
          <p:nvPr/>
        </p:nvSpPr>
        <p:spPr>
          <a:xfrm>
            <a:off x="558800" y="51041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20" name="choice"/>
          <p:cNvSpPr txBox="1"/>
          <p:nvPr/>
        </p:nvSpPr>
        <p:spPr>
          <a:xfrm>
            <a:off x="939800" y="51041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12 V</a:t>
            </a:r>
          </a:p>
        </p:txBody>
      </p:sp>
      <p:sp>
        <p:nvSpPr>
          <p:cNvPr id="21" name="choice-letter"/>
          <p:cNvSpPr txBox="1"/>
          <p:nvPr/>
        </p:nvSpPr>
        <p:spPr>
          <a:xfrm>
            <a:off x="558800" y="54724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22" name="choice"/>
          <p:cNvSpPr txBox="1"/>
          <p:nvPr/>
        </p:nvSpPr>
        <p:spPr>
          <a:xfrm>
            <a:off x="939800" y="54724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300 V</a:t>
            </a:r>
          </a:p>
        </p:txBody>
      </p:sp>
      <p:sp>
        <p:nvSpPr>
          <p:cNvPr id="23" name="choice-letter"/>
          <p:cNvSpPr txBox="1"/>
          <p:nvPr/>
        </p:nvSpPr>
        <p:spPr>
          <a:xfrm>
            <a:off x="558800" y="58407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4" name="choice"/>
          <p:cNvSpPr txBox="1"/>
          <p:nvPr/>
        </p:nvSpPr>
        <p:spPr>
          <a:xfrm>
            <a:off x="939800" y="58407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1200 V</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4 · ELECTRICITY AND MAGNETISM</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4 · Electricity and magnetism. Written by GioPhysics from Cambridge IGCSE Physics 0625 syllabus;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25</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6</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A9BDB6"/>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Routine</a:t>
            </a:r>
          </a:p>
        </p:txBody>
      </p:sp>
      <p:sp>
        <p:nvSpPr>
          <p:cNvPr id="8" name="panel"/>
          <p:cNvSpPr/>
          <p:nvPr/>
        </p:nvSpPr>
        <p:spPr>
          <a:xfrm>
            <a:off x="9199200" y="711200"/>
            <a:ext cx="670747" cy="266700"/>
          </a:xfrm>
          <a:prstGeom prst="roundRect">
            <a:avLst>
              <a:gd name="adj" fmla="val 30000"/>
            </a:avLst>
          </a:prstGeom>
          <a:noFill/>
          <a:ln w="9525">
            <a:solidFill>
              <a:srgbClr val="A9BDB6"/>
            </a:solidFill>
          </a:ln>
        </p:spPr>
      </p:sp>
      <p:sp>
        <p:nvSpPr>
          <p:cNvPr id="9" name="chip"/>
          <p:cNvSpPr txBox="1"/>
          <p:nvPr/>
        </p:nvSpPr>
        <p:spPr>
          <a:xfrm>
            <a:off x="9199200"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Supp.</a:t>
            </a:r>
          </a:p>
        </p:txBody>
      </p:sp>
      <p:sp>
        <p:nvSpPr>
          <p:cNvPr id="10" name="panel"/>
          <p:cNvSpPr/>
          <p:nvPr/>
        </p:nvSpPr>
        <p:spPr>
          <a:xfrm>
            <a:off x="7785311" y="711200"/>
            <a:ext cx="1312289" cy="266700"/>
          </a:xfrm>
          <a:prstGeom prst="roundRect">
            <a:avLst>
              <a:gd name="adj" fmla="val 30000"/>
            </a:avLst>
          </a:prstGeom>
          <a:noFill/>
          <a:ln w="9525">
            <a:solidFill>
              <a:srgbClr val="A9BDB6"/>
            </a:solidFill>
          </a:ln>
        </p:spPr>
      </p:sp>
      <p:sp>
        <p:nvSpPr>
          <p:cNvPr id="11" name="chip"/>
          <p:cNvSpPr txBox="1"/>
          <p:nvPr/>
        </p:nvSpPr>
        <p:spPr>
          <a:xfrm>
            <a:off x="7785311"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C</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300 V</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 inverts the turns ratio. With more turns on the secondary this is a step-up transformer, so any answer at or below 12 V can be discarded before the arithmetic.</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4 · ELECTRICITY AND MAGNETISM</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4 · Electricity and magnetism. Written by GioPhysics from Cambridge IGCSE Physics 0625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13 / 25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7</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10 marks</a:t>
            </a:r>
          </a:p>
        </p:txBody>
      </p:sp>
      <p:sp>
        <p:nvSpPr>
          <p:cNvPr id="6" name="panel"/>
          <p:cNvSpPr/>
          <p:nvPr/>
        </p:nvSpPr>
        <p:spPr>
          <a:xfrm>
            <a:off x="9569242" y="711200"/>
            <a:ext cx="1054376" cy="266700"/>
          </a:xfrm>
          <a:prstGeom prst="roundRect">
            <a:avLst>
              <a:gd name="adj" fmla="val 30000"/>
            </a:avLst>
          </a:prstGeom>
          <a:noFill/>
          <a:ln w="9525">
            <a:solidFill>
              <a:srgbClr val="102E29"/>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796896" y="711200"/>
            <a:ext cx="670747" cy="266700"/>
          </a:xfrm>
          <a:prstGeom prst="roundRect">
            <a:avLst>
              <a:gd name="adj" fmla="val 30000"/>
            </a:avLst>
          </a:prstGeom>
          <a:noFill/>
          <a:ln w="9525">
            <a:solidFill>
              <a:srgbClr val="102E29"/>
            </a:solidFill>
          </a:ln>
        </p:spPr>
      </p:sp>
      <p:sp>
        <p:nvSpPr>
          <p:cNvPr id="9" name="chip"/>
          <p:cNvSpPr txBox="1"/>
          <p:nvPr/>
        </p:nvSpPr>
        <p:spPr>
          <a:xfrm>
            <a:off x="8796896"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Supp.</a:t>
            </a:r>
          </a:p>
        </p:txBody>
      </p:sp>
      <p:sp>
        <p:nvSpPr>
          <p:cNvPr id="10" name="panel"/>
          <p:cNvSpPr/>
          <p:nvPr/>
        </p:nvSpPr>
        <p:spPr>
          <a:xfrm>
            <a:off x="7683159" y="711200"/>
            <a:ext cx="1012137" cy="266700"/>
          </a:xfrm>
          <a:prstGeom prst="roundRect">
            <a:avLst>
              <a:gd name="adj" fmla="val 30000"/>
            </a:avLst>
          </a:prstGeom>
          <a:solidFill>
            <a:srgbClr val="102E29"/>
          </a:solidFill>
          <a:ln>
            <a:noFill/>
          </a:ln>
        </p:spPr>
      </p:sp>
      <p:sp>
        <p:nvSpPr>
          <p:cNvPr id="11" name="chip"/>
          <p:cNvSpPr txBox="1"/>
          <p:nvPr/>
        </p:nvSpPr>
        <p:spPr>
          <a:xfrm>
            <a:off x="7683159"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4.2, 4.3</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12 V battery of negligible internal resistance is connected to a 40 Ω resistor in series with a parallel combination of a 30 Ω resistor and a 60 Ω resistor.</a:t>
            </a:r>
          </a:p>
        </p:txBody>
      </p:sp>
      <p:sp>
        <p:nvSpPr>
          <p:cNvPr id="14" name="panel"/>
          <p:cNvSpPr/>
          <p:nvPr/>
        </p:nvSpPr>
        <p:spPr>
          <a:xfrm>
            <a:off x="3035300" y="1953260"/>
            <a:ext cx="6121400" cy="3175000"/>
          </a:xfrm>
          <a:prstGeom prst="rect">
            <a:avLst/>
          </a:prstGeom>
          <a:solidFill>
            <a:srgbClr val="FFFFFF"/>
          </a:solidFill>
          <a:ln w="9525">
            <a:solidFill>
              <a:srgbClr val="C6C8BB"/>
            </a:solidFill>
          </a:ln>
        </p:spPr>
      </p:sp>
      <p:pic>
        <p:nvPicPr>
          <p:cNvPr id="15" name="Fig. 7.1" descr="Circuit diagram. From the positive terminal of the 12 V battery, drawn at the foot of the circuit with its long plate on the left, the wire runs round to a resistor labelled 40 ohm. Beyond that resistor the circuit reaches a junction and divides into two parallel branches, the upper one containing a resistor labelled 30 ohm and the lower one a resistor labelled 60 ohm. The branches rejoin at a second junction, and a single wire returns from there to the negative terminal of the battery."/>
          <p:cNvPicPr>
            <a:picLocks noChangeAspect="1"/>
          </p:cNvPicPr>
          <p:nvPr/>
        </p:nvPicPr>
        <p:blipFill>
          <a:blip r:embed="rId3"/>
          <a:stretch>
            <a:fillRect/>
          </a:stretch>
        </p:blipFill>
        <p:spPr>
          <a:xfrm>
            <a:off x="3149600" y="2067560"/>
            <a:ext cx="5892800" cy="2946400"/>
          </a:xfrm>
          <a:prstGeom prst="rect">
            <a:avLst/>
          </a:prstGeom>
        </p:spPr>
      </p:pic>
      <p:sp>
        <p:nvSpPr>
          <p:cNvPr id="16" name="text"/>
          <p:cNvSpPr txBox="1"/>
          <p:nvPr/>
        </p:nvSpPr>
        <p:spPr>
          <a:xfrm>
            <a:off x="558800" y="519176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7.1 — Circuit diagram. From the positive terminal of the 12 V battery, drawn at the foot of the circuit with its long plate on the left, the wire runs round to a resistor labelled 40 ohm. Beyond that resistor the circuit reaches a junction and divides into two parallel branches, the upper one containing a resistor labelled 30 ohm and the lower one a resistor labelled 60 ohm. The branches rejoin at a second junction, and a single wire returns from there to the negative terminal of the battery.</a:t>
            </a:r>
          </a:p>
        </p:txBody>
      </p:sp>
      <p:sp>
        <p:nvSpPr>
          <p:cNvPr id="17" name="panel"/>
          <p:cNvSpPr/>
          <p:nvPr/>
        </p:nvSpPr>
        <p:spPr>
          <a:xfrm>
            <a:off x="558800" y="558800"/>
            <a:ext cx="11074400" cy="12700"/>
          </a:xfrm>
          <a:prstGeom prst="rect">
            <a:avLst/>
          </a:prstGeom>
          <a:solidFill>
            <a:srgbClr val="C6C8BB"/>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4 · ELECTRICITY AND MAGNETISM</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C6C8BB"/>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4 · Electricity and magnetism. Written by GioPhysics from Cambridge IGCSE Physics 0625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25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7 (cont.)</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10 marks</a:t>
            </a:r>
          </a:p>
        </p:txBody>
      </p:sp>
      <p:sp>
        <p:nvSpPr>
          <p:cNvPr id="6" name="panel"/>
          <p:cNvSpPr/>
          <p:nvPr/>
        </p:nvSpPr>
        <p:spPr>
          <a:xfrm>
            <a:off x="9569242" y="711200"/>
            <a:ext cx="1054376" cy="266700"/>
          </a:xfrm>
          <a:prstGeom prst="roundRect">
            <a:avLst>
              <a:gd name="adj" fmla="val 30000"/>
            </a:avLst>
          </a:prstGeom>
          <a:noFill/>
          <a:ln w="9525">
            <a:solidFill>
              <a:srgbClr val="102E29"/>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796896" y="711200"/>
            <a:ext cx="670747" cy="266700"/>
          </a:xfrm>
          <a:prstGeom prst="roundRect">
            <a:avLst>
              <a:gd name="adj" fmla="val 30000"/>
            </a:avLst>
          </a:prstGeom>
          <a:noFill/>
          <a:ln w="9525">
            <a:solidFill>
              <a:srgbClr val="102E29"/>
            </a:solidFill>
          </a:ln>
        </p:spPr>
      </p:sp>
      <p:sp>
        <p:nvSpPr>
          <p:cNvPr id="9" name="chip"/>
          <p:cNvSpPr txBox="1"/>
          <p:nvPr/>
        </p:nvSpPr>
        <p:spPr>
          <a:xfrm>
            <a:off x="8796896"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Supp.</a:t>
            </a:r>
          </a:p>
        </p:txBody>
      </p:sp>
      <p:sp>
        <p:nvSpPr>
          <p:cNvPr id="10" name="panel"/>
          <p:cNvSpPr/>
          <p:nvPr/>
        </p:nvSpPr>
        <p:spPr>
          <a:xfrm>
            <a:off x="7683159" y="711200"/>
            <a:ext cx="1012137" cy="266700"/>
          </a:xfrm>
          <a:prstGeom prst="roundRect">
            <a:avLst>
              <a:gd name="adj" fmla="val 30000"/>
            </a:avLst>
          </a:prstGeom>
          <a:solidFill>
            <a:srgbClr val="102E29"/>
          </a:solidFill>
          <a:ln>
            <a:noFill/>
          </a:ln>
        </p:spPr>
      </p:sp>
      <p:sp>
        <p:nvSpPr>
          <p:cNvPr id="11" name="chip"/>
          <p:cNvSpPr txBox="1"/>
          <p:nvPr/>
        </p:nvSpPr>
        <p:spPr>
          <a:xfrm>
            <a:off x="7683159"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continued from the previous slide</a:t>
            </a:r>
          </a:p>
        </p:txBody>
      </p:sp>
      <p:sp>
        <p:nvSpPr>
          <p:cNvPr id="13" name="part-ref"/>
          <p:cNvSpPr txBox="1"/>
          <p:nvPr/>
        </p:nvSpPr>
        <p:spPr>
          <a:xfrm>
            <a:off x="558800" y="13462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Calculate</a:t>
            </a:r>
          </a:p>
        </p:txBody>
      </p:sp>
      <p:sp>
        <p:nvSpPr>
          <p:cNvPr id="14" name="part-marks"/>
          <p:cNvSpPr txBox="1"/>
          <p:nvPr/>
        </p:nvSpPr>
        <p:spPr>
          <a:xfrm>
            <a:off x="11009102" y="13462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15" name="text"/>
          <p:cNvSpPr txBox="1"/>
          <p:nvPr/>
        </p:nvSpPr>
        <p:spPr>
          <a:xfrm>
            <a:off x="558800" y="15824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Calculate the combined resistance of the parallel pair.</a:t>
            </a:r>
          </a:p>
        </p:txBody>
      </p:sp>
      <p:sp>
        <p:nvSpPr>
          <p:cNvPr id="16" name="part-ref"/>
          <p:cNvSpPr txBox="1"/>
          <p:nvPr/>
        </p:nvSpPr>
        <p:spPr>
          <a:xfrm>
            <a:off x="558800" y="19202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Calculate</a:t>
            </a:r>
          </a:p>
        </p:txBody>
      </p:sp>
      <p:sp>
        <p:nvSpPr>
          <p:cNvPr id="17" name="part-marks"/>
          <p:cNvSpPr txBox="1"/>
          <p:nvPr/>
        </p:nvSpPr>
        <p:spPr>
          <a:xfrm>
            <a:off x="11009102" y="19202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18" name="text"/>
          <p:cNvSpPr txBox="1"/>
          <p:nvPr/>
        </p:nvSpPr>
        <p:spPr>
          <a:xfrm>
            <a:off x="558800" y="21564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Calculate the current drawn from the battery.</a:t>
            </a:r>
          </a:p>
        </p:txBody>
      </p:sp>
      <p:sp>
        <p:nvSpPr>
          <p:cNvPr id="19" name="part-ref"/>
          <p:cNvSpPr txBox="1"/>
          <p:nvPr/>
        </p:nvSpPr>
        <p:spPr>
          <a:xfrm>
            <a:off x="558800" y="249428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Determine</a:t>
            </a:r>
          </a:p>
        </p:txBody>
      </p:sp>
      <p:sp>
        <p:nvSpPr>
          <p:cNvPr id="20" name="part-marks"/>
          <p:cNvSpPr txBox="1"/>
          <p:nvPr/>
        </p:nvSpPr>
        <p:spPr>
          <a:xfrm>
            <a:off x="11009102" y="249428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21" name="text"/>
          <p:cNvSpPr txBox="1"/>
          <p:nvPr/>
        </p:nvSpPr>
        <p:spPr>
          <a:xfrm>
            <a:off x="558800" y="273050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Determine the potential difference across the parallel pair.</a:t>
            </a:r>
          </a:p>
        </p:txBody>
      </p:sp>
      <p:sp>
        <p:nvSpPr>
          <p:cNvPr id="22" name="part-ref"/>
          <p:cNvSpPr txBox="1"/>
          <p:nvPr/>
        </p:nvSpPr>
        <p:spPr>
          <a:xfrm>
            <a:off x="558800" y="306832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Determine</a:t>
            </a:r>
          </a:p>
        </p:txBody>
      </p:sp>
      <p:sp>
        <p:nvSpPr>
          <p:cNvPr id="23" name="part-marks"/>
          <p:cNvSpPr txBox="1"/>
          <p:nvPr/>
        </p:nvSpPr>
        <p:spPr>
          <a:xfrm>
            <a:off x="11009102" y="306832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24" name="text"/>
          <p:cNvSpPr txBox="1"/>
          <p:nvPr/>
        </p:nvSpPr>
        <p:spPr>
          <a:xfrm>
            <a:off x="558800" y="330454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Determine the current in the 60 Ω resistor.</a:t>
            </a:r>
          </a:p>
        </p:txBody>
      </p:sp>
      <p:sp>
        <p:nvSpPr>
          <p:cNvPr id="25" name="part-ref"/>
          <p:cNvSpPr txBox="1"/>
          <p:nvPr/>
        </p:nvSpPr>
        <p:spPr>
          <a:xfrm>
            <a:off x="558800" y="364236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(e)  Explain</a:t>
            </a:r>
          </a:p>
        </p:txBody>
      </p:sp>
      <p:sp>
        <p:nvSpPr>
          <p:cNvPr id="26" name="part-marks"/>
          <p:cNvSpPr txBox="1"/>
          <p:nvPr/>
        </p:nvSpPr>
        <p:spPr>
          <a:xfrm>
            <a:off x="11009102" y="364236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27" name="text"/>
          <p:cNvSpPr txBox="1"/>
          <p:nvPr/>
        </p:nvSpPr>
        <p:spPr>
          <a:xfrm>
            <a:off x="558800" y="387858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The 60 Ω resistor is now removed from the circuit, leaving a break in that branch. Explain what happens to the current drawn from the battery.</a:t>
            </a:r>
          </a:p>
        </p:txBody>
      </p:sp>
      <p:sp>
        <p:nvSpPr>
          <p:cNvPr id="28" name="panel"/>
          <p:cNvSpPr/>
          <p:nvPr/>
        </p:nvSpPr>
        <p:spPr>
          <a:xfrm>
            <a:off x="558800" y="558800"/>
            <a:ext cx="11074400" cy="12700"/>
          </a:xfrm>
          <a:prstGeom prst="rect">
            <a:avLst/>
          </a:prstGeom>
          <a:solidFill>
            <a:srgbClr val="C6C8BB"/>
          </a:solidFill>
          <a:ln>
            <a:noFill/>
          </a:ln>
        </p:spPr>
      </p:sp>
      <p:sp>
        <p:nvSpPr>
          <p:cNvPr id="29"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4 · ELECTRICITY AND MAGNETISM</a:t>
            </a:r>
          </a:p>
        </p:txBody>
      </p:sp>
      <p:sp>
        <p:nvSpPr>
          <p:cNvPr id="30"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31" name="panel"/>
          <p:cNvSpPr/>
          <p:nvPr/>
        </p:nvSpPr>
        <p:spPr>
          <a:xfrm>
            <a:off x="558800" y="6273800"/>
            <a:ext cx="11074400" cy="12700"/>
          </a:xfrm>
          <a:prstGeom prst="rect">
            <a:avLst/>
          </a:prstGeom>
          <a:solidFill>
            <a:srgbClr val="C6C8BB"/>
          </a:solidFill>
          <a:ln>
            <a:noFill/>
          </a:ln>
        </p:spPr>
      </p:sp>
      <p:sp>
        <p:nvSpPr>
          <p:cNvPr id="32"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4 · Electricity and magnetism. Written by GioPhysics from Cambridge IGCSE Physics 0625 syllabus; not an awarding body's document.</a:t>
            </a:r>
          </a:p>
        </p:txBody>
      </p:sp>
      <p:sp>
        <p:nvSpPr>
          <p:cNvPr id="33"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25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7</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10 marks</a:t>
            </a:r>
          </a:p>
        </p:txBody>
      </p:sp>
      <p:sp>
        <p:nvSpPr>
          <p:cNvPr id="6" name="panel"/>
          <p:cNvSpPr/>
          <p:nvPr/>
        </p:nvSpPr>
        <p:spPr>
          <a:xfrm>
            <a:off x="9569242" y="711200"/>
            <a:ext cx="1054376" cy="266700"/>
          </a:xfrm>
          <a:prstGeom prst="roundRect">
            <a:avLst>
              <a:gd name="adj" fmla="val 30000"/>
            </a:avLst>
          </a:prstGeom>
          <a:noFill/>
          <a:ln w="9525">
            <a:solidFill>
              <a:srgbClr val="A9BDB6"/>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8796896" y="711200"/>
            <a:ext cx="670747" cy="266700"/>
          </a:xfrm>
          <a:prstGeom prst="roundRect">
            <a:avLst>
              <a:gd name="adj" fmla="val 30000"/>
            </a:avLst>
          </a:prstGeom>
          <a:noFill/>
          <a:ln w="9525">
            <a:solidFill>
              <a:srgbClr val="A9BDB6"/>
            </a:solidFill>
          </a:ln>
        </p:spPr>
      </p:sp>
      <p:sp>
        <p:nvSpPr>
          <p:cNvPr id="9" name="chip"/>
          <p:cNvSpPr txBox="1"/>
          <p:nvPr/>
        </p:nvSpPr>
        <p:spPr>
          <a:xfrm>
            <a:off x="8796896"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Supp.</a:t>
            </a:r>
          </a:p>
        </p:txBody>
      </p:sp>
      <p:sp>
        <p:nvSpPr>
          <p:cNvPr id="10" name="panel"/>
          <p:cNvSpPr/>
          <p:nvPr/>
        </p:nvSpPr>
        <p:spPr>
          <a:xfrm>
            <a:off x="7683159" y="711200"/>
            <a:ext cx="1012137" cy="266700"/>
          </a:xfrm>
          <a:prstGeom prst="roundRect">
            <a:avLst>
              <a:gd name="adj" fmla="val 30000"/>
            </a:avLst>
          </a:prstGeom>
          <a:noFill/>
          <a:ln w="9525">
            <a:solidFill>
              <a:srgbClr val="A9BDB6"/>
            </a:solidFill>
          </a:ln>
        </p:spPr>
      </p:sp>
      <p:sp>
        <p:nvSpPr>
          <p:cNvPr id="11" name="chip"/>
          <p:cNvSpPr txBox="1"/>
          <p:nvPr/>
        </p:nvSpPr>
        <p:spPr>
          <a:xfrm>
            <a:off x="7683159"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Calculate — 2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1/R = 1/30 + 1/60 = 3/60</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R = 20 Ω</a:t>
            </a:r>
          </a:p>
        </p:txBody>
      </p:sp>
      <p:sp>
        <p:nvSpPr>
          <p:cNvPr id="19" name="ms-ref"/>
          <p:cNvSpPr txBox="1"/>
          <p:nvPr/>
        </p:nvSpPr>
        <p:spPr>
          <a:xfrm>
            <a:off x="558800" y="224599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Calculate — 2 marks</a:t>
            </a:r>
          </a:p>
        </p:txBody>
      </p:sp>
      <p:sp>
        <p:nvSpPr>
          <p:cNvPr id="20" name="ms-objective"/>
          <p:cNvSpPr txBox="1"/>
          <p:nvPr/>
        </p:nvSpPr>
        <p:spPr>
          <a:xfrm>
            <a:off x="11302513" y="224599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1" name="ms-tick"/>
          <p:cNvSpPr txBox="1"/>
          <p:nvPr/>
        </p:nvSpPr>
        <p:spPr>
          <a:xfrm>
            <a:off x="558800" y="24866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4866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total resistance = 40 + 20 = 60 Ω</a:t>
            </a:r>
          </a:p>
        </p:txBody>
      </p:sp>
      <p:sp>
        <p:nvSpPr>
          <p:cNvPr id="23" name="ms-tick"/>
          <p:cNvSpPr txBox="1"/>
          <p:nvPr/>
        </p:nvSpPr>
        <p:spPr>
          <a:xfrm>
            <a:off x="558800" y="27400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4" name="ms-point"/>
          <p:cNvSpPr txBox="1"/>
          <p:nvPr/>
        </p:nvSpPr>
        <p:spPr>
          <a:xfrm>
            <a:off x="812800" y="27400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I = V / R = 12 / 60 = 0.20 A</a:t>
            </a:r>
          </a:p>
        </p:txBody>
      </p:sp>
      <p:sp>
        <p:nvSpPr>
          <p:cNvPr id="25" name="ms-ref"/>
          <p:cNvSpPr txBox="1"/>
          <p:nvPr/>
        </p:nvSpPr>
        <p:spPr>
          <a:xfrm>
            <a:off x="558800" y="314579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Determine — 2 marks</a:t>
            </a:r>
          </a:p>
        </p:txBody>
      </p:sp>
      <p:sp>
        <p:nvSpPr>
          <p:cNvPr id="26" name="ms-objective"/>
          <p:cNvSpPr txBox="1"/>
          <p:nvPr/>
        </p:nvSpPr>
        <p:spPr>
          <a:xfrm>
            <a:off x="11302513" y="314579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7" name="ms-tick"/>
          <p:cNvSpPr txBox="1"/>
          <p:nvPr/>
        </p:nvSpPr>
        <p:spPr>
          <a:xfrm>
            <a:off x="558800" y="338645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8" name="ms-point"/>
          <p:cNvSpPr txBox="1"/>
          <p:nvPr/>
        </p:nvSpPr>
        <p:spPr>
          <a:xfrm>
            <a:off x="812800" y="338645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p.d. across the 40 Ω resistor = 0.20 × 40 = 8.0 V</a:t>
            </a:r>
          </a:p>
        </p:txBody>
      </p:sp>
      <p:sp>
        <p:nvSpPr>
          <p:cNvPr id="29" name="ms-tick"/>
          <p:cNvSpPr txBox="1"/>
          <p:nvPr/>
        </p:nvSpPr>
        <p:spPr>
          <a:xfrm>
            <a:off x="558800" y="36398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0" name="ms-point"/>
          <p:cNvSpPr txBox="1"/>
          <p:nvPr/>
        </p:nvSpPr>
        <p:spPr>
          <a:xfrm>
            <a:off x="812800" y="36398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p.d. across the pair = 12 − 8.0 = 4.0 V (or 0.20 × 20 = 4.0 V)</a:t>
            </a:r>
          </a:p>
        </p:txBody>
      </p:sp>
      <p:sp>
        <p:nvSpPr>
          <p:cNvPr id="31" name="ms-ref"/>
          <p:cNvSpPr txBox="1"/>
          <p:nvPr/>
        </p:nvSpPr>
        <p:spPr>
          <a:xfrm>
            <a:off x="558800" y="404558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Determine — 2 marks</a:t>
            </a:r>
          </a:p>
        </p:txBody>
      </p:sp>
      <p:sp>
        <p:nvSpPr>
          <p:cNvPr id="32" name="ms-objective"/>
          <p:cNvSpPr txBox="1"/>
          <p:nvPr/>
        </p:nvSpPr>
        <p:spPr>
          <a:xfrm>
            <a:off x="11302513" y="404558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33" name="ms-tick"/>
          <p:cNvSpPr txBox="1"/>
          <p:nvPr/>
        </p:nvSpPr>
        <p:spPr>
          <a:xfrm>
            <a:off x="558800" y="428625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4" name="ms-point"/>
          <p:cNvSpPr txBox="1"/>
          <p:nvPr/>
        </p:nvSpPr>
        <p:spPr>
          <a:xfrm>
            <a:off x="812800" y="428625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I = V / R = 4.0 / 60</a:t>
            </a:r>
          </a:p>
        </p:txBody>
      </p:sp>
      <p:sp>
        <p:nvSpPr>
          <p:cNvPr id="35" name="ms-tick"/>
          <p:cNvSpPr txBox="1"/>
          <p:nvPr/>
        </p:nvSpPr>
        <p:spPr>
          <a:xfrm>
            <a:off x="558800" y="453961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6" name="ms-point"/>
          <p:cNvSpPr txBox="1"/>
          <p:nvPr/>
        </p:nvSpPr>
        <p:spPr>
          <a:xfrm>
            <a:off x="812800" y="453961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I = 0.067 A (67 mA)</a:t>
            </a:r>
          </a:p>
        </p:txBody>
      </p:sp>
      <p:sp>
        <p:nvSpPr>
          <p:cNvPr id="37" name="ms-ref"/>
          <p:cNvSpPr txBox="1"/>
          <p:nvPr/>
        </p:nvSpPr>
        <p:spPr>
          <a:xfrm>
            <a:off x="558800" y="494538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(e)  Explain — 2 marks</a:t>
            </a:r>
          </a:p>
        </p:txBody>
      </p:sp>
      <p:sp>
        <p:nvSpPr>
          <p:cNvPr id="38" name="ms-objective"/>
          <p:cNvSpPr txBox="1"/>
          <p:nvPr/>
        </p:nvSpPr>
        <p:spPr>
          <a:xfrm>
            <a:off x="11302513" y="494538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39" name="ms-tick"/>
          <p:cNvSpPr txBox="1"/>
          <p:nvPr/>
        </p:nvSpPr>
        <p:spPr>
          <a:xfrm>
            <a:off x="558800" y="518604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40" name="ms-point"/>
          <p:cNvSpPr txBox="1"/>
          <p:nvPr/>
        </p:nvSpPr>
        <p:spPr>
          <a:xfrm>
            <a:off x="812800" y="518604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total resistance increases, because the parallel pair is replaced by the 30 Ω resistor alone, giving 70 Ω instead of 60 Ω</a:t>
            </a:r>
          </a:p>
        </p:txBody>
      </p:sp>
      <p:sp>
        <p:nvSpPr>
          <p:cNvPr id="41" name="ms-tick"/>
          <p:cNvSpPr txBox="1"/>
          <p:nvPr/>
        </p:nvSpPr>
        <p:spPr>
          <a:xfrm>
            <a:off x="558800" y="543941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42" name="ms-point"/>
          <p:cNvSpPr txBox="1"/>
          <p:nvPr/>
        </p:nvSpPr>
        <p:spPr>
          <a:xfrm>
            <a:off x="812800" y="543941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so the current from the battery decreases (to about 0.17 A)</a:t>
            </a:r>
          </a:p>
        </p:txBody>
      </p:sp>
      <p:sp>
        <p:nvSpPr>
          <p:cNvPr id="43" name="text"/>
          <p:cNvSpPr txBox="1"/>
          <p:nvPr/>
        </p:nvSpPr>
        <p:spPr>
          <a:xfrm>
            <a:off x="812800" y="5768975"/>
            <a:ext cx="10820400" cy="1651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Candidates routinely say removing a resistor lowers the resistance. Removing one branch of a parallel pair raises it, and this part is set precisely on that.</a:t>
            </a:r>
          </a:p>
        </p:txBody>
      </p:sp>
      <p:sp>
        <p:nvSpPr>
          <p:cNvPr id="44" name="panel"/>
          <p:cNvSpPr/>
          <p:nvPr/>
        </p:nvSpPr>
        <p:spPr>
          <a:xfrm>
            <a:off x="558800" y="558800"/>
            <a:ext cx="11074400" cy="12700"/>
          </a:xfrm>
          <a:prstGeom prst="rect">
            <a:avLst/>
          </a:prstGeom>
          <a:solidFill>
            <a:srgbClr val="2F4B45"/>
          </a:solidFill>
          <a:ln>
            <a:noFill/>
          </a:ln>
        </p:spPr>
      </p:sp>
      <p:sp>
        <p:nvSpPr>
          <p:cNvPr id="45"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4 · ELECTRICITY AND MAGNETISM</a:t>
            </a:r>
          </a:p>
        </p:txBody>
      </p:sp>
      <p:sp>
        <p:nvSpPr>
          <p:cNvPr id="46"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47" name="panel"/>
          <p:cNvSpPr/>
          <p:nvPr/>
        </p:nvSpPr>
        <p:spPr>
          <a:xfrm>
            <a:off x="558800" y="6273800"/>
            <a:ext cx="11074400" cy="12700"/>
          </a:xfrm>
          <a:prstGeom prst="rect">
            <a:avLst/>
          </a:prstGeom>
          <a:solidFill>
            <a:srgbClr val="2F4B45"/>
          </a:solidFill>
          <a:ln>
            <a:noFill/>
          </a:ln>
        </p:spPr>
      </p:sp>
      <p:sp>
        <p:nvSpPr>
          <p:cNvPr id="48"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4 · Electricity and magnetism. Written by GioPhysics from Cambridge IGCSE Physics 0625 syllabus; not an awarding body's document.</a:t>
            </a:r>
          </a:p>
        </p:txBody>
      </p:sp>
      <p:sp>
        <p:nvSpPr>
          <p:cNvPr id="49"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16 / 25</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8</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09167" y="711200"/>
            <a:ext cx="824033" cy="266700"/>
          </a:xfrm>
          <a:prstGeom prst="roundRect">
            <a:avLst>
              <a:gd name="adj" fmla="val 30000"/>
            </a:avLst>
          </a:prstGeom>
          <a:solidFill>
            <a:srgbClr val="E0A93F"/>
          </a:solidFill>
          <a:ln>
            <a:noFill/>
          </a:ln>
        </p:spPr>
      </p:sp>
      <p:sp>
        <p:nvSpPr>
          <p:cNvPr id="5" name="chip"/>
          <p:cNvSpPr txBox="1"/>
          <p:nvPr/>
        </p:nvSpPr>
        <p:spPr>
          <a:xfrm>
            <a:off x="10809167" y="711200"/>
            <a:ext cx="8240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9 marks</a:t>
            </a:r>
          </a:p>
        </p:txBody>
      </p:sp>
      <p:sp>
        <p:nvSpPr>
          <p:cNvPr id="6" name="panel"/>
          <p:cNvSpPr/>
          <p:nvPr/>
        </p:nvSpPr>
        <p:spPr>
          <a:xfrm>
            <a:off x="9436810" y="711200"/>
            <a:ext cx="1270757" cy="266700"/>
          </a:xfrm>
          <a:prstGeom prst="roundRect">
            <a:avLst>
              <a:gd name="adj" fmla="val 30000"/>
            </a:avLst>
          </a:prstGeom>
          <a:noFill/>
          <a:ln w="9525">
            <a:solidFill>
              <a:srgbClr val="102E29"/>
            </a:solidFill>
          </a:ln>
        </p:spPr>
      </p:sp>
      <p:sp>
        <p:nvSpPr>
          <p:cNvPr id="7" name="chip"/>
          <p:cNvSpPr txBox="1"/>
          <p:nvPr/>
        </p:nvSpPr>
        <p:spPr>
          <a:xfrm>
            <a:off x="9436810"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664463" y="711200"/>
            <a:ext cx="670747" cy="266700"/>
          </a:xfrm>
          <a:prstGeom prst="roundRect">
            <a:avLst>
              <a:gd name="adj" fmla="val 30000"/>
            </a:avLst>
          </a:prstGeom>
          <a:noFill/>
          <a:ln w="9525">
            <a:solidFill>
              <a:srgbClr val="102E29"/>
            </a:solidFill>
          </a:ln>
        </p:spPr>
      </p:sp>
      <p:sp>
        <p:nvSpPr>
          <p:cNvPr id="9" name="chip"/>
          <p:cNvSpPr txBox="1"/>
          <p:nvPr/>
        </p:nvSpPr>
        <p:spPr>
          <a:xfrm>
            <a:off x="8664463"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Supp.</a:t>
            </a:r>
          </a:p>
        </p:txBody>
      </p:sp>
      <p:sp>
        <p:nvSpPr>
          <p:cNvPr id="10" name="panel"/>
          <p:cNvSpPr/>
          <p:nvPr/>
        </p:nvSpPr>
        <p:spPr>
          <a:xfrm>
            <a:off x="7550727" y="711200"/>
            <a:ext cx="1012137" cy="266700"/>
          </a:xfrm>
          <a:prstGeom prst="roundRect">
            <a:avLst>
              <a:gd name="adj" fmla="val 30000"/>
            </a:avLst>
          </a:prstGeom>
          <a:solidFill>
            <a:srgbClr val="102E29"/>
          </a:solidFill>
          <a:ln>
            <a:noFill/>
          </a:ln>
        </p:spPr>
      </p:sp>
      <p:sp>
        <p:nvSpPr>
          <p:cNvPr id="11" name="chip"/>
          <p:cNvSpPr txBox="1"/>
          <p:nvPr/>
        </p:nvSpPr>
        <p:spPr>
          <a:xfrm>
            <a:off x="7550727"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4.5</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bar magnet is pushed, north pole first, into a coil of insulated wire connected to a sensitive centre-zero ammeter. The ammeter needle deflects to the right while the magnet is moving in.</a:t>
            </a:r>
          </a:p>
        </p:txBody>
      </p:sp>
      <p:sp>
        <p:nvSpPr>
          <p:cNvPr id="14" name="panel"/>
          <p:cNvSpPr/>
          <p:nvPr/>
        </p:nvSpPr>
        <p:spPr>
          <a:xfrm>
            <a:off x="2856730" y="1953260"/>
            <a:ext cx="6478539" cy="3175000"/>
          </a:xfrm>
          <a:prstGeom prst="rect">
            <a:avLst/>
          </a:prstGeom>
          <a:solidFill>
            <a:srgbClr val="FFFFFF"/>
          </a:solidFill>
          <a:ln w="9525">
            <a:solidFill>
              <a:srgbClr val="C6C8BB"/>
            </a:solidFill>
          </a:ln>
        </p:spPr>
      </p:sp>
      <p:pic>
        <p:nvPicPr>
          <p:cNvPr id="15" name="Fig. 8.1" descr="A bar magnet lies to the left of a coil of insulated wire, on the same horizontal axis as the coil. The magnet's south pole is at its left-hand end and its north pole at the right-hand end, so the north pole faces the coil. An arrow above the magnet points towards the coil, showing the direction in which the magnet is pushed. The coil is drawn as six loops, and wires from its two ends run down and join a centre-zero ammeter, whose face is shown as a circle marked A with no needle drawn on it."/>
          <p:cNvPicPr>
            <a:picLocks noChangeAspect="1"/>
          </p:cNvPicPr>
          <p:nvPr/>
        </p:nvPicPr>
        <p:blipFill>
          <a:blip r:embed="rId3"/>
          <a:stretch>
            <a:fillRect/>
          </a:stretch>
        </p:blipFill>
        <p:spPr>
          <a:xfrm>
            <a:off x="2971030" y="2067560"/>
            <a:ext cx="6249939" cy="2946400"/>
          </a:xfrm>
          <a:prstGeom prst="rect">
            <a:avLst/>
          </a:prstGeom>
        </p:spPr>
      </p:pic>
      <p:sp>
        <p:nvSpPr>
          <p:cNvPr id="16" name="text"/>
          <p:cNvSpPr txBox="1"/>
          <p:nvPr/>
        </p:nvSpPr>
        <p:spPr>
          <a:xfrm>
            <a:off x="558800" y="519176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8.1 — A bar magnet lies to the left of a coil of insulated wire, on the same horizontal axis as the coil. The magnet's south pole is at its left-hand end and its north pole at the right-hand end, so the north pole faces the coil. An arrow above the magnet points towards the coil, showing the direction in which the magnet is pushed. The coil is drawn as six loops, and wires from its two ends run down and join a centre-zero ammeter, whose face is shown as a circle marked A with no needle drawn on it.</a:t>
            </a:r>
          </a:p>
        </p:txBody>
      </p:sp>
      <p:sp>
        <p:nvSpPr>
          <p:cNvPr id="17" name="panel"/>
          <p:cNvSpPr/>
          <p:nvPr/>
        </p:nvSpPr>
        <p:spPr>
          <a:xfrm>
            <a:off x="558800" y="558800"/>
            <a:ext cx="11074400" cy="12700"/>
          </a:xfrm>
          <a:prstGeom prst="rect">
            <a:avLst/>
          </a:prstGeom>
          <a:solidFill>
            <a:srgbClr val="C6C8BB"/>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4 · ELECTRICITY AND MAGNETISM</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C6C8BB"/>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4 · Electricity and magnetism. Written by GioPhysics from Cambridge IGCSE Physics 0625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25</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8 (cont.)</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09167" y="711200"/>
            <a:ext cx="824033" cy="266700"/>
          </a:xfrm>
          <a:prstGeom prst="roundRect">
            <a:avLst>
              <a:gd name="adj" fmla="val 30000"/>
            </a:avLst>
          </a:prstGeom>
          <a:solidFill>
            <a:srgbClr val="E0A93F"/>
          </a:solidFill>
          <a:ln>
            <a:noFill/>
          </a:ln>
        </p:spPr>
      </p:sp>
      <p:sp>
        <p:nvSpPr>
          <p:cNvPr id="5" name="chip"/>
          <p:cNvSpPr txBox="1"/>
          <p:nvPr/>
        </p:nvSpPr>
        <p:spPr>
          <a:xfrm>
            <a:off x="10809167" y="711200"/>
            <a:ext cx="8240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9 marks</a:t>
            </a:r>
          </a:p>
        </p:txBody>
      </p:sp>
      <p:sp>
        <p:nvSpPr>
          <p:cNvPr id="6" name="panel"/>
          <p:cNvSpPr/>
          <p:nvPr/>
        </p:nvSpPr>
        <p:spPr>
          <a:xfrm>
            <a:off x="9436810" y="711200"/>
            <a:ext cx="1270757" cy="266700"/>
          </a:xfrm>
          <a:prstGeom prst="roundRect">
            <a:avLst>
              <a:gd name="adj" fmla="val 30000"/>
            </a:avLst>
          </a:prstGeom>
          <a:noFill/>
          <a:ln w="9525">
            <a:solidFill>
              <a:srgbClr val="102E29"/>
            </a:solidFill>
          </a:ln>
        </p:spPr>
      </p:sp>
      <p:sp>
        <p:nvSpPr>
          <p:cNvPr id="7" name="chip"/>
          <p:cNvSpPr txBox="1"/>
          <p:nvPr/>
        </p:nvSpPr>
        <p:spPr>
          <a:xfrm>
            <a:off x="9436810"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664463" y="711200"/>
            <a:ext cx="670747" cy="266700"/>
          </a:xfrm>
          <a:prstGeom prst="roundRect">
            <a:avLst>
              <a:gd name="adj" fmla="val 30000"/>
            </a:avLst>
          </a:prstGeom>
          <a:noFill/>
          <a:ln w="9525">
            <a:solidFill>
              <a:srgbClr val="102E29"/>
            </a:solidFill>
          </a:ln>
        </p:spPr>
      </p:sp>
      <p:sp>
        <p:nvSpPr>
          <p:cNvPr id="9" name="chip"/>
          <p:cNvSpPr txBox="1"/>
          <p:nvPr/>
        </p:nvSpPr>
        <p:spPr>
          <a:xfrm>
            <a:off x="8664463"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Supp.</a:t>
            </a:r>
          </a:p>
        </p:txBody>
      </p:sp>
      <p:sp>
        <p:nvSpPr>
          <p:cNvPr id="10" name="panel"/>
          <p:cNvSpPr/>
          <p:nvPr/>
        </p:nvSpPr>
        <p:spPr>
          <a:xfrm>
            <a:off x="7550727" y="711200"/>
            <a:ext cx="1012137" cy="266700"/>
          </a:xfrm>
          <a:prstGeom prst="roundRect">
            <a:avLst>
              <a:gd name="adj" fmla="val 30000"/>
            </a:avLst>
          </a:prstGeom>
          <a:solidFill>
            <a:srgbClr val="102E29"/>
          </a:solidFill>
          <a:ln>
            <a:noFill/>
          </a:ln>
        </p:spPr>
      </p:sp>
      <p:sp>
        <p:nvSpPr>
          <p:cNvPr id="11" name="chip"/>
          <p:cNvSpPr txBox="1"/>
          <p:nvPr/>
        </p:nvSpPr>
        <p:spPr>
          <a:xfrm>
            <a:off x="7550727"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continued from the previous slide</a:t>
            </a:r>
          </a:p>
        </p:txBody>
      </p:sp>
      <p:sp>
        <p:nvSpPr>
          <p:cNvPr id="13" name="part-ref"/>
          <p:cNvSpPr txBox="1"/>
          <p:nvPr/>
        </p:nvSpPr>
        <p:spPr>
          <a:xfrm>
            <a:off x="558800" y="1346200"/>
            <a:ext cx="10348094"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State</a:t>
            </a:r>
          </a:p>
        </p:txBody>
      </p:sp>
      <p:sp>
        <p:nvSpPr>
          <p:cNvPr id="14" name="part-marks"/>
          <p:cNvSpPr txBox="1"/>
          <p:nvPr/>
        </p:nvSpPr>
        <p:spPr>
          <a:xfrm>
            <a:off x="11084694" y="1346200"/>
            <a:ext cx="548506"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1 mark</a:t>
            </a:r>
          </a:p>
        </p:txBody>
      </p:sp>
      <p:sp>
        <p:nvSpPr>
          <p:cNvPr id="15" name="text"/>
          <p:cNvSpPr txBox="1"/>
          <p:nvPr/>
        </p:nvSpPr>
        <p:spPr>
          <a:xfrm>
            <a:off x="558800" y="15824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State what happens to the ammeter reading while the magnet is held stationary inside the coil.</a:t>
            </a:r>
          </a:p>
        </p:txBody>
      </p:sp>
      <p:sp>
        <p:nvSpPr>
          <p:cNvPr id="16" name="part-ref"/>
          <p:cNvSpPr txBox="1"/>
          <p:nvPr/>
        </p:nvSpPr>
        <p:spPr>
          <a:xfrm>
            <a:off x="558800" y="19202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Explain</a:t>
            </a:r>
          </a:p>
        </p:txBody>
      </p:sp>
      <p:sp>
        <p:nvSpPr>
          <p:cNvPr id="17" name="part-marks"/>
          <p:cNvSpPr txBox="1"/>
          <p:nvPr/>
        </p:nvSpPr>
        <p:spPr>
          <a:xfrm>
            <a:off x="11009102" y="19202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8" name="text"/>
          <p:cNvSpPr txBox="1"/>
          <p:nvPr/>
        </p:nvSpPr>
        <p:spPr>
          <a:xfrm>
            <a:off x="558800" y="21564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Explain, in terms of magnetic field lines, why a current is produced only while the magnet is moving.</a:t>
            </a:r>
          </a:p>
        </p:txBody>
      </p:sp>
      <p:sp>
        <p:nvSpPr>
          <p:cNvPr id="19" name="part-ref"/>
          <p:cNvSpPr txBox="1"/>
          <p:nvPr/>
        </p:nvSpPr>
        <p:spPr>
          <a:xfrm>
            <a:off x="558800" y="249428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State</a:t>
            </a:r>
          </a:p>
        </p:txBody>
      </p:sp>
      <p:sp>
        <p:nvSpPr>
          <p:cNvPr id="20" name="part-marks"/>
          <p:cNvSpPr txBox="1"/>
          <p:nvPr/>
        </p:nvSpPr>
        <p:spPr>
          <a:xfrm>
            <a:off x="11009102" y="249428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21" name="text"/>
          <p:cNvSpPr txBox="1"/>
          <p:nvPr/>
        </p:nvSpPr>
        <p:spPr>
          <a:xfrm>
            <a:off x="558800" y="273050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State two changes to the experiment that would each increase the size of the deflection.</a:t>
            </a:r>
          </a:p>
        </p:txBody>
      </p:sp>
      <p:sp>
        <p:nvSpPr>
          <p:cNvPr id="22" name="part-ref"/>
          <p:cNvSpPr txBox="1"/>
          <p:nvPr/>
        </p:nvSpPr>
        <p:spPr>
          <a:xfrm>
            <a:off x="558800" y="306832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Explain</a:t>
            </a:r>
          </a:p>
        </p:txBody>
      </p:sp>
      <p:sp>
        <p:nvSpPr>
          <p:cNvPr id="23" name="part-marks"/>
          <p:cNvSpPr txBox="1"/>
          <p:nvPr/>
        </p:nvSpPr>
        <p:spPr>
          <a:xfrm>
            <a:off x="11009102" y="306832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4" name="text"/>
          <p:cNvSpPr txBox="1"/>
          <p:nvPr/>
        </p:nvSpPr>
        <p:spPr>
          <a:xfrm>
            <a:off x="558800" y="330454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The magnet is now pulled out of the coil, south pole first, at the same speed. Explain what is observed on the ammeter, and why.</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4 · ELECTRICITY AND MAGNETISM</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4 · Electricity and magnetism. Written by GioPhysics from Cambridge IGCSE Physics 0625 syllabus;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25</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8</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09167" y="711200"/>
            <a:ext cx="824033" cy="266700"/>
          </a:xfrm>
          <a:prstGeom prst="roundRect">
            <a:avLst>
              <a:gd name="adj" fmla="val 30000"/>
            </a:avLst>
          </a:prstGeom>
          <a:solidFill>
            <a:srgbClr val="E0A93F"/>
          </a:solidFill>
          <a:ln>
            <a:noFill/>
          </a:ln>
        </p:spPr>
      </p:sp>
      <p:sp>
        <p:nvSpPr>
          <p:cNvPr id="5" name="chip"/>
          <p:cNvSpPr txBox="1"/>
          <p:nvPr/>
        </p:nvSpPr>
        <p:spPr>
          <a:xfrm>
            <a:off x="10809167" y="711200"/>
            <a:ext cx="8240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9 marks</a:t>
            </a:r>
          </a:p>
        </p:txBody>
      </p:sp>
      <p:sp>
        <p:nvSpPr>
          <p:cNvPr id="6" name="panel"/>
          <p:cNvSpPr/>
          <p:nvPr/>
        </p:nvSpPr>
        <p:spPr>
          <a:xfrm>
            <a:off x="9436810" y="711200"/>
            <a:ext cx="1270757" cy="266700"/>
          </a:xfrm>
          <a:prstGeom prst="roundRect">
            <a:avLst>
              <a:gd name="adj" fmla="val 30000"/>
            </a:avLst>
          </a:prstGeom>
          <a:noFill/>
          <a:ln w="9525">
            <a:solidFill>
              <a:srgbClr val="A9BDB6"/>
            </a:solidFill>
          </a:ln>
        </p:spPr>
      </p:sp>
      <p:sp>
        <p:nvSpPr>
          <p:cNvPr id="7" name="chip"/>
          <p:cNvSpPr txBox="1"/>
          <p:nvPr/>
        </p:nvSpPr>
        <p:spPr>
          <a:xfrm>
            <a:off x="9436810"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664463" y="711200"/>
            <a:ext cx="670747" cy="266700"/>
          </a:xfrm>
          <a:prstGeom prst="roundRect">
            <a:avLst>
              <a:gd name="adj" fmla="val 30000"/>
            </a:avLst>
          </a:prstGeom>
          <a:noFill/>
          <a:ln w="9525">
            <a:solidFill>
              <a:srgbClr val="A9BDB6"/>
            </a:solidFill>
          </a:ln>
        </p:spPr>
      </p:sp>
      <p:sp>
        <p:nvSpPr>
          <p:cNvPr id="9" name="chip"/>
          <p:cNvSpPr txBox="1"/>
          <p:nvPr/>
        </p:nvSpPr>
        <p:spPr>
          <a:xfrm>
            <a:off x="8664463"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Supp.</a:t>
            </a:r>
          </a:p>
        </p:txBody>
      </p:sp>
      <p:sp>
        <p:nvSpPr>
          <p:cNvPr id="10" name="panel"/>
          <p:cNvSpPr/>
          <p:nvPr/>
        </p:nvSpPr>
        <p:spPr>
          <a:xfrm>
            <a:off x="7550727" y="711200"/>
            <a:ext cx="1012137" cy="266700"/>
          </a:xfrm>
          <a:prstGeom prst="roundRect">
            <a:avLst>
              <a:gd name="adj" fmla="val 30000"/>
            </a:avLst>
          </a:prstGeom>
          <a:noFill/>
          <a:ln w="9525">
            <a:solidFill>
              <a:srgbClr val="A9BDB6"/>
            </a:solidFill>
          </a:ln>
        </p:spPr>
      </p:sp>
      <p:sp>
        <p:nvSpPr>
          <p:cNvPr id="11" name="chip"/>
          <p:cNvSpPr txBox="1"/>
          <p:nvPr/>
        </p:nvSpPr>
        <p:spPr>
          <a:xfrm>
            <a:off x="7550727"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State — 1 mark</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AO1</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reading returns to (and stays at) zero</a:t>
            </a:r>
          </a:p>
        </p:txBody>
      </p:sp>
      <p:sp>
        <p:nvSpPr>
          <p:cNvPr id="17" name="ms-ref"/>
          <p:cNvSpPr txBox="1"/>
          <p:nvPr/>
        </p:nvSpPr>
        <p:spPr>
          <a:xfrm>
            <a:off x="558800" y="199263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Explain — 3 marks</a:t>
            </a:r>
          </a:p>
        </p:txBody>
      </p:sp>
      <p:sp>
        <p:nvSpPr>
          <p:cNvPr id="18" name="ms-objective"/>
          <p:cNvSpPr txBox="1"/>
          <p:nvPr/>
        </p:nvSpPr>
        <p:spPr>
          <a:xfrm>
            <a:off x="11302513" y="199263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AO1</a:t>
            </a:r>
          </a:p>
        </p:txBody>
      </p:sp>
      <p:sp>
        <p:nvSpPr>
          <p:cNvPr id="19" name="ms-tick"/>
          <p:cNvSpPr txBox="1"/>
          <p:nvPr/>
        </p:nvSpPr>
        <p:spPr>
          <a:xfrm>
            <a:off x="558800" y="22332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2332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an e.m.f. is induced when the magnetic field lines linking the coil change</a:t>
            </a:r>
          </a:p>
        </p:txBody>
      </p:sp>
      <p:sp>
        <p:nvSpPr>
          <p:cNvPr id="21" name="ms-tick"/>
          <p:cNvSpPr txBox="1"/>
          <p:nvPr/>
        </p:nvSpPr>
        <p:spPr>
          <a:xfrm>
            <a:off x="558800" y="24866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4866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moving the magnet changes the number of field lines through the coil, cutting the turns of wire</a:t>
            </a:r>
          </a:p>
        </p:txBody>
      </p:sp>
      <p:sp>
        <p:nvSpPr>
          <p:cNvPr id="23" name="ms-tick"/>
          <p:cNvSpPr txBox="1"/>
          <p:nvPr/>
        </p:nvSpPr>
        <p:spPr>
          <a:xfrm>
            <a:off x="558800" y="27400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4" name="ms-point"/>
          <p:cNvSpPr txBox="1"/>
          <p:nvPr/>
        </p:nvSpPr>
        <p:spPr>
          <a:xfrm>
            <a:off x="812800" y="27400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 stationary magnet gives an unchanging field through the coil, so no e.m.f. and no current</a:t>
            </a:r>
          </a:p>
        </p:txBody>
      </p:sp>
      <p:sp>
        <p:nvSpPr>
          <p:cNvPr id="25" name="ms-ref"/>
          <p:cNvSpPr txBox="1"/>
          <p:nvPr/>
        </p:nvSpPr>
        <p:spPr>
          <a:xfrm>
            <a:off x="558800" y="314579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State — 2 marks</a:t>
            </a:r>
          </a:p>
        </p:txBody>
      </p:sp>
      <p:sp>
        <p:nvSpPr>
          <p:cNvPr id="26" name="ms-objective"/>
          <p:cNvSpPr txBox="1"/>
          <p:nvPr/>
        </p:nvSpPr>
        <p:spPr>
          <a:xfrm>
            <a:off x="11302513" y="314579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AO1</a:t>
            </a:r>
          </a:p>
        </p:txBody>
      </p:sp>
      <p:sp>
        <p:nvSpPr>
          <p:cNvPr id="27" name="ms-tick"/>
          <p:cNvSpPr txBox="1"/>
          <p:nvPr/>
        </p:nvSpPr>
        <p:spPr>
          <a:xfrm>
            <a:off x="558800" y="338645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8" name="ms-point"/>
          <p:cNvSpPr txBox="1"/>
          <p:nvPr/>
        </p:nvSpPr>
        <p:spPr>
          <a:xfrm>
            <a:off x="812800" y="338645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move the magnet faster</a:t>
            </a:r>
          </a:p>
        </p:txBody>
      </p:sp>
      <p:sp>
        <p:nvSpPr>
          <p:cNvPr id="29" name="ms-tick"/>
          <p:cNvSpPr txBox="1"/>
          <p:nvPr/>
        </p:nvSpPr>
        <p:spPr>
          <a:xfrm>
            <a:off x="558800" y="36398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0" name="ms-point"/>
          <p:cNvSpPr txBox="1"/>
          <p:nvPr/>
        </p:nvSpPr>
        <p:spPr>
          <a:xfrm>
            <a:off x="812800" y="36398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any one of: use a stronger magnet; use a coil with more turns; use a coil of smaller cross-sectional area wound closer to the magnet</a:t>
            </a:r>
          </a:p>
        </p:txBody>
      </p:sp>
      <p:sp>
        <p:nvSpPr>
          <p:cNvPr id="31" name="ms-ref"/>
          <p:cNvSpPr txBox="1"/>
          <p:nvPr/>
        </p:nvSpPr>
        <p:spPr>
          <a:xfrm>
            <a:off x="558800" y="404558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Explain — 3 marks</a:t>
            </a:r>
          </a:p>
        </p:txBody>
      </p:sp>
      <p:sp>
        <p:nvSpPr>
          <p:cNvPr id="32" name="ms-objective"/>
          <p:cNvSpPr txBox="1"/>
          <p:nvPr/>
        </p:nvSpPr>
        <p:spPr>
          <a:xfrm>
            <a:off x="11302513" y="404558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33" name="ms-tick"/>
          <p:cNvSpPr txBox="1"/>
          <p:nvPr/>
        </p:nvSpPr>
        <p:spPr>
          <a:xfrm>
            <a:off x="558800" y="428625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4" name="ms-point"/>
          <p:cNvSpPr txBox="1"/>
          <p:nvPr/>
        </p:nvSpPr>
        <p:spPr>
          <a:xfrm>
            <a:off x="812800" y="428625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needle deflects to the left — the current is in the opposite direction</a:t>
            </a:r>
          </a:p>
        </p:txBody>
      </p:sp>
      <p:sp>
        <p:nvSpPr>
          <p:cNvPr id="35" name="ms-tick"/>
          <p:cNvSpPr txBox="1"/>
          <p:nvPr/>
        </p:nvSpPr>
        <p:spPr>
          <a:xfrm>
            <a:off x="558800" y="453961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6" name="ms-point"/>
          <p:cNvSpPr txBox="1"/>
          <p:nvPr/>
        </p:nvSpPr>
        <p:spPr>
          <a:xfrm>
            <a:off x="812800" y="453961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because the field through the coil is changing in the opposite sense as the magnet is withdrawn</a:t>
            </a:r>
          </a:p>
        </p:txBody>
      </p:sp>
      <p:sp>
        <p:nvSpPr>
          <p:cNvPr id="37" name="ms-tick"/>
          <p:cNvSpPr txBox="1"/>
          <p:nvPr/>
        </p:nvSpPr>
        <p:spPr>
          <a:xfrm>
            <a:off x="558800" y="479298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8" name="ms-point"/>
          <p:cNvSpPr txBox="1"/>
          <p:nvPr/>
        </p:nvSpPr>
        <p:spPr>
          <a:xfrm>
            <a:off x="812800" y="479298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size of the deflection is the same, because the rate of change of the field is the same</a:t>
            </a:r>
          </a:p>
        </p:txBody>
      </p:sp>
      <p:sp>
        <p:nvSpPr>
          <p:cNvPr id="39" name="text"/>
          <p:cNvSpPr txBox="1"/>
          <p:nvPr/>
        </p:nvSpPr>
        <p:spPr>
          <a:xfrm>
            <a:off x="812800" y="5122545"/>
            <a:ext cx="10820400" cy="1651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Three marks and three separate ideas: direction, cause and size. Most answers get the reversal and stop, and stop at one mark.</a:t>
            </a:r>
          </a:p>
        </p:txBody>
      </p:sp>
      <p:sp>
        <p:nvSpPr>
          <p:cNvPr id="40" name="panel"/>
          <p:cNvSpPr/>
          <p:nvPr/>
        </p:nvSpPr>
        <p:spPr>
          <a:xfrm>
            <a:off x="558800" y="558800"/>
            <a:ext cx="11074400" cy="12700"/>
          </a:xfrm>
          <a:prstGeom prst="rect">
            <a:avLst/>
          </a:prstGeom>
          <a:solidFill>
            <a:srgbClr val="2F4B45"/>
          </a:solidFill>
          <a:ln>
            <a:noFill/>
          </a:ln>
        </p:spPr>
      </p:sp>
      <p:sp>
        <p:nvSpPr>
          <p:cNvPr id="41"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4 · ELECTRICITY AND MAGNETISM</a:t>
            </a:r>
          </a:p>
        </p:txBody>
      </p:sp>
      <p:sp>
        <p:nvSpPr>
          <p:cNvPr id="42"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43" name="panel"/>
          <p:cNvSpPr/>
          <p:nvPr/>
        </p:nvSpPr>
        <p:spPr>
          <a:xfrm>
            <a:off x="558800" y="6273800"/>
            <a:ext cx="11074400" cy="12700"/>
          </a:xfrm>
          <a:prstGeom prst="rect">
            <a:avLst/>
          </a:prstGeom>
          <a:solidFill>
            <a:srgbClr val="2F4B45"/>
          </a:solidFill>
          <a:ln>
            <a:noFill/>
          </a:ln>
        </p:spPr>
      </p:sp>
      <p:sp>
        <p:nvSpPr>
          <p:cNvPr id="44"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4 · Electricity and magnetism. Written by GioPhysics from Cambridge IGCSE Physics 0625 syllabus; not an awarding body's document.</a:t>
            </a:r>
          </a:p>
        </p:txBody>
      </p:sp>
      <p:sp>
        <p:nvSpPr>
          <p:cNvPr id="45"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25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10089604" y="711200"/>
            <a:ext cx="689775" cy="266700"/>
          </a:xfrm>
          <a:prstGeom prst="roundRect">
            <a:avLst>
              <a:gd name="adj" fmla="val 30000"/>
            </a:avLst>
          </a:prstGeom>
          <a:noFill/>
          <a:ln w="9525">
            <a:solidFill>
              <a:srgbClr val="102E29"/>
            </a:solidFill>
          </a:ln>
        </p:spPr>
      </p:sp>
      <p:sp>
        <p:nvSpPr>
          <p:cNvPr id="7" name="chip"/>
          <p:cNvSpPr txBox="1"/>
          <p:nvPr/>
        </p:nvSpPr>
        <p:spPr>
          <a:xfrm>
            <a:off x="10089604" y="711200"/>
            <a:ext cx="68977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Recall</a:t>
            </a:r>
          </a:p>
        </p:txBody>
      </p:sp>
      <p:sp>
        <p:nvSpPr>
          <p:cNvPr id="8" name="panel"/>
          <p:cNvSpPr/>
          <p:nvPr/>
        </p:nvSpPr>
        <p:spPr>
          <a:xfrm>
            <a:off x="9395845" y="711200"/>
            <a:ext cx="592159" cy="266700"/>
          </a:xfrm>
          <a:prstGeom prst="roundRect">
            <a:avLst>
              <a:gd name="adj" fmla="val 30000"/>
            </a:avLst>
          </a:prstGeom>
          <a:noFill/>
          <a:ln w="9525">
            <a:solidFill>
              <a:srgbClr val="102E29"/>
            </a:solidFill>
          </a:ln>
        </p:spPr>
      </p:sp>
      <p:sp>
        <p:nvSpPr>
          <p:cNvPr id="9" name="chip"/>
          <p:cNvSpPr txBox="1"/>
          <p:nvPr/>
        </p:nvSpPr>
        <p:spPr>
          <a:xfrm>
            <a:off x="9395845"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Core</a:t>
            </a:r>
          </a:p>
        </p:txBody>
      </p:sp>
      <p:sp>
        <p:nvSpPr>
          <p:cNvPr id="10" name="panel"/>
          <p:cNvSpPr/>
          <p:nvPr/>
        </p:nvSpPr>
        <p:spPr>
          <a:xfrm>
            <a:off x="7981956" y="711200"/>
            <a:ext cx="1312289" cy="266700"/>
          </a:xfrm>
          <a:prstGeom prst="roundRect">
            <a:avLst>
              <a:gd name="adj" fmla="val 30000"/>
            </a:avLst>
          </a:prstGeom>
          <a:solidFill>
            <a:srgbClr val="102E29"/>
          </a:solidFill>
          <a:ln>
            <a:noFill/>
          </a:ln>
        </p:spPr>
      </p:sp>
      <p:sp>
        <p:nvSpPr>
          <p:cNvPr id="11" name="chip"/>
          <p:cNvSpPr txBox="1"/>
          <p:nvPr/>
        </p:nvSpPr>
        <p:spPr>
          <a:xfrm>
            <a:off x="7981956"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4.1   ·   AO1</a:t>
            </a:r>
          </a:p>
        </p:txBody>
      </p:sp>
      <p:sp>
        <p:nvSpPr>
          <p:cNvPr id="13" name="text"/>
          <p:cNvSpPr txBox="1"/>
          <p:nvPr/>
        </p:nvSpPr>
        <p:spPr>
          <a:xfrm>
            <a:off x="558800" y="134620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Which statement about a permanent magnet and a piece of unmagnetised iron is correct?</a:t>
            </a:r>
          </a:p>
        </p:txBody>
      </p:sp>
      <p:sp>
        <p:nvSpPr>
          <p:cNvPr id="14" name="choice-letter"/>
          <p:cNvSpPr txBox="1"/>
          <p:nvPr/>
        </p:nvSpPr>
        <p:spPr>
          <a:xfrm>
            <a:off x="558800" y="17386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7386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The magnet attracts the iron, and the iron attracts the magnet.</a:t>
            </a:r>
          </a:p>
        </p:txBody>
      </p:sp>
      <p:sp>
        <p:nvSpPr>
          <p:cNvPr id="16" name="choice-letter"/>
          <p:cNvSpPr txBox="1"/>
          <p:nvPr/>
        </p:nvSpPr>
        <p:spPr>
          <a:xfrm>
            <a:off x="558800" y="21069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1069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The magnet attracts the iron, but the iron has no effect on the magnet.</a:t>
            </a:r>
          </a:p>
        </p:txBody>
      </p:sp>
      <p:sp>
        <p:nvSpPr>
          <p:cNvPr id="18" name="choice-letter"/>
          <p:cNvSpPr txBox="1"/>
          <p:nvPr/>
        </p:nvSpPr>
        <p:spPr>
          <a:xfrm>
            <a:off x="558800" y="24752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4752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The magnet repels the iron if the south pole is brought close.</a:t>
            </a:r>
          </a:p>
        </p:txBody>
      </p:sp>
      <p:sp>
        <p:nvSpPr>
          <p:cNvPr id="20" name="choice-letter"/>
          <p:cNvSpPr txBox="1"/>
          <p:nvPr/>
        </p:nvSpPr>
        <p:spPr>
          <a:xfrm>
            <a:off x="558800" y="28435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28435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The iron must first be magnetised before any force acts.</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4 · ELECTRICITY AND MAGNETISM</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4 · Electricity and magnetism. Written by GioPhysics from Cambridge IGCSE Physics 0625 syllabus;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25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9</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09167" y="711200"/>
            <a:ext cx="824033" cy="266700"/>
          </a:xfrm>
          <a:prstGeom prst="roundRect">
            <a:avLst>
              <a:gd name="adj" fmla="val 30000"/>
            </a:avLst>
          </a:prstGeom>
          <a:solidFill>
            <a:srgbClr val="E0A93F"/>
          </a:solidFill>
          <a:ln>
            <a:noFill/>
          </a:ln>
        </p:spPr>
      </p:sp>
      <p:sp>
        <p:nvSpPr>
          <p:cNvPr id="5" name="chip"/>
          <p:cNvSpPr txBox="1"/>
          <p:nvPr/>
        </p:nvSpPr>
        <p:spPr>
          <a:xfrm>
            <a:off x="10809167" y="711200"/>
            <a:ext cx="8240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8 marks</a:t>
            </a:r>
          </a:p>
        </p:txBody>
      </p:sp>
      <p:sp>
        <p:nvSpPr>
          <p:cNvPr id="6" name="panel"/>
          <p:cNvSpPr/>
          <p:nvPr/>
        </p:nvSpPr>
        <p:spPr>
          <a:xfrm>
            <a:off x="9899734" y="711200"/>
            <a:ext cx="807833" cy="266700"/>
          </a:xfrm>
          <a:prstGeom prst="roundRect">
            <a:avLst>
              <a:gd name="adj" fmla="val 30000"/>
            </a:avLst>
          </a:prstGeom>
          <a:noFill/>
          <a:ln w="9525">
            <a:solidFill>
              <a:srgbClr val="102E29"/>
            </a:solidFill>
          </a:ln>
        </p:spPr>
      </p:sp>
      <p:sp>
        <p:nvSpPr>
          <p:cNvPr id="7" name="chip"/>
          <p:cNvSpPr txBox="1"/>
          <p:nvPr/>
        </p:nvSpPr>
        <p:spPr>
          <a:xfrm>
            <a:off x="9899734"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Routine</a:t>
            </a:r>
          </a:p>
        </p:txBody>
      </p:sp>
      <p:sp>
        <p:nvSpPr>
          <p:cNvPr id="8" name="panel"/>
          <p:cNvSpPr/>
          <p:nvPr/>
        </p:nvSpPr>
        <p:spPr>
          <a:xfrm>
            <a:off x="9205975" y="711200"/>
            <a:ext cx="592159" cy="266700"/>
          </a:xfrm>
          <a:prstGeom prst="roundRect">
            <a:avLst>
              <a:gd name="adj" fmla="val 30000"/>
            </a:avLst>
          </a:prstGeom>
          <a:noFill/>
          <a:ln w="9525">
            <a:solidFill>
              <a:srgbClr val="102E29"/>
            </a:solidFill>
          </a:ln>
        </p:spPr>
      </p:sp>
      <p:sp>
        <p:nvSpPr>
          <p:cNvPr id="9" name="chip"/>
          <p:cNvSpPr txBox="1"/>
          <p:nvPr/>
        </p:nvSpPr>
        <p:spPr>
          <a:xfrm>
            <a:off x="9205975"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Core</a:t>
            </a:r>
          </a:p>
        </p:txBody>
      </p:sp>
      <p:sp>
        <p:nvSpPr>
          <p:cNvPr id="10" name="panel"/>
          <p:cNvSpPr/>
          <p:nvPr/>
        </p:nvSpPr>
        <p:spPr>
          <a:xfrm>
            <a:off x="8092238" y="711200"/>
            <a:ext cx="1012137" cy="266700"/>
          </a:xfrm>
          <a:prstGeom prst="roundRect">
            <a:avLst>
              <a:gd name="adj" fmla="val 30000"/>
            </a:avLst>
          </a:prstGeom>
          <a:solidFill>
            <a:srgbClr val="102E29"/>
          </a:solidFill>
          <a:ln>
            <a:noFill/>
          </a:ln>
        </p:spPr>
      </p:sp>
      <p:sp>
        <p:nvSpPr>
          <p:cNvPr id="11" name="chip"/>
          <p:cNvSpPr txBox="1"/>
          <p:nvPr/>
        </p:nvSpPr>
        <p:spPr>
          <a:xfrm>
            <a:off x="8092238"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4.4</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household electric shower is connected to the 230 V mains supply through a fuse and an earth wire. The shower has a metal case and is marked 8.5 kW.</a:t>
            </a:r>
          </a:p>
        </p:txBody>
      </p:sp>
      <p:sp>
        <p:nvSpPr>
          <p:cNvPr id="14" name="panel"/>
          <p:cNvSpPr/>
          <p:nvPr/>
        </p:nvSpPr>
        <p:spPr>
          <a:xfrm>
            <a:off x="3125080" y="1953260"/>
            <a:ext cx="5941841" cy="3175000"/>
          </a:xfrm>
          <a:prstGeom prst="rect">
            <a:avLst/>
          </a:prstGeom>
          <a:solidFill>
            <a:srgbClr val="FFFFFF"/>
          </a:solidFill>
          <a:ln w="9525">
            <a:solidFill>
              <a:srgbClr val="C6C8BB"/>
            </a:solidFill>
          </a:ln>
        </p:spPr>
      </p:sp>
      <p:pic>
        <p:nvPicPr>
          <p:cNvPr id="15" name="Fig. 9.1" descr="A wiring diagram of the electric shower. A box on the left marked 230 V mains has two wires leaving it: the live wire, which passes through a fuse drawn as a small rectangle with a line through it, and the neutral wire, which runs straight across. Both enter the outline of the shower, where they are joined to each other by the heating element. The shower's outline is labelled metal case and the appliance is marked 8.5 kW. A third wire, the earth wire, runs from an earth symbol of three shortening horizontal bars across to the metal case, meeting it at a solid connecting dot."/>
          <p:cNvPicPr>
            <a:picLocks noChangeAspect="1"/>
          </p:cNvPicPr>
          <p:nvPr/>
        </p:nvPicPr>
        <p:blipFill>
          <a:blip r:embed="rId3"/>
          <a:stretch>
            <a:fillRect/>
          </a:stretch>
        </p:blipFill>
        <p:spPr>
          <a:xfrm>
            <a:off x="3239380" y="2067560"/>
            <a:ext cx="5713241" cy="2946400"/>
          </a:xfrm>
          <a:prstGeom prst="rect">
            <a:avLst/>
          </a:prstGeom>
        </p:spPr>
      </p:pic>
      <p:sp>
        <p:nvSpPr>
          <p:cNvPr id="16" name="text"/>
          <p:cNvSpPr txBox="1"/>
          <p:nvPr/>
        </p:nvSpPr>
        <p:spPr>
          <a:xfrm>
            <a:off x="558800" y="5191760"/>
            <a:ext cx="11074400" cy="59436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9.1 — A wiring diagram of the electric shower. A box on the left marked 230 V mains has two wires leaving it: the live wire, which passes through a fuse drawn as a small rectangle with a line through it, and the neutral wire, which runs straight across. Both enter the outline of the shower, where they are joined to each other by the heating element. The shower's outline is labelled metal case and the appliance is marked 8.5 kW. A third wire, the earth wire, runs from an earth symbol of three shortening horizontal bars across to the metal case, meeting it at a solid connecting dot.</a:t>
            </a:r>
          </a:p>
        </p:txBody>
      </p:sp>
      <p:sp>
        <p:nvSpPr>
          <p:cNvPr id="17" name="panel"/>
          <p:cNvSpPr/>
          <p:nvPr/>
        </p:nvSpPr>
        <p:spPr>
          <a:xfrm>
            <a:off x="558800" y="558800"/>
            <a:ext cx="11074400" cy="12700"/>
          </a:xfrm>
          <a:prstGeom prst="rect">
            <a:avLst/>
          </a:prstGeom>
          <a:solidFill>
            <a:srgbClr val="C6C8BB"/>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4 · ELECTRICITY AND MAGNETISM</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C6C8BB"/>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4 · Electricity and magnetism. Written by GioPhysics from Cambridge IGCSE Physics 0625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25</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9 (cont.)</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09167" y="711200"/>
            <a:ext cx="824033" cy="266700"/>
          </a:xfrm>
          <a:prstGeom prst="roundRect">
            <a:avLst>
              <a:gd name="adj" fmla="val 30000"/>
            </a:avLst>
          </a:prstGeom>
          <a:solidFill>
            <a:srgbClr val="E0A93F"/>
          </a:solidFill>
          <a:ln>
            <a:noFill/>
          </a:ln>
        </p:spPr>
      </p:sp>
      <p:sp>
        <p:nvSpPr>
          <p:cNvPr id="5" name="chip"/>
          <p:cNvSpPr txBox="1"/>
          <p:nvPr/>
        </p:nvSpPr>
        <p:spPr>
          <a:xfrm>
            <a:off x="10809167" y="711200"/>
            <a:ext cx="8240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8 marks</a:t>
            </a:r>
          </a:p>
        </p:txBody>
      </p:sp>
      <p:sp>
        <p:nvSpPr>
          <p:cNvPr id="6" name="panel"/>
          <p:cNvSpPr/>
          <p:nvPr/>
        </p:nvSpPr>
        <p:spPr>
          <a:xfrm>
            <a:off x="9899734" y="711200"/>
            <a:ext cx="807833" cy="266700"/>
          </a:xfrm>
          <a:prstGeom prst="roundRect">
            <a:avLst>
              <a:gd name="adj" fmla="val 30000"/>
            </a:avLst>
          </a:prstGeom>
          <a:noFill/>
          <a:ln w="9525">
            <a:solidFill>
              <a:srgbClr val="102E29"/>
            </a:solidFill>
          </a:ln>
        </p:spPr>
      </p:sp>
      <p:sp>
        <p:nvSpPr>
          <p:cNvPr id="7" name="chip"/>
          <p:cNvSpPr txBox="1"/>
          <p:nvPr/>
        </p:nvSpPr>
        <p:spPr>
          <a:xfrm>
            <a:off x="9899734"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Routine</a:t>
            </a:r>
          </a:p>
        </p:txBody>
      </p:sp>
      <p:sp>
        <p:nvSpPr>
          <p:cNvPr id="8" name="panel"/>
          <p:cNvSpPr/>
          <p:nvPr/>
        </p:nvSpPr>
        <p:spPr>
          <a:xfrm>
            <a:off x="9205975" y="711200"/>
            <a:ext cx="592159" cy="266700"/>
          </a:xfrm>
          <a:prstGeom prst="roundRect">
            <a:avLst>
              <a:gd name="adj" fmla="val 30000"/>
            </a:avLst>
          </a:prstGeom>
          <a:noFill/>
          <a:ln w="9525">
            <a:solidFill>
              <a:srgbClr val="102E29"/>
            </a:solidFill>
          </a:ln>
        </p:spPr>
      </p:sp>
      <p:sp>
        <p:nvSpPr>
          <p:cNvPr id="9" name="chip"/>
          <p:cNvSpPr txBox="1"/>
          <p:nvPr/>
        </p:nvSpPr>
        <p:spPr>
          <a:xfrm>
            <a:off x="9205975"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Core</a:t>
            </a:r>
          </a:p>
        </p:txBody>
      </p:sp>
      <p:sp>
        <p:nvSpPr>
          <p:cNvPr id="10" name="panel"/>
          <p:cNvSpPr/>
          <p:nvPr/>
        </p:nvSpPr>
        <p:spPr>
          <a:xfrm>
            <a:off x="8092238" y="711200"/>
            <a:ext cx="1012137" cy="266700"/>
          </a:xfrm>
          <a:prstGeom prst="roundRect">
            <a:avLst>
              <a:gd name="adj" fmla="val 30000"/>
            </a:avLst>
          </a:prstGeom>
          <a:solidFill>
            <a:srgbClr val="102E29"/>
          </a:solidFill>
          <a:ln>
            <a:noFill/>
          </a:ln>
        </p:spPr>
      </p:sp>
      <p:sp>
        <p:nvSpPr>
          <p:cNvPr id="11" name="chip"/>
          <p:cNvSpPr txBox="1"/>
          <p:nvPr/>
        </p:nvSpPr>
        <p:spPr>
          <a:xfrm>
            <a:off x="8092238"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continued from the previous slide</a:t>
            </a:r>
          </a:p>
        </p:txBody>
      </p:sp>
      <p:sp>
        <p:nvSpPr>
          <p:cNvPr id="13" name="part-ref"/>
          <p:cNvSpPr txBox="1"/>
          <p:nvPr/>
        </p:nvSpPr>
        <p:spPr>
          <a:xfrm>
            <a:off x="558800" y="13462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Calculate</a:t>
            </a:r>
          </a:p>
        </p:txBody>
      </p:sp>
      <p:sp>
        <p:nvSpPr>
          <p:cNvPr id="14" name="part-marks"/>
          <p:cNvSpPr txBox="1"/>
          <p:nvPr/>
        </p:nvSpPr>
        <p:spPr>
          <a:xfrm>
            <a:off x="11009102" y="13462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15" name="text"/>
          <p:cNvSpPr txBox="1"/>
          <p:nvPr/>
        </p:nvSpPr>
        <p:spPr>
          <a:xfrm>
            <a:off x="558800" y="15824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Calculate the current in the shower when it is operating normally.</a:t>
            </a:r>
          </a:p>
        </p:txBody>
      </p:sp>
      <p:sp>
        <p:nvSpPr>
          <p:cNvPr id="16" name="part-ref"/>
          <p:cNvSpPr txBox="1"/>
          <p:nvPr/>
        </p:nvSpPr>
        <p:spPr>
          <a:xfrm>
            <a:off x="558800" y="19202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Explain</a:t>
            </a:r>
          </a:p>
        </p:txBody>
      </p:sp>
      <p:sp>
        <p:nvSpPr>
          <p:cNvPr id="17" name="part-marks"/>
          <p:cNvSpPr txBox="1"/>
          <p:nvPr/>
        </p:nvSpPr>
        <p:spPr>
          <a:xfrm>
            <a:off x="11009102" y="19202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8" name="text"/>
          <p:cNvSpPr txBox="1"/>
          <p:nvPr/>
        </p:nvSpPr>
        <p:spPr>
          <a:xfrm>
            <a:off x="558800" y="21564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Explain how the earth wire and the fuse together protect a person who touches the metal case if a live wire comes loose inside the shower.</a:t>
            </a:r>
          </a:p>
        </p:txBody>
      </p:sp>
      <p:sp>
        <p:nvSpPr>
          <p:cNvPr id="19" name="part-ref"/>
          <p:cNvSpPr txBox="1"/>
          <p:nvPr/>
        </p:nvSpPr>
        <p:spPr>
          <a:xfrm>
            <a:off x="558800" y="249428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Calculate</a:t>
            </a:r>
          </a:p>
        </p:txBody>
      </p:sp>
      <p:sp>
        <p:nvSpPr>
          <p:cNvPr id="20" name="part-marks"/>
          <p:cNvSpPr txBox="1"/>
          <p:nvPr/>
        </p:nvSpPr>
        <p:spPr>
          <a:xfrm>
            <a:off x="11009102" y="249428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1" name="text"/>
          <p:cNvSpPr txBox="1"/>
          <p:nvPr/>
        </p:nvSpPr>
        <p:spPr>
          <a:xfrm>
            <a:off x="558800" y="273050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The shower is used for a total of 30 minutes each day. Electrical energy costs 24 cents per kilowatt-hour. Calculate the cost of using the shower for 30 days.</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4 · ELECTRICITY AND MAGNETISM</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4 · Electricity and magnetism. Written by GioPhysics from Cambridge IGCSE Physics 0625 syllabus;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25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9</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09167" y="711200"/>
            <a:ext cx="824033" cy="266700"/>
          </a:xfrm>
          <a:prstGeom prst="roundRect">
            <a:avLst>
              <a:gd name="adj" fmla="val 30000"/>
            </a:avLst>
          </a:prstGeom>
          <a:solidFill>
            <a:srgbClr val="E0A93F"/>
          </a:solidFill>
          <a:ln>
            <a:noFill/>
          </a:ln>
        </p:spPr>
      </p:sp>
      <p:sp>
        <p:nvSpPr>
          <p:cNvPr id="5" name="chip"/>
          <p:cNvSpPr txBox="1"/>
          <p:nvPr/>
        </p:nvSpPr>
        <p:spPr>
          <a:xfrm>
            <a:off x="10809167" y="711200"/>
            <a:ext cx="8240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8 marks</a:t>
            </a:r>
          </a:p>
        </p:txBody>
      </p:sp>
      <p:sp>
        <p:nvSpPr>
          <p:cNvPr id="6" name="panel"/>
          <p:cNvSpPr/>
          <p:nvPr/>
        </p:nvSpPr>
        <p:spPr>
          <a:xfrm>
            <a:off x="9899734" y="711200"/>
            <a:ext cx="807833" cy="266700"/>
          </a:xfrm>
          <a:prstGeom prst="roundRect">
            <a:avLst>
              <a:gd name="adj" fmla="val 30000"/>
            </a:avLst>
          </a:prstGeom>
          <a:noFill/>
          <a:ln w="9525">
            <a:solidFill>
              <a:srgbClr val="A9BDB6"/>
            </a:solidFill>
          </a:ln>
        </p:spPr>
      </p:sp>
      <p:sp>
        <p:nvSpPr>
          <p:cNvPr id="7" name="chip"/>
          <p:cNvSpPr txBox="1"/>
          <p:nvPr/>
        </p:nvSpPr>
        <p:spPr>
          <a:xfrm>
            <a:off x="9899734"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Routine</a:t>
            </a:r>
          </a:p>
        </p:txBody>
      </p:sp>
      <p:sp>
        <p:nvSpPr>
          <p:cNvPr id="8" name="panel"/>
          <p:cNvSpPr/>
          <p:nvPr/>
        </p:nvSpPr>
        <p:spPr>
          <a:xfrm>
            <a:off x="9205975" y="711200"/>
            <a:ext cx="592159" cy="266700"/>
          </a:xfrm>
          <a:prstGeom prst="roundRect">
            <a:avLst>
              <a:gd name="adj" fmla="val 30000"/>
            </a:avLst>
          </a:prstGeom>
          <a:noFill/>
          <a:ln w="9525">
            <a:solidFill>
              <a:srgbClr val="A9BDB6"/>
            </a:solidFill>
          </a:ln>
        </p:spPr>
      </p:sp>
      <p:sp>
        <p:nvSpPr>
          <p:cNvPr id="9" name="chip"/>
          <p:cNvSpPr txBox="1"/>
          <p:nvPr/>
        </p:nvSpPr>
        <p:spPr>
          <a:xfrm>
            <a:off x="9205975"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Core</a:t>
            </a:r>
          </a:p>
        </p:txBody>
      </p:sp>
      <p:sp>
        <p:nvSpPr>
          <p:cNvPr id="10" name="panel"/>
          <p:cNvSpPr/>
          <p:nvPr/>
        </p:nvSpPr>
        <p:spPr>
          <a:xfrm>
            <a:off x="8092238" y="711200"/>
            <a:ext cx="1012137" cy="266700"/>
          </a:xfrm>
          <a:prstGeom prst="roundRect">
            <a:avLst>
              <a:gd name="adj" fmla="val 30000"/>
            </a:avLst>
          </a:prstGeom>
          <a:noFill/>
          <a:ln w="9525">
            <a:solidFill>
              <a:srgbClr val="A9BDB6"/>
            </a:solidFill>
          </a:ln>
        </p:spPr>
      </p:sp>
      <p:sp>
        <p:nvSpPr>
          <p:cNvPr id="11" name="chip"/>
          <p:cNvSpPr txBox="1"/>
          <p:nvPr/>
        </p:nvSpPr>
        <p:spPr>
          <a:xfrm>
            <a:off x="8092238"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Calculate — 2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I = P / V = 8500 / 230</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I = 37 A</a:t>
            </a:r>
          </a:p>
        </p:txBody>
      </p:sp>
      <p:sp>
        <p:nvSpPr>
          <p:cNvPr id="19" name="ms-ref"/>
          <p:cNvSpPr txBox="1"/>
          <p:nvPr/>
        </p:nvSpPr>
        <p:spPr>
          <a:xfrm>
            <a:off x="558800" y="224599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Explain — 3 marks</a:t>
            </a:r>
          </a:p>
        </p:txBody>
      </p:sp>
      <p:sp>
        <p:nvSpPr>
          <p:cNvPr id="20" name="ms-objective"/>
          <p:cNvSpPr txBox="1"/>
          <p:nvPr/>
        </p:nvSpPr>
        <p:spPr>
          <a:xfrm>
            <a:off x="11302513" y="224599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AO1</a:t>
            </a:r>
          </a:p>
        </p:txBody>
      </p:sp>
      <p:sp>
        <p:nvSpPr>
          <p:cNvPr id="21" name="ms-tick"/>
          <p:cNvSpPr txBox="1"/>
          <p:nvPr/>
        </p:nvSpPr>
        <p:spPr>
          <a:xfrm>
            <a:off x="558800" y="24866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4866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earth wire connects the metal case to earth through a very low resistance path</a:t>
            </a:r>
          </a:p>
        </p:txBody>
      </p:sp>
      <p:sp>
        <p:nvSpPr>
          <p:cNvPr id="23" name="ms-tick"/>
          <p:cNvSpPr txBox="1"/>
          <p:nvPr/>
        </p:nvSpPr>
        <p:spPr>
          <a:xfrm>
            <a:off x="558800" y="27400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4" name="ms-point"/>
          <p:cNvSpPr txBox="1"/>
          <p:nvPr/>
        </p:nvSpPr>
        <p:spPr>
          <a:xfrm>
            <a:off x="812800" y="27400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if the live wire touches the case, a very large current flows to earth rather than through the person</a:t>
            </a:r>
          </a:p>
        </p:txBody>
      </p:sp>
      <p:sp>
        <p:nvSpPr>
          <p:cNvPr id="25" name="ms-tick"/>
          <p:cNvSpPr txBox="1"/>
          <p:nvPr/>
        </p:nvSpPr>
        <p:spPr>
          <a:xfrm>
            <a:off x="558800" y="29933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29933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this current melts the fuse, breaking the live wire and isolating the appliance</a:t>
            </a:r>
          </a:p>
        </p:txBody>
      </p:sp>
      <p:sp>
        <p:nvSpPr>
          <p:cNvPr id="27" name="text"/>
          <p:cNvSpPr txBox="1"/>
          <p:nvPr/>
        </p:nvSpPr>
        <p:spPr>
          <a:xfrm>
            <a:off x="812800" y="3322955"/>
            <a:ext cx="10820400" cy="3302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The fuse must be described as being in the live wire. A fuse in the neutral would blow but leave the case live, and mark schemes withhold the mark for exactly that reason.</a:t>
            </a:r>
          </a:p>
        </p:txBody>
      </p:sp>
      <p:sp>
        <p:nvSpPr>
          <p:cNvPr id="28" name="ms-ref"/>
          <p:cNvSpPr txBox="1"/>
          <p:nvPr/>
        </p:nvSpPr>
        <p:spPr>
          <a:xfrm>
            <a:off x="558800" y="380555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Calculate — 3 marks</a:t>
            </a:r>
          </a:p>
        </p:txBody>
      </p:sp>
      <p:sp>
        <p:nvSpPr>
          <p:cNvPr id="29" name="ms-objective"/>
          <p:cNvSpPr txBox="1"/>
          <p:nvPr/>
        </p:nvSpPr>
        <p:spPr>
          <a:xfrm>
            <a:off x="11302513" y="380555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30" name="ms-tick"/>
          <p:cNvSpPr txBox="1"/>
          <p:nvPr/>
        </p:nvSpPr>
        <p:spPr>
          <a:xfrm>
            <a:off x="558800" y="40462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1" name="ms-point"/>
          <p:cNvSpPr txBox="1"/>
          <p:nvPr/>
        </p:nvSpPr>
        <p:spPr>
          <a:xfrm>
            <a:off x="812800" y="40462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energy per day = 8.5 kW × 0.50 h = 4.25 kWh</a:t>
            </a:r>
          </a:p>
        </p:txBody>
      </p:sp>
      <p:sp>
        <p:nvSpPr>
          <p:cNvPr id="32" name="ms-tick"/>
          <p:cNvSpPr txBox="1"/>
          <p:nvPr/>
        </p:nvSpPr>
        <p:spPr>
          <a:xfrm>
            <a:off x="558800" y="429958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3" name="ms-point"/>
          <p:cNvSpPr txBox="1"/>
          <p:nvPr/>
        </p:nvSpPr>
        <p:spPr>
          <a:xfrm>
            <a:off x="812800" y="429958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energy in 30 days = 127.5 kWh</a:t>
            </a:r>
          </a:p>
        </p:txBody>
      </p:sp>
      <p:sp>
        <p:nvSpPr>
          <p:cNvPr id="34" name="ms-tick"/>
          <p:cNvSpPr txBox="1"/>
          <p:nvPr/>
        </p:nvSpPr>
        <p:spPr>
          <a:xfrm>
            <a:off x="558800" y="455295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5" name="ms-point"/>
          <p:cNvSpPr txBox="1"/>
          <p:nvPr/>
        </p:nvSpPr>
        <p:spPr>
          <a:xfrm>
            <a:off x="812800" y="455295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cost = 127.5 × 24 = 3060 cents = $30.60</a:t>
            </a:r>
          </a:p>
        </p:txBody>
      </p:sp>
      <p:sp>
        <p:nvSpPr>
          <p:cNvPr id="36" name="panel"/>
          <p:cNvSpPr/>
          <p:nvPr/>
        </p:nvSpPr>
        <p:spPr>
          <a:xfrm>
            <a:off x="558800" y="558800"/>
            <a:ext cx="11074400" cy="12700"/>
          </a:xfrm>
          <a:prstGeom prst="rect">
            <a:avLst/>
          </a:prstGeom>
          <a:solidFill>
            <a:srgbClr val="2F4B45"/>
          </a:solidFill>
          <a:ln>
            <a:noFill/>
          </a:ln>
        </p:spPr>
      </p:sp>
      <p:sp>
        <p:nvSpPr>
          <p:cNvPr id="37"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4 · ELECTRICITY AND MAGNETISM</a:t>
            </a:r>
          </a:p>
        </p:txBody>
      </p:sp>
      <p:sp>
        <p:nvSpPr>
          <p:cNvPr id="38"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39" name="panel"/>
          <p:cNvSpPr/>
          <p:nvPr/>
        </p:nvSpPr>
        <p:spPr>
          <a:xfrm>
            <a:off x="558800" y="6273800"/>
            <a:ext cx="11074400" cy="12700"/>
          </a:xfrm>
          <a:prstGeom prst="rect">
            <a:avLst/>
          </a:prstGeom>
          <a:solidFill>
            <a:srgbClr val="2F4B45"/>
          </a:solidFill>
          <a:ln>
            <a:noFill/>
          </a:ln>
        </p:spPr>
      </p:sp>
      <p:sp>
        <p:nvSpPr>
          <p:cNvPr id="40"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4 · Electricity and magnetism. Written by GioPhysics from Cambridge IGCSE Physics 0625 syllabus; not an awarding body's document.</a:t>
            </a:r>
          </a:p>
        </p:txBody>
      </p:sp>
      <p:sp>
        <p:nvSpPr>
          <p:cNvPr id="41"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25</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10</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09167" y="711200"/>
            <a:ext cx="824033" cy="266700"/>
          </a:xfrm>
          <a:prstGeom prst="roundRect">
            <a:avLst>
              <a:gd name="adj" fmla="val 30000"/>
            </a:avLst>
          </a:prstGeom>
          <a:solidFill>
            <a:srgbClr val="E0A93F"/>
          </a:solidFill>
          <a:ln>
            <a:noFill/>
          </a:ln>
        </p:spPr>
      </p:sp>
      <p:sp>
        <p:nvSpPr>
          <p:cNvPr id="5" name="chip"/>
          <p:cNvSpPr txBox="1"/>
          <p:nvPr/>
        </p:nvSpPr>
        <p:spPr>
          <a:xfrm>
            <a:off x="10809167" y="711200"/>
            <a:ext cx="8240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8 marks</a:t>
            </a:r>
          </a:p>
        </p:txBody>
      </p:sp>
      <p:sp>
        <p:nvSpPr>
          <p:cNvPr id="6" name="panel"/>
          <p:cNvSpPr/>
          <p:nvPr/>
        </p:nvSpPr>
        <p:spPr>
          <a:xfrm>
            <a:off x="9653191" y="711200"/>
            <a:ext cx="1054376" cy="266700"/>
          </a:xfrm>
          <a:prstGeom prst="roundRect">
            <a:avLst>
              <a:gd name="adj" fmla="val 30000"/>
            </a:avLst>
          </a:prstGeom>
          <a:noFill/>
          <a:ln w="9525">
            <a:solidFill>
              <a:srgbClr val="102E29"/>
            </a:solidFill>
          </a:ln>
        </p:spPr>
      </p:sp>
      <p:sp>
        <p:nvSpPr>
          <p:cNvPr id="7" name="chip"/>
          <p:cNvSpPr txBox="1"/>
          <p:nvPr/>
        </p:nvSpPr>
        <p:spPr>
          <a:xfrm>
            <a:off x="9653191"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959431" y="711200"/>
            <a:ext cx="592159" cy="266700"/>
          </a:xfrm>
          <a:prstGeom prst="roundRect">
            <a:avLst>
              <a:gd name="adj" fmla="val 30000"/>
            </a:avLst>
          </a:prstGeom>
          <a:noFill/>
          <a:ln w="9525">
            <a:solidFill>
              <a:srgbClr val="102E29"/>
            </a:solidFill>
          </a:ln>
        </p:spPr>
      </p:sp>
      <p:sp>
        <p:nvSpPr>
          <p:cNvPr id="9" name="chip"/>
          <p:cNvSpPr txBox="1"/>
          <p:nvPr/>
        </p:nvSpPr>
        <p:spPr>
          <a:xfrm>
            <a:off x="8959431"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Core</a:t>
            </a:r>
          </a:p>
        </p:txBody>
      </p:sp>
      <p:sp>
        <p:nvSpPr>
          <p:cNvPr id="10" name="panel"/>
          <p:cNvSpPr/>
          <p:nvPr/>
        </p:nvSpPr>
        <p:spPr>
          <a:xfrm>
            <a:off x="7594321" y="711200"/>
            <a:ext cx="1263510" cy="266700"/>
          </a:xfrm>
          <a:prstGeom prst="roundRect">
            <a:avLst>
              <a:gd name="adj" fmla="val 30000"/>
            </a:avLst>
          </a:prstGeom>
          <a:solidFill>
            <a:srgbClr val="102E29"/>
          </a:solidFill>
          <a:ln>
            <a:noFill/>
          </a:ln>
        </p:spPr>
      </p:sp>
      <p:sp>
        <p:nvSpPr>
          <p:cNvPr id="11" name="chip"/>
          <p:cNvSpPr txBox="1"/>
          <p:nvPr/>
        </p:nvSpPr>
        <p:spPr>
          <a:xfrm>
            <a:off x="7594321" y="711200"/>
            <a:ext cx="126351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Practical skills</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4.3</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student investigates how the current in a filament lamp depends on the potential difference across it. She connects the lamp to a variable power supply, with an ammeter in series and a voltmeter across the lamp.</a:t>
            </a:r>
          </a:p>
        </p:txBody>
      </p:sp>
      <p:sp>
        <p:nvSpPr>
          <p:cNvPr id="14" name="text"/>
          <p:cNvSpPr txBox="1"/>
          <p:nvPr/>
        </p:nvSpPr>
        <p:spPr>
          <a:xfrm>
            <a:off x="558800" y="1953260"/>
            <a:ext cx="11074400" cy="1651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4C5F59"/>
                </a:solidFill>
                <a:latin typeface="Arial"/>
                <a:cs typeface="Arial"/>
              </a:rPr>
              <a:t>The student's results</a:t>
            </a:r>
          </a:p>
        </p:txBody>
      </p:sp>
      <p:graphicFrame>
        <p:nvGraphicFramePr>
          <p:cNvPr id="15" name="readings"/>
          <p:cNvGraphicFramePr>
            <a:graphicFrameLocks noGrp="1"/>
          </p:cNvGraphicFramePr>
          <p:nvPr/>
        </p:nvGraphicFramePr>
        <p:xfrm>
          <a:off x="558800" y="2181860"/>
          <a:ext cx="11074400" cy="584200"/>
        </p:xfrm>
        <a:graphic>
          <a:graphicData uri="http://schemas.openxmlformats.org/drawingml/2006/table">
            <a:tbl>
              <a:tblPr firstRow="1"/>
              <a:tblGrid>
                <a:gridCol w="1384300"/>
                <a:gridCol w="1384300"/>
                <a:gridCol w="1384300"/>
                <a:gridCol w="1384300"/>
                <a:gridCol w="1384300"/>
                <a:gridCol w="1384300"/>
                <a:gridCol w="1384300"/>
                <a:gridCol w="1384300"/>
              </a:tblGrid>
              <a:tr h="292100">
                <a:tc>
                  <a:txBody>
                    <a:bodyPr/>
                    <a:lstStyle/>
                    <a:p>
                      <a:pPr marL="0" indent="0" algn="l">
                        <a:lnSpc>
                          <a:spcPct val="100000"/>
                        </a:lnSpc>
                        <a:buNone/>
                      </a:pPr>
                      <a:r>
                        <a:rPr lang="en-GB" sz="1000" b="1" i="0" dirty="0">
                          <a:solidFill>
                            <a:srgbClr val="F3EFDF"/>
                          </a:solidFill>
                          <a:latin typeface="Arial"/>
                          <a:cs typeface="Arial"/>
                        </a:rPr>
                        <a:t>V / V</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0.0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1.0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2.0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3.0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4.0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5.0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6.0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r>
              <a:tr h="292100">
                <a:tc>
                  <a:txBody>
                    <a:bodyPr/>
                    <a:lstStyle/>
                    <a:p>
                      <a:pPr marL="0" indent="0" algn="l">
                        <a:lnSpc>
                          <a:spcPct val="100000"/>
                        </a:lnSpc>
                        <a:buNone/>
                      </a:pPr>
                      <a:r>
                        <a:rPr lang="en-GB" sz="1000" b="0" i="0" dirty="0">
                          <a:solidFill>
                            <a:srgbClr val="102E29"/>
                          </a:solidFill>
                          <a:latin typeface="Arial"/>
                          <a:cs typeface="Arial"/>
                        </a:rPr>
                        <a:t>I / A</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0.00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0.17</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0.28</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0.36</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0.42</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0.47</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0.51</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r>
            </a:tbl>
          </a:graphicData>
        </a:graphic>
      </p:graphicFrame>
      <p:sp>
        <p:nvSpPr>
          <p:cNvPr id="16" name="part-ref"/>
          <p:cNvSpPr txBox="1"/>
          <p:nvPr/>
        </p:nvSpPr>
        <p:spPr>
          <a:xfrm>
            <a:off x="558800" y="294386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State</a:t>
            </a:r>
          </a:p>
        </p:txBody>
      </p:sp>
      <p:sp>
        <p:nvSpPr>
          <p:cNvPr id="17" name="part-marks"/>
          <p:cNvSpPr txBox="1"/>
          <p:nvPr/>
        </p:nvSpPr>
        <p:spPr>
          <a:xfrm>
            <a:off x="11009102" y="294386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18" name="text"/>
          <p:cNvSpPr txBox="1"/>
          <p:nvPr/>
        </p:nvSpPr>
        <p:spPr>
          <a:xfrm>
            <a:off x="558800" y="318008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State how the ammeter and the voltmeter must each be connected in the circuit.</a:t>
            </a:r>
          </a:p>
        </p:txBody>
      </p:sp>
      <p:sp>
        <p:nvSpPr>
          <p:cNvPr id="19" name="part-ref"/>
          <p:cNvSpPr txBox="1"/>
          <p:nvPr/>
        </p:nvSpPr>
        <p:spPr>
          <a:xfrm>
            <a:off x="558800" y="35179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Determine</a:t>
            </a:r>
          </a:p>
        </p:txBody>
      </p:sp>
      <p:sp>
        <p:nvSpPr>
          <p:cNvPr id="20" name="part-marks"/>
          <p:cNvSpPr txBox="1"/>
          <p:nvPr/>
        </p:nvSpPr>
        <p:spPr>
          <a:xfrm>
            <a:off x="11009102" y="35179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1" name="text"/>
          <p:cNvSpPr txBox="1"/>
          <p:nvPr/>
        </p:nvSpPr>
        <p:spPr>
          <a:xfrm>
            <a:off x="558800" y="37541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Determine the resistance of the lamp when the potential difference across it is 1.0 V, and again when it is 6.0 V.</a:t>
            </a:r>
          </a:p>
        </p:txBody>
      </p:sp>
      <p:sp>
        <p:nvSpPr>
          <p:cNvPr id="22" name="part-ref"/>
          <p:cNvSpPr txBox="1"/>
          <p:nvPr/>
        </p:nvSpPr>
        <p:spPr>
          <a:xfrm>
            <a:off x="558800" y="40919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Explain</a:t>
            </a:r>
          </a:p>
        </p:txBody>
      </p:sp>
      <p:sp>
        <p:nvSpPr>
          <p:cNvPr id="23" name="part-marks"/>
          <p:cNvSpPr txBox="1"/>
          <p:nvPr/>
        </p:nvSpPr>
        <p:spPr>
          <a:xfrm>
            <a:off x="11009102" y="40919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4" name="text"/>
          <p:cNvSpPr txBox="1"/>
          <p:nvPr/>
        </p:nvSpPr>
        <p:spPr>
          <a:xfrm>
            <a:off x="558800" y="43281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Explain, in terms of the filament, why the resistance changes in the way your answers to (b) show.</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4 · ELECTRICITY AND MAGNETISM</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4 · Electricity and magnetism. Written by GioPhysics from Cambridge IGCSE Physics 0625 syllabus;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25</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10</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09167" y="711200"/>
            <a:ext cx="824033" cy="266700"/>
          </a:xfrm>
          <a:prstGeom prst="roundRect">
            <a:avLst>
              <a:gd name="adj" fmla="val 30000"/>
            </a:avLst>
          </a:prstGeom>
          <a:solidFill>
            <a:srgbClr val="E0A93F"/>
          </a:solidFill>
          <a:ln>
            <a:noFill/>
          </a:ln>
        </p:spPr>
      </p:sp>
      <p:sp>
        <p:nvSpPr>
          <p:cNvPr id="5" name="chip"/>
          <p:cNvSpPr txBox="1"/>
          <p:nvPr/>
        </p:nvSpPr>
        <p:spPr>
          <a:xfrm>
            <a:off x="10809167" y="711200"/>
            <a:ext cx="8240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8 marks</a:t>
            </a:r>
          </a:p>
        </p:txBody>
      </p:sp>
      <p:sp>
        <p:nvSpPr>
          <p:cNvPr id="6" name="panel"/>
          <p:cNvSpPr/>
          <p:nvPr/>
        </p:nvSpPr>
        <p:spPr>
          <a:xfrm>
            <a:off x="9653191" y="711200"/>
            <a:ext cx="1054376" cy="266700"/>
          </a:xfrm>
          <a:prstGeom prst="roundRect">
            <a:avLst>
              <a:gd name="adj" fmla="val 30000"/>
            </a:avLst>
          </a:prstGeom>
          <a:noFill/>
          <a:ln w="9525">
            <a:solidFill>
              <a:srgbClr val="A9BDB6"/>
            </a:solidFill>
          </a:ln>
        </p:spPr>
      </p:sp>
      <p:sp>
        <p:nvSpPr>
          <p:cNvPr id="7" name="chip"/>
          <p:cNvSpPr txBox="1"/>
          <p:nvPr/>
        </p:nvSpPr>
        <p:spPr>
          <a:xfrm>
            <a:off x="9653191"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8959431" y="711200"/>
            <a:ext cx="592159" cy="266700"/>
          </a:xfrm>
          <a:prstGeom prst="roundRect">
            <a:avLst>
              <a:gd name="adj" fmla="val 30000"/>
            </a:avLst>
          </a:prstGeom>
          <a:noFill/>
          <a:ln w="9525">
            <a:solidFill>
              <a:srgbClr val="A9BDB6"/>
            </a:solidFill>
          </a:ln>
        </p:spPr>
      </p:sp>
      <p:sp>
        <p:nvSpPr>
          <p:cNvPr id="9" name="chip"/>
          <p:cNvSpPr txBox="1"/>
          <p:nvPr/>
        </p:nvSpPr>
        <p:spPr>
          <a:xfrm>
            <a:off x="8959431"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Core</a:t>
            </a:r>
          </a:p>
        </p:txBody>
      </p:sp>
      <p:sp>
        <p:nvSpPr>
          <p:cNvPr id="10" name="panel"/>
          <p:cNvSpPr/>
          <p:nvPr/>
        </p:nvSpPr>
        <p:spPr>
          <a:xfrm>
            <a:off x="7594321" y="711200"/>
            <a:ext cx="1263510" cy="266700"/>
          </a:xfrm>
          <a:prstGeom prst="roundRect">
            <a:avLst>
              <a:gd name="adj" fmla="val 30000"/>
            </a:avLst>
          </a:prstGeom>
          <a:noFill/>
          <a:ln w="9525">
            <a:solidFill>
              <a:srgbClr val="A9BDB6"/>
            </a:solidFill>
          </a:ln>
        </p:spPr>
      </p:sp>
      <p:sp>
        <p:nvSpPr>
          <p:cNvPr id="11" name="chip"/>
          <p:cNvSpPr txBox="1"/>
          <p:nvPr/>
        </p:nvSpPr>
        <p:spPr>
          <a:xfrm>
            <a:off x="7594321" y="711200"/>
            <a:ext cx="126351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Practical skills</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State — 2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AO3</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ammeter is connected in series with the lamp</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voltmeter is connected in parallel with (across) the lamp</a:t>
            </a:r>
          </a:p>
        </p:txBody>
      </p:sp>
      <p:sp>
        <p:nvSpPr>
          <p:cNvPr id="19" name="ms-ref"/>
          <p:cNvSpPr txBox="1"/>
          <p:nvPr/>
        </p:nvSpPr>
        <p:spPr>
          <a:xfrm>
            <a:off x="558800" y="224599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Determine — 3 marks</a:t>
            </a:r>
          </a:p>
        </p:txBody>
      </p:sp>
      <p:sp>
        <p:nvSpPr>
          <p:cNvPr id="20" name="ms-objective"/>
          <p:cNvSpPr txBox="1"/>
          <p:nvPr/>
        </p:nvSpPr>
        <p:spPr>
          <a:xfrm>
            <a:off x="11302513" y="224599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1" name="ms-tick"/>
          <p:cNvSpPr txBox="1"/>
          <p:nvPr/>
        </p:nvSpPr>
        <p:spPr>
          <a:xfrm>
            <a:off x="558800" y="24866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4866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R = V / I used at both points</a:t>
            </a:r>
          </a:p>
        </p:txBody>
      </p:sp>
      <p:sp>
        <p:nvSpPr>
          <p:cNvPr id="23" name="ms-tick"/>
          <p:cNvSpPr txBox="1"/>
          <p:nvPr/>
        </p:nvSpPr>
        <p:spPr>
          <a:xfrm>
            <a:off x="558800" y="27400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4" name="ms-point"/>
          <p:cNvSpPr txBox="1"/>
          <p:nvPr/>
        </p:nvSpPr>
        <p:spPr>
          <a:xfrm>
            <a:off x="812800" y="27400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at 1.0 V: R = 1.0 / 0.17 = 5.9 Ω</a:t>
            </a:r>
          </a:p>
        </p:txBody>
      </p:sp>
      <p:sp>
        <p:nvSpPr>
          <p:cNvPr id="25" name="ms-tick"/>
          <p:cNvSpPr txBox="1"/>
          <p:nvPr/>
        </p:nvSpPr>
        <p:spPr>
          <a:xfrm>
            <a:off x="558800" y="29933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29933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at 6.0 V: R = 6.0 / 0.51 = 11.8 Ω (accept 12 Ω)</a:t>
            </a:r>
          </a:p>
        </p:txBody>
      </p:sp>
      <p:sp>
        <p:nvSpPr>
          <p:cNvPr id="27" name="ms-ref"/>
          <p:cNvSpPr txBox="1"/>
          <p:nvPr/>
        </p:nvSpPr>
        <p:spPr>
          <a:xfrm>
            <a:off x="558800" y="339915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Explain — 3 marks</a:t>
            </a:r>
          </a:p>
        </p:txBody>
      </p:sp>
      <p:sp>
        <p:nvSpPr>
          <p:cNvPr id="28" name="ms-objective"/>
          <p:cNvSpPr txBox="1"/>
          <p:nvPr/>
        </p:nvSpPr>
        <p:spPr>
          <a:xfrm>
            <a:off x="11302513" y="339915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9" name="ms-tick"/>
          <p:cNvSpPr txBox="1"/>
          <p:nvPr/>
        </p:nvSpPr>
        <p:spPr>
          <a:xfrm>
            <a:off x="558800" y="36398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0" name="ms-point"/>
          <p:cNvSpPr txBox="1"/>
          <p:nvPr/>
        </p:nvSpPr>
        <p:spPr>
          <a:xfrm>
            <a:off x="812800" y="36398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as the current increases the filament gets hotter</a:t>
            </a:r>
          </a:p>
        </p:txBody>
      </p:sp>
      <p:sp>
        <p:nvSpPr>
          <p:cNvPr id="31" name="ms-tick"/>
          <p:cNvSpPr txBox="1"/>
          <p:nvPr/>
        </p:nvSpPr>
        <p:spPr>
          <a:xfrm>
            <a:off x="558800" y="389318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2" name="ms-point"/>
          <p:cNvSpPr txBox="1"/>
          <p:nvPr/>
        </p:nvSpPr>
        <p:spPr>
          <a:xfrm>
            <a:off x="812800" y="389318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metal ions in the filament vibrate with greater amplitude</a:t>
            </a:r>
          </a:p>
        </p:txBody>
      </p:sp>
      <p:sp>
        <p:nvSpPr>
          <p:cNvPr id="33" name="ms-tick"/>
          <p:cNvSpPr txBox="1"/>
          <p:nvPr/>
        </p:nvSpPr>
        <p:spPr>
          <a:xfrm>
            <a:off x="558800" y="414655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4" name="ms-point"/>
          <p:cNvSpPr txBox="1"/>
          <p:nvPr/>
        </p:nvSpPr>
        <p:spPr>
          <a:xfrm>
            <a:off x="812800" y="414655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so the electrons collide with them more often and the resistance increases</a:t>
            </a:r>
          </a:p>
        </p:txBody>
      </p:sp>
      <p:sp>
        <p:nvSpPr>
          <p:cNvPr id="35" name="text"/>
          <p:cNvSpPr txBox="1"/>
          <p:nvPr/>
        </p:nvSpPr>
        <p:spPr>
          <a:xfrm>
            <a:off x="812800" y="4476115"/>
            <a:ext cx="10820400" cy="3302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A graph of I against V for a filament lamp curves towards the V axis. Candidates who say the lamp "does not obey Ohm's law" have named the observation, not explained it, and the marks here are for the mechanism.</a:t>
            </a:r>
          </a:p>
        </p:txBody>
      </p:sp>
      <p:sp>
        <p:nvSpPr>
          <p:cNvPr id="36" name="panel"/>
          <p:cNvSpPr/>
          <p:nvPr/>
        </p:nvSpPr>
        <p:spPr>
          <a:xfrm>
            <a:off x="558800" y="558800"/>
            <a:ext cx="11074400" cy="12700"/>
          </a:xfrm>
          <a:prstGeom prst="rect">
            <a:avLst/>
          </a:prstGeom>
          <a:solidFill>
            <a:srgbClr val="2F4B45"/>
          </a:solidFill>
          <a:ln>
            <a:noFill/>
          </a:ln>
        </p:spPr>
      </p:sp>
      <p:sp>
        <p:nvSpPr>
          <p:cNvPr id="37"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4 · ELECTRICITY AND MAGNETISM</a:t>
            </a:r>
          </a:p>
        </p:txBody>
      </p:sp>
      <p:sp>
        <p:nvSpPr>
          <p:cNvPr id="38"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39" name="panel"/>
          <p:cNvSpPr/>
          <p:nvPr/>
        </p:nvSpPr>
        <p:spPr>
          <a:xfrm>
            <a:off x="558800" y="6273800"/>
            <a:ext cx="11074400" cy="12700"/>
          </a:xfrm>
          <a:prstGeom prst="rect">
            <a:avLst/>
          </a:prstGeom>
          <a:solidFill>
            <a:srgbClr val="2F4B45"/>
          </a:solidFill>
          <a:ln>
            <a:noFill/>
          </a:ln>
        </p:spPr>
      </p:sp>
      <p:sp>
        <p:nvSpPr>
          <p:cNvPr id="40"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4 · Electricity and magnetism. Written by GioPhysics from Cambridge IGCSE Physics 0625 syllabus; not an awarding body's document.</a:t>
            </a:r>
          </a:p>
        </p:txBody>
      </p:sp>
      <p:sp>
        <p:nvSpPr>
          <p:cNvPr id="41"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25</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Command words</a:t>
            </a:r>
          </a:p>
        </p:txBody>
      </p:sp>
      <p:sp>
        <p:nvSpPr>
          <p:cNvPr id="3" name="panel"/>
          <p:cNvSpPr/>
          <p:nvPr/>
        </p:nvSpPr>
        <p:spPr>
          <a:xfrm>
            <a:off x="558800" y="1117600"/>
            <a:ext cx="508000" cy="31750"/>
          </a:xfrm>
          <a:prstGeom prst="rect">
            <a:avLst/>
          </a:prstGeom>
          <a:solidFill>
            <a:srgbClr val="EF5C3E"/>
          </a:solidFill>
          <a:ln>
            <a:noFill/>
          </a:ln>
        </p:spPr>
      </p:sp>
      <p:sp>
        <p:nvSpPr>
          <p:cNvPr id="4"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Cambridge IGCSE Physics — the board's own definitions</a:t>
            </a:r>
          </a:p>
        </p:txBody>
      </p:sp>
      <p:sp>
        <p:nvSpPr>
          <p:cNvPr id="5" name="command-word"/>
          <p:cNvSpPr txBox="1"/>
          <p:nvPr/>
        </p:nvSpPr>
        <p:spPr>
          <a:xfrm>
            <a:off x="558800" y="134620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Calculate</a:t>
            </a:r>
          </a:p>
        </p:txBody>
      </p:sp>
      <p:sp>
        <p:nvSpPr>
          <p:cNvPr id="6" name="text"/>
          <p:cNvSpPr txBox="1"/>
          <p:nvPr/>
        </p:nvSpPr>
        <p:spPr>
          <a:xfrm>
            <a:off x="558800" y="156972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Work out from given facts, figures or information.</a:t>
            </a:r>
          </a:p>
        </p:txBody>
      </p:sp>
      <p:sp>
        <p:nvSpPr>
          <p:cNvPr id="7" name="command-word"/>
          <p:cNvSpPr txBox="1"/>
          <p:nvPr/>
        </p:nvSpPr>
        <p:spPr>
          <a:xfrm>
            <a:off x="558800" y="190817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Define</a:t>
            </a:r>
          </a:p>
        </p:txBody>
      </p:sp>
      <p:sp>
        <p:nvSpPr>
          <p:cNvPr id="8" name="text"/>
          <p:cNvSpPr txBox="1"/>
          <p:nvPr/>
        </p:nvSpPr>
        <p:spPr>
          <a:xfrm>
            <a:off x="558800" y="2131695"/>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Give the precise meaning.</a:t>
            </a:r>
          </a:p>
        </p:txBody>
      </p:sp>
      <p:sp>
        <p:nvSpPr>
          <p:cNvPr id="9" name="command-word"/>
          <p:cNvSpPr txBox="1"/>
          <p:nvPr/>
        </p:nvSpPr>
        <p:spPr>
          <a:xfrm>
            <a:off x="558800" y="247015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Describe</a:t>
            </a:r>
          </a:p>
        </p:txBody>
      </p:sp>
      <p:sp>
        <p:nvSpPr>
          <p:cNvPr id="10" name="text"/>
          <p:cNvSpPr txBox="1"/>
          <p:nvPr/>
        </p:nvSpPr>
        <p:spPr>
          <a:xfrm>
            <a:off x="558800" y="269367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State the points of a topic; give characteristics and main features.</a:t>
            </a:r>
          </a:p>
        </p:txBody>
      </p:sp>
      <p:sp>
        <p:nvSpPr>
          <p:cNvPr id="11" name="command-word"/>
          <p:cNvSpPr txBox="1"/>
          <p:nvPr/>
        </p:nvSpPr>
        <p:spPr>
          <a:xfrm>
            <a:off x="558800" y="303212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Determine</a:t>
            </a:r>
          </a:p>
        </p:txBody>
      </p:sp>
      <p:sp>
        <p:nvSpPr>
          <p:cNvPr id="12" name="text"/>
          <p:cNvSpPr txBox="1"/>
          <p:nvPr/>
        </p:nvSpPr>
        <p:spPr>
          <a:xfrm>
            <a:off x="558800" y="3255645"/>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Establish an answer using the information available.</a:t>
            </a:r>
          </a:p>
        </p:txBody>
      </p:sp>
      <p:sp>
        <p:nvSpPr>
          <p:cNvPr id="13" name="command-word"/>
          <p:cNvSpPr txBox="1"/>
          <p:nvPr/>
        </p:nvSpPr>
        <p:spPr>
          <a:xfrm>
            <a:off x="558800" y="359410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Estimate</a:t>
            </a:r>
          </a:p>
        </p:txBody>
      </p:sp>
      <p:sp>
        <p:nvSpPr>
          <p:cNvPr id="14" name="text"/>
          <p:cNvSpPr txBox="1"/>
          <p:nvPr/>
        </p:nvSpPr>
        <p:spPr>
          <a:xfrm>
            <a:off x="558800" y="381762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Suggest an approximate value.</a:t>
            </a:r>
          </a:p>
        </p:txBody>
      </p:sp>
      <p:sp>
        <p:nvSpPr>
          <p:cNvPr id="15" name="command-word"/>
          <p:cNvSpPr txBox="1"/>
          <p:nvPr/>
        </p:nvSpPr>
        <p:spPr>
          <a:xfrm>
            <a:off x="558800" y="415607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Explain</a:t>
            </a:r>
          </a:p>
        </p:txBody>
      </p:sp>
      <p:sp>
        <p:nvSpPr>
          <p:cNvPr id="16" name="text"/>
          <p:cNvSpPr txBox="1"/>
          <p:nvPr/>
        </p:nvSpPr>
        <p:spPr>
          <a:xfrm>
            <a:off x="558800" y="4379595"/>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Set out purposes or reasons; make relationships evident; give why and/or how.</a:t>
            </a:r>
          </a:p>
        </p:txBody>
      </p:sp>
      <p:sp>
        <p:nvSpPr>
          <p:cNvPr id="17" name="command-word"/>
          <p:cNvSpPr txBox="1"/>
          <p:nvPr/>
        </p:nvSpPr>
        <p:spPr>
          <a:xfrm>
            <a:off x="558800" y="489140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Give</a:t>
            </a:r>
          </a:p>
        </p:txBody>
      </p:sp>
      <p:sp>
        <p:nvSpPr>
          <p:cNvPr id="18" name="text"/>
          <p:cNvSpPr txBox="1"/>
          <p:nvPr/>
        </p:nvSpPr>
        <p:spPr>
          <a:xfrm>
            <a:off x="558800" y="5114925"/>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Produce an answer from a given source or recall.</a:t>
            </a:r>
          </a:p>
        </p:txBody>
      </p:sp>
      <p:sp>
        <p:nvSpPr>
          <p:cNvPr id="19" name="command-word"/>
          <p:cNvSpPr txBox="1"/>
          <p:nvPr/>
        </p:nvSpPr>
        <p:spPr>
          <a:xfrm>
            <a:off x="558800" y="545338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Identify</a:t>
            </a:r>
          </a:p>
        </p:txBody>
      </p:sp>
      <p:sp>
        <p:nvSpPr>
          <p:cNvPr id="20" name="text"/>
          <p:cNvSpPr txBox="1"/>
          <p:nvPr/>
        </p:nvSpPr>
        <p:spPr>
          <a:xfrm>
            <a:off x="558800" y="567690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Name, select or recognise.</a:t>
            </a:r>
          </a:p>
        </p:txBody>
      </p:sp>
      <p:sp>
        <p:nvSpPr>
          <p:cNvPr id="21" name="command-word"/>
          <p:cNvSpPr txBox="1"/>
          <p:nvPr/>
        </p:nvSpPr>
        <p:spPr>
          <a:xfrm>
            <a:off x="6311900" y="134620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Show (that)</a:t>
            </a:r>
          </a:p>
        </p:txBody>
      </p:sp>
      <p:sp>
        <p:nvSpPr>
          <p:cNvPr id="22" name="text"/>
          <p:cNvSpPr txBox="1"/>
          <p:nvPr/>
        </p:nvSpPr>
        <p:spPr>
          <a:xfrm>
            <a:off x="6311900" y="156972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Provide structured evidence that leads to a given result.</a:t>
            </a:r>
          </a:p>
        </p:txBody>
      </p:sp>
      <p:sp>
        <p:nvSpPr>
          <p:cNvPr id="23" name="command-word"/>
          <p:cNvSpPr txBox="1"/>
          <p:nvPr/>
        </p:nvSpPr>
        <p:spPr>
          <a:xfrm>
            <a:off x="6311900" y="190817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State</a:t>
            </a:r>
          </a:p>
        </p:txBody>
      </p:sp>
      <p:sp>
        <p:nvSpPr>
          <p:cNvPr id="24" name="text"/>
          <p:cNvSpPr txBox="1"/>
          <p:nvPr/>
        </p:nvSpPr>
        <p:spPr>
          <a:xfrm>
            <a:off x="6311900" y="2131695"/>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Express in clear terms.</a:t>
            </a:r>
          </a:p>
        </p:txBody>
      </p:sp>
      <p:sp>
        <p:nvSpPr>
          <p:cNvPr id="25" name="command-word"/>
          <p:cNvSpPr txBox="1"/>
          <p:nvPr/>
        </p:nvSpPr>
        <p:spPr>
          <a:xfrm>
            <a:off x="6311900" y="247015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Suggest</a:t>
            </a:r>
          </a:p>
        </p:txBody>
      </p:sp>
      <p:sp>
        <p:nvSpPr>
          <p:cNvPr id="26" name="text"/>
          <p:cNvSpPr txBox="1"/>
          <p:nvPr/>
        </p:nvSpPr>
        <p:spPr>
          <a:xfrm>
            <a:off x="6311900" y="2693670"/>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Apply knowledge and understanding to situations where there is a range of valid responses in order to make proposals.</a:t>
            </a:r>
          </a:p>
        </p:txBody>
      </p:sp>
      <p:sp>
        <p:nvSpPr>
          <p:cNvPr id="27" name="panel"/>
          <p:cNvSpPr/>
          <p:nvPr/>
        </p:nvSpPr>
        <p:spPr>
          <a:xfrm>
            <a:off x="558800" y="558800"/>
            <a:ext cx="11074400" cy="12700"/>
          </a:xfrm>
          <a:prstGeom prst="rect">
            <a:avLst/>
          </a:prstGeom>
          <a:solidFill>
            <a:srgbClr val="C6C8BB"/>
          </a:solidFill>
          <a:ln>
            <a:noFill/>
          </a:ln>
        </p:spPr>
      </p:sp>
      <p:sp>
        <p:nvSpPr>
          <p:cNvPr id="2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4 · ELECTRICITY AND MAGNETISM</a:t>
            </a:r>
          </a:p>
        </p:txBody>
      </p:sp>
      <p:sp>
        <p:nvSpPr>
          <p:cNvPr id="2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30" name="panel"/>
          <p:cNvSpPr/>
          <p:nvPr/>
        </p:nvSpPr>
        <p:spPr>
          <a:xfrm>
            <a:off x="558800" y="6273800"/>
            <a:ext cx="11074400" cy="12700"/>
          </a:xfrm>
          <a:prstGeom prst="rect">
            <a:avLst/>
          </a:prstGeom>
          <a:solidFill>
            <a:srgbClr val="C6C8BB"/>
          </a:solidFill>
          <a:ln>
            <a:noFill/>
          </a:ln>
        </p:spPr>
      </p:sp>
      <p:sp>
        <p:nvSpPr>
          <p:cNvPr id="3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4 · Electricity and magnetism. Written by GioPhysics from Cambridge IGCSE Physics 0625 syllabus; not an awarding body's document.</a:t>
            </a:r>
          </a:p>
        </p:txBody>
      </p:sp>
      <p:sp>
        <p:nvSpPr>
          <p:cNvPr id="3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25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1</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10089604" y="711200"/>
            <a:ext cx="689775" cy="266700"/>
          </a:xfrm>
          <a:prstGeom prst="roundRect">
            <a:avLst>
              <a:gd name="adj" fmla="val 30000"/>
            </a:avLst>
          </a:prstGeom>
          <a:noFill/>
          <a:ln w="9525">
            <a:solidFill>
              <a:srgbClr val="A9BDB6"/>
            </a:solidFill>
          </a:ln>
        </p:spPr>
      </p:sp>
      <p:sp>
        <p:nvSpPr>
          <p:cNvPr id="7" name="chip"/>
          <p:cNvSpPr txBox="1"/>
          <p:nvPr/>
        </p:nvSpPr>
        <p:spPr>
          <a:xfrm>
            <a:off x="10089604" y="711200"/>
            <a:ext cx="68977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Recall</a:t>
            </a:r>
          </a:p>
        </p:txBody>
      </p:sp>
      <p:sp>
        <p:nvSpPr>
          <p:cNvPr id="8" name="panel"/>
          <p:cNvSpPr/>
          <p:nvPr/>
        </p:nvSpPr>
        <p:spPr>
          <a:xfrm>
            <a:off x="9395845" y="711200"/>
            <a:ext cx="592159" cy="266700"/>
          </a:xfrm>
          <a:prstGeom prst="roundRect">
            <a:avLst>
              <a:gd name="adj" fmla="val 30000"/>
            </a:avLst>
          </a:prstGeom>
          <a:noFill/>
          <a:ln w="9525">
            <a:solidFill>
              <a:srgbClr val="A9BDB6"/>
            </a:solidFill>
          </a:ln>
        </p:spPr>
      </p:sp>
      <p:sp>
        <p:nvSpPr>
          <p:cNvPr id="9" name="chip"/>
          <p:cNvSpPr txBox="1"/>
          <p:nvPr/>
        </p:nvSpPr>
        <p:spPr>
          <a:xfrm>
            <a:off x="9395845"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Core</a:t>
            </a:r>
          </a:p>
        </p:txBody>
      </p:sp>
      <p:sp>
        <p:nvSpPr>
          <p:cNvPr id="10" name="panel"/>
          <p:cNvSpPr/>
          <p:nvPr/>
        </p:nvSpPr>
        <p:spPr>
          <a:xfrm>
            <a:off x="7981956" y="711200"/>
            <a:ext cx="1312289" cy="266700"/>
          </a:xfrm>
          <a:prstGeom prst="roundRect">
            <a:avLst>
              <a:gd name="adj" fmla="val 30000"/>
            </a:avLst>
          </a:prstGeom>
          <a:noFill/>
          <a:ln w="9525">
            <a:solidFill>
              <a:srgbClr val="A9BDB6"/>
            </a:solidFill>
          </a:ln>
        </p:spPr>
      </p:sp>
      <p:sp>
        <p:nvSpPr>
          <p:cNvPr id="11" name="chip"/>
          <p:cNvSpPr txBox="1"/>
          <p:nvPr/>
        </p:nvSpPr>
        <p:spPr>
          <a:xfrm>
            <a:off x="7981956"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A</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magnet attracts the iron, and the iron attracts the magnet.</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C is the item's real target: an unmagnetised magnetic material is always attracted, whichever pole approaches. Repulsion is the only sure test for a magnet.</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4 · ELECTRICITY AND MAGNETISM</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4 · Electricity and magnetism. Written by GioPhysics from Cambridge IGCSE Physics 0625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 / 25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2</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102E29"/>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Routine</a:t>
            </a:r>
          </a:p>
        </p:txBody>
      </p:sp>
      <p:sp>
        <p:nvSpPr>
          <p:cNvPr id="8" name="panel"/>
          <p:cNvSpPr/>
          <p:nvPr/>
        </p:nvSpPr>
        <p:spPr>
          <a:xfrm>
            <a:off x="9199200" y="711200"/>
            <a:ext cx="670747" cy="266700"/>
          </a:xfrm>
          <a:prstGeom prst="roundRect">
            <a:avLst>
              <a:gd name="adj" fmla="val 30000"/>
            </a:avLst>
          </a:prstGeom>
          <a:noFill/>
          <a:ln w="9525">
            <a:solidFill>
              <a:srgbClr val="102E29"/>
            </a:solidFill>
          </a:ln>
        </p:spPr>
      </p:sp>
      <p:sp>
        <p:nvSpPr>
          <p:cNvPr id="9" name="chip"/>
          <p:cNvSpPr txBox="1"/>
          <p:nvPr/>
        </p:nvSpPr>
        <p:spPr>
          <a:xfrm>
            <a:off x="9199200"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Supp.</a:t>
            </a:r>
          </a:p>
        </p:txBody>
      </p:sp>
      <p:sp>
        <p:nvSpPr>
          <p:cNvPr id="10" name="panel"/>
          <p:cNvSpPr/>
          <p:nvPr/>
        </p:nvSpPr>
        <p:spPr>
          <a:xfrm>
            <a:off x="7785311" y="711200"/>
            <a:ext cx="1312289" cy="266700"/>
          </a:xfrm>
          <a:prstGeom prst="roundRect">
            <a:avLst>
              <a:gd name="adj" fmla="val 30000"/>
            </a:avLst>
          </a:prstGeom>
          <a:solidFill>
            <a:srgbClr val="102E29"/>
          </a:solidFill>
          <a:ln>
            <a:noFill/>
          </a:ln>
        </p:spPr>
      </p:sp>
      <p:sp>
        <p:nvSpPr>
          <p:cNvPr id="11" name="chip"/>
          <p:cNvSpPr txBox="1"/>
          <p:nvPr/>
        </p:nvSpPr>
        <p:spPr>
          <a:xfrm>
            <a:off x="7785311"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4.2   ·   AO2</a:t>
            </a:r>
          </a:p>
        </p:txBody>
      </p:sp>
      <p:sp>
        <p:nvSpPr>
          <p:cNvPr id="13" name="text"/>
          <p:cNvSpPr txBox="1"/>
          <p:nvPr/>
        </p:nvSpPr>
        <p:spPr>
          <a:xfrm>
            <a:off x="558800" y="134620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current of 250 mA flows in a lamp for 4.0 minutes. How much charge passes through the lamp?</a:t>
            </a:r>
          </a:p>
        </p:txBody>
      </p:sp>
      <p:sp>
        <p:nvSpPr>
          <p:cNvPr id="14" name="choice-letter"/>
          <p:cNvSpPr txBox="1"/>
          <p:nvPr/>
        </p:nvSpPr>
        <p:spPr>
          <a:xfrm>
            <a:off x="558800" y="17386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7386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1.0 C</a:t>
            </a:r>
          </a:p>
        </p:txBody>
      </p:sp>
      <p:sp>
        <p:nvSpPr>
          <p:cNvPr id="16" name="choice-letter"/>
          <p:cNvSpPr txBox="1"/>
          <p:nvPr/>
        </p:nvSpPr>
        <p:spPr>
          <a:xfrm>
            <a:off x="558800" y="21069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1069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60 C</a:t>
            </a:r>
          </a:p>
        </p:txBody>
      </p:sp>
      <p:sp>
        <p:nvSpPr>
          <p:cNvPr id="18" name="choice-letter"/>
          <p:cNvSpPr txBox="1"/>
          <p:nvPr/>
        </p:nvSpPr>
        <p:spPr>
          <a:xfrm>
            <a:off x="558800" y="24752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4752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1000 C</a:t>
            </a:r>
          </a:p>
        </p:txBody>
      </p:sp>
      <p:sp>
        <p:nvSpPr>
          <p:cNvPr id="20" name="choice-letter"/>
          <p:cNvSpPr txBox="1"/>
          <p:nvPr/>
        </p:nvSpPr>
        <p:spPr>
          <a:xfrm>
            <a:off x="558800" y="28435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28435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60 000 C</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4 · ELECTRICITY AND MAGNETISM</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4 · Electricity and magnetism. Written by GioPhysics from Cambridge IGCSE Physics 0625 syllabus;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25</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2</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A9BDB6"/>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Routine</a:t>
            </a:r>
          </a:p>
        </p:txBody>
      </p:sp>
      <p:sp>
        <p:nvSpPr>
          <p:cNvPr id="8" name="panel"/>
          <p:cNvSpPr/>
          <p:nvPr/>
        </p:nvSpPr>
        <p:spPr>
          <a:xfrm>
            <a:off x="9199200" y="711200"/>
            <a:ext cx="670747" cy="266700"/>
          </a:xfrm>
          <a:prstGeom prst="roundRect">
            <a:avLst>
              <a:gd name="adj" fmla="val 30000"/>
            </a:avLst>
          </a:prstGeom>
          <a:noFill/>
          <a:ln w="9525">
            <a:solidFill>
              <a:srgbClr val="A9BDB6"/>
            </a:solidFill>
          </a:ln>
        </p:spPr>
      </p:sp>
      <p:sp>
        <p:nvSpPr>
          <p:cNvPr id="9" name="chip"/>
          <p:cNvSpPr txBox="1"/>
          <p:nvPr/>
        </p:nvSpPr>
        <p:spPr>
          <a:xfrm>
            <a:off x="9199200"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Supp.</a:t>
            </a:r>
          </a:p>
        </p:txBody>
      </p:sp>
      <p:sp>
        <p:nvSpPr>
          <p:cNvPr id="10" name="panel"/>
          <p:cNvSpPr/>
          <p:nvPr/>
        </p:nvSpPr>
        <p:spPr>
          <a:xfrm>
            <a:off x="7785311" y="711200"/>
            <a:ext cx="1312289" cy="266700"/>
          </a:xfrm>
          <a:prstGeom prst="roundRect">
            <a:avLst>
              <a:gd name="adj" fmla="val 30000"/>
            </a:avLst>
          </a:prstGeom>
          <a:noFill/>
          <a:ln w="9525">
            <a:solidFill>
              <a:srgbClr val="A9BDB6"/>
            </a:solidFill>
          </a:ln>
        </p:spPr>
      </p:sp>
      <p:sp>
        <p:nvSpPr>
          <p:cNvPr id="11" name="chip"/>
          <p:cNvSpPr txBox="1"/>
          <p:nvPr/>
        </p:nvSpPr>
        <p:spPr>
          <a:xfrm>
            <a:off x="7785311"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B</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60 C</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 converts the minutes but not the milliamps. C converts the milliamps but not the minutes. Both unit conversions have to be done, which is the point of the item.</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4 · ELECTRICITY AND MAGNETISM</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4 · Electricity and magnetism. Written by GioPhysics from Cambridge IGCSE Physics 0625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5 / 25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3</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102E29"/>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Routine</a:t>
            </a:r>
          </a:p>
        </p:txBody>
      </p:sp>
      <p:sp>
        <p:nvSpPr>
          <p:cNvPr id="8" name="panel"/>
          <p:cNvSpPr/>
          <p:nvPr/>
        </p:nvSpPr>
        <p:spPr>
          <a:xfrm>
            <a:off x="9199200" y="711200"/>
            <a:ext cx="670747" cy="266700"/>
          </a:xfrm>
          <a:prstGeom prst="roundRect">
            <a:avLst>
              <a:gd name="adj" fmla="val 30000"/>
            </a:avLst>
          </a:prstGeom>
          <a:noFill/>
          <a:ln w="9525">
            <a:solidFill>
              <a:srgbClr val="102E29"/>
            </a:solidFill>
          </a:ln>
        </p:spPr>
      </p:sp>
      <p:sp>
        <p:nvSpPr>
          <p:cNvPr id="9" name="chip"/>
          <p:cNvSpPr txBox="1"/>
          <p:nvPr/>
        </p:nvSpPr>
        <p:spPr>
          <a:xfrm>
            <a:off x="9199200"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Supp.</a:t>
            </a:r>
          </a:p>
        </p:txBody>
      </p:sp>
      <p:sp>
        <p:nvSpPr>
          <p:cNvPr id="10" name="panel"/>
          <p:cNvSpPr/>
          <p:nvPr/>
        </p:nvSpPr>
        <p:spPr>
          <a:xfrm>
            <a:off x="7785311" y="711200"/>
            <a:ext cx="1312289" cy="266700"/>
          </a:xfrm>
          <a:prstGeom prst="roundRect">
            <a:avLst>
              <a:gd name="adj" fmla="val 30000"/>
            </a:avLst>
          </a:prstGeom>
          <a:solidFill>
            <a:srgbClr val="102E29"/>
          </a:solidFill>
          <a:ln>
            <a:noFill/>
          </a:ln>
        </p:spPr>
      </p:sp>
      <p:sp>
        <p:nvSpPr>
          <p:cNvPr id="11" name="chip"/>
          <p:cNvSpPr txBox="1"/>
          <p:nvPr/>
        </p:nvSpPr>
        <p:spPr>
          <a:xfrm>
            <a:off x="7785311"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4.3   ·   AO2</a:t>
            </a:r>
          </a:p>
        </p:txBody>
      </p:sp>
      <p:sp>
        <p:nvSpPr>
          <p:cNvPr id="13" name="text"/>
          <p:cNvSpPr txBox="1"/>
          <p:nvPr/>
        </p:nvSpPr>
        <p:spPr>
          <a:xfrm>
            <a:off x="558800" y="134620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Two resistors of 6.0 Ω and 3.0 Ω are connected in parallel. What is their combined resistance?</a:t>
            </a:r>
          </a:p>
        </p:txBody>
      </p:sp>
      <p:sp>
        <p:nvSpPr>
          <p:cNvPr id="14" name="panel"/>
          <p:cNvSpPr/>
          <p:nvPr/>
        </p:nvSpPr>
        <p:spPr>
          <a:xfrm>
            <a:off x="3346450" y="1738630"/>
            <a:ext cx="5499100" cy="2336800"/>
          </a:xfrm>
          <a:prstGeom prst="rect">
            <a:avLst/>
          </a:prstGeom>
          <a:solidFill>
            <a:srgbClr val="FFFFFF"/>
          </a:solidFill>
          <a:ln w="9525">
            <a:solidFill>
              <a:srgbClr val="C6C8BB"/>
            </a:solidFill>
          </a:ln>
        </p:spPr>
      </p:sp>
      <p:pic>
        <p:nvPicPr>
          <p:cNvPr id="15" name="Fig. 3.1" descr="A circuit diagram of two resistors connected side by side between the same pair of points. A wire arrives from the left and reaches a junction, marked with a dot, where it divides into two branches. The upper branch contains a resistor labelled 6.0 ohm and the lower branch a resistor labelled 3.0 ohm. The two branches rejoin at a second junction dot on the right, from which a single wire continues away to the right."/>
          <p:cNvPicPr>
            <a:picLocks noChangeAspect="1"/>
          </p:cNvPicPr>
          <p:nvPr/>
        </p:nvPicPr>
        <p:blipFill>
          <a:blip r:embed="rId3"/>
          <a:stretch>
            <a:fillRect/>
          </a:stretch>
        </p:blipFill>
        <p:spPr>
          <a:xfrm>
            <a:off x="3460750" y="1852930"/>
            <a:ext cx="5270500" cy="2108200"/>
          </a:xfrm>
          <a:prstGeom prst="rect">
            <a:avLst/>
          </a:prstGeom>
        </p:spPr>
      </p:pic>
      <p:sp>
        <p:nvSpPr>
          <p:cNvPr id="16" name="text"/>
          <p:cNvSpPr txBox="1"/>
          <p:nvPr/>
        </p:nvSpPr>
        <p:spPr>
          <a:xfrm>
            <a:off x="558800" y="413893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3.1 — A circuit diagram of two resistors connected side by side between the same pair of points. A wire arrives from the left and reaches a junction, marked with a dot, where it divides into two branches. The upper branch contains a resistor labelled 6.0 ohm and the lower branch a resistor labelled 3.0 ohm. The two branches rejoin at a second junction dot on the right, from which a single wire continues away to the right.</a:t>
            </a:r>
          </a:p>
        </p:txBody>
      </p:sp>
      <p:sp>
        <p:nvSpPr>
          <p:cNvPr id="17" name="choice-letter"/>
          <p:cNvSpPr txBox="1"/>
          <p:nvPr/>
        </p:nvSpPr>
        <p:spPr>
          <a:xfrm>
            <a:off x="558800" y="473710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8" name="choice"/>
          <p:cNvSpPr txBox="1"/>
          <p:nvPr/>
        </p:nvSpPr>
        <p:spPr>
          <a:xfrm>
            <a:off x="939800" y="473710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0.50 Ω</a:t>
            </a:r>
          </a:p>
        </p:txBody>
      </p:sp>
      <p:sp>
        <p:nvSpPr>
          <p:cNvPr id="19" name="choice-letter"/>
          <p:cNvSpPr txBox="1"/>
          <p:nvPr/>
        </p:nvSpPr>
        <p:spPr>
          <a:xfrm>
            <a:off x="558800" y="510540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20" name="choice"/>
          <p:cNvSpPr txBox="1"/>
          <p:nvPr/>
        </p:nvSpPr>
        <p:spPr>
          <a:xfrm>
            <a:off x="939800" y="510540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2.0 Ω</a:t>
            </a:r>
          </a:p>
        </p:txBody>
      </p:sp>
      <p:sp>
        <p:nvSpPr>
          <p:cNvPr id="21" name="choice-letter"/>
          <p:cNvSpPr txBox="1"/>
          <p:nvPr/>
        </p:nvSpPr>
        <p:spPr>
          <a:xfrm>
            <a:off x="558800" y="547370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22" name="choice"/>
          <p:cNvSpPr txBox="1"/>
          <p:nvPr/>
        </p:nvSpPr>
        <p:spPr>
          <a:xfrm>
            <a:off x="939800" y="547370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4.5 Ω</a:t>
            </a:r>
          </a:p>
        </p:txBody>
      </p:sp>
      <p:sp>
        <p:nvSpPr>
          <p:cNvPr id="23" name="choice-letter"/>
          <p:cNvSpPr txBox="1"/>
          <p:nvPr/>
        </p:nvSpPr>
        <p:spPr>
          <a:xfrm>
            <a:off x="558800" y="584200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4" name="choice"/>
          <p:cNvSpPr txBox="1"/>
          <p:nvPr/>
        </p:nvSpPr>
        <p:spPr>
          <a:xfrm>
            <a:off x="939800" y="584200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9.0 Ω</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4 · ELECTRICITY AND MAGNETISM</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4 · Electricity and magnetism. Written by GioPhysics from Cambridge IGCSE Physics 0625 syllabus;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25</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3</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A9BDB6"/>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Routine</a:t>
            </a:r>
          </a:p>
        </p:txBody>
      </p:sp>
      <p:sp>
        <p:nvSpPr>
          <p:cNvPr id="8" name="panel"/>
          <p:cNvSpPr/>
          <p:nvPr/>
        </p:nvSpPr>
        <p:spPr>
          <a:xfrm>
            <a:off x="9199200" y="711200"/>
            <a:ext cx="670747" cy="266700"/>
          </a:xfrm>
          <a:prstGeom prst="roundRect">
            <a:avLst>
              <a:gd name="adj" fmla="val 30000"/>
            </a:avLst>
          </a:prstGeom>
          <a:noFill/>
          <a:ln w="9525">
            <a:solidFill>
              <a:srgbClr val="A9BDB6"/>
            </a:solidFill>
          </a:ln>
        </p:spPr>
      </p:sp>
      <p:sp>
        <p:nvSpPr>
          <p:cNvPr id="9" name="chip"/>
          <p:cNvSpPr txBox="1"/>
          <p:nvPr/>
        </p:nvSpPr>
        <p:spPr>
          <a:xfrm>
            <a:off x="9199200"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Supp.</a:t>
            </a:r>
          </a:p>
        </p:txBody>
      </p:sp>
      <p:sp>
        <p:nvSpPr>
          <p:cNvPr id="10" name="panel"/>
          <p:cNvSpPr/>
          <p:nvPr/>
        </p:nvSpPr>
        <p:spPr>
          <a:xfrm>
            <a:off x="7785311" y="711200"/>
            <a:ext cx="1312289" cy="266700"/>
          </a:xfrm>
          <a:prstGeom prst="roundRect">
            <a:avLst>
              <a:gd name="adj" fmla="val 30000"/>
            </a:avLst>
          </a:prstGeom>
          <a:noFill/>
          <a:ln w="9525">
            <a:solidFill>
              <a:srgbClr val="A9BDB6"/>
            </a:solidFill>
          </a:ln>
        </p:spPr>
      </p:sp>
      <p:sp>
        <p:nvSpPr>
          <p:cNvPr id="11" name="chip"/>
          <p:cNvSpPr txBox="1"/>
          <p:nvPr/>
        </p:nvSpPr>
        <p:spPr>
          <a:xfrm>
            <a:off x="7785311"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B</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2.0 Ω</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D is the series total and C is the mean — both offered to candidates who reach for an average. A stops at 1/R without inverting. Any parallel answer must be smaller than the smaller resistor, which rules out C and D at a glance.</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4 · ELECTRICITY AND MAGNETISM</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4 · Electricity and magnetism. Written by GioPhysics from Cambridge IGCSE Physics 0625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7 / 25</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4</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102E29"/>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9031244" y="711200"/>
            <a:ext cx="592159" cy="266700"/>
          </a:xfrm>
          <a:prstGeom prst="roundRect">
            <a:avLst>
              <a:gd name="adj" fmla="val 30000"/>
            </a:avLst>
          </a:prstGeom>
          <a:noFill/>
          <a:ln w="9525">
            <a:solidFill>
              <a:srgbClr val="102E29"/>
            </a:solidFill>
          </a:ln>
        </p:spPr>
      </p:sp>
      <p:sp>
        <p:nvSpPr>
          <p:cNvPr id="9" name="chip"/>
          <p:cNvSpPr txBox="1"/>
          <p:nvPr/>
        </p:nvSpPr>
        <p:spPr>
          <a:xfrm>
            <a:off x="9031244"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Core</a:t>
            </a:r>
          </a:p>
        </p:txBody>
      </p:sp>
      <p:sp>
        <p:nvSpPr>
          <p:cNvPr id="10" name="panel"/>
          <p:cNvSpPr/>
          <p:nvPr/>
        </p:nvSpPr>
        <p:spPr>
          <a:xfrm>
            <a:off x="7617355" y="711200"/>
            <a:ext cx="1312289" cy="266700"/>
          </a:xfrm>
          <a:prstGeom prst="roundRect">
            <a:avLst>
              <a:gd name="adj" fmla="val 30000"/>
            </a:avLst>
          </a:prstGeom>
          <a:solidFill>
            <a:srgbClr val="102E29"/>
          </a:solidFill>
          <a:ln>
            <a:noFill/>
          </a:ln>
        </p:spPr>
      </p:sp>
      <p:sp>
        <p:nvSpPr>
          <p:cNvPr id="11" name="chip"/>
          <p:cNvSpPr txBox="1"/>
          <p:nvPr/>
        </p:nvSpPr>
        <p:spPr>
          <a:xfrm>
            <a:off x="7617355"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4.4   ·   AO2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An electric heater is rated at 230 V, 2.0 kW. Fuses of 3 A, 5 A, 10 A and 13 A are available. Which is the most suitable fuse for the heater?</a:t>
            </a:r>
          </a:p>
        </p:txBody>
      </p:sp>
      <p:sp>
        <p:nvSpPr>
          <p:cNvPr id="14" name="choice-letter"/>
          <p:cNvSpPr txBox="1"/>
          <p:nvPr/>
        </p:nvSpPr>
        <p:spPr>
          <a:xfrm>
            <a:off x="558800" y="19532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9532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3 A</a:t>
            </a:r>
          </a:p>
        </p:txBody>
      </p:sp>
      <p:sp>
        <p:nvSpPr>
          <p:cNvPr id="16" name="choice-letter"/>
          <p:cNvSpPr txBox="1"/>
          <p:nvPr/>
        </p:nvSpPr>
        <p:spPr>
          <a:xfrm>
            <a:off x="558800" y="23215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3215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5 A</a:t>
            </a:r>
          </a:p>
        </p:txBody>
      </p:sp>
      <p:sp>
        <p:nvSpPr>
          <p:cNvPr id="18" name="choice-letter"/>
          <p:cNvSpPr txBox="1"/>
          <p:nvPr/>
        </p:nvSpPr>
        <p:spPr>
          <a:xfrm>
            <a:off x="558800" y="26898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6898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10 A</a:t>
            </a:r>
          </a:p>
        </p:txBody>
      </p:sp>
      <p:sp>
        <p:nvSpPr>
          <p:cNvPr id="20" name="choice-letter"/>
          <p:cNvSpPr txBox="1"/>
          <p:nvPr/>
        </p:nvSpPr>
        <p:spPr>
          <a:xfrm>
            <a:off x="558800" y="30581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30581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13 A</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4 · ELECTRICITY AND MAGNETISM</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4 · Electricity and magnetism. Written by GioPhysics from Cambridge IGCSE Physics 0625 syllabus;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25</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4</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A9BDB6"/>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9031244" y="711200"/>
            <a:ext cx="592159" cy="266700"/>
          </a:xfrm>
          <a:prstGeom prst="roundRect">
            <a:avLst>
              <a:gd name="adj" fmla="val 30000"/>
            </a:avLst>
          </a:prstGeom>
          <a:noFill/>
          <a:ln w="9525">
            <a:solidFill>
              <a:srgbClr val="A9BDB6"/>
            </a:solidFill>
          </a:ln>
        </p:spPr>
      </p:sp>
      <p:sp>
        <p:nvSpPr>
          <p:cNvPr id="9" name="chip"/>
          <p:cNvSpPr txBox="1"/>
          <p:nvPr/>
        </p:nvSpPr>
        <p:spPr>
          <a:xfrm>
            <a:off x="9031244"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Core</a:t>
            </a:r>
          </a:p>
        </p:txBody>
      </p:sp>
      <p:sp>
        <p:nvSpPr>
          <p:cNvPr id="10" name="panel"/>
          <p:cNvSpPr/>
          <p:nvPr/>
        </p:nvSpPr>
        <p:spPr>
          <a:xfrm>
            <a:off x="7617355" y="711200"/>
            <a:ext cx="1312289" cy="266700"/>
          </a:xfrm>
          <a:prstGeom prst="roundRect">
            <a:avLst>
              <a:gd name="adj" fmla="val 30000"/>
            </a:avLst>
          </a:prstGeom>
          <a:noFill/>
          <a:ln w="9525">
            <a:solidFill>
              <a:srgbClr val="A9BDB6"/>
            </a:solidFill>
          </a:ln>
        </p:spPr>
      </p:sp>
      <p:sp>
        <p:nvSpPr>
          <p:cNvPr id="11" name="chip"/>
          <p:cNvSpPr txBox="1"/>
          <p:nvPr/>
        </p:nvSpPr>
        <p:spPr>
          <a:xfrm>
            <a:off x="7617355"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C</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10 A</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56959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working current is 2000 / 230 = 8.7 A, so the fuse must be the smallest standard rating above it. A and B are below the working current and would melt every time the heater was switched on. D would carry the working current safely but is so far above it that a fault current of 12 A — enough to overheat the flex — would flow without ever blowing the fuse.</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4 · ELECTRICITY AND MAGNETISM</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4 · Electricity and magnetism. Written by GioPhysics from Cambridge IGCSE Physics 0625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9 / 25</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EF5C3E"/>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EF5C3E"/>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gen-exam-pptx</Application>
  <DocSecurity>0</DocSecurity>
  <PresentationFormat>Widescreen</PresentationFormat>
  <Slides>25</Slides>
  <Notes>25</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IGCSE — Topic 4 · Electricity and magnetism</dc:title>
  <dc:subject>Electricity and magnetism</dc:subject>
  <dc:creator>GioPhysics</dc:creator>
  <cp:keywords>practice paper, IGCSE, Physics 0625 · for examination in 2026, 2027 and 2028</cp:keywords>
  <dc:description>Written by GioPhysics from the published syllabus. These are practice papers in the style of Cambridge IGCSE Physics 0625; they are not Cambridge papers, contain no past-paper questions, and the official syllabus and specimen materials remain the authority.</dc:description>
  <cp:lastModifiedBy>GioPhysics</cp:lastModifiedBy>
  <dcterms:created xsi:type="dcterms:W3CDTF">2026-01-01T00:00:00Z</dcterms:created>
  <dcterms:modified xsi:type="dcterms:W3CDTF">2026-01-01T00:00:00Z</dcterms:modified>
</cp:coreProperties>
</file>