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[Format] Every candidate sits two theory papers and one practical-skills paper. Core takes Papers 1 and 3 and is capped at grade C; Extended takes Papers 2 and 4 and reaches A*. Both then take either Paper 5 (practical test) or Paper 6 (alternative to practical), which carries 20% either way. Theory papers give you no formula sheet.</a:t>
            </a:r>
          </a:p>
          <a:p>
            <a:pPr marL="0" indent="0">
              <a:buNone/>
            </a:pPr>
            <a:r>
              <a:rPr lang="en-GB" sz="1200" dirty="0"/>
              <a:t>[Demand] Pitched at the board's own level, not above it. Multiple choice is mostly one step, with a couple of two-step items and one that rewards the candidate who does not take the obvious route. Structured questions open on a 1-mark recall and close on an explanation or a suggestion worth two marks — the marks real candidates most often drop.</a:t>
            </a:r>
          </a:p>
          <a:p>
            <a:pPr marL="0" indent="0">
              <a:buNone/>
            </a:pPr>
            <a:r>
              <a:rPr lang="en-GB" sz="1200" dirty="0"/>
              <a:t>[Source] Cambridge IGCSE Physics 0625 syllabus — https://www.cambridgeinternational.org/Images/697209-2026-2028-syllabus.pdf</a:t>
            </a:r>
          </a:p>
          <a:p>
            <a:pPr marL="0" indent="0">
              <a:buNone/>
            </a:pPr>
            <a:r>
              <a:rPr lang="en-GB" sz="1200" dirty="0"/>
              <a:t>[Disclaimer] Written by GioPhysics from the published syllabus. These are practice papers in the style of Cambridge IGCSE Physics 0625; they are not Cambridge papers, contain no past-paper questions, and the official syllabus and specimen materials remain the authority.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Demanding — Several steps, and you have to choose them. Nothing says which comes first.</a:t>
            </a:r>
          </a:p>
          <a:p>
            <a:pPr marL="0" indent="0">
              <a:buNone/>
            </a:pPr>
            <a:r>
              <a:rPr lang="en-GB" sz="1200" dirty="0"/>
              <a:t>[Figure] Fig. 5.1. 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B — 2.9 J</a:t>
            </a:r>
          </a:p>
          <a:p>
            <a:pPr marL="0" indent="0">
              <a:buNone/>
            </a:pPr>
            <a:r>
              <a:rPr lang="en-GB" sz="1200" dirty="0"/>
              <a:t>[Distractors] C and D are mgh for the full drop and for the two heights added together. The question is about the difference in height, 0.60 m, and only B uses it. A is the height itself, not an energy.</a:t>
            </a:r>
          </a:p>
          <a:p>
            <a:pPr marL="0" indent="0">
              <a:buNone/>
            </a:pPr>
            <a:r>
              <a:rPr lang="en-GB" sz="1200" dirty="0"/>
              <a:t>[Figure] Fig. 5.1. 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Routine — The standard application — the named equation, the usual graph read.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C — 1.5 × 10⁵ Pa</a:t>
            </a:r>
          </a:p>
          <a:p>
            <a:pPr marL="0" indent="0">
              <a:buNone/>
            </a:pPr>
            <a:r>
              <a:rPr lang="en-GB" sz="1200" dirty="0"/>
              <a:t>[Distractors] All four are the same digits, so the item tests whether the candidate can carry a power of ten through ρgh rather than whether they know the formula. B drops the factor of g.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Demanding — Several steps, and you have to choose them. Nothing says which comes first.</a:t>
            </a:r>
          </a:p>
          <a:p>
            <a:pPr marL="0" indent="0">
              <a:buNone/>
            </a:pPr>
            <a:r>
              <a:rPr lang="en-GB" sz="1200" dirty="0"/>
              <a:t>[Figure] Fig. 7.1. 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Demanding — Several steps, and you have to choose them. Nothing says which comes first.</a:t>
            </a:r>
          </a:p>
          <a:p>
            <a:pPr marL="0" indent="0">
              <a:buNone/>
            </a:pPr>
            <a:r>
              <a:rPr lang="en-GB" sz="1200" dirty="0"/>
              <a:t>[Figure] Fig. 7.1. 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  <a:p>
            <a:pPr marL="0" indent="0">
              <a:buNone/>
            </a:pPr>
            <a:r>
              <a:rPr lang="en-GB" sz="1200" dirty="0"/>
              <a:t>[Reminder] Fig. 7.1 is on the previous slide.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[Marking] One line per mark, awarded independently unless a point says otherwise.</a:t>
            </a:r>
          </a:p>
          <a:p>
            <a:pPr marL="0" indent="0">
              <a:buNone/>
            </a:pPr>
            <a:r>
              <a:rPr lang="en-GB" sz="1200" dirty="0"/>
              <a:t>[Examiner note (d)] The part that separates grades. Candidates who have treated 4500 N as the resultant in (c) cannot recover here, which is exactly what the structure is testing.</a:t>
            </a:r>
          </a:p>
          <a:p>
            <a:pPr marL="0" indent="0">
              <a:buNone/>
            </a:pPr>
            <a:r>
              <a:rPr lang="en-GB" sz="1200" dirty="0"/>
              <a:t>[Examiner note (e)] "There is no force" earns nothing. The marks are for a resultant of zero produced by two forces that balance.</a:t>
            </a:r>
          </a:p>
          <a:p>
            <a:pPr marL="0" indent="0">
              <a:buNone/>
            </a:pPr>
            <a:r>
              <a:rPr lang="en-GB" sz="1200" dirty="0"/>
              <a:t>[Figure] Fig. 7.1. 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Discriminating — The part that separates the top grade: an unfamiliar context, a derivation, or an argument that has to hold together to earn anything.</a:t>
            </a:r>
          </a:p>
          <a:p>
            <a:pPr marL="0" indent="0">
              <a:buNone/>
            </a:pPr>
            <a:r>
              <a:rPr lang="en-GB" sz="1200" dirty="0"/>
              <a:t>[Figure] Fig. 8.1. 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Discriminating — The part that separates the top grade: an unfamiliar context, a derivation, or an argument that has to hold together to earn anything.</a:t>
            </a:r>
          </a:p>
          <a:p>
            <a:pPr marL="0" indent="0">
              <a:buNone/>
            </a:pPr>
            <a:r>
              <a:rPr lang="en-GB" sz="1200" dirty="0"/>
              <a:t>[Figure] Fig. 8.1. 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  <a:p>
            <a:pPr marL="0" indent="0">
              <a:buNone/>
            </a:pPr>
            <a:r>
              <a:rPr lang="en-GB" sz="1200" dirty="0"/>
              <a:t>[Reminder] Fig. 8.1 is on the previous slide.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[Marking] One line per mark, awarded independently unless a point says otherwise.</a:t>
            </a:r>
          </a:p>
          <a:p>
            <a:pPr marL="0" indent="0">
              <a:buNone/>
            </a:pPr>
            <a:r>
              <a:rPr lang="en-GB" sz="1200" dirty="0"/>
              <a:t>[Examiner note (c)] Momentum is conserved and kinetic energy is not: the pairing is the whole point of the question, and candidates who assume both are conserved lose all three marks.</a:t>
            </a:r>
          </a:p>
          <a:p>
            <a:pPr marL="0" indent="0">
              <a:buNone/>
            </a:pPr>
            <a:r>
              <a:rPr lang="en-GB" sz="1200" dirty="0"/>
              <a:t>[Figure] Fig. 8.1. 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Recall — One idea, one step. The mark is for knowing it.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Routine — The standard application — the named equation, the usual graph read.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[Marking] One line per mark, awarded independently unless a point says otherwise.</a:t>
            </a:r>
          </a:p>
          <a:p>
            <a:pPr marL="0" indent="0">
              <a:buNone/>
            </a:pPr>
            <a:r>
              <a:rPr lang="en-GB" sz="1200" dirty="0"/>
              <a:t>[Examiner note (a)] Named fuels such as "gas" or "nuclear" score zero — both are non-renewable.</a:t>
            </a:r>
          </a:p>
          <a:p>
            <a:pPr marL="0" indent="0">
              <a:buNone/>
            </a:pPr>
            <a:r>
              <a:rPr lang="en-GB" sz="1200" dirty="0"/>
              <a:t>[Examiner note (d)] The second marking point is the one that separates a good answer. "Energy is lost" alone is not creditworthy: energy is not destroyed, it is transferred to a store that is not useful.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Demanding — Several steps, and you have to choose them. Nothing says which comes first.</a:t>
            </a:r>
          </a:p>
          <a:p>
            <a:pPr marL="0" indent="0">
              <a:buNone/>
            </a:pPr>
            <a:r>
              <a:rPr lang="en-GB" sz="1200" dirty="0"/>
              <a:t>[Figure] Fig. 10.1. 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Demanding — Several steps, and you have to choose them. Nothing says which comes first.</a:t>
            </a:r>
          </a:p>
          <a:p>
            <a:pPr marL="0" indent="0">
              <a:buNone/>
            </a:pPr>
            <a:r>
              <a:rPr lang="en-GB" sz="1200" dirty="0"/>
              <a:t>[Figure] Fig. 10.1. 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  <a:p>
            <a:pPr marL="0" indent="0">
              <a:buNone/>
            </a:pPr>
            <a:r>
              <a:rPr lang="en-GB" sz="1200" dirty="0"/>
              <a:t>[Reminder] Fig. 10.1 is on the previous slide.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[Marking] One line per mark, awarded independently unless a point says otherwise.</a:t>
            </a:r>
          </a:p>
          <a:p>
            <a:pPr marL="0" indent="0">
              <a:buNone/>
            </a:pPr>
            <a:r>
              <a:rPr lang="en-GB" sz="1200" dirty="0"/>
              <a:t>[Examiner note (a)] "Eye level with the meniscus" is the mark examiners report as most often missed, and it is worth as much as the method itself.</a:t>
            </a:r>
          </a:p>
          <a:p>
            <a:pPr marL="0" indent="0">
              <a:buNone/>
            </a:pPr>
            <a:r>
              <a:rPr lang="en-GB" sz="1200" dirty="0"/>
              <a:t>[Examiner note (c)] Two marks are for the direction of the error, not just its existence. Answering "it makes it inaccurate" scores one at most.</a:t>
            </a:r>
          </a:p>
          <a:p>
            <a:pPr marL="0" indent="0">
              <a:buNone/>
            </a:pPr>
            <a:r>
              <a:rPr lang="en-GB" sz="1200" dirty="0"/>
              <a:t>[Figure] Fig. 10.1. 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[Objectives] AO1 Knowledge with understanding (50%): Recall, describe, explain and use physics ideas, terminology, instruments and conventions.   AO2 Handling information and problem-solving (30%): Locate and interpret information, translate between forms, calculate, reason, and apply physics to unfamiliar situations.   AO3 Experimental skills and investigations (20%): Plan, use apparatus, record and present observations, analyse, evaluate, and suggest improvements.</a:t>
            </a:r>
          </a:p>
          <a:p>
            <a:pPr marL="0" indent="0">
              <a:buNone/>
            </a:pPr>
            <a:r>
              <a:rPr lang="en-GB" sz="1200" dirty="0"/>
              <a:t>[Source] Cambridge IGCSE Physics 0625 syllabus — https://www.cambridgeinternational.org/Images/697209-2026-2028-syllabus.pdf</a:t>
            </a:r>
          </a:p>
          <a:p>
            <a:pPr marL="0" indent="0">
              <a:buNone/>
            </a:pPr>
            <a:r>
              <a:rPr lang="en-GB" sz="1200" dirty="0"/>
              <a:t>[Disclaimer] Written by GioPhysics from the published syllabus. These are practice papers in the style of Cambridge IGCSE Physics 0625; they are not Cambridge papers, contain no past-paper questions, and the official syllabus and specimen materials remain the authority.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D — velocity and weight</a:t>
            </a:r>
          </a:p>
          <a:p>
            <a:pPr marL="0" indent="0">
              <a:buNone/>
            </a:pPr>
            <a:r>
              <a:rPr lang="en-GB" sz="1200" dirty="0"/>
              <a:t>[Distractors] A and C each pair a scalar with a vector, which is the trap: distance and mass have no direction. B is two scalars. Only D is a vector twice over.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Routine — The standard application — the named equation, the usual graph read.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B — 3.3 m/s</a:t>
            </a:r>
          </a:p>
          <a:p>
            <a:pPr marL="0" indent="0">
              <a:buNone/>
            </a:pPr>
            <a:r>
              <a:rPr lang="en-GB" sz="1200" dirty="0"/>
              <a:t>[Distractors] C is the speed while moving — the commonest wrong answer, because it ignores that average speed is total distance over total time. D halves the time as well as reading only the first stage.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Routine — The standard application — the named equation, the usual graph read.</a:t>
            </a:r>
          </a:p>
          <a:p>
            <a:pPr marL="0" indent="0">
              <a:buNone/>
            </a:pPr>
            <a:r>
              <a:rPr lang="en-GB" sz="1200" dirty="0"/>
              <a:t>[Figure] Fig. 3.1. An oblique drawing of a solid rectangular metal block. The front face is marked 5.0 cm along its lower edge and 3.0 cm up its left-hand edge, and the edge receding into the page is marked 2.0 cm. The block carries the label mass = 240 g.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B — 8.0 g/cm³</a:t>
            </a:r>
          </a:p>
          <a:p>
            <a:pPr marL="0" indent="0">
              <a:buNone/>
            </a:pPr>
            <a:r>
              <a:rPr lang="en-GB" sz="1200" dirty="0"/>
              <a:t>[Distractors] A inverts the formula. C divides by only one dimension. D multiplies mass by volume instead of dividing, which is the slip a candidate working too fast makes.</a:t>
            </a:r>
          </a:p>
          <a:p>
            <a:pPr marL="0" indent="0">
              <a:buNone/>
            </a:pPr>
            <a:r>
              <a:rPr lang="en-GB" sz="1200" dirty="0"/>
              <a:t>[Figure] Fig. 3.1. An oblique drawing of a solid rectangular metal block. The front face is marked 5.0 cm along its lower edge and 3.0 cm up its left-hand edge, and the edge receding into the page is marked 2.0 cm. The block carries the label mass = 240 g.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[Demand] Routine — The standard application — the named equation, the usual graph read.</a:t>
            </a:r>
          </a:p>
          <a:p>
            <a:pPr marL="0" indent="0">
              <a:buNone/>
            </a:pPr>
            <a:r>
              <a:rPr lang="en-GB" sz="1200" dirty="0"/>
              <a:t>[Figure] Fig. 4.1. A uniform beam rests on a pivot standing on the ground, the pivot placed at the centre of the beam. A 4.0 N weight hangs from the beam at a point 0.80 m to the left of the pivot, and an 8.0 N weight hangs to the right of the pivot at a distance marked d. Both distances are measured along the beam from the pivot. The drawing is not to scale.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[Answer] B — 0.40 m</a:t>
            </a:r>
          </a:p>
          <a:p>
            <a:pPr marL="0" indent="0">
              <a:buNone/>
            </a:pPr>
            <a:r>
              <a:rPr lang="en-GB" sz="1200" dirty="0"/>
              <a:t>[Distractors] D doubles the distance instead of halving it — the error of a candidate who has memorised that the moments are equal but not thought about which way the ratio runs.</a:t>
            </a:r>
          </a:p>
          <a:p>
            <a:pPr marL="0" indent="0">
              <a:buNone/>
            </a:pPr>
            <a:r>
              <a:rPr lang="en-GB" sz="1200" dirty="0"/>
              <a:t>[Figure] Fig. 4.1. A uniform beam rests on a pivot standing on the ground, the pivot placed at the centre of the beam. A 4.0 N weight hangs from the beam at a point 0.80 m to the left of the pivot, and an 8.0 N weight hangs to the right of the pivot at a distance marked d. Both distances are measured along the beam from the pivot. The drawing is not to scale.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890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668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IGCSE · Physics 0625 · for examination in 2026, 2027 and 2028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8303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Topic 1 · Motion, forces and energy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203835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The largest topic on the syllabus and the one that carries the most marks in the real papers. Measurement, motion graphs, Newton's laws, moments, momentum, energy and pressure.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797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7" name="fact-label"/>
          <p:cNvSpPr txBox="1"/>
          <p:nvPr/>
        </p:nvSpPr>
        <p:spPr>
          <a:xfrm>
            <a:off x="558800" y="2857500"/>
            <a:ext cx="13208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MIRRORS</a:t>
            </a:r>
          </a:p>
        </p:txBody>
      </p:sp>
      <p:sp>
        <p:nvSpPr>
          <p:cNvPr id="8" name="fact-value"/>
          <p:cNvSpPr txBox="1"/>
          <p:nvPr/>
        </p:nvSpPr>
        <p:spPr>
          <a:xfrm>
            <a:off x="1879600" y="2857500"/>
            <a:ext cx="97536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Papers 1 and 2 (multiple choice), Papers 3 and 4 (theory), Paper 6 (alternative to practical)</a:t>
            </a:r>
          </a:p>
        </p:txBody>
      </p:sp>
      <p:sp>
        <p:nvSpPr>
          <p:cNvPr id="9" name="fact-label"/>
          <p:cNvSpPr txBox="1"/>
          <p:nvPr/>
        </p:nvSpPr>
        <p:spPr>
          <a:xfrm>
            <a:off x="558800" y="3136265"/>
            <a:ext cx="13208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MARKS</a:t>
            </a:r>
          </a:p>
        </p:txBody>
      </p:sp>
      <p:sp>
        <p:nvSpPr>
          <p:cNvPr id="10" name="fact-value"/>
          <p:cNvSpPr txBox="1"/>
          <p:nvPr/>
        </p:nvSpPr>
        <p:spPr>
          <a:xfrm>
            <a:off x="1879600" y="3136265"/>
            <a:ext cx="97536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41 in total — Core route 13, Supp. adds 28</a:t>
            </a:r>
          </a:p>
        </p:txBody>
      </p:sp>
      <p:sp>
        <p:nvSpPr>
          <p:cNvPr id="11" name="fact-label"/>
          <p:cNvSpPr txBox="1"/>
          <p:nvPr/>
        </p:nvSpPr>
        <p:spPr>
          <a:xfrm>
            <a:off x="558800" y="3415030"/>
            <a:ext cx="13208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TIME</a:t>
            </a:r>
          </a:p>
        </p:txBody>
      </p:sp>
      <p:sp>
        <p:nvSpPr>
          <p:cNvPr id="12" name="fact-value"/>
          <p:cNvSpPr txBox="1"/>
          <p:nvPr/>
        </p:nvSpPr>
        <p:spPr>
          <a:xfrm>
            <a:off x="1879600" y="3415030"/>
            <a:ext cx="97536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50 minutes · 10 questions</a:t>
            </a:r>
          </a:p>
        </p:txBody>
      </p:sp>
      <p:sp>
        <p:nvSpPr>
          <p:cNvPr id="13" name="fact-label"/>
          <p:cNvSpPr txBox="1"/>
          <p:nvPr/>
        </p:nvSpPr>
        <p:spPr>
          <a:xfrm>
            <a:off x="558800" y="3693795"/>
            <a:ext cx="13208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DEMAND</a:t>
            </a:r>
          </a:p>
        </p:txBody>
      </p:sp>
      <p:sp>
        <p:nvSpPr>
          <p:cNvPr id="14" name="fact-value"/>
          <p:cNvSpPr txBox="1"/>
          <p:nvPr/>
        </p:nvSpPr>
        <p:spPr>
          <a:xfrm>
            <a:off x="1879600" y="3693795"/>
            <a:ext cx="97536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Recall 1   ·   Routine 5   ·   Demanding 3   ·   Discriminating 1</a:t>
            </a:r>
          </a:p>
        </p:txBody>
      </p:sp>
      <p:sp>
        <p:nvSpPr>
          <p:cNvPr id="15" name="fact-label"/>
          <p:cNvSpPr txBox="1"/>
          <p:nvPr/>
        </p:nvSpPr>
        <p:spPr>
          <a:xfrm>
            <a:off x="558800" y="3972560"/>
            <a:ext cx="13208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SYLLABUS</a:t>
            </a:r>
          </a:p>
        </p:txBody>
      </p:sp>
      <p:sp>
        <p:nvSpPr>
          <p:cNvPr id="16" name="fact-value"/>
          <p:cNvSpPr txBox="1"/>
          <p:nvPr/>
        </p:nvSpPr>
        <p:spPr>
          <a:xfrm>
            <a:off x="1879600" y="3972560"/>
            <a:ext cx="97536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1.1, 1.2, 1.3, 1.4, 1.5.1, 1.5.2, 1.5.3, 1.6, 1.7.1, 1.7.2, 1.7.3, 1.7.4, 1.8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773420"/>
            <a:ext cx="31750" cy="34798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787400" y="5798820"/>
            <a:ext cx="108458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Written by GioPhysics from the published syllabus. These are practice papers in the style of Cambridge IGCSE Physics 0625; they are not Cambridge papers, contain no past-paper questions, and the official syllabus and specimen materials remain the authority.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5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725003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725003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952657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952657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538768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53876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1.7.1   ·   AO2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ball of mass 0.50 kg is dropped from a height of 1.8 m and rebounds to a height of 1.2 m. How much energy is transferred away from the ball during the bounce?</a:t>
            </a:r>
          </a:p>
        </p:txBody>
      </p:sp>
      <p:sp>
        <p:nvSpPr>
          <p:cNvPr id="14" name="panel"/>
          <p:cNvSpPr/>
          <p:nvPr/>
        </p:nvSpPr>
        <p:spPr>
          <a:xfrm>
            <a:off x="3949700" y="1953260"/>
            <a:ext cx="4292600" cy="22606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5" name="Fig. 5.1" descr="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2067560"/>
            <a:ext cx="4064000" cy="2032000"/>
          </a:xfrm>
          <a:prstGeom prst="rect">
            <a:avLst/>
          </a:prstGeom>
        </p:spPr>
      </p:pic>
      <p:sp>
        <p:nvSpPr>
          <p:cNvPr id="16" name="text"/>
          <p:cNvSpPr txBox="1"/>
          <p:nvPr/>
        </p:nvSpPr>
        <p:spPr>
          <a:xfrm>
            <a:off x="558800" y="4277360"/>
            <a:ext cx="110744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5.1 — A ball of mass 0.50 kg is drawn twice above level ground. On the left it is at the point of release, with a dimension line marking 1.8 m from the ground up to the ball. On the right it is at the highest point reached after the bounce, with 1.2 m marked in the same way. Dashed vertical lines show the path down and the path back up.</a:t>
            </a:r>
          </a:p>
        </p:txBody>
      </p:sp>
      <p:sp>
        <p:nvSpPr>
          <p:cNvPr id="17" name="choice-letter"/>
          <p:cNvSpPr txBox="1"/>
          <p:nvPr/>
        </p:nvSpPr>
        <p:spPr>
          <a:xfrm>
            <a:off x="558800" y="47269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8" name="choice"/>
          <p:cNvSpPr txBox="1"/>
          <p:nvPr/>
        </p:nvSpPr>
        <p:spPr>
          <a:xfrm>
            <a:off x="939800" y="47269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0.60 J</a:t>
            </a:r>
          </a:p>
        </p:txBody>
      </p:sp>
      <p:sp>
        <p:nvSpPr>
          <p:cNvPr id="19" name="choice-letter"/>
          <p:cNvSpPr txBox="1"/>
          <p:nvPr/>
        </p:nvSpPr>
        <p:spPr>
          <a:xfrm>
            <a:off x="558800" y="50952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20" name="choice"/>
          <p:cNvSpPr txBox="1"/>
          <p:nvPr/>
        </p:nvSpPr>
        <p:spPr>
          <a:xfrm>
            <a:off x="939800" y="50952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2.9 J</a:t>
            </a:r>
          </a:p>
        </p:txBody>
      </p:sp>
      <p:sp>
        <p:nvSpPr>
          <p:cNvPr id="21" name="choice-letter"/>
          <p:cNvSpPr txBox="1"/>
          <p:nvPr/>
        </p:nvSpPr>
        <p:spPr>
          <a:xfrm>
            <a:off x="558800" y="54635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22" name="choice"/>
          <p:cNvSpPr txBox="1"/>
          <p:nvPr/>
        </p:nvSpPr>
        <p:spPr>
          <a:xfrm>
            <a:off x="939800" y="54635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5.9 J</a:t>
            </a:r>
          </a:p>
        </p:txBody>
      </p:sp>
      <p:sp>
        <p:nvSpPr>
          <p:cNvPr id="23" name="choice-letter"/>
          <p:cNvSpPr txBox="1"/>
          <p:nvPr/>
        </p:nvSpPr>
        <p:spPr>
          <a:xfrm>
            <a:off x="558800" y="58318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4" name="choice"/>
          <p:cNvSpPr txBox="1"/>
          <p:nvPr/>
        </p:nvSpPr>
        <p:spPr>
          <a:xfrm>
            <a:off x="939800" y="58318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8.8 J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8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9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0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5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725003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725003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952657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952657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538768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53876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2.9 J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3797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C and D are mgh for the full drop and for the two heights added together. The question is about the difference in height, 0.60 m, and only B uses it. A is the height itself, not an energy.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11 / 25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6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199200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199200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785311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785311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1.8   ·   AO2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diver is 15 m below the surface of a lake. The density of the water is 1000 kg/m³. What is the increase in pressure on the diver caused by the water above her?</a:t>
            </a:r>
          </a:p>
        </p:txBody>
      </p:sp>
      <p:sp>
        <p:nvSpPr>
          <p:cNvPr id="14" name="choice-letter"/>
          <p:cNvSpPr txBox="1"/>
          <p:nvPr/>
        </p:nvSpPr>
        <p:spPr>
          <a:xfrm>
            <a:off x="558800" y="195326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5" name="choice"/>
          <p:cNvSpPr txBox="1"/>
          <p:nvPr/>
        </p:nvSpPr>
        <p:spPr>
          <a:xfrm>
            <a:off x="939800" y="195326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1.5 × 10³ Pa</a:t>
            </a:r>
          </a:p>
        </p:txBody>
      </p:sp>
      <p:sp>
        <p:nvSpPr>
          <p:cNvPr id="16" name="choice-letter"/>
          <p:cNvSpPr txBox="1"/>
          <p:nvPr/>
        </p:nvSpPr>
        <p:spPr>
          <a:xfrm>
            <a:off x="558800" y="232156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7" name="choice"/>
          <p:cNvSpPr txBox="1"/>
          <p:nvPr/>
        </p:nvSpPr>
        <p:spPr>
          <a:xfrm>
            <a:off x="939800" y="232156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1.5 × 10⁴ Pa</a:t>
            </a:r>
          </a:p>
        </p:txBody>
      </p:sp>
      <p:sp>
        <p:nvSpPr>
          <p:cNvPr id="18" name="choice-letter"/>
          <p:cNvSpPr txBox="1"/>
          <p:nvPr/>
        </p:nvSpPr>
        <p:spPr>
          <a:xfrm>
            <a:off x="558800" y="268986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9" name="choice"/>
          <p:cNvSpPr txBox="1"/>
          <p:nvPr/>
        </p:nvSpPr>
        <p:spPr>
          <a:xfrm>
            <a:off x="939800" y="268986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1.5 × 10⁵ Pa</a:t>
            </a:r>
          </a:p>
        </p:txBody>
      </p:sp>
      <p:sp>
        <p:nvSpPr>
          <p:cNvPr id="20" name="choice-letter"/>
          <p:cNvSpPr txBox="1"/>
          <p:nvPr/>
        </p:nvSpPr>
        <p:spPr>
          <a:xfrm>
            <a:off x="558800" y="305816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1" name="choice"/>
          <p:cNvSpPr txBox="1"/>
          <p:nvPr/>
        </p:nvSpPr>
        <p:spPr>
          <a:xfrm>
            <a:off x="939800" y="305816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1.5 × 10⁶ Pa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6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199200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199200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785311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785311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1.5 × 10⁵ Pa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3797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All four are the same digits, so the item tests whether the candidate can carry a power of ten through ρgh rather than whether they know the formula. B drops the factor of g.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13 / 25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7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880844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880844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767107" y="711200"/>
            <a:ext cx="1012137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76710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1.2, 1.5.1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car of mass 1200 kg starts from rest on a straight, level road. It reaches a speed of 24 m/s in 8.0 s. The forward force produced by the engine during this time is 4500 N.</a:t>
            </a:r>
          </a:p>
        </p:txBody>
      </p:sp>
      <p:sp>
        <p:nvSpPr>
          <p:cNvPr id="14" name="panel"/>
          <p:cNvSpPr/>
          <p:nvPr/>
        </p:nvSpPr>
        <p:spPr>
          <a:xfrm>
            <a:off x="2356955" y="1953260"/>
            <a:ext cx="7478090" cy="31750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5" name="Fig. 7.1" descr="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255" y="2067560"/>
            <a:ext cx="7249490" cy="2946400"/>
          </a:xfrm>
          <a:prstGeom prst="rect">
            <a:avLst/>
          </a:prstGeom>
        </p:spPr>
      </p:pic>
      <p:sp>
        <p:nvSpPr>
          <p:cNvPr id="16" name="text"/>
          <p:cNvSpPr txBox="1"/>
          <p:nvPr/>
        </p:nvSpPr>
        <p:spPr>
          <a:xfrm>
            <a:off x="558800" y="5191760"/>
            <a:ext cx="110744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7.1 — A car on a straight, level road, labelled mass = 1200 kg, with a faint arrow above it showing the direction of travel to the right. A long horizontal arrow points forwards from the front of the car and is labelled forward force 4500 N. A shorter horizontal arrow points backwards from the rear of the car and is labelled total resistive force, with no value given.</a:t>
            </a:r>
          </a:p>
        </p:txBody>
      </p:sp>
      <p:sp>
        <p:nvSpPr>
          <p:cNvPr id="17" name="part-ref"/>
          <p:cNvSpPr txBox="1"/>
          <p:nvPr/>
        </p:nvSpPr>
        <p:spPr>
          <a:xfrm>
            <a:off x="558800" y="5641340"/>
            <a:ext cx="10348094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(a)  State</a:t>
            </a:r>
          </a:p>
        </p:txBody>
      </p:sp>
      <p:sp>
        <p:nvSpPr>
          <p:cNvPr id="18" name="part-marks"/>
          <p:cNvSpPr txBox="1"/>
          <p:nvPr/>
        </p:nvSpPr>
        <p:spPr>
          <a:xfrm>
            <a:off x="11084694" y="5641340"/>
            <a:ext cx="548506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87756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State the equation linking acceleration, change in velocity and time taken.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7 (cont.)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880844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880844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767107" y="711200"/>
            <a:ext cx="1012137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76710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continued from the previous slide</a:t>
            </a:r>
          </a:p>
        </p:txBody>
      </p:sp>
      <p:sp>
        <p:nvSpPr>
          <p:cNvPr id="13" name="part-ref"/>
          <p:cNvSpPr txBox="1"/>
          <p:nvPr/>
        </p:nvSpPr>
        <p:spPr>
          <a:xfrm>
            <a:off x="558800" y="134620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(b)  Calculate</a:t>
            </a:r>
          </a:p>
        </p:txBody>
      </p:sp>
      <p:sp>
        <p:nvSpPr>
          <p:cNvPr id="14" name="part-marks"/>
          <p:cNvSpPr txBox="1"/>
          <p:nvPr/>
        </p:nvSpPr>
        <p:spPr>
          <a:xfrm>
            <a:off x="11009102" y="134620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158242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acceleration of the car.</a:t>
            </a:r>
          </a:p>
        </p:txBody>
      </p:sp>
      <p:sp>
        <p:nvSpPr>
          <p:cNvPr id="16" name="part-ref"/>
          <p:cNvSpPr txBox="1"/>
          <p:nvPr/>
        </p:nvSpPr>
        <p:spPr>
          <a:xfrm>
            <a:off x="558800" y="192024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(c)  Calculate</a:t>
            </a:r>
          </a:p>
        </p:txBody>
      </p:sp>
      <p:sp>
        <p:nvSpPr>
          <p:cNvPr id="17" name="part-marks"/>
          <p:cNvSpPr txBox="1"/>
          <p:nvPr/>
        </p:nvSpPr>
        <p:spPr>
          <a:xfrm>
            <a:off x="11009102" y="192024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215646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resultant force acting on the car.</a:t>
            </a:r>
          </a:p>
        </p:txBody>
      </p:sp>
      <p:sp>
        <p:nvSpPr>
          <p:cNvPr id="19" name="part-ref"/>
          <p:cNvSpPr txBox="1"/>
          <p:nvPr/>
        </p:nvSpPr>
        <p:spPr>
          <a:xfrm>
            <a:off x="558800" y="249428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(d)  Determine</a:t>
            </a:r>
          </a:p>
        </p:txBody>
      </p:sp>
      <p:sp>
        <p:nvSpPr>
          <p:cNvPr id="20" name="part-marks"/>
          <p:cNvSpPr txBox="1"/>
          <p:nvPr/>
        </p:nvSpPr>
        <p:spPr>
          <a:xfrm>
            <a:off x="11009102" y="249428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273050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Determine the total resistive force acting on the car during this time.</a:t>
            </a:r>
          </a:p>
        </p:txBody>
      </p:sp>
      <p:sp>
        <p:nvSpPr>
          <p:cNvPr id="22" name="part-ref"/>
          <p:cNvSpPr txBox="1"/>
          <p:nvPr/>
        </p:nvSpPr>
        <p:spPr>
          <a:xfrm>
            <a:off x="558800" y="306832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(e)  Explain</a:t>
            </a:r>
          </a:p>
        </p:txBody>
      </p:sp>
      <p:sp>
        <p:nvSpPr>
          <p:cNvPr id="23" name="part-marks"/>
          <p:cNvSpPr txBox="1"/>
          <p:nvPr/>
        </p:nvSpPr>
        <p:spPr>
          <a:xfrm>
            <a:off x="11009102" y="306832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558800" y="330454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The car later travels along the same road at a constant speed of 30 m/s. Explain, in terms of the forces acting, why the speed is constant.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8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9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0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7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880844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880844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767107" y="711200"/>
            <a:ext cx="101213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76710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ms-ref"/>
          <p:cNvSpPr txBox="1"/>
          <p:nvPr/>
        </p:nvSpPr>
        <p:spPr>
          <a:xfrm>
            <a:off x="558800" y="134620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(a)  State — 1 mark</a:t>
            </a:r>
          </a:p>
        </p:txBody>
      </p:sp>
      <p:sp>
        <p:nvSpPr>
          <p:cNvPr id="14" name="ms-objective"/>
          <p:cNvSpPr txBox="1"/>
          <p:nvPr/>
        </p:nvSpPr>
        <p:spPr>
          <a:xfrm>
            <a:off x="11302513" y="134620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15" name="ms-tick"/>
          <p:cNvSpPr txBox="1"/>
          <p:nvPr/>
        </p:nvSpPr>
        <p:spPr>
          <a:xfrm>
            <a:off x="558800" y="158686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6" name="ms-point"/>
          <p:cNvSpPr txBox="1"/>
          <p:nvPr/>
        </p:nvSpPr>
        <p:spPr>
          <a:xfrm>
            <a:off x="812800" y="158686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= Δv / Δt, in words or symbols, with symbols defined or standard</a:t>
            </a:r>
          </a:p>
        </p:txBody>
      </p:sp>
      <p:sp>
        <p:nvSpPr>
          <p:cNvPr id="17" name="ms-ref"/>
          <p:cNvSpPr txBox="1"/>
          <p:nvPr/>
        </p:nvSpPr>
        <p:spPr>
          <a:xfrm>
            <a:off x="558800" y="199263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(b)  Calculate — 2 marks</a:t>
            </a:r>
          </a:p>
        </p:txBody>
      </p:sp>
      <p:sp>
        <p:nvSpPr>
          <p:cNvPr id="18" name="ms-objective"/>
          <p:cNvSpPr txBox="1"/>
          <p:nvPr/>
        </p:nvSpPr>
        <p:spPr>
          <a:xfrm>
            <a:off x="11302513" y="199263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19" name="ms-tick"/>
          <p:cNvSpPr txBox="1"/>
          <p:nvPr/>
        </p:nvSpPr>
        <p:spPr>
          <a:xfrm>
            <a:off x="558800" y="223329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0" name="ms-point"/>
          <p:cNvSpPr txBox="1"/>
          <p:nvPr/>
        </p:nvSpPr>
        <p:spPr>
          <a:xfrm>
            <a:off x="812800" y="223329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= 24 / 8.0</a:t>
            </a:r>
          </a:p>
        </p:txBody>
      </p:sp>
      <p:sp>
        <p:nvSpPr>
          <p:cNvPr id="21" name="ms-tick"/>
          <p:cNvSpPr txBox="1"/>
          <p:nvPr/>
        </p:nvSpPr>
        <p:spPr>
          <a:xfrm>
            <a:off x="558800" y="248666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2" name="ms-point"/>
          <p:cNvSpPr txBox="1"/>
          <p:nvPr/>
        </p:nvSpPr>
        <p:spPr>
          <a:xfrm>
            <a:off x="812800" y="248666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= 3.0 m/s² (unit required)</a:t>
            </a:r>
          </a:p>
        </p:txBody>
      </p:sp>
      <p:sp>
        <p:nvSpPr>
          <p:cNvPr id="23" name="ms-ref"/>
          <p:cNvSpPr txBox="1"/>
          <p:nvPr/>
        </p:nvSpPr>
        <p:spPr>
          <a:xfrm>
            <a:off x="558800" y="289242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(c)  Calculate — 2 marks</a:t>
            </a:r>
          </a:p>
        </p:txBody>
      </p:sp>
      <p:sp>
        <p:nvSpPr>
          <p:cNvPr id="24" name="ms-objective"/>
          <p:cNvSpPr txBox="1"/>
          <p:nvPr/>
        </p:nvSpPr>
        <p:spPr>
          <a:xfrm>
            <a:off x="11302513" y="289242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5" name="ms-tick"/>
          <p:cNvSpPr txBox="1"/>
          <p:nvPr/>
        </p:nvSpPr>
        <p:spPr>
          <a:xfrm>
            <a:off x="558800" y="313309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6" name="ms-point"/>
          <p:cNvSpPr txBox="1"/>
          <p:nvPr/>
        </p:nvSpPr>
        <p:spPr>
          <a:xfrm>
            <a:off x="812800" y="313309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F = ma = 1200 × 3.0</a:t>
            </a:r>
          </a:p>
        </p:txBody>
      </p:sp>
      <p:sp>
        <p:nvSpPr>
          <p:cNvPr id="27" name="ms-tick"/>
          <p:cNvSpPr txBox="1"/>
          <p:nvPr/>
        </p:nvSpPr>
        <p:spPr>
          <a:xfrm>
            <a:off x="558800" y="338645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8" name="ms-point"/>
          <p:cNvSpPr txBox="1"/>
          <p:nvPr/>
        </p:nvSpPr>
        <p:spPr>
          <a:xfrm>
            <a:off x="812800" y="338645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F = 3600 N (unit required)</a:t>
            </a:r>
          </a:p>
        </p:txBody>
      </p:sp>
      <p:sp>
        <p:nvSpPr>
          <p:cNvPr id="29" name="ms-ref"/>
          <p:cNvSpPr txBox="1"/>
          <p:nvPr/>
        </p:nvSpPr>
        <p:spPr>
          <a:xfrm>
            <a:off x="558800" y="379222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(d)  Determine — 2 marks</a:t>
            </a:r>
          </a:p>
        </p:txBody>
      </p:sp>
      <p:sp>
        <p:nvSpPr>
          <p:cNvPr id="30" name="ms-objective"/>
          <p:cNvSpPr txBox="1"/>
          <p:nvPr/>
        </p:nvSpPr>
        <p:spPr>
          <a:xfrm>
            <a:off x="11302513" y="379222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31" name="ms-tick"/>
          <p:cNvSpPr txBox="1"/>
          <p:nvPr/>
        </p:nvSpPr>
        <p:spPr>
          <a:xfrm>
            <a:off x="558800" y="403288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2" name="ms-point"/>
          <p:cNvSpPr txBox="1"/>
          <p:nvPr/>
        </p:nvSpPr>
        <p:spPr>
          <a:xfrm>
            <a:off x="812800" y="403288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recognises resistive force = forward force − resultant force</a:t>
            </a:r>
          </a:p>
        </p:txBody>
      </p:sp>
      <p:sp>
        <p:nvSpPr>
          <p:cNvPr id="33" name="ms-tick"/>
          <p:cNvSpPr txBox="1"/>
          <p:nvPr/>
        </p:nvSpPr>
        <p:spPr>
          <a:xfrm>
            <a:off x="558800" y="428625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4" name="ms-point"/>
          <p:cNvSpPr txBox="1"/>
          <p:nvPr/>
        </p:nvSpPr>
        <p:spPr>
          <a:xfrm>
            <a:off x="812800" y="428625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4500 − 3600 = 900 N</a:t>
            </a:r>
          </a:p>
        </p:txBody>
      </p:sp>
      <p:sp>
        <p:nvSpPr>
          <p:cNvPr id="35" name="text"/>
          <p:cNvSpPr txBox="1"/>
          <p:nvPr/>
        </p:nvSpPr>
        <p:spPr>
          <a:xfrm>
            <a:off x="812800" y="4615815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The part that separates grades. Candidates who have treated 4500 N as the resultant in (c) cannot recover here, which is exactly what the structure is testing.</a:t>
            </a:r>
          </a:p>
        </p:txBody>
      </p:sp>
      <p:sp>
        <p:nvSpPr>
          <p:cNvPr id="36" name="ms-ref"/>
          <p:cNvSpPr txBox="1"/>
          <p:nvPr/>
        </p:nvSpPr>
        <p:spPr>
          <a:xfrm>
            <a:off x="558800" y="493331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(e)  Explain — 2 marks</a:t>
            </a:r>
          </a:p>
        </p:txBody>
      </p:sp>
      <p:sp>
        <p:nvSpPr>
          <p:cNvPr id="37" name="ms-objective"/>
          <p:cNvSpPr txBox="1"/>
          <p:nvPr/>
        </p:nvSpPr>
        <p:spPr>
          <a:xfrm>
            <a:off x="11302513" y="493331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38" name="ms-tick"/>
          <p:cNvSpPr txBox="1"/>
          <p:nvPr/>
        </p:nvSpPr>
        <p:spPr>
          <a:xfrm>
            <a:off x="558800" y="517398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9" name="ms-point"/>
          <p:cNvSpPr txBox="1"/>
          <p:nvPr/>
        </p:nvSpPr>
        <p:spPr>
          <a:xfrm>
            <a:off x="812800" y="517398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the resultant force on the car is zero</a:t>
            </a:r>
          </a:p>
        </p:txBody>
      </p:sp>
      <p:sp>
        <p:nvSpPr>
          <p:cNvPr id="40" name="ms-tick"/>
          <p:cNvSpPr txBox="1"/>
          <p:nvPr/>
        </p:nvSpPr>
        <p:spPr>
          <a:xfrm>
            <a:off x="558800" y="542734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41" name="ms-point"/>
          <p:cNvSpPr txBox="1"/>
          <p:nvPr/>
        </p:nvSpPr>
        <p:spPr>
          <a:xfrm>
            <a:off x="812800" y="542734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because the forward force from the engine is equal in size to the total resistive force (and opposite in direction)</a:t>
            </a:r>
          </a:p>
        </p:txBody>
      </p:sp>
      <p:sp>
        <p:nvSpPr>
          <p:cNvPr id="42" name="text"/>
          <p:cNvSpPr txBox="1"/>
          <p:nvPr/>
        </p:nvSpPr>
        <p:spPr>
          <a:xfrm>
            <a:off x="812800" y="5756910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"There is no force" earns nothing. The marks are for a resultant of zero produced by two forces that balance.</a:t>
            </a:r>
          </a:p>
        </p:txBody>
      </p:sp>
      <p:sp>
        <p:nvSpPr>
          <p:cNvPr id="43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4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45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46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7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48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25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8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436810" y="711200"/>
            <a:ext cx="127075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436810" y="711200"/>
            <a:ext cx="127075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Discriminating</a:t>
            </a:r>
          </a:p>
        </p:txBody>
      </p:sp>
      <p:sp>
        <p:nvSpPr>
          <p:cNvPr id="8" name="panel"/>
          <p:cNvSpPr/>
          <p:nvPr/>
        </p:nvSpPr>
        <p:spPr>
          <a:xfrm>
            <a:off x="8664463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664463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550727" y="711200"/>
            <a:ext cx="1012137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55072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1.6, 1.7.1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Trolley A has a mass of 0.80 kg and moves along a straight, level track at 2.5 m/s. It collides with trolley B, of mass 1.2 kg, which is stationary. After the collision the two trolleys move off joined together. Friction is negligible.</a:t>
            </a:r>
          </a:p>
        </p:txBody>
      </p:sp>
      <p:sp>
        <p:nvSpPr>
          <p:cNvPr id="14" name="panel"/>
          <p:cNvSpPr/>
          <p:nvPr/>
        </p:nvSpPr>
        <p:spPr>
          <a:xfrm>
            <a:off x="2837676" y="1953260"/>
            <a:ext cx="6516649" cy="31750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5" name="Fig. 8.1" descr="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976" y="2067560"/>
            <a:ext cx="6288049" cy="2946400"/>
          </a:xfrm>
          <a:prstGeom prst="rect">
            <a:avLst/>
          </a:prstGeom>
        </p:spPr>
      </p:pic>
      <p:sp>
        <p:nvSpPr>
          <p:cNvPr id="16" name="text"/>
          <p:cNvSpPr txBox="1"/>
          <p:nvPr/>
        </p:nvSpPr>
        <p:spPr>
          <a:xfrm>
            <a:off x="558800" y="519176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8.1 — Two panels, one above the other. In the upper panel, labelled before the collision, trolley A of mass 0.80 kg stands on a level track with an arrow showing it moving to the right at 2.5 m/s towards trolley B of mass 1.2 kg, which is at rest. In the lower panel, labelled after the collision, the two trolleys are drawn joined together and moving to the right with a speed marked v.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25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8 (cont.)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436810" y="711200"/>
            <a:ext cx="127075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436810" y="711200"/>
            <a:ext cx="127075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Discriminating</a:t>
            </a:r>
          </a:p>
        </p:txBody>
      </p:sp>
      <p:sp>
        <p:nvSpPr>
          <p:cNvPr id="8" name="panel"/>
          <p:cNvSpPr/>
          <p:nvPr/>
        </p:nvSpPr>
        <p:spPr>
          <a:xfrm>
            <a:off x="8664463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664463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550727" y="711200"/>
            <a:ext cx="1012137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55072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continued from the previous slide</a:t>
            </a:r>
          </a:p>
        </p:txBody>
      </p:sp>
      <p:sp>
        <p:nvSpPr>
          <p:cNvPr id="13" name="part-ref"/>
          <p:cNvSpPr txBox="1"/>
          <p:nvPr/>
        </p:nvSpPr>
        <p:spPr>
          <a:xfrm>
            <a:off x="558800" y="134620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(a)  State</a:t>
            </a:r>
          </a:p>
        </p:txBody>
      </p:sp>
      <p:sp>
        <p:nvSpPr>
          <p:cNvPr id="14" name="part-marks"/>
          <p:cNvSpPr txBox="1"/>
          <p:nvPr/>
        </p:nvSpPr>
        <p:spPr>
          <a:xfrm>
            <a:off x="11009102" y="134620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158242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State the principle of conservation of momentum.</a:t>
            </a:r>
          </a:p>
        </p:txBody>
      </p:sp>
      <p:sp>
        <p:nvSpPr>
          <p:cNvPr id="16" name="part-ref"/>
          <p:cNvSpPr txBox="1"/>
          <p:nvPr/>
        </p:nvSpPr>
        <p:spPr>
          <a:xfrm>
            <a:off x="558800" y="192024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(b)  Calculate</a:t>
            </a:r>
          </a:p>
        </p:txBody>
      </p:sp>
      <p:sp>
        <p:nvSpPr>
          <p:cNvPr id="17" name="part-marks"/>
          <p:cNvSpPr txBox="1"/>
          <p:nvPr/>
        </p:nvSpPr>
        <p:spPr>
          <a:xfrm>
            <a:off x="11009102" y="192024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3 marks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215646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speed of the joined trolleys immediately after the collision.</a:t>
            </a:r>
          </a:p>
        </p:txBody>
      </p:sp>
      <p:sp>
        <p:nvSpPr>
          <p:cNvPr id="19" name="part-ref"/>
          <p:cNvSpPr txBox="1"/>
          <p:nvPr/>
        </p:nvSpPr>
        <p:spPr>
          <a:xfrm>
            <a:off x="558800" y="249428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(c)  Show (that)</a:t>
            </a:r>
          </a:p>
        </p:txBody>
      </p:sp>
      <p:sp>
        <p:nvSpPr>
          <p:cNvPr id="20" name="part-marks"/>
          <p:cNvSpPr txBox="1"/>
          <p:nvPr/>
        </p:nvSpPr>
        <p:spPr>
          <a:xfrm>
            <a:off x="11009102" y="249428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3 marks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273050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Show that kinetic energy is not conserved in this collision, and determine how much kinetic energy is transferred to other stores.</a:t>
            </a:r>
          </a:p>
        </p:txBody>
      </p:sp>
      <p:sp>
        <p:nvSpPr>
          <p:cNvPr id="22" name="part-ref"/>
          <p:cNvSpPr txBox="1"/>
          <p:nvPr/>
        </p:nvSpPr>
        <p:spPr>
          <a:xfrm>
            <a:off x="558800" y="3068320"/>
            <a:ext cx="10348094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(d)  Suggest</a:t>
            </a:r>
          </a:p>
        </p:txBody>
      </p:sp>
      <p:sp>
        <p:nvSpPr>
          <p:cNvPr id="23" name="part-marks"/>
          <p:cNvSpPr txBox="1"/>
          <p:nvPr/>
        </p:nvSpPr>
        <p:spPr>
          <a:xfrm>
            <a:off x="11084694" y="3068320"/>
            <a:ext cx="548506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558800" y="330454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Suggest what happens to the kinetic energy that is not accounted for after the collision.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8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9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0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25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8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436810" y="711200"/>
            <a:ext cx="127075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436810" y="711200"/>
            <a:ext cx="127075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Discriminating</a:t>
            </a:r>
          </a:p>
        </p:txBody>
      </p:sp>
      <p:sp>
        <p:nvSpPr>
          <p:cNvPr id="8" name="panel"/>
          <p:cNvSpPr/>
          <p:nvPr/>
        </p:nvSpPr>
        <p:spPr>
          <a:xfrm>
            <a:off x="8664463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664463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7550727" y="711200"/>
            <a:ext cx="101213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550727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ms-ref"/>
          <p:cNvSpPr txBox="1"/>
          <p:nvPr/>
        </p:nvSpPr>
        <p:spPr>
          <a:xfrm>
            <a:off x="558800" y="134620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(a)  State — 2 marks</a:t>
            </a:r>
          </a:p>
        </p:txBody>
      </p:sp>
      <p:sp>
        <p:nvSpPr>
          <p:cNvPr id="14" name="ms-objective"/>
          <p:cNvSpPr txBox="1"/>
          <p:nvPr/>
        </p:nvSpPr>
        <p:spPr>
          <a:xfrm>
            <a:off x="11302513" y="134620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15" name="ms-tick"/>
          <p:cNvSpPr txBox="1"/>
          <p:nvPr/>
        </p:nvSpPr>
        <p:spPr>
          <a:xfrm>
            <a:off x="558800" y="158686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6" name="ms-point"/>
          <p:cNvSpPr txBox="1"/>
          <p:nvPr/>
        </p:nvSpPr>
        <p:spPr>
          <a:xfrm>
            <a:off x="812800" y="158686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the total momentum of a system (of interacting bodies) before an event equals the total momentum after it</a:t>
            </a:r>
          </a:p>
        </p:txBody>
      </p:sp>
      <p:sp>
        <p:nvSpPr>
          <p:cNvPr id="17" name="ms-tick"/>
          <p:cNvSpPr txBox="1"/>
          <p:nvPr/>
        </p:nvSpPr>
        <p:spPr>
          <a:xfrm>
            <a:off x="558800" y="184023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8" name="ms-point"/>
          <p:cNvSpPr txBox="1"/>
          <p:nvPr/>
        </p:nvSpPr>
        <p:spPr>
          <a:xfrm>
            <a:off x="812800" y="184023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provided no external resultant force acts</a:t>
            </a:r>
          </a:p>
        </p:txBody>
      </p:sp>
      <p:sp>
        <p:nvSpPr>
          <p:cNvPr id="19" name="ms-ref"/>
          <p:cNvSpPr txBox="1"/>
          <p:nvPr/>
        </p:nvSpPr>
        <p:spPr>
          <a:xfrm>
            <a:off x="558800" y="224599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(b)  Calculate — 3 marks</a:t>
            </a:r>
          </a:p>
        </p:txBody>
      </p:sp>
      <p:sp>
        <p:nvSpPr>
          <p:cNvPr id="20" name="ms-objective"/>
          <p:cNvSpPr txBox="1"/>
          <p:nvPr/>
        </p:nvSpPr>
        <p:spPr>
          <a:xfrm>
            <a:off x="11302513" y="224599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1" name="ms-tick"/>
          <p:cNvSpPr txBox="1"/>
          <p:nvPr/>
        </p:nvSpPr>
        <p:spPr>
          <a:xfrm>
            <a:off x="558800" y="248666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2" name="ms-point"/>
          <p:cNvSpPr txBox="1"/>
          <p:nvPr/>
        </p:nvSpPr>
        <p:spPr>
          <a:xfrm>
            <a:off x="812800" y="248666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momentum before = 0.80 × 2.5 = 2.0 kg m/s</a:t>
            </a:r>
          </a:p>
        </p:txBody>
      </p:sp>
      <p:sp>
        <p:nvSpPr>
          <p:cNvPr id="23" name="ms-tick"/>
          <p:cNvSpPr txBox="1"/>
          <p:nvPr/>
        </p:nvSpPr>
        <p:spPr>
          <a:xfrm>
            <a:off x="558800" y="274002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4" name="ms-point"/>
          <p:cNvSpPr txBox="1"/>
          <p:nvPr/>
        </p:nvSpPr>
        <p:spPr>
          <a:xfrm>
            <a:off x="812800" y="274002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total mass after = 0.80 + 1.2 = 2.0 kg</a:t>
            </a:r>
          </a:p>
        </p:txBody>
      </p:sp>
      <p:sp>
        <p:nvSpPr>
          <p:cNvPr id="25" name="ms-tick"/>
          <p:cNvSpPr txBox="1"/>
          <p:nvPr/>
        </p:nvSpPr>
        <p:spPr>
          <a:xfrm>
            <a:off x="558800" y="299339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6" name="ms-point"/>
          <p:cNvSpPr txBox="1"/>
          <p:nvPr/>
        </p:nvSpPr>
        <p:spPr>
          <a:xfrm>
            <a:off x="812800" y="299339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v = 2.0 / 2.0 = 1.0 m/s</a:t>
            </a:r>
          </a:p>
        </p:txBody>
      </p:sp>
      <p:sp>
        <p:nvSpPr>
          <p:cNvPr id="27" name="ms-ref"/>
          <p:cNvSpPr txBox="1"/>
          <p:nvPr/>
        </p:nvSpPr>
        <p:spPr>
          <a:xfrm>
            <a:off x="558800" y="339915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(c)  Show (that) — 3 marks</a:t>
            </a:r>
          </a:p>
        </p:txBody>
      </p:sp>
      <p:sp>
        <p:nvSpPr>
          <p:cNvPr id="28" name="ms-objective"/>
          <p:cNvSpPr txBox="1"/>
          <p:nvPr/>
        </p:nvSpPr>
        <p:spPr>
          <a:xfrm>
            <a:off x="11302513" y="339915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9" name="ms-tick"/>
          <p:cNvSpPr txBox="1"/>
          <p:nvPr/>
        </p:nvSpPr>
        <p:spPr>
          <a:xfrm>
            <a:off x="558800" y="363982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0" name="ms-point"/>
          <p:cNvSpPr txBox="1"/>
          <p:nvPr/>
        </p:nvSpPr>
        <p:spPr>
          <a:xfrm>
            <a:off x="812800" y="363982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E_k before = ½ × 0.80 × 2.5² = 2.5 J</a:t>
            </a:r>
          </a:p>
        </p:txBody>
      </p:sp>
      <p:sp>
        <p:nvSpPr>
          <p:cNvPr id="31" name="ms-tick"/>
          <p:cNvSpPr txBox="1"/>
          <p:nvPr/>
        </p:nvSpPr>
        <p:spPr>
          <a:xfrm>
            <a:off x="558800" y="389318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2" name="ms-point"/>
          <p:cNvSpPr txBox="1"/>
          <p:nvPr/>
        </p:nvSpPr>
        <p:spPr>
          <a:xfrm>
            <a:off x="812800" y="389318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E_k after = ½ × 2.0 × 1.0² = 1.0 J</a:t>
            </a:r>
          </a:p>
        </p:txBody>
      </p:sp>
      <p:sp>
        <p:nvSpPr>
          <p:cNvPr id="33" name="ms-tick"/>
          <p:cNvSpPr txBox="1"/>
          <p:nvPr/>
        </p:nvSpPr>
        <p:spPr>
          <a:xfrm>
            <a:off x="558800" y="414655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4" name="ms-point"/>
          <p:cNvSpPr txBox="1"/>
          <p:nvPr/>
        </p:nvSpPr>
        <p:spPr>
          <a:xfrm>
            <a:off x="812800" y="414655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1.5 J transferred away, so kinetic energy is not conserved</a:t>
            </a:r>
          </a:p>
        </p:txBody>
      </p:sp>
      <p:sp>
        <p:nvSpPr>
          <p:cNvPr id="35" name="text"/>
          <p:cNvSpPr txBox="1"/>
          <p:nvPr/>
        </p:nvSpPr>
        <p:spPr>
          <a:xfrm>
            <a:off x="812800" y="4476115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Momentum is conserved and kinetic energy is not: the pairing is the whole point of the question, and candidates who assume both are conserved lose all three marks.</a:t>
            </a:r>
          </a:p>
        </p:txBody>
      </p:sp>
      <p:sp>
        <p:nvSpPr>
          <p:cNvPr id="36" name="ms-ref"/>
          <p:cNvSpPr txBox="1"/>
          <p:nvPr/>
        </p:nvSpPr>
        <p:spPr>
          <a:xfrm>
            <a:off x="558800" y="479361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(d)  Suggest — 1 mark</a:t>
            </a:r>
          </a:p>
        </p:txBody>
      </p:sp>
      <p:sp>
        <p:nvSpPr>
          <p:cNvPr id="37" name="ms-objective"/>
          <p:cNvSpPr txBox="1"/>
          <p:nvPr/>
        </p:nvSpPr>
        <p:spPr>
          <a:xfrm>
            <a:off x="11302513" y="479361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38" name="ms-tick"/>
          <p:cNvSpPr txBox="1"/>
          <p:nvPr/>
        </p:nvSpPr>
        <p:spPr>
          <a:xfrm>
            <a:off x="558800" y="503428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9" name="ms-point"/>
          <p:cNvSpPr txBox="1"/>
          <p:nvPr/>
        </p:nvSpPr>
        <p:spPr>
          <a:xfrm>
            <a:off x="812800" y="503428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transferred to the internal (thermal) energy store of the trolleys and surroundings, and/or emitted as sound</a:t>
            </a:r>
          </a:p>
        </p:txBody>
      </p:sp>
      <p:sp>
        <p:nvSpPr>
          <p:cNvPr id="40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1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42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43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4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45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1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10089604" y="711200"/>
            <a:ext cx="689775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10089604" y="711200"/>
            <a:ext cx="689775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panel"/>
          <p:cNvSpPr/>
          <p:nvPr/>
        </p:nvSpPr>
        <p:spPr>
          <a:xfrm>
            <a:off x="9395845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395845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981956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981956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1.1   ·   AO1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Which pair contains only vector quantities?</a:t>
            </a:r>
          </a:p>
        </p:txBody>
      </p:sp>
      <p:sp>
        <p:nvSpPr>
          <p:cNvPr id="14" name="choice-letter"/>
          <p:cNvSpPr txBox="1"/>
          <p:nvPr/>
        </p:nvSpPr>
        <p:spPr>
          <a:xfrm>
            <a:off x="558800" y="17386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5" name="choice"/>
          <p:cNvSpPr txBox="1"/>
          <p:nvPr/>
        </p:nvSpPr>
        <p:spPr>
          <a:xfrm>
            <a:off x="939800" y="17386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distance and displacement</a:t>
            </a:r>
          </a:p>
        </p:txBody>
      </p:sp>
      <p:sp>
        <p:nvSpPr>
          <p:cNvPr id="16" name="choice-letter"/>
          <p:cNvSpPr txBox="1"/>
          <p:nvPr/>
        </p:nvSpPr>
        <p:spPr>
          <a:xfrm>
            <a:off x="558800" y="21069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7" name="choice"/>
          <p:cNvSpPr txBox="1"/>
          <p:nvPr/>
        </p:nvSpPr>
        <p:spPr>
          <a:xfrm>
            <a:off x="939800" y="21069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energy and power</a:t>
            </a:r>
          </a:p>
        </p:txBody>
      </p:sp>
      <p:sp>
        <p:nvSpPr>
          <p:cNvPr id="18" name="choice-letter"/>
          <p:cNvSpPr txBox="1"/>
          <p:nvPr/>
        </p:nvSpPr>
        <p:spPr>
          <a:xfrm>
            <a:off x="558800" y="24752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9" name="choice"/>
          <p:cNvSpPr txBox="1"/>
          <p:nvPr/>
        </p:nvSpPr>
        <p:spPr>
          <a:xfrm>
            <a:off x="939800" y="24752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mass and weight</a:t>
            </a:r>
          </a:p>
        </p:txBody>
      </p:sp>
      <p:sp>
        <p:nvSpPr>
          <p:cNvPr id="20" name="choice-letter"/>
          <p:cNvSpPr txBox="1"/>
          <p:nvPr/>
        </p:nvSpPr>
        <p:spPr>
          <a:xfrm>
            <a:off x="558800" y="28435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1" name="choice"/>
          <p:cNvSpPr txBox="1"/>
          <p:nvPr/>
        </p:nvSpPr>
        <p:spPr>
          <a:xfrm>
            <a:off x="939800" y="28435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velocity and weight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9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8 marks</a:t>
            </a:r>
          </a:p>
        </p:txBody>
      </p:sp>
      <p:sp>
        <p:nvSpPr>
          <p:cNvPr id="6" name="panel"/>
          <p:cNvSpPr/>
          <p:nvPr/>
        </p:nvSpPr>
        <p:spPr>
          <a:xfrm>
            <a:off x="9899734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899734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127387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127387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8013650" y="711200"/>
            <a:ext cx="1012137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8013650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1.7.3, 1.7.4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wind turbine generates electricity for a school. Over a period of 60 s, the moving air delivers 900 kJ of energy to the turbine blades. The electrical output of the turbine during this time is 9.0 kW.</a:t>
            </a:r>
          </a:p>
        </p:txBody>
      </p:sp>
      <p:sp>
        <p:nvSpPr>
          <p:cNvPr id="14" name="part-ref"/>
          <p:cNvSpPr txBox="1"/>
          <p:nvPr/>
        </p:nvSpPr>
        <p:spPr>
          <a:xfrm>
            <a:off x="558800" y="195326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(a)  State</a:t>
            </a:r>
          </a:p>
        </p:txBody>
      </p:sp>
      <p:sp>
        <p:nvSpPr>
          <p:cNvPr id="15" name="part-marks"/>
          <p:cNvSpPr txBox="1"/>
          <p:nvPr/>
        </p:nvSpPr>
        <p:spPr>
          <a:xfrm>
            <a:off x="11009102" y="195326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18948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State two renewable energy resources other than wind.</a:t>
            </a:r>
          </a:p>
        </p:txBody>
      </p:sp>
      <p:sp>
        <p:nvSpPr>
          <p:cNvPr id="17" name="part-ref"/>
          <p:cNvSpPr txBox="1"/>
          <p:nvPr/>
        </p:nvSpPr>
        <p:spPr>
          <a:xfrm>
            <a:off x="558800" y="252730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(b)  Calculate</a:t>
            </a:r>
          </a:p>
        </p:txBody>
      </p:sp>
      <p:sp>
        <p:nvSpPr>
          <p:cNvPr id="18" name="part-marks"/>
          <p:cNvSpPr txBox="1"/>
          <p:nvPr/>
        </p:nvSpPr>
        <p:spPr>
          <a:xfrm>
            <a:off x="11009102" y="252730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276352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input power delivered to the blades by the moving air.</a:t>
            </a:r>
          </a:p>
        </p:txBody>
      </p:sp>
      <p:sp>
        <p:nvSpPr>
          <p:cNvPr id="20" name="part-ref"/>
          <p:cNvSpPr txBox="1"/>
          <p:nvPr/>
        </p:nvSpPr>
        <p:spPr>
          <a:xfrm>
            <a:off x="558800" y="310134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(c)  Calculate</a:t>
            </a:r>
          </a:p>
        </p:txBody>
      </p:sp>
      <p:sp>
        <p:nvSpPr>
          <p:cNvPr id="21" name="part-marks"/>
          <p:cNvSpPr txBox="1"/>
          <p:nvPr/>
        </p:nvSpPr>
        <p:spPr>
          <a:xfrm>
            <a:off x="11009102" y="310134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558800" y="333756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efficiency of the turbine.</a:t>
            </a:r>
          </a:p>
        </p:txBody>
      </p:sp>
      <p:sp>
        <p:nvSpPr>
          <p:cNvPr id="23" name="part-ref"/>
          <p:cNvSpPr txBox="1"/>
          <p:nvPr/>
        </p:nvSpPr>
        <p:spPr>
          <a:xfrm>
            <a:off x="558800" y="367538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(d)  Explain</a:t>
            </a:r>
          </a:p>
        </p:txBody>
      </p:sp>
      <p:sp>
        <p:nvSpPr>
          <p:cNvPr id="24" name="part-marks"/>
          <p:cNvSpPr txBox="1"/>
          <p:nvPr/>
        </p:nvSpPr>
        <p:spPr>
          <a:xfrm>
            <a:off x="11009102" y="367538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2 marks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391160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Explain why the efficiency of the turbine can never reach 100%.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25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9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8 marks</a:t>
            </a:r>
          </a:p>
        </p:txBody>
      </p:sp>
      <p:sp>
        <p:nvSpPr>
          <p:cNvPr id="6" name="panel"/>
          <p:cNvSpPr/>
          <p:nvPr/>
        </p:nvSpPr>
        <p:spPr>
          <a:xfrm>
            <a:off x="9899734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899734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127387" y="711200"/>
            <a:ext cx="67074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127387" y="711200"/>
            <a:ext cx="67074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Supp.</a:t>
            </a:r>
          </a:p>
        </p:txBody>
      </p:sp>
      <p:sp>
        <p:nvSpPr>
          <p:cNvPr id="10" name="panel"/>
          <p:cNvSpPr/>
          <p:nvPr/>
        </p:nvSpPr>
        <p:spPr>
          <a:xfrm>
            <a:off x="8013650" y="711200"/>
            <a:ext cx="1012137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8013650" y="711200"/>
            <a:ext cx="101213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Structured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ms-ref"/>
          <p:cNvSpPr txBox="1"/>
          <p:nvPr/>
        </p:nvSpPr>
        <p:spPr>
          <a:xfrm>
            <a:off x="558800" y="134620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(a)  State — 2 marks</a:t>
            </a:r>
          </a:p>
        </p:txBody>
      </p:sp>
      <p:sp>
        <p:nvSpPr>
          <p:cNvPr id="14" name="ms-objective"/>
          <p:cNvSpPr txBox="1"/>
          <p:nvPr/>
        </p:nvSpPr>
        <p:spPr>
          <a:xfrm>
            <a:off x="11302513" y="134620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15" name="ms-tick"/>
          <p:cNvSpPr txBox="1"/>
          <p:nvPr/>
        </p:nvSpPr>
        <p:spPr>
          <a:xfrm>
            <a:off x="558800" y="158686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6" name="ms-point"/>
          <p:cNvSpPr txBox="1"/>
          <p:nvPr/>
        </p:nvSpPr>
        <p:spPr>
          <a:xfrm>
            <a:off x="812800" y="158686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any one of: solar / hydroelectric / tidal / wave / geothermal / biofuel</a:t>
            </a:r>
          </a:p>
        </p:txBody>
      </p:sp>
      <p:sp>
        <p:nvSpPr>
          <p:cNvPr id="17" name="ms-tick"/>
          <p:cNvSpPr txBox="1"/>
          <p:nvPr/>
        </p:nvSpPr>
        <p:spPr>
          <a:xfrm>
            <a:off x="558800" y="184023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8" name="ms-point"/>
          <p:cNvSpPr txBox="1"/>
          <p:nvPr/>
        </p:nvSpPr>
        <p:spPr>
          <a:xfrm>
            <a:off x="812800" y="184023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second, different one from the same list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12800" y="2169795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Named fuels such as "gas" or "nuclear" score zero — both are non-renewable.</a:t>
            </a:r>
          </a:p>
        </p:txBody>
      </p:sp>
      <p:sp>
        <p:nvSpPr>
          <p:cNvPr id="20" name="ms-ref"/>
          <p:cNvSpPr txBox="1"/>
          <p:nvPr/>
        </p:nvSpPr>
        <p:spPr>
          <a:xfrm>
            <a:off x="558800" y="248729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(b)  Calculate — 2 marks</a:t>
            </a:r>
          </a:p>
        </p:txBody>
      </p:sp>
      <p:sp>
        <p:nvSpPr>
          <p:cNvPr id="21" name="ms-objective"/>
          <p:cNvSpPr txBox="1"/>
          <p:nvPr/>
        </p:nvSpPr>
        <p:spPr>
          <a:xfrm>
            <a:off x="11302513" y="248729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2" name="ms-tick"/>
          <p:cNvSpPr txBox="1"/>
          <p:nvPr/>
        </p:nvSpPr>
        <p:spPr>
          <a:xfrm>
            <a:off x="558800" y="272796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3" name="ms-point"/>
          <p:cNvSpPr txBox="1"/>
          <p:nvPr/>
        </p:nvSpPr>
        <p:spPr>
          <a:xfrm>
            <a:off x="812800" y="272796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P = E / t = 900 000 / 60</a:t>
            </a:r>
          </a:p>
        </p:txBody>
      </p:sp>
      <p:sp>
        <p:nvSpPr>
          <p:cNvPr id="24" name="ms-tick"/>
          <p:cNvSpPr txBox="1"/>
          <p:nvPr/>
        </p:nvSpPr>
        <p:spPr>
          <a:xfrm>
            <a:off x="558800" y="298132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5" name="ms-point"/>
          <p:cNvSpPr txBox="1"/>
          <p:nvPr/>
        </p:nvSpPr>
        <p:spPr>
          <a:xfrm>
            <a:off x="812800" y="298132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P = 15 000 W = 15 kW</a:t>
            </a:r>
          </a:p>
        </p:txBody>
      </p:sp>
      <p:sp>
        <p:nvSpPr>
          <p:cNvPr id="26" name="ms-ref"/>
          <p:cNvSpPr txBox="1"/>
          <p:nvPr/>
        </p:nvSpPr>
        <p:spPr>
          <a:xfrm>
            <a:off x="558800" y="338709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(c)  Calculate — 2 marks</a:t>
            </a:r>
          </a:p>
        </p:txBody>
      </p:sp>
      <p:sp>
        <p:nvSpPr>
          <p:cNvPr id="27" name="ms-objective"/>
          <p:cNvSpPr txBox="1"/>
          <p:nvPr/>
        </p:nvSpPr>
        <p:spPr>
          <a:xfrm>
            <a:off x="11302513" y="338709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8" name="ms-tick"/>
          <p:cNvSpPr txBox="1"/>
          <p:nvPr/>
        </p:nvSpPr>
        <p:spPr>
          <a:xfrm>
            <a:off x="558800" y="362775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9" name="ms-point"/>
          <p:cNvSpPr txBox="1"/>
          <p:nvPr/>
        </p:nvSpPr>
        <p:spPr>
          <a:xfrm>
            <a:off x="812800" y="362775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efficiency = useful output power / total input power = 9.0 / 15</a:t>
            </a:r>
          </a:p>
        </p:txBody>
      </p:sp>
      <p:sp>
        <p:nvSpPr>
          <p:cNvPr id="30" name="ms-tick"/>
          <p:cNvSpPr txBox="1"/>
          <p:nvPr/>
        </p:nvSpPr>
        <p:spPr>
          <a:xfrm>
            <a:off x="558800" y="388112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1" name="ms-point"/>
          <p:cNvSpPr txBox="1"/>
          <p:nvPr/>
        </p:nvSpPr>
        <p:spPr>
          <a:xfrm>
            <a:off x="812800" y="388112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= 0.60 or 60%</a:t>
            </a:r>
          </a:p>
        </p:txBody>
      </p:sp>
      <p:sp>
        <p:nvSpPr>
          <p:cNvPr id="32" name="ms-ref"/>
          <p:cNvSpPr txBox="1"/>
          <p:nvPr/>
        </p:nvSpPr>
        <p:spPr>
          <a:xfrm>
            <a:off x="558800" y="4286885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(d)  Explain — 2 marks</a:t>
            </a:r>
          </a:p>
        </p:txBody>
      </p:sp>
      <p:sp>
        <p:nvSpPr>
          <p:cNvPr id="33" name="ms-objective"/>
          <p:cNvSpPr txBox="1"/>
          <p:nvPr/>
        </p:nvSpPr>
        <p:spPr>
          <a:xfrm>
            <a:off x="11302513" y="4286885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AO1</a:t>
            </a:r>
          </a:p>
        </p:txBody>
      </p:sp>
      <p:sp>
        <p:nvSpPr>
          <p:cNvPr id="34" name="ms-tick"/>
          <p:cNvSpPr txBox="1"/>
          <p:nvPr/>
        </p:nvSpPr>
        <p:spPr>
          <a:xfrm>
            <a:off x="558800" y="452755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5" name="ms-point"/>
          <p:cNvSpPr txBox="1"/>
          <p:nvPr/>
        </p:nvSpPr>
        <p:spPr>
          <a:xfrm>
            <a:off x="812800" y="452755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some energy is always transferred to non-useful stores — friction in the bearings and gearbox heats the surroundings, and sound is emitted</a:t>
            </a:r>
          </a:p>
        </p:txBody>
      </p:sp>
      <p:sp>
        <p:nvSpPr>
          <p:cNvPr id="36" name="ms-tick"/>
          <p:cNvSpPr txBox="1"/>
          <p:nvPr/>
        </p:nvSpPr>
        <p:spPr>
          <a:xfrm>
            <a:off x="558800" y="478091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7" name="ms-point"/>
          <p:cNvSpPr txBox="1"/>
          <p:nvPr/>
        </p:nvSpPr>
        <p:spPr>
          <a:xfrm>
            <a:off x="812800" y="478091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and the air must still be moving after it passes the blades, so it keeps some kinetic energy</a:t>
            </a:r>
          </a:p>
        </p:txBody>
      </p:sp>
      <p:sp>
        <p:nvSpPr>
          <p:cNvPr id="38" name="text"/>
          <p:cNvSpPr txBox="1"/>
          <p:nvPr/>
        </p:nvSpPr>
        <p:spPr>
          <a:xfrm>
            <a:off x="812800" y="5110480"/>
            <a:ext cx="10820400" cy="33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The second marking point is the one that separates a good answer. "Energy is lost" alone is not creditworthy: energy is not destroyed, it is transferred to a store that is not useful.</a:t>
            </a:r>
          </a:p>
        </p:txBody>
      </p:sp>
      <p:sp>
        <p:nvSpPr>
          <p:cNvPr id="39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0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41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42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3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44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25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10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959431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959431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594321" y="711200"/>
            <a:ext cx="1263510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594321" y="711200"/>
            <a:ext cx="126351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Practical skills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1.1, 1.4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student determines the density of a small irregularly shaped stone. She has an electronic balance, a measuring cylinder, water and a length of thread. The stone fits easily inside the measuring cylinder.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1953260"/>
            <a:ext cx="11074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4C5F59"/>
                </a:solidFill>
                <a:latin typeface="Arial"/>
                <a:cs typeface="Arial"/>
              </a:rPr>
              <a:t>The student's readings</a:t>
            </a:r>
          </a:p>
        </p:txBody>
      </p:sp>
      <p:graphicFrame>
        <p:nvGraphicFramePr>
          <p:cNvPr id="15" name="readings"/>
          <p:cNvGraphicFramePr>
            <a:graphicFrameLocks noGrp="1"/>
          </p:cNvGraphicFramePr>
          <p:nvPr/>
        </p:nvGraphicFramePr>
        <p:xfrm>
          <a:off x="558800" y="2181860"/>
          <a:ext cx="11074400" cy="1168400"/>
        </p:xfrm>
        <a:graphic>
          <a:graphicData uri="http://schemas.openxmlformats.org/drawingml/2006/table">
            <a:tbl>
              <a:tblPr firstRow="1"/>
              <a:tblGrid>
                <a:gridCol w="5537200"/>
                <a:gridCol w="5537200"/>
              </a:tblGrid>
              <a:tr h="29210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1" i="0" dirty="0">
                          <a:solidFill>
                            <a:srgbClr val="F3EFDF"/>
                          </a:solidFill>
                          <a:latin typeface="Arial"/>
                          <a:cs typeface="Arial"/>
                        </a:rPr>
                        <a:t>Quantity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solidFill>
                      <a:srgbClr val="102E2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1" i="0" dirty="0">
                          <a:solidFill>
                            <a:srgbClr val="F3EFDF"/>
                          </a:solidFill>
                          <a:latin typeface="Arial"/>
                          <a:cs typeface="Arial"/>
                        </a:rPr>
                        <a:t>Reading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solidFill>
                      <a:srgbClr val="102E29"/>
                    </a:solidFill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mass of stone m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47.6 g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volume of water alone V₁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50.0 cm³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volume of water and stone V₂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GB" sz="1000" b="0" i="0" dirty="0">
                          <a:solidFill>
                            <a:srgbClr val="102E29"/>
                          </a:solidFill>
                          <a:latin typeface="Arial"/>
                          <a:cs typeface="Arial"/>
                        </a:rPr>
                        <a:t>68.0 cm³</a:t>
                      </a:r>
                    </a:p>
                  </a:txBody>
                  <a:tcPr marL="88900" marR="88900" marT="63500" marB="63500" anchor="ctr">
                    <a:lnL w="9525">
                      <a:solidFill>
                        <a:srgbClr val="C6C8BB"/>
                      </a:solidFill>
                    </a:lnL>
                    <a:lnR w="9525">
                      <a:solidFill>
                        <a:srgbClr val="C6C8BB"/>
                      </a:solidFill>
                    </a:lnR>
                    <a:lnT w="9525">
                      <a:solidFill>
                        <a:srgbClr val="C6C8BB"/>
                      </a:solidFill>
                    </a:lnT>
                    <a:lnB w="9525">
                      <a:solidFill>
                        <a:srgbClr val="C6C8BB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panel"/>
          <p:cNvSpPr/>
          <p:nvPr/>
        </p:nvSpPr>
        <p:spPr>
          <a:xfrm>
            <a:off x="4261055" y="3528060"/>
            <a:ext cx="3669890" cy="20574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7" name="Fig. 10.1" descr="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5355" y="3642360"/>
            <a:ext cx="3441290" cy="1828800"/>
          </a:xfrm>
          <a:prstGeom prst="rect">
            <a:avLst/>
          </a:prstGeom>
        </p:spPr>
      </p:pic>
      <p:sp>
        <p:nvSpPr>
          <p:cNvPr id="18" name="text"/>
          <p:cNvSpPr txBox="1"/>
          <p:nvPr/>
        </p:nvSpPr>
        <p:spPr>
          <a:xfrm>
            <a:off x="558800" y="564896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10.1 — Two measuring cylinders drawn side by side, each with graduations up the wall and a curved meniscus. The first holds water alone, its surface at the 50.0 cm³ mark. The second holds the same water with the stone lowered in on a thread that runs up and out of the cylinder; the stone lies fully submerged near the base and the surface now stands at the 68.0 cm³ mark.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25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10 (cont.)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959431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959431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594321" y="711200"/>
            <a:ext cx="1263510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594321" y="711200"/>
            <a:ext cx="126351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Practical skills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continued from the previous slide</a:t>
            </a:r>
          </a:p>
        </p:txBody>
      </p:sp>
      <p:sp>
        <p:nvSpPr>
          <p:cNvPr id="13" name="part-ref"/>
          <p:cNvSpPr txBox="1"/>
          <p:nvPr/>
        </p:nvSpPr>
        <p:spPr>
          <a:xfrm>
            <a:off x="558800" y="134620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(a)  Describe</a:t>
            </a:r>
          </a:p>
        </p:txBody>
      </p:sp>
      <p:sp>
        <p:nvSpPr>
          <p:cNvPr id="14" name="part-marks"/>
          <p:cNvSpPr txBox="1"/>
          <p:nvPr/>
        </p:nvSpPr>
        <p:spPr>
          <a:xfrm>
            <a:off x="11009102" y="134620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3 marks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158242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Describe how the student should use the measuring cylinder and thread to obtain the readings V₁ and V₂ accurately.</a:t>
            </a:r>
          </a:p>
        </p:txBody>
      </p:sp>
      <p:sp>
        <p:nvSpPr>
          <p:cNvPr id="16" name="part-ref"/>
          <p:cNvSpPr txBox="1"/>
          <p:nvPr/>
        </p:nvSpPr>
        <p:spPr>
          <a:xfrm>
            <a:off x="558800" y="192024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(b)  Calculate</a:t>
            </a:r>
          </a:p>
        </p:txBody>
      </p:sp>
      <p:sp>
        <p:nvSpPr>
          <p:cNvPr id="17" name="part-marks"/>
          <p:cNvSpPr txBox="1"/>
          <p:nvPr/>
        </p:nvSpPr>
        <p:spPr>
          <a:xfrm>
            <a:off x="11009102" y="192024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3 marks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2156460"/>
            <a:ext cx="110236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Calculate the density of the stone. Give your answer to an appropriate number of significant figures.</a:t>
            </a:r>
          </a:p>
        </p:txBody>
      </p:sp>
      <p:sp>
        <p:nvSpPr>
          <p:cNvPr id="19" name="part-ref"/>
          <p:cNvSpPr txBox="1"/>
          <p:nvPr/>
        </p:nvSpPr>
        <p:spPr>
          <a:xfrm>
            <a:off x="558800" y="2494280"/>
            <a:ext cx="10272502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(c)  Suggest</a:t>
            </a:r>
          </a:p>
        </p:txBody>
      </p:sp>
      <p:sp>
        <p:nvSpPr>
          <p:cNvPr id="20" name="part-marks"/>
          <p:cNvSpPr txBox="1"/>
          <p:nvPr/>
        </p:nvSpPr>
        <p:spPr>
          <a:xfrm>
            <a:off x="11009102" y="2494280"/>
            <a:ext cx="624098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1000" b="1" i="0" dirty="0">
                <a:solidFill>
                  <a:srgbClr val="4C5F59"/>
                </a:solidFill>
                <a:latin typeface="Arial"/>
                <a:cs typeface="Arial"/>
              </a:rPr>
              <a:t>3 marks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2730500"/>
            <a:ext cx="110236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102E29"/>
                </a:solidFill>
                <a:latin typeface="Arial"/>
                <a:cs typeface="Arial"/>
              </a:rPr>
              <a:t>The stone is porous and slowly absorbs water. Suggest how this affects the value obtained for the density, and suggest one improvement to the method.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25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10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09167" y="711200"/>
            <a:ext cx="82403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09167" y="711200"/>
            <a:ext cx="8240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9 marks</a:t>
            </a:r>
          </a:p>
        </p:txBody>
      </p:sp>
      <p:sp>
        <p:nvSpPr>
          <p:cNvPr id="6" name="panel"/>
          <p:cNvSpPr/>
          <p:nvPr/>
        </p:nvSpPr>
        <p:spPr>
          <a:xfrm>
            <a:off x="9653191" y="711200"/>
            <a:ext cx="1054376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653191" y="711200"/>
            <a:ext cx="1054376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Demanding</a:t>
            </a:r>
          </a:p>
        </p:txBody>
      </p:sp>
      <p:sp>
        <p:nvSpPr>
          <p:cNvPr id="8" name="panel"/>
          <p:cNvSpPr/>
          <p:nvPr/>
        </p:nvSpPr>
        <p:spPr>
          <a:xfrm>
            <a:off x="8959431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8959431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594321" y="711200"/>
            <a:ext cx="1263510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594321" y="711200"/>
            <a:ext cx="1263510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Practical skills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ms-ref"/>
          <p:cNvSpPr txBox="1"/>
          <p:nvPr/>
        </p:nvSpPr>
        <p:spPr>
          <a:xfrm>
            <a:off x="558800" y="134620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(a)  Describe — 3 marks</a:t>
            </a:r>
          </a:p>
        </p:txBody>
      </p:sp>
      <p:sp>
        <p:nvSpPr>
          <p:cNvPr id="14" name="ms-objective"/>
          <p:cNvSpPr txBox="1"/>
          <p:nvPr/>
        </p:nvSpPr>
        <p:spPr>
          <a:xfrm>
            <a:off x="11302513" y="134620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AO3</a:t>
            </a:r>
          </a:p>
        </p:txBody>
      </p:sp>
      <p:sp>
        <p:nvSpPr>
          <p:cNvPr id="15" name="ms-tick"/>
          <p:cNvSpPr txBox="1"/>
          <p:nvPr/>
        </p:nvSpPr>
        <p:spPr>
          <a:xfrm>
            <a:off x="558800" y="158686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6" name="ms-point"/>
          <p:cNvSpPr txBox="1"/>
          <p:nvPr/>
        </p:nvSpPr>
        <p:spPr>
          <a:xfrm>
            <a:off x="812800" y="158686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part-fill the cylinder with water and record the level V₁, reading the bottom of the meniscus with the eye level with the surface</a:t>
            </a:r>
          </a:p>
        </p:txBody>
      </p:sp>
      <p:sp>
        <p:nvSpPr>
          <p:cNvPr id="17" name="ms-tick"/>
          <p:cNvSpPr txBox="1"/>
          <p:nvPr/>
        </p:nvSpPr>
        <p:spPr>
          <a:xfrm>
            <a:off x="558800" y="184023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18" name="ms-point"/>
          <p:cNvSpPr txBox="1"/>
          <p:nvPr/>
        </p:nvSpPr>
        <p:spPr>
          <a:xfrm>
            <a:off x="812800" y="184023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lower the stone in gently on the thread so that no water splashes out and the stone is fully submerged</a:t>
            </a:r>
          </a:p>
        </p:txBody>
      </p:sp>
      <p:sp>
        <p:nvSpPr>
          <p:cNvPr id="19" name="ms-tick"/>
          <p:cNvSpPr txBox="1"/>
          <p:nvPr/>
        </p:nvSpPr>
        <p:spPr>
          <a:xfrm>
            <a:off x="558800" y="209359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0" name="ms-point"/>
          <p:cNvSpPr txBox="1"/>
          <p:nvPr/>
        </p:nvSpPr>
        <p:spPr>
          <a:xfrm>
            <a:off x="812800" y="209359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record the new level V₂ once the water is still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812800" y="2423160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"Eye level with the meniscus" is the mark examiners report as most often missed, and it is worth as much as the method itself.</a:t>
            </a:r>
          </a:p>
        </p:txBody>
      </p:sp>
      <p:sp>
        <p:nvSpPr>
          <p:cNvPr id="22" name="ms-ref"/>
          <p:cNvSpPr txBox="1"/>
          <p:nvPr/>
        </p:nvSpPr>
        <p:spPr>
          <a:xfrm>
            <a:off x="558800" y="274066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(b)  Calculate — 3 marks</a:t>
            </a:r>
          </a:p>
        </p:txBody>
      </p:sp>
      <p:sp>
        <p:nvSpPr>
          <p:cNvPr id="23" name="ms-objective"/>
          <p:cNvSpPr txBox="1"/>
          <p:nvPr/>
        </p:nvSpPr>
        <p:spPr>
          <a:xfrm>
            <a:off x="11302513" y="274066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AO2</a:t>
            </a:r>
          </a:p>
        </p:txBody>
      </p:sp>
      <p:sp>
        <p:nvSpPr>
          <p:cNvPr id="24" name="ms-tick"/>
          <p:cNvSpPr txBox="1"/>
          <p:nvPr/>
        </p:nvSpPr>
        <p:spPr>
          <a:xfrm>
            <a:off x="558800" y="298132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5" name="ms-point"/>
          <p:cNvSpPr txBox="1"/>
          <p:nvPr/>
        </p:nvSpPr>
        <p:spPr>
          <a:xfrm>
            <a:off x="812800" y="298132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V = V₂ − V₁ = 68.0 − 50.0 = 18.0 cm³</a:t>
            </a:r>
          </a:p>
        </p:txBody>
      </p:sp>
      <p:sp>
        <p:nvSpPr>
          <p:cNvPr id="26" name="ms-tick"/>
          <p:cNvSpPr txBox="1"/>
          <p:nvPr/>
        </p:nvSpPr>
        <p:spPr>
          <a:xfrm>
            <a:off x="558800" y="323469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7" name="ms-point"/>
          <p:cNvSpPr txBox="1"/>
          <p:nvPr/>
        </p:nvSpPr>
        <p:spPr>
          <a:xfrm>
            <a:off x="812800" y="323469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ρ = m / V = 47.6 / 18.0</a:t>
            </a:r>
          </a:p>
        </p:txBody>
      </p:sp>
      <p:sp>
        <p:nvSpPr>
          <p:cNvPr id="28" name="ms-tick"/>
          <p:cNvSpPr txBox="1"/>
          <p:nvPr/>
        </p:nvSpPr>
        <p:spPr>
          <a:xfrm>
            <a:off x="558800" y="348805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29" name="ms-point"/>
          <p:cNvSpPr txBox="1"/>
          <p:nvPr/>
        </p:nvSpPr>
        <p:spPr>
          <a:xfrm>
            <a:off x="812800" y="348805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ρ = 2.64 g/cm³ (2.6 g/cm³ also accepted; unit required)</a:t>
            </a:r>
          </a:p>
        </p:txBody>
      </p:sp>
      <p:sp>
        <p:nvSpPr>
          <p:cNvPr id="30" name="ms-ref"/>
          <p:cNvSpPr txBox="1"/>
          <p:nvPr/>
        </p:nvSpPr>
        <p:spPr>
          <a:xfrm>
            <a:off x="558800" y="3893820"/>
            <a:ext cx="10565913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(c)  Suggest — 3 marks</a:t>
            </a:r>
          </a:p>
        </p:txBody>
      </p:sp>
      <p:sp>
        <p:nvSpPr>
          <p:cNvPr id="31" name="ms-objective"/>
          <p:cNvSpPr txBox="1"/>
          <p:nvPr/>
        </p:nvSpPr>
        <p:spPr>
          <a:xfrm>
            <a:off x="11302513" y="3893820"/>
            <a:ext cx="330687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AO3</a:t>
            </a:r>
          </a:p>
        </p:txBody>
      </p:sp>
      <p:sp>
        <p:nvSpPr>
          <p:cNvPr id="32" name="ms-tick"/>
          <p:cNvSpPr txBox="1"/>
          <p:nvPr/>
        </p:nvSpPr>
        <p:spPr>
          <a:xfrm>
            <a:off x="558800" y="413448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3" name="ms-point"/>
          <p:cNvSpPr txBox="1"/>
          <p:nvPr/>
        </p:nvSpPr>
        <p:spPr>
          <a:xfrm>
            <a:off x="812800" y="413448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water enters the stone, so the rise in level V₂ − V₁ is smaller than the true volume of the stone</a:t>
            </a:r>
          </a:p>
        </p:txBody>
      </p:sp>
      <p:sp>
        <p:nvSpPr>
          <p:cNvPr id="34" name="ms-tick"/>
          <p:cNvSpPr txBox="1"/>
          <p:nvPr/>
        </p:nvSpPr>
        <p:spPr>
          <a:xfrm>
            <a:off x="558800" y="4387850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5" name="ms-point"/>
          <p:cNvSpPr txBox="1"/>
          <p:nvPr/>
        </p:nvSpPr>
        <p:spPr>
          <a:xfrm>
            <a:off x="812800" y="4387850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the calculated density is therefore too high</a:t>
            </a:r>
          </a:p>
        </p:txBody>
      </p:sp>
      <p:sp>
        <p:nvSpPr>
          <p:cNvPr id="36" name="ms-tick"/>
          <p:cNvSpPr txBox="1"/>
          <p:nvPr/>
        </p:nvSpPr>
        <p:spPr>
          <a:xfrm>
            <a:off x="558800" y="4641215"/>
            <a:ext cx="2540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1" i="0" dirty="0">
                <a:solidFill>
                  <a:srgbClr val="E0A93F"/>
                </a:solidFill>
                <a:latin typeface="Arial"/>
                <a:cs typeface="Arial"/>
              </a:rPr>
              <a:t>✓</a:t>
            </a:r>
          </a:p>
        </p:txBody>
      </p:sp>
      <p:sp>
        <p:nvSpPr>
          <p:cNvPr id="37" name="ms-point"/>
          <p:cNvSpPr txBox="1"/>
          <p:nvPr/>
        </p:nvSpPr>
        <p:spPr>
          <a:xfrm>
            <a:off x="812800" y="4641215"/>
            <a:ext cx="10820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improvement: read V₂ immediately on submerging, or seal the stone first, or use a displacement can</a:t>
            </a:r>
          </a:p>
        </p:txBody>
      </p:sp>
      <p:sp>
        <p:nvSpPr>
          <p:cNvPr id="38" name="text"/>
          <p:cNvSpPr txBox="1"/>
          <p:nvPr/>
        </p:nvSpPr>
        <p:spPr>
          <a:xfrm>
            <a:off x="812800" y="4970780"/>
            <a:ext cx="10820400" cy="1651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00" b="0" i="1" dirty="0">
                <a:solidFill>
                  <a:srgbClr val="A9BDB6"/>
                </a:solidFill>
                <a:latin typeface="Arial"/>
                <a:cs typeface="Arial"/>
              </a:rPr>
              <a:t>Two marks are for the direction of the error, not just its existence. Answering "it makes it inaccurate" scores one at most.</a:t>
            </a:r>
          </a:p>
        </p:txBody>
      </p:sp>
      <p:sp>
        <p:nvSpPr>
          <p:cNvPr id="39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0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41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42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43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44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25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Command words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the board's own definitions</a:t>
            </a:r>
          </a:p>
        </p:txBody>
      </p:sp>
      <p:sp>
        <p:nvSpPr>
          <p:cNvPr id="5" name="command-word"/>
          <p:cNvSpPr txBox="1"/>
          <p:nvPr/>
        </p:nvSpPr>
        <p:spPr>
          <a:xfrm>
            <a:off x="558800" y="134620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Calculate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569720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Work out from given facts, figures or information.</a:t>
            </a:r>
          </a:p>
        </p:txBody>
      </p:sp>
      <p:sp>
        <p:nvSpPr>
          <p:cNvPr id="7" name="command-word"/>
          <p:cNvSpPr txBox="1"/>
          <p:nvPr/>
        </p:nvSpPr>
        <p:spPr>
          <a:xfrm>
            <a:off x="558800" y="1908175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Define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131695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Give the precise meaning.</a:t>
            </a:r>
          </a:p>
        </p:txBody>
      </p:sp>
      <p:sp>
        <p:nvSpPr>
          <p:cNvPr id="9" name="command-word"/>
          <p:cNvSpPr txBox="1"/>
          <p:nvPr/>
        </p:nvSpPr>
        <p:spPr>
          <a:xfrm>
            <a:off x="558800" y="247015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Describe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2693670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State the points of a topic; give characteristics and main features.</a:t>
            </a:r>
          </a:p>
        </p:txBody>
      </p:sp>
      <p:sp>
        <p:nvSpPr>
          <p:cNvPr id="11" name="command-word"/>
          <p:cNvSpPr txBox="1"/>
          <p:nvPr/>
        </p:nvSpPr>
        <p:spPr>
          <a:xfrm>
            <a:off x="558800" y="3032125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Determine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3255645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Establish an answer using the information available.</a:t>
            </a:r>
          </a:p>
        </p:txBody>
      </p:sp>
      <p:sp>
        <p:nvSpPr>
          <p:cNvPr id="13" name="command-word"/>
          <p:cNvSpPr txBox="1"/>
          <p:nvPr/>
        </p:nvSpPr>
        <p:spPr>
          <a:xfrm>
            <a:off x="558800" y="359410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Estimate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3817620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Suggest an approximate value.</a:t>
            </a:r>
          </a:p>
        </p:txBody>
      </p:sp>
      <p:sp>
        <p:nvSpPr>
          <p:cNvPr id="15" name="command-word"/>
          <p:cNvSpPr txBox="1"/>
          <p:nvPr/>
        </p:nvSpPr>
        <p:spPr>
          <a:xfrm>
            <a:off x="558800" y="4156075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Explain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379595"/>
            <a:ext cx="53213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Set out purposes or reasons; make relationships evident; give why and/or how.</a:t>
            </a:r>
          </a:p>
        </p:txBody>
      </p:sp>
      <p:sp>
        <p:nvSpPr>
          <p:cNvPr id="17" name="command-word"/>
          <p:cNvSpPr txBox="1"/>
          <p:nvPr/>
        </p:nvSpPr>
        <p:spPr>
          <a:xfrm>
            <a:off x="558800" y="4891405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Give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114925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Produce an answer from a given source or recall.</a:t>
            </a:r>
          </a:p>
        </p:txBody>
      </p:sp>
      <p:sp>
        <p:nvSpPr>
          <p:cNvPr id="19" name="command-word"/>
          <p:cNvSpPr txBox="1"/>
          <p:nvPr/>
        </p:nvSpPr>
        <p:spPr>
          <a:xfrm>
            <a:off x="558800" y="545338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Identify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558800" y="5676900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Name, select or recognise.</a:t>
            </a:r>
          </a:p>
        </p:txBody>
      </p:sp>
      <p:sp>
        <p:nvSpPr>
          <p:cNvPr id="21" name="command-word"/>
          <p:cNvSpPr txBox="1"/>
          <p:nvPr/>
        </p:nvSpPr>
        <p:spPr>
          <a:xfrm>
            <a:off x="6311900" y="134620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Show (that)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6311900" y="1569720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Provide structured evidence that leads to a given result.</a:t>
            </a:r>
          </a:p>
        </p:txBody>
      </p:sp>
      <p:sp>
        <p:nvSpPr>
          <p:cNvPr id="23" name="command-word"/>
          <p:cNvSpPr txBox="1"/>
          <p:nvPr/>
        </p:nvSpPr>
        <p:spPr>
          <a:xfrm>
            <a:off x="6311900" y="1908175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State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6311900" y="2131695"/>
            <a:ext cx="53213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Express in clear terms.</a:t>
            </a:r>
          </a:p>
        </p:txBody>
      </p:sp>
      <p:sp>
        <p:nvSpPr>
          <p:cNvPr id="25" name="command-word"/>
          <p:cNvSpPr txBox="1"/>
          <p:nvPr/>
        </p:nvSpPr>
        <p:spPr>
          <a:xfrm>
            <a:off x="6311900" y="2470150"/>
            <a:ext cx="53213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1" i="0" dirty="0">
                <a:solidFill>
                  <a:srgbClr val="102E29"/>
                </a:solidFill>
                <a:latin typeface="Arial"/>
                <a:cs typeface="Arial"/>
              </a:rPr>
              <a:t>Suggest</a:t>
            </a:r>
          </a:p>
        </p:txBody>
      </p:sp>
      <p:sp>
        <p:nvSpPr>
          <p:cNvPr id="26" name="text"/>
          <p:cNvSpPr txBox="1"/>
          <p:nvPr/>
        </p:nvSpPr>
        <p:spPr>
          <a:xfrm>
            <a:off x="6311900" y="2693670"/>
            <a:ext cx="53213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Apply knowledge and understanding to situations where there is a range of valid responses in order to make proposals.</a:t>
            </a:r>
          </a:p>
        </p:txBody>
      </p:sp>
      <p:sp>
        <p:nvSpPr>
          <p:cNvPr id="2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3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1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10089604" y="711200"/>
            <a:ext cx="689775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10089604" y="711200"/>
            <a:ext cx="689775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panel"/>
          <p:cNvSpPr/>
          <p:nvPr/>
        </p:nvSpPr>
        <p:spPr>
          <a:xfrm>
            <a:off x="9395845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395845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981956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981956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velocity and weight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and C each pair a scalar with a vector, which is the trap: distance and mass have no direction. B is two scalars. Only D is a vector twice over.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 / 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2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1.2   ·   AO2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cyclist travels 100 m in a straight line in 20 s, then stops at traffic lights for 10 s. What is the average speed over the whole 30 s?</a:t>
            </a:r>
          </a:p>
        </p:txBody>
      </p:sp>
      <p:sp>
        <p:nvSpPr>
          <p:cNvPr id="14" name="choice-letter"/>
          <p:cNvSpPr txBox="1"/>
          <p:nvPr/>
        </p:nvSpPr>
        <p:spPr>
          <a:xfrm>
            <a:off x="558800" y="17386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5" name="choice"/>
          <p:cNvSpPr txBox="1"/>
          <p:nvPr/>
        </p:nvSpPr>
        <p:spPr>
          <a:xfrm>
            <a:off x="939800" y="17386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 m/s</a:t>
            </a:r>
          </a:p>
        </p:txBody>
      </p:sp>
      <p:sp>
        <p:nvSpPr>
          <p:cNvPr id="16" name="choice-letter"/>
          <p:cNvSpPr txBox="1"/>
          <p:nvPr/>
        </p:nvSpPr>
        <p:spPr>
          <a:xfrm>
            <a:off x="558800" y="21069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7" name="choice"/>
          <p:cNvSpPr txBox="1"/>
          <p:nvPr/>
        </p:nvSpPr>
        <p:spPr>
          <a:xfrm>
            <a:off x="939800" y="21069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3.3 m/s</a:t>
            </a:r>
          </a:p>
        </p:txBody>
      </p:sp>
      <p:sp>
        <p:nvSpPr>
          <p:cNvPr id="18" name="choice-letter"/>
          <p:cNvSpPr txBox="1"/>
          <p:nvPr/>
        </p:nvSpPr>
        <p:spPr>
          <a:xfrm>
            <a:off x="558800" y="24752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9" name="choice"/>
          <p:cNvSpPr txBox="1"/>
          <p:nvPr/>
        </p:nvSpPr>
        <p:spPr>
          <a:xfrm>
            <a:off x="939800" y="24752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5.0 m/s</a:t>
            </a:r>
          </a:p>
        </p:txBody>
      </p:sp>
      <p:sp>
        <p:nvSpPr>
          <p:cNvPr id="20" name="choice-letter"/>
          <p:cNvSpPr txBox="1"/>
          <p:nvPr/>
        </p:nvSpPr>
        <p:spPr>
          <a:xfrm>
            <a:off x="558800" y="284353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1" name="choice"/>
          <p:cNvSpPr txBox="1"/>
          <p:nvPr/>
        </p:nvSpPr>
        <p:spPr>
          <a:xfrm>
            <a:off x="939800" y="284353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10 m/s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2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3.3 m/s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3797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C is the speed while moving — the commonest wrong answer, because it ignores that average speed is total distance over total time. D halves the time as well as reading only the first stage.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5 / 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3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1.4   ·   AO2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rectangular metal block measures 2.0 cm × 3.0 cm × 5.0 cm and has a mass of 240 g. What is its density?</a:t>
            </a:r>
          </a:p>
        </p:txBody>
      </p:sp>
      <p:sp>
        <p:nvSpPr>
          <p:cNvPr id="14" name="panel"/>
          <p:cNvSpPr/>
          <p:nvPr/>
        </p:nvSpPr>
        <p:spPr>
          <a:xfrm>
            <a:off x="3883660" y="1738630"/>
            <a:ext cx="4424680" cy="24765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5" name="Fig. 3.1" descr="An oblique drawing of a solid rectangular metal block. The front face is marked 5.0 cm along its lower edge and 3.0 cm up its left-hand edge, and the edge receding into the page is marked 2.0 cm. The block carries the label mass = 240 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960" y="1852930"/>
            <a:ext cx="4196080" cy="2247900"/>
          </a:xfrm>
          <a:prstGeom prst="rect">
            <a:avLst/>
          </a:prstGeom>
        </p:spPr>
      </p:pic>
      <p:sp>
        <p:nvSpPr>
          <p:cNvPr id="16" name="text"/>
          <p:cNvSpPr txBox="1"/>
          <p:nvPr/>
        </p:nvSpPr>
        <p:spPr>
          <a:xfrm>
            <a:off x="558800" y="4278630"/>
            <a:ext cx="110744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3.1 — An oblique drawing of a solid rectangular metal block. The front face is marked 5.0 cm along its lower edge and 3.0 cm up its left-hand edge, and the edge receding into the page is marked 2.0 cm. The block carries the label mass = 240 g.</a:t>
            </a:r>
          </a:p>
        </p:txBody>
      </p:sp>
      <p:sp>
        <p:nvSpPr>
          <p:cNvPr id="17" name="choice-letter"/>
          <p:cNvSpPr txBox="1"/>
          <p:nvPr/>
        </p:nvSpPr>
        <p:spPr>
          <a:xfrm>
            <a:off x="558800" y="472821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8" name="choice"/>
          <p:cNvSpPr txBox="1"/>
          <p:nvPr/>
        </p:nvSpPr>
        <p:spPr>
          <a:xfrm>
            <a:off x="939800" y="472821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0.13 g/cm³</a:t>
            </a:r>
          </a:p>
        </p:txBody>
      </p:sp>
      <p:sp>
        <p:nvSpPr>
          <p:cNvPr id="19" name="choice-letter"/>
          <p:cNvSpPr txBox="1"/>
          <p:nvPr/>
        </p:nvSpPr>
        <p:spPr>
          <a:xfrm>
            <a:off x="558800" y="509651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20" name="choice"/>
          <p:cNvSpPr txBox="1"/>
          <p:nvPr/>
        </p:nvSpPr>
        <p:spPr>
          <a:xfrm>
            <a:off x="939800" y="509651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8.0 g/cm³</a:t>
            </a:r>
          </a:p>
        </p:txBody>
      </p:sp>
      <p:sp>
        <p:nvSpPr>
          <p:cNvPr id="21" name="choice-letter"/>
          <p:cNvSpPr txBox="1"/>
          <p:nvPr/>
        </p:nvSpPr>
        <p:spPr>
          <a:xfrm>
            <a:off x="558800" y="546481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22" name="choice"/>
          <p:cNvSpPr txBox="1"/>
          <p:nvPr/>
        </p:nvSpPr>
        <p:spPr>
          <a:xfrm>
            <a:off x="939800" y="546481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24 g/cm³</a:t>
            </a:r>
          </a:p>
        </p:txBody>
      </p:sp>
      <p:sp>
        <p:nvSpPr>
          <p:cNvPr id="23" name="choice-letter"/>
          <p:cNvSpPr txBox="1"/>
          <p:nvPr/>
        </p:nvSpPr>
        <p:spPr>
          <a:xfrm>
            <a:off x="558800" y="583311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4" name="choice"/>
          <p:cNvSpPr txBox="1"/>
          <p:nvPr/>
        </p:nvSpPr>
        <p:spPr>
          <a:xfrm>
            <a:off x="939800" y="583311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7200 g/cm³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8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9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0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3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8.0 g/cm³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3797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A inverts the formula. C divides by only one dimension. D multiplies mass by volume instead of dividing, which is the slip a candidate working too fast makes.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7 / 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102E29"/>
                </a:solidFill>
                <a:latin typeface="Arial"/>
                <a:cs typeface="Arial"/>
              </a:rPr>
              <a:t>Question 4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102E29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solidFill>
            <a:srgbClr val="102E29"/>
          </a:solidFill>
          <a:ln>
            <a:noFill/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Syllabus 1.5.2   ·   AO2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13462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102E29"/>
                </a:solidFill>
                <a:latin typeface="Arial"/>
                <a:cs typeface="Arial"/>
              </a:rPr>
              <a:t>A uniform beam is pivoted at its centre. A weight of 4.0 N hangs 0.80 m from the pivot on the left-hand side. A weight of 8.0 N is hung on the right-hand side so that the beam balances. How far from the pivot is the 8.0 N weight?</a:t>
            </a:r>
          </a:p>
        </p:txBody>
      </p:sp>
      <p:sp>
        <p:nvSpPr>
          <p:cNvPr id="14" name="panel"/>
          <p:cNvSpPr/>
          <p:nvPr/>
        </p:nvSpPr>
        <p:spPr>
          <a:xfrm>
            <a:off x="3813407" y="1953260"/>
            <a:ext cx="4565185" cy="226060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5" name="Fig. 4.1" descr="A uniform beam rests on a pivot standing on the ground, the pivot placed at the centre of the beam. A 4.0 N weight hangs from the beam at a point 0.80 m to the left of the pivot, and an 8.0 N weight hangs to the right of the pivot at a distance marked d. Both distances are measured along the beam from the pivot. The drawing is not to sca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707" y="2067560"/>
            <a:ext cx="4336585" cy="2032000"/>
          </a:xfrm>
          <a:prstGeom prst="rect">
            <a:avLst/>
          </a:prstGeom>
        </p:spPr>
      </p:pic>
      <p:sp>
        <p:nvSpPr>
          <p:cNvPr id="16" name="text"/>
          <p:cNvSpPr txBox="1"/>
          <p:nvPr/>
        </p:nvSpPr>
        <p:spPr>
          <a:xfrm>
            <a:off x="558800" y="4277360"/>
            <a:ext cx="110744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Fig. 4.1 — A uniform beam rests on a pivot standing on the ground, the pivot placed at the centre of the beam. A 4.0 N weight hangs from the beam at a point 0.80 m to the left of the pivot, and an 8.0 N weight hangs to the right of the pivot at a distance marked d. Both distances are measured along the beam from the pivot. The drawing is not to scale.</a:t>
            </a:r>
          </a:p>
        </p:txBody>
      </p:sp>
      <p:sp>
        <p:nvSpPr>
          <p:cNvPr id="17" name="choice-letter"/>
          <p:cNvSpPr txBox="1"/>
          <p:nvPr/>
        </p:nvSpPr>
        <p:spPr>
          <a:xfrm>
            <a:off x="558800" y="47269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8" name="choice"/>
          <p:cNvSpPr txBox="1"/>
          <p:nvPr/>
        </p:nvSpPr>
        <p:spPr>
          <a:xfrm>
            <a:off x="939800" y="47269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0.20 m</a:t>
            </a:r>
          </a:p>
        </p:txBody>
      </p:sp>
      <p:sp>
        <p:nvSpPr>
          <p:cNvPr id="19" name="choice-letter"/>
          <p:cNvSpPr txBox="1"/>
          <p:nvPr/>
        </p:nvSpPr>
        <p:spPr>
          <a:xfrm>
            <a:off x="558800" y="50952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20" name="choice"/>
          <p:cNvSpPr txBox="1"/>
          <p:nvPr/>
        </p:nvSpPr>
        <p:spPr>
          <a:xfrm>
            <a:off x="939800" y="50952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0.40 m</a:t>
            </a:r>
          </a:p>
        </p:txBody>
      </p:sp>
      <p:sp>
        <p:nvSpPr>
          <p:cNvPr id="21" name="choice-letter"/>
          <p:cNvSpPr txBox="1"/>
          <p:nvPr/>
        </p:nvSpPr>
        <p:spPr>
          <a:xfrm>
            <a:off x="558800" y="54635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22" name="choice"/>
          <p:cNvSpPr txBox="1"/>
          <p:nvPr/>
        </p:nvSpPr>
        <p:spPr>
          <a:xfrm>
            <a:off x="939800" y="54635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0.80 m</a:t>
            </a:r>
          </a:p>
        </p:txBody>
      </p:sp>
      <p:sp>
        <p:nvSpPr>
          <p:cNvPr id="23" name="choice-letter"/>
          <p:cNvSpPr txBox="1"/>
          <p:nvPr/>
        </p:nvSpPr>
        <p:spPr>
          <a:xfrm>
            <a:off x="558800" y="5831840"/>
            <a:ext cx="3810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1" i="0" dirty="0">
                <a:solidFill>
                  <a:srgbClr val="102E29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24" name="choice"/>
          <p:cNvSpPr txBox="1"/>
          <p:nvPr/>
        </p:nvSpPr>
        <p:spPr>
          <a:xfrm>
            <a:off x="939800" y="5831840"/>
            <a:ext cx="105664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102E29"/>
                </a:solidFill>
                <a:latin typeface="Arial"/>
                <a:cs typeface="Arial"/>
              </a:rPr>
              <a:t>1.6 m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8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9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30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660400"/>
            <a:ext cx="59690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400" b="1" i="0" dirty="0">
                <a:solidFill>
                  <a:srgbClr val="F3EFDF"/>
                </a:solidFill>
                <a:latin typeface="Arial"/>
                <a:cs typeface="Arial"/>
              </a:rPr>
              <a:t>Answer 4</a:t>
            </a:r>
          </a:p>
        </p:txBody>
      </p:sp>
      <p:sp>
        <p:nvSpPr>
          <p:cNvPr id="3" name="panel"/>
          <p:cNvSpPr/>
          <p:nvPr/>
        </p:nvSpPr>
        <p:spPr>
          <a:xfrm>
            <a:off x="558800" y="11176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4" name="panel"/>
          <p:cNvSpPr/>
          <p:nvPr/>
        </p:nvSpPr>
        <p:spPr>
          <a:xfrm>
            <a:off x="10880979" y="711200"/>
            <a:ext cx="75222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5" name="chip"/>
          <p:cNvSpPr txBox="1"/>
          <p:nvPr/>
        </p:nvSpPr>
        <p:spPr>
          <a:xfrm>
            <a:off x="10880979" y="711200"/>
            <a:ext cx="75222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1 mark</a:t>
            </a:r>
          </a:p>
        </p:txBody>
      </p:sp>
      <p:sp>
        <p:nvSpPr>
          <p:cNvPr id="6" name="panel"/>
          <p:cNvSpPr/>
          <p:nvPr/>
        </p:nvSpPr>
        <p:spPr>
          <a:xfrm>
            <a:off x="9971546" y="711200"/>
            <a:ext cx="807833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7" name="chip"/>
          <p:cNvSpPr txBox="1"/>
          <p:nvPr/>
        </p:nvSpPr>
        <p:spPr>
          <a:xfrm>
            <a:off x="9971546" y="711200"/>
            <a:ext cx="80783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Routine</a:t>
            </a:r>
          </a:p>
        </p:txBody>
      </p:sp>
      <p:sp>
        <p:nvSpPr>
          <p:cNvPr id="8" name="panel"/>
          <p:cNvSpPr/>
          <p:nvPr/>
        </p:nvSpPr>
        <p:spPr>
          <a:xfrm>
            <a:off x="9277787" y="711200"/>
            <a:ext cx="59215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9" name="chip"/>
          <p:cNvSpPr txBox="1"/>
          <p:nvPr/>
        </p:nvSpPr>
        <p:spPr>
          <a:xfrm>
            <a:off x="9277787" y="711200"/>
            <a:ext cx="59215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Core</a:t>
            </a:r>
          </a:p>
        </p:txBody>
      </p:sp>
      <p:sp>
        <p:nvSpPr>
          <p:cNvPr id="10" name="panel"/>
          <p:cNvSpPr/>
          <p:nvPr/>
        </p:nvSpPr>
        <p:spPr>
          <a:xfrm>
            <a:off x="7863898" y="711200"/>
            <a:ext cx="1312289" cy="2667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A9BDB6"/>
            </a:solidFill>
          </a:ln>
        </p:spPr>
      </p:sp>
      <p:sp>
        <p:nvSpPr>
          <p:cNvPr id="11" name="chip"/>
          <p:cNvSpPr txBox="1"/>
          <p:nvPr/>
        </p:nvSpPr>
        <p:spPr>
          <a:xfrm>
            <a:off x="7863898" y="711200"/>
            <a:ext cx="1312289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F3EFDF"/>
                </a:solidFill>
                <a:latin typeface="Arial"/>
                <a:cs typeface="Arial"/>
              </a:rPr>
              <a:t>Multiple choice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219200" y="10668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Mark scheme</a:t>
            </a:r>
          </a:p>
        </p:txBody>
      </p:sp>
      <p:sp>
        <p:nvSpPr>
          <p:cNvPr id="13" name="answer-letter"/>
          <p:cNvSpPr txBox="1"/>
          <p:nvPr/>
        </p:nvSpPr>
        <p:spPr>
          <a:xfrm>
            <a:off x="558800" y="1346200"/>
            <a:ext cx="711200" cy="6604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4000" b="1" i="0" dirty="0">
                <a:solidFill>
                  <a:srgbClr val="E0A93F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447800" y="1447800"/>
            <a:ext cx="101854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0.40 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220980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00" b="1" i="0" dirty="0">
                <a:solidFill>
                  <a:srgbClr val="E0A93F"/>
                </a:solidFill>
                <a:latin typeface="Arial"/>
                <a:cs typeface="Arial"/>
              </a:rPr>
              <a:t>Why the other three are there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2467610"/>
            <a:ext cx="11074400" cy="3797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F3EFDF"/>
                </a:solidFill>
                <a:latin typeface="Arial"/>
                <a:cs typeface="Arial"/>
              </a:rPr>
              <a:t>D doubles the distance instead of halving it — the error of a candidate who has memorised that the moments are equal but not thought about which way the ratio runs.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558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330200"/>
            <a:ext cx="7620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IGCSE  ·  TOPIC 1 · MOTION, FORCES AND ENERGY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3302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PRACTICE PAPER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73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3754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Cambridge IGCSE Physics — Topic 1 · Motion, forces and energy. Written by GioPhysics from Cambridge IGCSE Physics 0625 syllabus; not an awarding body's document.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3754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9 / 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EF5C3E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EF5C3E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gen-exam-pptx</Application>
  <DocSecurity>0</DocSecurity>
  <PresentationFormat>Widescreen</PresentationFormat>
  <Slides>25</Slides>
  <Notes>25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IGCSE — Topic 1 · Motion, forces and energy</dc:title>
  <dc:subject>Motion, forces and energy</dc:subject>
  <dc:creator>GioPhysics</dc:creator>
  <cp:keywords>practice paper, IGCSE, Physics 0625 · for examination in 2026, 2027 and 2028</cp:keywords>
  <dc:description>Written by GioPhysics from the published syllabus. These are practice papers in the style of Cambridge IGCSE Physics 0625; they are not Cambridge papers, contain no past-paper questions, and the official syllabus and specimen materials remain the authority.</dc:description>
  <cp:lastModifiedBy>GioPhysics</cp:lastModifiedBy>
  <dcterms:created xsi:type="dcterms:W3CDTF">2026-01-01T00:00:00Z</dcterms:created>
  <dcterms:modified xsi:type="dcterms:W3CDTF">2026-01-01T00:00:00Z</dcterms:modified>
</cp:coreProperties>
</file>