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Every candidate sits two theory papers and one practical-skills paper. Core takes Papers 1 and 3 and is capped at grade C; Extended takes Papers 2 and 4 and reaches A*. Both then take either Paper 5 (practical test) or Paper 6 (alternative to practical), which carries 20% either way. Theory papers give you no formula sheet.</a:t>
            </a:r>
          </a:p>
          <a:p>
            <a:pPr marL="0" indent="0">
              <a:buNone/>
            </a:pPr>
            <a:r>
              <a:rPr lang="en-GB" sz="1200" dirty="0"/>
              <a:t>[Demand] Pitched at the board's own level, not above it. Multiple choice is mostly one step, with a couple of two-step items and one that rewards the candidate who does not take the obvious route. Structured questions open on a 1-mark recall and close on an explanation or a suggestion worth two marks — the marks real candidates most often drop.</a:t>
            </a:r>
          </a:p>
          <a:p>
            <a:pPr marL="0" indent="0">
              <a:buNone/>
            </a:pPr>
            <a:r>
              <a:rPr lang="en-GB" sz="1200" dirty="0"/>
              <a:t>[Source] Cambridge IGCSE Physics 0625 syllabus — https://www.cambridgeinternational.org/Images/697209-2026-2028-syllabus.pdf</a:t>
            </a:r>
          </a:p>
          <a:p>
            <a:pPr marL="0" indent="0">
              <a:buNone/>
            </a:pPr>
            <a:r>
              <a:rPr lang="en-GB" sz="1200" dirty="0"/>
              <a:t>[Disclaimer] Written by GioPhysics from the published syllabus. These are practice papers in the style of Cambridge IGCSE Physics 0625; they are not Cambridge papers, contain no past-paper questions, and the official syllabus and specimen materials remain the authority.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the Earth's magnetic field</a:t>
            </a:r>
          </a:p>
          <a:p>
            <a:pPr marL="0" indent="0">
              <a:buNone/>
            </a:pPr>
            <a:r>
              <a:rPr lang="en-GB" sz="1200" dirty="0"/>
              <a:t>[Distractors] A magnetic field is not ionising radiation. The other three are the standard components of background, and candidates who have only learned that background is "from rocks" miss B or 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6.1. A cut-through view of the ionisation chamber of a smoke alarm. Two horizontal metal plates face each other across a small air gap, and a radioactive source is fixed to the underside of the upper plate so that it irradiates the gap. A wire from the upper plate leads to a cell and a wire from the lower plate leads to the alarm, so the two plates and the air gap between them form part of one complete series circuit. An arrow shows smoke drifting sideways into the gap.</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an α-emitter with a half-life of several hundred years</a:t>
            </a:r>
          </a:p>
          <a:p>
            <a:pPr marL="0" indent="0">
              <a:buNone/>
            </a:pPr>
            <a:r>
              <a:rPr lang="en-GB" sz="1200" dirty="0"/>
              <a:t>[Distractors] Two properties have to be right at once. Alpha is by far the most strongly ionising and is stopped by the alarm's own casing, so it is both effective and safe; and a long half-life means the alarm keeps working for years. B has the right radiation but would stop working almost immediately.</a:t>
            </a:r>
          </a:p>
          <a:p>
            <a:pPr marL="0" indent="0">
              <a:buNone/>
            </a:pPr>
            <a:r>
              <a:rPr lang="en-GB" sz="1200" dirty="0"/>
              <a:t>[Figure] Fig. 6.1. A cut-through view of the ionisation chamber of a smoke alarm. Two horizontal metal plates face each other across a small air gap, and a radioactive source is fixed to the underside of the upper plate so that it irradiates the gap. A wire from the upper plate leads to a cell and a wire from the lower plate leads to the alarm, so the two plates and the air gap between them form part of one complete series circuit. An arrow shows smoke drifting sideways into the gap.</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7.1. The scattering apparatus, drawn inside an evacuated container. A source of α-particles sits in a lead block with a narrow channel cut through it, so a fine beam travels horizontally to a very thin vertical sheet of gold foil. Three paths are drawn from the point where the beam meets the foil: one carrying straight on in the original direction and labelled as the path of most of the particles, one deflected upwards through a moderate angle, and one turned back towards the source side of the foil through more than 90°.</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All three ideas — concentration, repulsion, rarity — are needed. Candidates who describe only the repulsion have not explained why the effect is so uncommon.</a:t>
            </a:r>
          </a:p>
          <a:p>
            <a:pPr marL="0" indent="0">
              <a:buNone/>
            </a:pPr>
            <a:r>
              <a:rPr lang="en-GB" sz="1200" dirty="0"/>
              <a:t>[Figure] Fig. 7.1. The scattering apparatus, drawn inside an evacuated container. A source of α-particles sits in a lead block with a narrow channel cut through it, so a fine beam travels horizontally to a very thin vertical sheet of gold foil. Three paths are drawn from the point where the beam meets the foil: one carrying straight on in the original direction and labelled as the path of most of the particles, one deflected upwards through a moderate angle, and one turned back towards the source side of the foil through more than 90°.</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part that separates the strongest candidates. It is the only place in the topic where the bookkeeping of the decay equation has to be justified rather than performed.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The arrangement used for the measurements. A Geiger–Müller tube is held vertically in a clamp on a retort stand with its window facing downwards, and is joined by a lead to a counter standing on the bench. The radioactive source sits on the bench directly beneath the tube, and the vertical gap between the tube window and the source is marked as a fixed distance which is kept the same for every reading.</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The arrangement used for the measurements. A Geiger–Müller tube is held vertically in a clamp on a retort stand with its window facing downwards, and is joined by a lead to a counter standing on the bench. The radioactive source sits on the bench directly beneath the tube, and the vertical gap between the tube window and the source is marked as a fixed distance which is kept the same for every reading.</a:t>
            </a:r>
          </a:p>
          <a:p>
            <a:pPr marL="0" indent="0">
              <a:buNone/>
            </a:pPr>
            <a:r>
              <a:rPr lang="en-GB" sz="1200" dirty="0"/>
              <a:t>[Reminder] Fig. 10.1 is on the previous slide.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The whole question turns on the correction. Using the raw readings gives an apparent half-life of about 22 minutes, and the error is systematic rather than random — background does not average away with more readings, it has to be subtracted.</a:t>
            </a:r>
          </a:p>
          <a:p>
            <a:pPr marL="0" indent="0">
              <a:buNone/>
            </a:pPr>
            <a:r>
              <a:rPr lang="en-GB" sz="1200" dirty="0"/>
              <a:t>[Figure] Fig. 10.1. The arrangement used for the measurements. A Geiger–Müller tube is held vertically in a clamp on a retort stand with its window facing downwards, and is joined by a lead to a counter standing on the bench. The radioactive source sits on the bench directly beneath the tube, and the vertical gap between the tube window and the source is marked as a fixed distance which is kept the same for every reading.</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Knowledge with understanding (50%): Recall, describe, explain and use physics ideas, terminology, instruments and conventions.   AO2 Handling information and problem-solving (30%): Locate and interpret information, translate between forms, calculate, reason, and apply physics to unfamiliar situations.   AO3 Experimental skills and investigations (20%): Plan, use apparatus, record and present observations, analyse, evaluate, and suggest improvements.</a:t>
            </a:r>
          </a:p>
          <a:p>
            <a:pPr marL="0" indent="0">
              <a:buNone/>
            </a:pPr>
            <a:r>
              <a:rPr lang="en-GB" sz="1200" dirty="0"/>
              <a:t>[Source] Cambridge IGCSE Physics 0625 syllabus — https://www.cambridgeinternational.org/Images/697209-2026-2028-syllabus.pdf</a:t>
            </a:r>
          </a:p>
          <a:p>
            <a:pPr marL="0" indent="0">
              <a:buNone/>
            </a:pPr>
            <a:r>
              <a:rPr lang="en-GB" sz="1200" dirty="0"/>
              <a:t>[Disclaimer] Written by GioPhysics from the published syllabus. These are practice papers in the style of Cambridge IGCSE Physics 0625; they are not Cambridge papers, contain no past-paper questions, and the official syllabus and specimen materials remain the authority.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143</a:t>
            </a:r>
          </a:p>
          <a:p>
            <a:pPr marL="0" indent="0">
              <a:buNone/>
            </a:pPr>
            <a:r>
              <a:rPr lang="en-GB" sz="1200" dirty="0"/>
              <a:t>[Distractors] A gives the proton number and C the nucleon number. The neutron number is the difference, 235 − 92 = 143, and D adds them instead.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a:p>
            <a:pPr marL="0" indent="0">
              <a:buNone/>
            </a:pPr>
            <a:r>
              <a:rPr lang="en-GB" sz="1200" dirty="0"/>
              <a:t>[Figure] Fig. 2.1. A radioactive source in a holder stands on the bench facing a Geiger–Müller tube that is joined by a lead to a counter. Between them an absorber is held upright in the path of the radiation: either a sheet of paper or a 5 mm sheet of aluminium. The source, the absorber and the window of the tube all lie on the same horizontal line, and the distance between the source and the tube is not changed when the absorber is put in place.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β-particles only</a:t>
            </a:r>
          </a:p>
          <a:p>
            <a:pPr marL="0" indent="0">
              <a:buNone/>
            </a:pPr>
            <a:r>
              <a:rPr lang="en-GB" sz="1200" dirty="0"/>
              <a:t>[Distractors] The paper result rules out alpha, and the aluminium result rules out gamma. Both pieces of evidence have to be used, which is what makes this a two-step item rather than recall.</a:t>
            </a:r>
          </a:p>
          <a:p>
            <a:pPr marL="0" indent="0">
              <a:buNone/>
            </a:pPr>
            <a:r>
              <a:rPr lang="en-GB" sz="1200" dirty="0"/>
              <a:t>[Figure] Fig. 2.1. A radioactive source in a holder stands on the bench facing a Geiger–Müller tube that is joined by a lead to a counter. Between them an absorber is held upright in the path of the radiation: either a sheet of paper or a 5 mm sheet of aluminium. The source, the absorber and the window of the tube all lie on the same horizontal line, and the distance between the source and the tube is not changed when the absorber is put in place.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50 Bq</a:t>
            </a:r>
          </a:p>
          <a:p>
            <a:pPr marL="0" indent="0">
              <a:buNone/>
            </a:pPr>
            <a:r>
              <a:rPr lang="en-GB" sz="1200" dirty="0"/>
              <a:t>[Distractors] 24 hours is four half-lives, so the activity is halved four times: 800 → 400 → 200 → 100 → 50. C and D are the answers of candidates who stop after one or two halvings.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²²²₈₆Rn</a:t>
            </a:r>
          </a:p>
          <a:p>
            <a:pPr marL="0" indent="0">
              <a:buNone/>
            </a:pPr>
            <a:r>
              <a:rPr lang="en-GB" sz="1200" dirty="0"/>
              <a:t>[Distractors] B changes only the nucleon number and C only the proton number. D is a beta decay. An α-particle carries away two protons and two neutrons, so both numbers must fall — by 2 and by 4.</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IGCSE · Physics 0625 · for examination in 2026, 2027 and 2028</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Topic 5 · Nuclear physics</a:t>
            </a:r>
          </a:p>
        </p:txBody>
      </p:sp>
      <p:sp>
        <p:nvSpPr>
          <p:cNvPr id="5" name="text"/>
          <p:cNvSpPr txBox="1"/>
          <p:nvPr/>
        </p:nvSpPr>
        <p:spPr>
          <a:xfrm>
            <a:off x="558800" y="203835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 nuclear model of the atom, nuclide notation and isotopes, the three radiations and what stops them, decay equations, half-life and safety.</a:t>
            </a:r>
          </a:p>
        </p:txBody>
      </p:sp>
      <p:sp>
        <p:nvSpPr>
          <p:cNvPr id="6" name="panel"/>
          <p:cNvSpPr/>
          <p:nvPr/>
        </p:nvSpPr>
        <p:spPr>
          <a:xfrm>
            <a:off x="558800" y="2679700"/>
            <a:ext cx="11074400" cy="12700"/>
          </a:xfrm>
          <a:prstGeom prst="rect">
            <a:avLst/>
          </a:prstGeom>
          <a:solidFill>
            <a:srgbClr val="C6C8BB"/>
          </a:solidFill>
          <a:ln>
            <a:noFill/>
          </a:ln>
        </p:spPr>
      </p:sp>
      <p:sp>
        <p:nvSpPr>
          <p:cNvPr id="7" name="fact-label"/>
          <p:cNvSpPr txBox="1"/>
          <p:nvPr/>
        </p:nvSpPr>
        <p:spPr>
          <a:xfrm>
            <a:off x="558800" y="285750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85750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Papers 1 and 2 (multiple choice), Papers 3 and 4 (theory), Paper 6 (alternative to practical)</a:t>
            </a:r>
          </a:p>
        </p:txBody>
      </p:sp>
      <p:sp>
        <p:nvSpPr>
          <p:cNvPr id="9" name="fact-label"/>
          <p:cNvSpPr txBox="1"/>
          <p:nvPr/>
        </p:nvSpPr>
        <p:spPr>
          <a:xfrm>
            <a:off x="558800" y="313626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313626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36 in total — Core route 12, Supp. adds 24</a:t>
            </a:r>
          </a:p>
        </p:txBody>
      </p:sp>
      <p:sp>
        <p:nvSpPr>
          <p:cNvPr id="11" name="fact-label"/>
          <p:cNvSpPr txBox="1"/>
          <p:nvPr/>
        </p:nvSpPr>
        <p:spPr>
          <a:xfrm>
            <a:off x="558800" y="341503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41503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40 minutes · 10 questions</a:t>
            </a:r>
          </a:p>
        </p:txBody>
      </p:sp>
      <p:sp>
        <p:nvSpPr>
          <p:cNvPr id="13" name="fact-label"/>
          <p:cNvSpPr txBox="1"/>
          <p:nvPr/>
        </p:nvSpPr>
        <p:spPr>
          <a:xfrm>
            <a:off x="558800" y="369379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69379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Recall 3   ·   Routine 3   ·   Demanding 2   ·   Discriminating 2</a:t>
            </a:r>
          </a:p>
        </p:txBody>
      </p:sp>
      <p:sp>
        <p:nvSpPr>
          <p:cNvPr id="15" name="fact-label"/>
          <p:cNvSpPr txBox="1"/>
          <p:nvPr/>
        </p:nvSpPr>
        <p:spPr>
          <a:xfrm>
            <a:off x="558800" y="397256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97256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5.1, 5.2</a:t>
            </a:r>
          </a:p>
        </p:txBody>
      </p:sp>
      <p:sp>
        <p:nvSpPr>
          <p:cNvPr id="17" name="panel"/>
          <p:cNvSpPr/>
          <p:nvPr/>
        </p:nvSpPr>
        <p:spPr>
          <a:xfrm>
            <a:off x="558800" y="5773420"/>
            <a:ext cx="31750" cy="347980"/>
          </a:xfrm>
          <a:prstGeom prst="rect">
            <a:avLst/>
          </a:prstGeom>
          <a:solidFill>
            <a:srgbClr val="E0A93F"/>
          </a:solidFill>
          <a:ln>
            <a:noFill/>
          </a:ln>
        </p:spPr>
      </p:sp>
      <p:sp>
        <p:nvSpPr>
          <p:cNvPr id="18" name="text"/>
          <p:cNvSpPr txBox="1"/>
          <p:nvPr/>
        </p:nvSpPr>
        <p:spPr>
          <a:xfrm>
            <a:off x="787400" y="5798820"/>
            <a:ext cx="10845800" cy="29718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syllabus. These are practice papers in the style of Cambridge IGCSE Physics 0625; they are not Cambridge papers, contain no past-paper questions, and the official syllabus and specimen materials remain the authority.</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5.2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Which is not a source of background radiation?</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cosmic rays reaching the Earth from space</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radon gas seeping from rocks and soil</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Earth's magnetic field</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naturally occurring isotopes in food and drink</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Earth's magnetic field</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magnetic field is not ionising radiation. The other three are the standard components of background, and candidates who have only learned that background is "from rocks" miss B or D.</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5 · NUCLEAR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5 · Nuclear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31244" y="711200"/>
            <a:ext cx="592159" cy="266700"/>
          </a:xfrm>
          <a:prstGeom prst="roundRect">
            <a:avLst>
              <a:gd name="adj" fmla="val 30000"/>
            </a:avLst>
          </a:prstGeom>
          <a:noFill/>
          <a:ln w="9525">
            <a:solidFill>
              <a:srgbClr val="102E29"/>
            </a:solidFill>
          </a:ln>
        </p:spPr>
      </p:sp>
      <p:sp>
        <p:nvSpPr>
          <p:cNvPr id="9" name="chip"/>
          <p:cNvSpPr txBox="1"/>
          <p:nvPr/>
        </p:nvSpPr>
        <p:spPr>
          <a:xfrm>
            <a:off x="9031244"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617355" y="711200"/>
            <a:ext cx="1312289" cy="266700"/>
          </a:xfrm>
          <a:prstGeom prst="roundRect">
            <a:avLst>
              <a:gd name="adj" fmla="val 30000"/>
            </a:avLst>
          </a:prstGeom>
          <a:solidFill>
            <a:srgbClr val="102E29"/>
          </a:solidFill>
          <a:ln>
            <a:noFill/>
          </a:ln>
        </p:spPr>
      </p:sp>
      <p:sp>
        <p:nvSpPr>
          <p:cNvPr id="11" name="chip"/>
          <p:cNvSpPr txBox="1"/>
          <p:nvPr/>
        </p:nvSpPr>
        <p:spPr>
          <a:xfrm>
            <a:off x="761735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smoke alarm contains a source that ionises the air in a small gap, allowing a tiny current to flow. Smoke entering the gap reduces the current and sets off the alarm. Which source is most suitable?</a:t>
            </a:r>
          </a:p>
        </p:txBody>
      </p:sp>
      <p:sp>
        <p:nvSpPr>
          <p:cNvPr id="14" name="panel"/>
          <p:cNvSpPr/>
          <p:nvPr/>
        </p:nvSpPr>
        <p:spPr>
          <a:xfrm>
            <a:off x="3653739" y="1953260"/>
            <a:ext cx="4884523" cy="2120900"/>
          </a:xfrm>
          <a:prstGeom prst="rect">
            <a:avLst/>
          </a:prstGeom>
          <a:solidFill>
            <a:srgbClr val="FFFFFF"/>
          </a:solidFill>
          <a:ln w="9525">
            <a:solidFill>
              <a:srgbClr val="C6C8BB"/>
            </a:solidFill>
          </a:ln>
        </p:spPr>
      </p:sp>
      <p:pic>
        <p:nvPicPr>
          <p:cNvPr id="15" name="Fig. 6.1" descr="A cut-through view of the ionisation chamber of a smoke alarm. Two horizontal metal plates face each other across a small air gap, and a radioactive source is fixed to the underside of the upper plate so that it irradiates the gap. A wire from the upper plate leads to a cell and a wire from the lower plate leads to the alarm, so the two plates and the air gap between them form part of one complete series circuit. An arrow shows smoke drifting sideways into the gap."/>
          <p:cNvPicPr>
            <a:picLocks noChangeAspect="1"/>
          </p:cNvPicPr>
          <p:nvPr/>
        </p:nvPicPr>
        <p:blipFill>
          <a:blip r:embed="rId3"/>
          <a:stretch>
            <a:fillRect/>
          </a:stretch>
        </p:blipFill>
        <p:spPr>
          <a:xfrm>
            <a:off x="3768039" y="2067560"/>
            <a:ext cx="4655923"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6.1 — A cut-through view of the ionisation chamber of a smoke alarm. Two horizontal metal plates face each other across a small air gap, and a radioactive source is fixed to the underside of the upper plate so that it irradiates the gap. A wire from the upper plate leads to a cell and a wire from the lower plate leads to the alarm, so the two plates and the air gap between them form part of one complete series circuit. An arrow shows smoke drifting sideways into the gap.</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an α-emitter with a half-life of several hundred years</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an α-emitter with a half-life of a few hours</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γ-emitter with a half-life of several hundred years</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β-emitter with a half-life of a few days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31244" y="711200"/>
            <a:ext cx="592159" cy="266700"/>
          </a:xfrm>
          <a:prstGeom prst="roundRect">
            <a:avLst>
              <a:gd name="adj" fmla="val 30000"/>
            </a:avLst>
          </a:prstGeom>
          <a:noFill/>
          <a:ln w="9525">
            <a:solidFill>
              <a:srgbClr val="A9BDB6"/>
            </a:solidFill>
          </a:ln>
        </p:spPr>
      </p:sp>
      <p:sp>
        <p:nvSpPr>
          <p:cNvPr id="9" name="chip"/>
          <p:cNvSpPr txBox="1"/>
          <p:nvPr/>
        </p:nvSpPr>
        <p:spPr>
          <a:xfrm>
            <a:off x="9031244"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617355" y="711200"/>
            <a:ext cx="1312289" cy="266700"/>
          </a:xfrm>
          <a:prstGeom prst="roundRect">
            <a:avLst>
              <a:gd name="adj" fmla="val 30000"/>
            </a:avLst>
          </a:prstGeom>
          <a:noFill/>
          <a:ln w="9525">
            <a:solidFill>
              <a:srgbClr val="A9BDB6"/>
            </a:solidFill>
          </a:ln>
        </p:spPr>
      </p:sp>
      <p:sp>
        <p:nvSpPr>
          <p:cNvPr id="11" name="chip"/>
          <p:cNvSpPr txBox="1"/>
          <p:nvPr/>
        </p:nvSpPr>
        <p:spPr>
          <a:xfrm>
            <a:off x="761735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an α-emitter with a half-life of several hundred years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Two properties have to be right at once. Alpha is by far the most strongly ionising and is stopped by the alarm's own casing, so it is both effective and safe; and a long half-life means the alarm keeps working for years. B has the right radiation but would stop working almost immediately.</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5 · NUCLEAR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5 · Nuclear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436810" y="711200"/>
            <a:ext cx="1270757" cy="266700"/>
          </a:xfrm>
          <a:prstGeom prst="roundRect">
            <a:avLst>
              <a:gd name="adj" fmla="val 30000"/>
            </a:avLst>
          </a:prstGeom>
          <a:noFill/>
          <a:ln w="9525">
            <a:solidFill>
              <a:srgbClr val="102E29"/>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102E29"/>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550727" y="711200"/>
            <a:ext cx="1012137" cy="266700"/>
          </a:xfrm>
          <a:prstGeom prst="roundRect">
            <a:avLst>
              <a:gd name="adj" fmla="val 30000"/>
            </a:avLst>
          </a:prstGeom>
          <a:solidFill>
            <a:srgbClr val="102E29"/>
          </a:solidFill>
          <a:ln>
            <a:noFill/>
          </a:ln>
        </p:spPr>
      </p:sp>
      <p:sp>
        <p:nvSpPr>
          <p:cNvPr id="11" name="chip"/>
          <p:cNvSpPr txBox="1"/>
          <p:nvPr/>
        </p:nvSpPr>
        <p:spPr>
          <a:xfrm>
            <a:off x="755072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5.1</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In the α-particle scattering experiment, a beam of α-particles was directed at a very thin sheet of gold foil in an evacuated container. Most α-particles passed straight through with little or no deviation. A small number were deflected through large angles, and about one in 8000 was deflected through more than 90°.</a:t>
            </a:r>
          </a:p>
        </p:txBody>
      </p:sp>
      <p:sp>
        <p:nvSpPr>
          <p:cNvPr id="14" name="panel"/>
          <p:cNvSpPr/>
          <p:nvPr/>
        </p:nvSpPr>
        <p:spPr>
          <a:xfrm>
            <a:off x="4619523" y="2167890"/>
            <a:ext cx="2952955" cy="1676400"/>
          </a:xfrm>
          <a:prstGeom prst="rect">
            <a:avLst/>
          </a:prstGeom>
          <a:solidFill>
            <a:srgbClr val="FFFFFF"/>
          </a:solidFill>
          <a:ln w="9525">
            <a:solidFill>
              <a:srgbClr val="C6C8BB"/>
            </a:solidFill>
          </a:ln>
        </p:spPr>
      </p:sp>
      <p:pic>
        <p:nvPicPr>
          <p:cNvPr id="15" name="Fig. 7.1" descr="The scattering apparatus, drawn inside an evacuated container. A source of α-particles sits in a lead block with a narrow channel cut through it, so a fine beam travels horizontally to a very thin vertical sheet of gold foil. Three paths are drawn from the point where the beam meets the foil: one carrying straight on in the original direction and labelled as the path of most of the particles, one deflected upwards through a moderate angle, and one turned back towards the source side of the foil through more than 90°."/>
          <p:cNvPicPr>
            <a:picLocks noChangeAspect="1"/>
          </p:cNvPicPr>
          <p:nvPr/>
        </p:nvPicPr>
        <p:blipFill>
          <a:blip r:embed="rId3"/>
          <a:stretch>
            <a:fillRect/>
          </a:stretch>
        </p:blipFill>
        <p:spPr>
          <a:xfrm>
            <a:off x="4733823" y="2282190"/>
            <a:ext cx="2724355" cy="1447800"/>
          </a:xfrm>
          <a:prstGeom prst="rect">
            <a:avLst/>
          </a:prstGeom>
        </p:spPr>
      </p:pic>
      <p:sp>
        <p:nvSpPr>
          <p:cNvPr id="16" name="text"/>
          <p:cNvSpPr txBox="1"/>
          <p:nvPr/>
        </p:nvSpPr>
        <p:spPr>
          <a:xfrm>
            <a:off x="558800" y="390779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7.1 — The scattering apparatus, drawn inside an evacuated container. A source of α-particles sits in a lead block with a narrow channel cut through it, so a fine beam travels horizontally to a very thin vertical sheet of gold foil. Three paths are drawn from the point where the beam meets the foil: one carrying straight on in the original direction and labelled as the path of most of the particles, one deflected upwards through a moderate angle, and one turned back towards the source side of the foil through more than 90°.</a:t>
            </a:r>
          </a:p>
        </p:txBody>
      </p:sp>
      <p:sp>
        <p:nvSpPr>
          <p:cNvPr id="17" name="part-ref"/>
          <p:cNvSpPr txBox="1"/>
          <p:nvPr/>
        </p:nvSpPr>
        <p:spPr>
          <a:xfrm>
            <a:off x="558800" y="45059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Explain</a:t>
            </a:r>
          </a:p>
        </p:txBody>
      </p:sp>
      <p:sp>
        <p:nvSpPr>
          <p:cNvPr id="18" name="part-marks"/>
          <p:cNvSpPr txBox="1"/>
          <p:nvPr/>
        </p:nvSpPr>
        <p:spPr>
          <a:xfrm>
            <a:off x="11009102" y="45059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9" name="text"/>
          <p:cNvSpPr txBox="1"/>
          <p:nvPr/>
        </p:nvSpPr>
        <p:spPr>
          <a:xfrm>
            <a:off x="558800" y="47421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what the observation that most α-particles passed straight through tells us about the structure of the atom.</a:t>
            </a:r>
          </a:p>
        </p:txBody>
      </p:sp>
      <p:sp>
        <p:nvSpPr>
          <p:cNvPr id="20" name="part-ref"/>
          <p:cNvSpPr txBox="1"/>
          <p:nvPr/>
        </p:nvSpPr>
        <p:spPr>
          <a:xfrm>
            <a:off x="558800" y="50800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21" name="part-marks"/>
          <p:cNvSpPr txBox="1"/>
          <p:nvPr/>
        </p:nvSpPr>
        <p:spPr>
          <a:xfrm>
            <a:off x="11009102" y="50800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2" name="text"/>
          <p:cNvSpPr txBox="1"/>
          <p:nvPr/>
        </p:nvSpPr>
        <p:spPr>
          <a:xfrm>
            <a:off x="558800" y="53162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what the small number of α-particles deflected through more than 90° tells us about the nucleus.</a:t>
            </a:r>
          </a:p>
        </p:txBody>
      </p:sp>
      <p:sp>
        <p:nvSpPr>
          <p:cNvPr id="23" name="part-ref"/>
          <p:cNvSpPr txBox="1"/>
          <p:nvPr/>
        </p:nvSpPr>
        <p:spPr>
          <a:xfrm>
            <a:off x="558800" y="56540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Suggest</a:t>
            </a:r>
          </a:p>
        </p:txBody>
      </p:sp>
      <p:sp>
        <p:nvSpPr>
          <p:cNvPr id="24" name="part-marks"/>
          <p:cNvSpPr txBox="1"/>
          <p:nvPr/>
        </p:nvSpPr>
        <p:spPr>
          <a:xfrm>
            <a:off x="11009102" y="56540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5" name="text"/>
          <p:cNvSpPr txBox="1"/>
          <p:nvPr/>
        </p:nvSpPr>
        <p:spPr>
          <a:xfrm>
            <a:off x="558800" y="58902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Suggest why the container had to be evacuated and the gold foil had to be very thin.</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436810" y="711200"/>
            <a:ext cx="1270757" cy="266700"/>
          </a:xfrm>
          <a:prstGeom prst="roundRect">
            <a:avLst>
              <a:gd name="adj" fmla="val 30000"/>
            </a:avLst>
          </a:prstGeom>
          <a:noFill/>
          <a:ln w="9525">
            <a:solidFill>
              <a:srgbClr val="A9BDB6"/>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A9BDB6"/>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550727" y="711200"/>
            <a:ext cx="1012137" cy="266700"/>
          </a:xfrm>
          <a:prstGeom prst="roundRect">
            <a:avLst>
              <a:gd name="adj" fmla="val 30000"/>
            </a:avLst>
          </a:prstGeom>
          <a:noFill/>
          <a:ln w="9525">
            <a:solidFill>
              <a:srgbClr val="A9BDB6"/>
            </a:solidFill>
          </a:ln>
        </p:spPr>
      </p:sp>
      <p:sp>
        <p:nvSpPr>
          <p:cNvPr id="11" name="chip"/>
          <p:cNvSpPr txBox="1"/>
          <p:nvPr/>
        </p:nvSpPr>
        <p:spPr>
          <a:xfrm>
            <a:off x="755072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Explain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most of the atom is empty space</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most α-particles pass through the foil without coming close to anything that can deflect them</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positive charge and almost all the mass of the atom are concentrated in a very small volume — the nucleus</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α-particle is positive, so it is repelled strongly when it passes very close to a nucleus</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such a close approach is rare, which is why so few particles are deflected through large angles</a:t>
            </a:r>
          </a:p>
        </p:txBody>
      </p:sp>
      <p:sp>
        <p:nvSpPr>
          <p:cNvPr id="27" name="text"/>
          <p:cNvSpPr txBox="1"/>
          <p:nvPr/>
        </p:nvSpPr>
        <p:spPr>
          <a:xfrm>
            <a:off x="812800" y="332295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All three ideas — concentration, repulsion, rarity — are needed. Candidates who describe only the repulsion have not explained why the effect is so uncommon.</a:t>
            </a:r>
          </a:p>
        </p:txBody>
      </p:sp>
      <p:sp>
        <p:nvSpPr>
          <p:cNvPr id="28" name="ms-ref"/>
          <p:cNvSpPr txBox="1"/>
          <p:nvPr/>
        </p:nvSpPr>
        <p:spPr>
          <a:xfrm>
            <a:off x="558800" y="36404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Suggest — 2 marks</a:t>
            </a:r>
          </a:p>
        </p:txBody>
      </p:sp>
      <p:sp>
        <p:nvSpPr>
          <p:cNvPr id="29" name="ms-objective"/>
          <p:cNvSpPr txBox="1"/>
          <p:nvPr/>
        </p:nvSpPr>
        <p:spPr>
          <a:xfrm>
            <a:off x="11302513" y="36404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0" name="ms-tick"/>
          <p:cNvSpPr txBox="1"/>
          <p:nvPr/>
        </p:nvSpPr>
        <p:spPr>
          <a:xfrm>
            <a:off x="558800" y="3881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3881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α-particles are absorbed by only a few centimetres of air, so air in the container would stop them before they reached the foil or the detector</a:t>
            </a:r>
          </a:p>
        </p:txBody>
      </p:sp>
      <p:sp>
        <p:nvSpPr>
          <p:cNvPr id="32" name="ms-tick"/>
          <p:cNvSpPr txBox="1"/>
          <p:nvPr/>
        </p:nvSpPr>
        <p:spPr>
          <a:xfrm>
            <a:off x="558800" y="41344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1344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thin foil ensures each α-particle is scattered by at most one nucleus, so the deflections can be interpreted</a:t>
            </a:r>
          </a:p>
        </p:txBody>
      </p:sp>
      <p:sp>
        <p:nvSpPr>
          <p:cNvPr id="34" name="panel"/>
          <p:cNvSpPr/>
          <p:nvPr/>
        </p:nvSpPr>
        <p:spPr>
          <a:xfrm>
            <a:off x="558800" y="558800"/>
            <a:ext cx="11074400" cy="12700"/>
          </a:xfrm>
          <a:prstGeom prst="rect">
            <a:avLst/>
          </a:prstGeom>
          <a:solidFill>
            <a:srgbClr val="2F4B45"/>
          </a:solidFill>
          <a:ln>
            <a:noFill/>
          </a:ln>
        </p:spPr>
      </p:sp>
      <p:sp>
        <p:nvSpPr>
          <p:cNvPr id="3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5 · NUCLEAR PHYSICS</a:t>
            </a:r>
          </a:p>
        </p:txBody>
      </p:sp>
      <p:sp>
        <p:nvSpPr>
          <p:cNvPr id="3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7" name="panel"/>
          <p:cNvSpPr/>
          <p:nvPr/>
        </p:nvSpPr>
        <p:spPr>
          <a:xfrm>
            <a:off x="558800" y="6273800"/>
            <a:ext cx="11074400" cy="12700"/>
          </a:xfrm>
          <a:prstGeom prst="rect">
            <a:avLst/>
          </a:prstGeom>
          <a:solidFill>
            <a:srgbClr val="2F4B45"/>
          </a:solidFill>
          <a:ln>
            <a:noFill/>
          </a:ln>
        </p:spPr>
      </p:sp>
      <p:sp>
        <p:nvSpPr>
          <p:cNvPr id="3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5 · Nuclear physics. Written by GioPhysics from Cambridge IGCSE Physics 0625 syllabus; not an awarding body's document.</a:t>
            </a:r>
          </a:p>
        </p:txBody>
      </p:sp>
      <p:sp>
        <p:nvSpPr>
          <p:cNvPr id="3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15 / 23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102E29"/>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67107" y="711200"/>
            <a:ext cx="1012137" cy="266700"/>
          </a:xfrm>
          <a:prstGeom prst="roundRect">
            <a:avLst>
              <a:gd name="adj" fmla="val 30000"/>
            </a:avLst>
          </a:prstGeom>
          <a:solidFill>
            <a:srgbClr val="102E29"/>
          </a:solidFill>
          <a:ln>
            <a:no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5.1, 5.2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Carbon has two naturally occurring stable isotopes, ¹²₆C and ¹³₆C, and one radioactive isotope, ¹⁴₆C, which decays by β-emission to nitrogen.</a:t>
            </a:r>
          </a:p>
        </p:txBody>
      </p:sp>
      <p:sp>
        <p:nvSpPr>
          <p:cNvPr id="14" name="part-ref"/>
          <p:cNvSpPr txBox="1"/>
          <p:nvPr/>
        </p:nvSpPr>
        <p:spPr>
          <a:xfrm>
            <a:off x="558800" y="19532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Define</a:t>
            </a:r>
          </a:p>
        </p:txBody>
      </p:sp>
      <p:sp>
        <p:nvSpPr>
          <p:cNvPr id="15" name="part-marks"/>
          <p:cNvSpPr txBox="1"/>
          <p:nvPr/>
        </p:nvSpPr>
        <p:spPr>
          <a:xfrm>
            <a:off x="11009102" y="19532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6" name="text"/>
          <p:cNvSpPr txBox="1"/>
          <p:nvPr/>
        </p:nvSpPr>
        <p:spPr>
          <a:xfrm>
            <a:off x="558800" y="21894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Define the term isotope.</a:t>
            </a:r>
          </a:p>
        </p:txBody>
      </p:sp>
      <p:sp>
        <p:nvSpPr>
          <p:cNvPr id="17" name="part-ref"/>
          <p:cNvSpPr txBox="1"/>
          <p:nvPr/>
        </p:nvSpPr>
        <p:spPr>
          <a:xfrm>
            <a:off x="558800" y="2527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8" name="part-marks"/>
          <p:cNvSpPr txBox="1"/>
          <p:nvPr/>
        </p:nvSpPr>
        <p:spPr>
          <a:xfrm>
            <a:off x="11009102" y="2527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9" name="text"/>
          <p:cNvSpPr txBox="1"/>
          <p:nvPr/>
        </p:nvSpPr>
        <p:spPr>
          <a:xfrm>
            <a:off x="558800" y="2763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three isotopes of carbon all behave identically in chemical reactions.</a:t>
            </a:r>
          </a:p>
        </p:txBody>
      </p:sp>
      <p:sp>
        <p:nvSpPr>
          <p:cNvPr id="20" name="part-ref"/>
          <p:cNvSpPr txBox="1"/>
          <p:nvPr/>
        </p:nvSpPr>
        <p:spPr>
          <a:xfrm>
            <a:off x="558800" y="3101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State</a:t>
            </a:r>
          </a:p>
        </p:txBody>
      </p:sp>
      <p:sp>
        <p:nvSpPr>
          <p:cNvPr id="21" name="part-marks"/>
          <p:cNvSpPr txBox="1"/>
          <p:nvPr/>
        </p:nvSpPr>
        <p:spPr>
          <a:xfrm>
            <a:off x="11009102" y="3101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2" name="text"/>
          <p:cNvSpPr txBox="1"/>
          <p:nvPr/>
        </p:nvSpPr>
        <p:spPr>
          <a:xfrm>
            <a:off x="558800" y="33375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Complete the decay equation for carbon-14, giving the nucleon and proton numbers of the nitrogen nucleus produced: ¹⁴₆C → ᴬ_Z N + ⁰₋₁β</a:t>
            </a:r>
          </a:p>
        </p:txBody>
      </p:sp>
      <p:sp>
        <p:nvSpPr>
          <p:cNvPr id="23" name="part-ref"/>
          <p:cNvSpPr txBox="1"/>
          <p:nvPr/>
        </p:nvSpPr>
        <p:spPr>
          <a:xfrm>
            <a:off x="558800" y="36753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4" name="part-marks"/>
          <p:cNvSpPr txBox="1"/>
          <p:nvPr/>
        </p:nvSpPr>
        <p:spPr>
          <a:xfrm>
            <a:off x="11009102" y="36753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5" name="text"/>
          <p:cNvSpPr txBox="1"/>
          <p:nvPr/>
        </p:nvSpPr>
        <p:spPr>
          <a:xfrm>
            <a:off x="558800" y="39116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A β-particle is an electron, yet there are no electrons in a nucleus. Explain where the emitted β-particle comes from.</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A9BDB6"/>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A9BDB6"/>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67107" y="711200"/>
            <a:ext cx="1012137" cy="266700"/>
          </a:xfrm>
          <a:prstGeom prst="roundRect">
            <a:avLst>
              <a:gd name="adj" fmla="val 30000"/>
            </a:avLst>
          </a:prstGeom>
          <a:noFill/>
          <a:ln w="9525">
            <a:solidFill>
              <a:srgbClr val="A9BDB6"/>
            </a:solid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Define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atoms of the same element, with the same number of protons (same proton number)</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but different numbers of neutrons (different nucleon number)</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2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chemical behaviour is determined by the electrons, particularly the outer electrons</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all three isotopes have 6 protons and therefore the same number and arrangement of electrons</a:t>
            </a:r>
          </a:p>
        </p:txBody>
      </p:sp>
      <p:sp>
        <p:nvSpPr>
          <p:cNvPr id="25" name="ms-ref"/>
          <p:cNvSpPr txBox="1"/>
          <p:nvPr/>
        </p:nvSpPr>
        <p:spPr>
          <a:xfrm>
            <a:off x="558800" y="314579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State — 2 marks</a:t>
            </a:r>
          </a:p>
        </p:txBody>
      </p:sp>
      <p:sp>
        <p:nvSpPr>
          <p:cNvPr id="26" name="ms-objective"/>
          <p:cNvSpPr txBox="1"/>
          <p:nvPr/>
        </p:nvSpPr>
        <p:spPr>
          <a:xfrm>
            <a:off x="11302513" y="314579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7" name="ms-tick"/>
          <p:cNvSpPr txBox="1"/>
          <p:nvPr/>
        </p:nvSpPr>
        <p:spPr>
          <a:xfrm>
            <a:off x="558800" y="33864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3864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 14</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Z = 7</a:t>
            </a:r>
          </a:p>
        </p:txBody>
      </p:sp>
      <p:sp>
        <p:nvSpPr>
          <p:cNvPr id="31" name="ms-ref"/>
          <p:cNvSpPr txBox="1"/>
          <p:nvPr/>
        </p:nvSpPr>
        <p:spPr>
          <a:xfrm>
            <a:off x="558800" y="40455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2 marks</a:t>
            </a:r>
          </a:p>
        </p:txBody>
      </p:sp>
      <p:sp>
        <p:nvSpPr>
          <p:cNvPr id="32" name="ms-objective"/>
          <p:cNvSpPr txBox="1"/>
          <p:nvPr/>
        </p:nvSpPr>
        <p:spPr>
          <a:xfrm>
            <a:off x="11302513" y="40455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33" name="ms-tick"/>
          <p:cNvSpPr txBox="1"/>
          <p:nvPr/>
        </p:nvSpPr>
        <p:spPr>
          <a:xfrm>
            <a:off x="558800" y="42862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2862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neutron in the nucleus changes into a proton</a:t>
            </a:r>
          </a:p>
        </p:txBody>
      </p:sp>
      <p:sp>
        <p:nvSpPr>
          <p:cNvPr id="35" name="ms-tick"/>
          <p:cNvSpPr txBox="1"/>
          <p:nvPr/>
        </p:nvSpPr>
        <p:spPr>
          <a:xfrm>
            <a:off x="558800" y="45396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5396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an electron is created and emitted at that moment, which is why the proton number rises by one while the nucleon number is unchanged</a:t>
            </a:r>
          </a:p>
        </p:txBody>
      </p:sp>
      <p:sp>
        <p:nvSpPr>
          <p:cNvPr id="37" name="text"/>
          <p:cNvSpPr txBox="1"/>
          <p:nvPr/>
        </p:nvSpPr>
        <p:spPr>
          <a:xfrm>
            <a:off x="812800" y="486918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part that separates the strongest candidates. It is the only place in the topic where the bookkeeping of the decay equation has to be justified rather than performed.</a:t>
            </a:r>
          </a:p>
        </p:txBody>
      </p:sp>
      <p:sp>
        <p:nvSpPr>
          <p:cNvPr id="38" name="panel"/>
          <p:cNvSpPr/>
          <p:nvPr/>
        </p:nvSpPr>
        <p:spPr>
          <a:xfrm>
            <a:off x="558800" y="558800"/>
            <a:ext cx="11074400" cy="12700"/>
          </a:xfrm>
          <a:prstGeom prst="rect">
            <a:avLst/>
          </a:prstGeom>
          <a:solidFill>
            <a:srgbClr val="2F4B45"/>
          </a:solidFill>
          <a:ln>
            <a:noFill/>
          </a:ln>
        </p:spPr>
      </p:sp>
      <p:sp>
        <p:nvSpPr>
          <p:cNvPr id="39"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5 · NUCLEAR PHYSICS</a:t>
            </a:r>
          </a:p>
        </p:txBody>
      </p:sp>
      <p:sp>
        <p:nvSpPr>
          <p:cNvPr id="40"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1" name="panel"/>
          <p:cNvSpPr/>
          <p:nvPr/>
        </p:nvSpPr>
        <p:spPr>
          <a:xfrm>
            <a:off x="558800" y="6273800"/>
            <a:ext cx="11074400" cy="12700"/>
          </a:xfrm>
          <a:prstGeom prst="rect">
            <a:avLst/>
          </a:prstGeom>
          <a:solidFill>
            <a:srgbClr val="2F4B45"/>
          </a:solidFill>
          <a:ln>
            <a:noFill/>
          </a:ln>
        </p:spPr>
      </p:sp>
      <p:sp>
        <p:nvSpPr>
          <p:cNvPr id="42"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5 · Nuclear physics. Written by GioPhysics from Cambridge IGCSE Physics 0625 syllabus; not an awarding body's document.</a:t>
            </a:r>
          </a:p>
        </p:txBody>
      </p:sp>
      <p:sp>
        <p:nvSpPr>
          <p:cNvPr id="43"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899734" y="711200"/>
            <a:ext cx="807833" cy="266700"/>
          </a:xfrm>
          <a:prstGeom prst="roundRect">
            <a:avLst>
              <a:gd name="adj" fmla="val 30000"/>
            </a:avLst>
          </a:prstGeom>
          <a:noFill/>
          <a:ln w="9525">
            <a:solidFill>
              <a:srgbClr val="102E29"/>
            </a:solidFill>
          </a:ln>
        </p:spPr>
      </p:sp>
      <p:sp>
        <p:nvSpPr>
          <p:cNvPr id="7" name="chip"/>
          <p:cNvSpPr txBox="1"/>
          <p:nvPr/>
        </p:nvSpPr>
        <p:spPr>
          <a:xfrm>
            <a:off x="9899734"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205975" y="711200"/>
            <a:ext cx="592159" cy="266700"/>
          </a:xfrm>
          <a:prstGeom prst="roundRect">
            <a:avLst>
              <a:gd name="adj" fmla="val 30000"/>
            </a:avLst>
          </a:prstGeom>
          <a:noFill/>
          <a:ln w="9525">
            <a:solidFill>
              <a:srgbClr val="102E29"/>
            </a:solidFill>
          </a:ln>
        </p:spPr>
      </p:sp>
      <p:sp>
        <p:nvSpPr>
          <p:cNvPr id="9" name="chip"/>
          <p:cNvSpPr txBox="1"/>
          <p:nvPr/>
        </p:nvSpPr>
        <p:spPr>
          <a:xfrm>
            <a:off x="920597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8092238" y="711200"/>
            <a:ext cx="1012137" cy="266700"/>
          </a:xfrm>
          <a:prstGeom prst="roundRect">
            <a:avLst>
              <a:gd name="adj" fmla="val 30000"/>
            </a:avLst>
          </a:prstGeom>
          <a:solidFill>
            <a:srgbClr val="102E29"/>
          </a:solidFill>
          <a:ln>
            <a:noFill/>
          </a:ln>
        </p:spPr>
      </p:sp>
      <p:sp>
        <p:nvSpPr>
          <p:cNvPr id="11" name="chip"/>
          <p:cNvSpPr txBox="1"/>
          <p:nvPr/>
        </p:nvSpPr>
        <p:spPr>
          <a:xfrm>
            <a:off x="8092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hospital uses a radioactive tracer to study a patient's kidneys. The tracer is a γ-emitter with a half-life of 6 hours and is injected into the bloodstream.</a:t>
            </a:r>
          </a:p>
        </p:txBody>
      </p:sp>
      <p:sp>
        <p:nvSpPr>
          <p:cNvPr id="14" name="part-ref"/>
          <p:cNvSpPr txBox="1"/>
          <p:nvPr/>
        </p:nvSpPr>
        <p:spPr>
          <a:xfrm>
            <a:off x="558800" y="19532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Define</a:t>
            </a:r>
          </a:p>
        </p:txBody>
      </p:sp>
      <p:sp>
        <p:nvSpPr>
          <p:cNvPr id="15" name="part-marks"/>
          <p:cNvSpPr txBox="1"/>
          <p:nvPr/>
        </p:nvSpPr>
        <p:spPr>
          <a:xfrm>
            <a:off x="11009102" y="19532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6" name="text"/>
          <p:cNvSpPr txBox="1"/>
          <p:nvPr/>
        </p:nvSpPr>
        <p:spPr>
          <a:xfrm>
            <a:off x="558800" y="21894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Define half-life.</a:t>
            </a:r>
          </a:p>
        </p:txBody>
      </p:sp>
      <p:sp>
        <p:nvSpPr>
          <p:cNvPr id="17" name="part-ref"/>
          <p:cNvSpPr txBox="1"/>
          <p:nvPr/>
        </p:nvSpPr>
        <p:spPr>
          <a:xfrm>
            <a:off x="558800" y="2527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8" name="part-marks"/>
          <p:cNvSpPr txBox="1"/>
          <p:nvPr/>
        </p:nvSpPr>
        <p:spPr>
          <a:xfrm>
            <a:off x="11009102" y="2527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9" name="text"/>
          <p:cNvSpPr txBox="1"/>
          <p:nvPr/>
        </p:nvSpPr>
        <p:spPr>
          <a:xfrm>
            <a:off x="558800" y="2763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a γ-emitter is chosen for this use rather than an α-emitter.</a:t>
            </a:r>
          </a:p>
        </p:txBody>
      </p:sp>
      <p:sp>
        <p:nvSpPr>
          <p:cNvPr id="20" name="part-ref"/>
          <p:cNvSpPr txBox="1"/>
          <p:nvPr/>
        </p:nvSpPr>
        <p:spPr>
          <a:xfrm>
            <a:off x="558800" y="3101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Suggest</a:t>
            </a:r>
          </a:p>
        </p:txBody>
      </p:sp>
      <p:sp>
        <p:nvSpPr>
          <p:cNvPr id="21" name="part-marks"/>
          <p:cNvSpPr txBox="1"/>
          <p:nvPr/>
        </p:nvSpPr>
        <p:spPr>
          <a:xfrm>
            <a:off x="11009102" y="3101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2" name="text"/>
          <p:cNvSpPr txBox="1"/>
          <p:nvPr/>
        </p:nvSpPr>
        <p:spPr>
          <a:xfrm>
            <a:off x="558800" y="33375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Suggest why an isotope with a half-life of 6 hours is more suitable than one with a half-life of 6 years.</a:t>
            </a:r>
          </a:p>
        </p:txBody>
      </p:sp>
      <p:sp>
        <p:nvSpPr>
          <p:cNvPr id="23" name="panel"/>
          <p:cNvSpPr/>
          <p:nvPr/>
        </p:nvSpPr>
        <p:spPr>
          <a:xfrm>
            <a:off x="558800" y="558800"/>
            <a:ext cx="11074400" cy="12700"/>
          </a:xfrm>
          <a:prstGeom prst="rect">
            <a:avLst/>
          </a:prstGeom>
          <a:solidFill>
            <a:srgbClr val="C6C8BB"/>
          </a:solidFill>
          <a:ln>
            <a:noFill/>
          </a:ln>
        </p:spPr>
      </p:sp>
      <p:sp>
        <p:nvSpPr>
          <p:cNvPr id="2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6" name="panel"/>
          <p:cNvSpPr/>
          <p:nvPr/>
        </p:nvSpPr>
        <p:spPr>
          <a:xfrm>
            <a:off x="558800" y="6273800"/>
            <a:ext cx="11074400" cy="12700"/>
          </a:xfrm>
          <a:prstGeom prst="rect">
            <a:avLst/>
          </a:prstGeom>
          <a:solidFill>
            <a:srgbClr val="C6C8BB"/>
          </a:solidFill>
          <a:ln>
            <a:noFill/>
          </a:ln>
        </p:spPr>
      </p:sp>
      <p:sp>
        <p:nvSpPr>
          <p:cNvPr id="2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2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899734" y="711200"/>
            <a:ext cx="807833" cy="266700"/>
          </a:xfrm>
          <a:prstGeom prst="roundRect">
            <a:avLst>
              <a:gd name="adj" fmla="val 30000"/>
            </a:avLst>
          </a:prstGeom>
          <a:noFill/>
          <a:ln w="9525">
            <a:solidFill>
              <a:srgbClr val="A9BDB6"/>
            </a:solidFill>
          </a:ln>
        </p:spPr>
      </p:sp>
      <p:sp>
        <p:nvSpPr>
          <p:cNvPr id="7" name="chip"/>
          <p:cNvSpPr txBox="1"/>
          <p:nvPr/>
        </p:nvSpPr>
        <p:spPr>
          <a:xfrm>
            <a:off x="9899734"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205975" y="711200"/>
            <a:ext cx="592159" cy="266700"/>
          </a:xfrm>
          <a:prstGeom prst="roundRect">
            <a:avLst>
              <a:gd name="adj" fmla="val 30000"/>
            </a:avLst>
          </a:prstGeom>
          <a:noFill/>
          <a:ln w="9525">
            <a:solidFill>
              <a:srgbClr val="A9BDB6"/>
            </a:solidFill>
          </a:ln>
        </p:spPr>
      </p:sp>
      <p:sp>
        <p:nvSpPr>
          <p:cNvPr id="9" name="chip"/>
          <p:cNvSpPr txBox="1"/>
          <p:nvPr/>
        </p:nvSpPr>
        <p:spPr>
          <a:xfrm>
            <a:off x="920597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8092238" y="711200"/>
            <a:ext cx="1012137" cy="266700"/>
          </a:xfrm>
          <a:prstGeom prst="roundRect">
            <a:avLst>
              <a:gd name="adj" fmla="val 30000"/>
            </a:avLst>
          </a:prstGeom>
          <a:noFill/>
          <a:ln w="9525">
            <a:solidFill>
              <a:srgbClr val="A9BDB6"/>
            </a:solidFill>
          </a:ln>
        </p:spPr>
      </p:sp>
      <p:sp>
        <p:nvSpPr>
          <p:cNvPr id="11" name="chip"/>
          <p:cNvSpPr txBox="1"/>
          <p:nvPr/>
        </p:nvSpPr>
        <p:spPr>
          <a:xfrm>
            <a:off x="8092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Define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time taken for half the nuclei of the radioactive isotope in a sample to decay</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or, equivalently, for the activity (count rate) of the sample to fall to half its original value</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γ-rays are the most penetrating of the three, so they pass out through the body and can be detected outside it</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α-particles would be absorbed within a few centimetres of tissue and never reach the detector</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α is the most strongly ionising, so it would do far more damage to the surrounding cells</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Suggest — 2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activity falls quickly once the measurement is finished, so the patient's total exposure is small</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 isotope with a half-life of years would keep irradiating the patient long after the scan, with no benefit</a:t>
            </a:r>
          </a:p>
        </p:txBody>
      </p:sp>
      <p:sp>
        <p:nvSpPr>
          <p:cNvPr id="33" name="panel"/>
          <p:cNvSpPr/>
          <p:nvPr/>
        </p:nvSpPr>
        <p:spPr>
          <a:xfrm>
            <a:off x="558800" y="558800"/>
            <a:ext cx="11074400" cy="12700"/>
          </a:xfrm>
          <a:prstGeom prst="rect">
            <a:avLst/>
          </a:prstGeom>
          <a:solidFill>
            <a:srgbClr val="2F4B45"/>
          </a:solidFill>
          <a:ln>
            <a:noFill/>
          </a:ln>
        </p:spPr>
      </p:sp>
      <p:sp>
        <p:nvSpPr>
          <p:cNvPr id="3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5 · NUCLEAR PHYSICS</a:t>
            </a:r>
          </a:p>
        </p:txBody>
      </p:sp>
      <p:sp>
        <p:nvSpPr>
          <p:cNvPr id="3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6" name="panel"/>
          <p:cNvSpPr/>
          <p:nvPr/>
        </p:nvSpPr>
        <p:spPr>
          <a:xfrm>
            <a:off x="558800" y="6273800"/>
            <a:ext cx="11074400" cy="12700"/>
          </a:xfrm>
          <a:prstGeom prst="rect">
            <a:avLst/>
          </a:prstGeom>
          <a:solidFill>
            <a:srgbClr val="2F4B45"/>
          </a:solidFill>
          <a:ln>
            <a:noFill/>
          </a:ln>
        </p:spPr>
      </p:sp>
      <p:sp>
        <p:nvSpPr>
          <p:cNvPr id="3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5 · Nuclear physics. Written by GioPhysics from Cambridge IGCSE Physics 0625 syllabus; not an awarding body's document.</a:t>
            </a:r>
          </a:p>
        </p:txBody>
      </p:sp>
      <p:sp>
        <p:nvSpPr>
          <p:cNvPr id="3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5.1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How many neutrons are there in a nucleus of ²³⁵₉₂U?</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92</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143</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235</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327</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436810" y="711200"/>
            <a:ext cx="1270757" cy="266700"/>
          </a:xfrm>
          <a:prstGeom prst="roundRect">
            <a:avLst>
              <a:gd name="adj" fmla="val 30000"/>
            </a:avLst>
          </a:prstGeom>
          <a:noFill/>
          <a:ln w="9525">
            <a:solidFill>
              <a:srgbClr val="102E29"/>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102E29"/>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299353" y="711200"/>
            <a:ext cx="1263510" cy="266700"/>
          </a:xfrm>
          <a:prstGeom prst="roundRect">
            <a:avLst>
              <a:gd name="adj" fmla="val 30000"/>
            </a:avLst>
          </a:prstGeom>
          <a:solidFill>
            <a:srgbClr val="102E29"/>
          </a:solidFill>
          <a:ln>
            <a:noFill/>
          </a:ln>
        </p:spPr>
      </p:sp>
      <p:sp>
        <p:nvSpPr>
          <p:cNvPr id="11" name="chip"/>
          <p:cNvSpPr txBox="1"/>
          <p:nvPr/>
        </p:nvSpPr>
        <p:spPr>
          <a:xfrm>
            <a:off x="7299353"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5.2</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determines the half-life of a radioactive source using a Geiger–Müller tube and a counter. Before bringing out the source, she records the count over 10 minutes with no source present and obtains 240 counts. She then places the source at a fixed distance from the tube and records the count rate every 20 minutes.</a:t>
            </a:r>
          </a:p>
        </p:txBody>
      </p:sp>
      <p:sp>
        <p:nvSpPr>
          <p:cNvPr id="14" name="text"/>
          <p:cNvSpPr txBox="1"/>
          <p:nvPr/>
        </p:nvSpPr>
        <p:spPr>
          <a:xfrm>
            <a:off x="558800" y="216789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readings, each a measured count rate in counts/minute</a:t>
            </a:r>
          </a:p>
        </p:txBody>
      </p:sp>
      <p:graphicFrame>
        <p:nvGraphicFramePr>
          <p:cNvPr id="15" name="readings"/>
          <p:cNvGraphicFramePr>
            <a:graphicFrameLocks noGrp="1"/>
          </p:cNvGraphicFramePr>
          <p:nvPr/>
        </p:nvGraphicFramePr>
        <p:xfrm>
          <a:off x="558800" y="2396490"/>
          <a:ext cx="11049000" cy="749300"/>
        </p:xfrm>
        <a:graphic>
          <a:graphicData uri="http://schemas.openxmlformats.org/drawingml/2006/table">
            <a:tbl>
              <a:tblPr firstRow="1"/>
              <a:tblGrid>
                <a:gridCol w="1841500"/>
                <a:gridCol w="1841500"/>
                <a:gridCol w="1841500"/>
                <a:gridCol w="1841500"/>
                <a:gridCol w="1841500"/>
                <a:gridCol w="1841500"/>
              </a:tblGrid>
              <a:tr h="292100">
                <a:tc>
                  <a:txBody>
                    <a:bodyPr/>
                    <a:lstStyle/>
                    <a:p>
                      <a:pPr marL="0" indent="0" algn="l">
                        <a:lnSpc>
                          <a:spcPct val="100000"/>
                        </a:lnSpc>
                        <a:buNone/>
                      </a:pPr>
                      <a:r>
                        <a:rPr lang="en-GB" sz="1000" b="1" i="0" dirty="0">
                          <a:solidFill>
                            <a:srgbClr val="F3EFDF"/>
                          </a:solidFill>
                          <a:latin typeface="Arial"/>
                          <a:cs typeface="Arial"/>
                        </a:rPr>
                        <a:t>time / minutes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20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40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60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80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457200">
                <a:tc>
                  <a:txBody>
                    <a:bodyPr/>
                    <a:lstStyle/>
                    <a:p>
                      <a:pPr marL="0" indent="0" algn="l">
                        <a:lnSpc>
                          <a:spcPct val="100000"/>
                        </a:lnSpc>
                        <a:buNone/>
                      </a:pPr>
                      <a:r>
                        <a:rPr lang="en-GB" sz="1000" b="0" i="0" dirty="0">
                          <a:solidFill>
                            <a:srgbClr val="102E29"/>
                          </a:solidFill>
                          <a:latin typeface="Arial"/>
                          <a:cs typeface="Arial"/>
                        </a:rPr>
                        <a:t>measured count rate / counts per minute</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404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214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119</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72</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48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nel"/>
          <p:cNvSpPr/>
          <p:nvPr/>
        </p:nvSpPr>
        <p:spPr>
          <a:xfrm>
            <a:off x="4069872" y="3323590"/>
            <a:ext cx="4052256" cy="2260600"/>
          </a:xfrm>
          <a:prstGeom prst="rect">
            <a:avLst/>
          </a:prstGeom>
          <a:solidFill>
            <a:srgbClr val="FFFFFF"/>
          </a:solidFill>
          <a:ln w="9525">
            <a:solidFill>
              <a:srgbClr val="C6C8BB"/>
            </a:solidFill>
          </a:ln>
        </p:spPr>
      </p:sp>
      <p:pic>
        <p:nvPicPr>
          <p:cNvPr id="17" name="Fig. 10.1" descr="The arrangement used for the measurements. A Geiger–Müller tube is held vertically in a clamp on a retort stand with its window facing downwards, and is joined by a lead to a counter standing on the bench. The radioactive source sits on the bench directly beneath the tube, and the vertical gap between the tube window and the source is marked as a fixed distance which is kept the same for every reading."/>
          <p:cNvPicPr>
            <a:picLocks noChangeAspect="1"/>
          </p:cNvPicPr>
          <p:nvPr/>
        </p:nvPicPr>
        <p:blipFill>
          <a:blip r:embed="rId3"/>
          <a:stretch>
            <a:fillRect/>
          </a:stretch>
        </p:blipFill>
        <p:spPr>
          <a:xfrm>
            <a:off x="4184172" y="3437890"/>
            <a:ext cx="3823656" cy="2032000"/>
          </a:xfrm>
          <a:prstGeom prst="rect">
            <a:avLst/>
          </a:prstGeom>
        </p:spPr>
      </p:pic>
      <p:sp>
        <p:nvSpPr>
          <p:cNvPr id="18" name="text"/>
          <p:cNvSpPr txBox="1"/>
          <p:nvPr/>
        </p:nvSpPr>
        <p:spPr>
          <a:xfrm>
            <a:off x="558800" y="564769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10.1 — The arrangement used for the measurements. A Geiger–Müller tube is held vertically in a clamp on a retort stand with its window facing downwards, and is joined by a lead to a counter standing on the bench. The radioactive source sits on the bench directly beneath the tube, and the vertical gap between the tube window and the source is marked as a fixed distance which is kept the same for every reading.</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436810" y="711200"/>
            <a:ext cx="1270757" cy="266700"/>
          </a:xfrm>
          <a:prstGeom prst="roundRect">
            <a:avLst>
              <a:gd name="adj" fmla="val 30000"/>
            </a:avLst>
          </a:prstGeom>
          <a:noFill/>
          <a:ln w="9525">
            <a:solidFill>
              <a:srgbClr val="102E29"/>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102E29"/>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299353" y="711200"/>
            <a:ext cx="1263510" cy="266700"/>
          </a:xfrm>
          <a:prstGeom prst="roundRect">
            <a:avLst>
              <a:gd name="adj" fmla="val 30000"/>
            </a:avLst>
          </a:prstGeom>
          <a:solidFill>
            <a:srgbClr val="102E29"/>
          </a:solidFill>
          <a:ln>
            <a:noFill/>
          </a:ln>
        </p:spPr>
      </p:sp>
      <p:sp>
        <p:nvSpPr>
          <p:cNvPr id="11" name="chip"/>
          <p:cNvSpPr txBox="1"/>
          <p:nvPr/>
        </p:nvSpPr>
        <p:spPr>
          <a:xfrm>
            <a:off x="7299353"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Determine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background count rate, and explain why it must be measured.</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Correct the readings for background and hence determine the half-life of the source.</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Suggest</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student's corrected values do not halve over exactly equal intervals. Suggest why, and suggest one improvement to the experiment.</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436810" y="711200"/>
            <a:ext cx="1270757" cy="266700"/>
          </a:xfrm>
          <a:prstGeom prst="roundRect">
            <a:avLst>
              <a:gd name="adj" fmla="val 30000"/>
            </a:avLst>
          </a:prstGeom>
          <a:noFill/>
          <a:ln w="9525">
            <a:solidFill>
              <a:srgbClr val="A9BDB6"/>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A9BDB6"/>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299353" y="711200"/>
            <a:ext cx="1263510" cy="266700"/>
          </a:xfrm>
          <a:prstGeom prst="roundRect">
            <a:avLst>
              <a:gd name="adj" fmla="val 30000"/>
            </a:avLst>
          </a:prstGeom>
          <a:noFill/>
          <a:ln w="9525">
            <a:solidFill>
              <a:srgbClr val="A9BDB6"/>
            </a:solidFill>
          </a:ln>
        </p:spPr>
      </p:sp>
      <p:sp>
        <p:nvSpPr>
          <p:cNvPr id="11" name="chip"/>
          <p:cNvSpPr txBox="1"/>
          <p:nvPr/>
        </p:nvSpPr>
        <p:spPr>
          <a:xfrm>
            <a:off x="7299353"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Determine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background count rate = 240 / 10 = 24 counts per minute</a:t>
            </a:r>
          </a:p>
        </p:txBody>
      </p:sp>
      <p:sp>
        <p:nvSpPr>
          <p:cNvPr id="17" name="ms-tick"/>
          <p:cNvSpPr txBox="1"/>
          <p:nvPr/>
        </p:nvSpPr>
        <p:spPr>
          <a:xfrm>
            <a:off x="558800" y="184023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radiation from cosmic rays, rocks, and other natural sources is detected as well as the source, so it must be subtracted from every reading to obtain the count rate due to the source alone</a:t>
            </a:r>
          </a:p>
        </p:txBody>
      </p:sp>
      <p:sp>
        <p:nvSpPr>
          <p:cNvPr id="19" name="ms-ref"/>
          <p:cNvSpPr txBox="1"/>
          <p:nvPr/>
        </p:nvSpPr>
        <p:spPr>
          <a:xfrm>
            <a:off x="558800" y="24358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4 marks</a:t>
            </a:r>
          </a:p>
        </p:txBody>
      </p:sp>
      <p:sp>
        <p:nvSpPr>
          <p:cNvPr id="20" name="ms-objective"/>
          <p:cNvSpPr txBox="1"/>
          <p:nvPr/>
        </p:nvSpPr>
        <p:spPr>
          <a:xfrm>
            <a:off x="11302513" y="24358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6765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6765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subtracts 24 from every reading: corrected rates 380, 190, 95, 48, 24 counts per minute</a:t>
            </a:r>
          </a:p>
        </p:txBody>
      </p:sp>
      <p:sp>
        <p:nvSpPr>
          <p:cNvPr id="23" name="ms-tick"/>
          <p:cNvSpPr txBox="1"/>
          <p:nvPr/>
        </p:nvSpPr>
        <p:spPr>
          <a:xfrm>
            <a:off x="558800" y="29298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9298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identifies that the corrected rate halves from 380 to 190 between 0 and 20 minutes</a:t>
            </a:r>
          </a:p>
        </p:txBody>
      </p:sp>
      <p:sp>
        <p:nvSpPr>
          <p:cNvPr id="25" name="ms-tick"/>
          <p:cNvSpPr txBox="1"/>
          <p:nvPr/>
        </p:nvSpPr>
        <p:spPr>
          <a:xfrm>
            <a:off x="558800" y="31832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31832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checks a second interval — 190 falls to 95 over the next 20 minutes, and 95 to 48 over the next</a:t>
            </a:r>
          </a:p>
        </p:txBody>
      </p:sp>
      <p:sp>
        <p:nvSpPr>
          <p:cNvPr id="27" name="ms-tick"/>
          <p:cNvSpPr txBox="1"/>
          <p:nvPr/>
        </p:nvSpPr>
        <p:spPr>
          <a:xfrm>
            <a:off x="558800" y="34366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4366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half-life = 20 minutes</a:t>
            </a:r>
          </a:p>
        </p:txBody>
      </p:sp>
      <p:sp>
        <p:nvSpPr>
          <p:cNvPr id="29" name="text"/>
          <p:cNvSpPr txBox="1"/>
          <p:nvPr/>
        </p:nvSpPr>
        <p:spPr>
          <a:xfrm>
            <a:off x="812800" y="376618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whole question turns on the correction. Using the raw readings gives an apparent half-life of about 22 minutes, and the error is systematic rather than random — background does not average away with more readings, it has to be subtracted.</a:t>
            </a:r>
          </a:p>
        </p:txBody>
      </p:sp>
      <p:sp>
        <p:nvSpPr>
          <p:cNvPr id="30" name="ms-ref"/>
          <p:cNvSpPr txBox="1"/>
          <p:nvPr/>
        </p:nvSpPr>
        <p:spPr>
          <a:xfrm>
            <a:off x="558800" y="42487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Suggest — 2 marks</a:t>
            </a:r>
          </a:p>
        </p:txBody>
      </p:sp>
      <p:sp>
        <p:nvSpPr>
          <p:cNvPr id="31" name="ms-objective"/>
          <p:cNvSpPr txBox="1"/>
          <p:nvPr/>
        </p:nvSpPr>
        <p:spPr>
          <a:xfrm>
            <a:off x="11302513" y="42487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2" name="ms-tick"/>
          <p:cNvSpPr txBox="1"/>
          <p:nvPr/>
        </p:nvSpPr>
        <p:spPr>
          <a:xfrm>
            <a:off x="558800" y="44894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4894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radioactive decay is a random process, so the count in any fixed interval fluctuates</a:t>
            </a:r>
          </a:p>
        </p:txBody>
      </p:sp>
      <p:sp>
        <p:nvSpPr>
          <p:cNvPr id="34" name="ms-tick"/>
          <p:cNvSpPr txBox="1"/>
          <p:nvPr/>
        </p:nvSpPr>
        <p:spPr>
          <a:xfrm>
            <a:off x="558800" y="474281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74281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improvement: count over a longer interval at each time, take repeat readings, or plot all the corrected values on a graph and take the half-life from a smooth curve</a:t>
            </a:r>
          </a:p>
        </p:txBody>
      </p:sp>
      <p:sp>
        <p:nvSpPr>
          <p:cNvPr id="36" name="panel"/>
          <p:cNvSpPr/>
          <p:nvPr/>
        </p:nvSpPr>
        <p:spPr>
          <a:xfrm>
            <a:off x="558800" y="558800"/>
            <a:ext cx="11074400" cy="12700"/>
          </a:xfrm>
          <a:prstGeom prst="rect">
            <a:avLst/>
          </a:prstGeom>
          <a:solidFill>
            <a:srgbClr val="2F4B45"/>
          </a:solidFill>
          <a:ln>
            <a:noFill/>
          </a:ln>
        </p:spPr>
      </p:sp>
      <p:sp>
        <p:nvSpPr>
          <p:cNvPr id="3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5 · NUCLEAR PHYSICS</a:t>
            </a:r>
          </a:p>
        </p:txBody>
      </p:sp>
      <p:sp>
        <p:nvSpPr>
          <p:cNvPr id="3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9" name="panel"/>
          <p:cNvSpPr/>
          <p:nvPr/>
        </p:nvSpPr>
        <p:spPr>
          <a:xfrm>
            <a:off x="558800" y="6273800"/>
            <a:ext cx="11074400" cy="12700"/>
          </a:xfrm>
          <a:prstGeom prst="rect">
            <a:avLst/>
          </a:prstGeom>
          <a:solidFill>
            <a:srgbClr val="2F4B45"/>
          </a:solidFill>
          <a:ln>
            <a:noFill/>
          </a:ln>
        </p:spPr>
      </p:sp>
      <p:sp>
        <p:nvSpPr>
          <p:cNvPr id="4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5 · Nuclear physics. Written by GioPhysics from Cambridge IGCSE Physics 0625 syllabus; not an awarding body's document.</a:t>
            </a:r>
          </a:p>
        </p:txBody>
      </p:sp>
      <p:sp>
        <p:nvSpPr>
          <p:cNvPr id="4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Cambridge IGCSE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Work out from given facts, figures or information.</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8" name="text"/>
          <p:cNvSpPr txBox="1"/>
          <p:nvPr/>
        </p:nvSpPr>
        <p:spPr>
          <a:xfrm>
            <a:off x="5588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a:t>
            </a:r>
          </a:p>
        </p:txBody>
      </p:sp>
      <p:sp>
        <p:nvSpPr>
          <p:cNvPr id="9" name="command-word"/>
          <p:cNvSpPr txBox="1"/>
          <p:nvPr/>
        </p:nvSpPr>
        <p:spPr>
          <a:xfrm>
            <a:off x="5588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0" name="text"/>
          <p:cNvSpPr txBox="1"/>
          <p:nvPr/>
        </p:nvSpPr>
        <p:spPr>
          <a:xfrm>
            <a:off x="558800" y="269367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State the points of a topic; give characteristics and main features.</a:t>
            </a:r>
          </a:p>
        </p:txBody>
      </p:sp>
      <p:sp>
        <p:nvSpPr>
          <p:cNvPr id="11" name="command-word"/>
          <p:cNvSpPr txBox="1"/>
          <p:nvPr/>
        </p:nvSpPr>
        <p:spPr>
          <a:xfrm>
            <a:off x="558800" y="303212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2" name="text"/>
          <p:cNvSpPr txBox="1"/>
          <p:nvPr/>
        </p:nvSpPr>
        <p:spPr>
          <a:xfrm>
            <a:off x="558800" y="325564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Establish an answer using the information available.</a:t>
            </a:r>
          </a:p>
        </p:txBody>
      </p:sp>
      <p:sp>
        <p:nvSpPr>
          <p:cNvPr id="13" name="command-word"/>
          <p:cNvSpPr txBox="1"/>
          <p:nvPr/>
        </p:nvSpPr>
        <p:spPr>
          <a:xfrm>
            <a:off x="558800" y="35941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Estimate</a:t>
            </a:r>
          </a:p>
        </p:txBody>
      </p:sp>
      <p:sp>
        <p:nvSpPr>
          <p:cNvPr id="14" name="text"/>
          <p:cNvSpPr txBox="1"/>
          <p:nvPr/>
        </p:nvSpPr>
        <p:spPr>
          <a:xfrm>
            <a:off x="558800" y="38176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Suggest an approximate value.</a:t>
            </a:r>
          </a:p>
        </p:txBody>
      </p:sp>
      <p:sp>
        <p:nvSpPr>
          <p:cNvPr id="15" name="command-word"/>
          <p:cNvSpPr txBox="1"/>
          <p:nvPr/>
        </p:nvSpPr>
        <p:spPr>
          <a:xfrm>
            <a:off x="558800" y="41560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16" name="text"/>
          <p:cNvSpPr txBox="1"/>
          <p:nvPr/>
        </p:nvSpPr>
        <p:spPr>
          <a:xfrm>
            <a:off x="558800" y="43795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Set out purposes or reasons; make relationships evident; give why and/or how.</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Give</a:t>
            </a:r>
          </a:p>
        </p:txBody>
      </p:sp>
      <p:sp>
        <p:nvSpPr>
          <p:cNvPr id="18" name="text"/>
          <p:cNvSpPr txBox="1"/>
          <p:nvPr/>
        </p:nvSpPr>
        <p:spPr>
          <a:xfrm>
            <a:off x="558800" y="51149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Produce an answer from a given source or recall.</a:t>
            </a:r>
          </a:p>
        </p:txBody>
      </p:sp>
      <p:sp>
        <p:nvSpPr>
          <p:cNvPr id="19" name="command-word"/>
          <p:cNvSpPr txBox="1"/>
          <p:nvPr/>
        </p:nvSpPr>
        <p:spPr>
          <a:xfrm>
            <a:off x="558800" y="54533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Identify</a:t>
            </a:r>
          </a:p>
        </p:txBody>
      </p:sp>
      <p:sp>
        <p:nvSpPr>
          <p:cNvPr id="20" name="text"/>
          <p:cNvSpPr txBox="1"/>
          <p:nvPr/>
        </p:nvSpPr>
        <p:spPr>
          <a:xfrm>
            <a:off x="558800" y="56769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Name, select or recognise.</a:t>
            </a:r>
          </a:p>
        </p:txBody>
      </p:sp>
      <p:sp>
        <p:nvSpPr>
          <p:cNvPr id="21"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22" name="text"/>
          <p:cNvSpPr txBox="1"/>
          <p:nvPr/>
        </p:nvSpPr>
        <p:spPr>
          <a:xfrm>
            <a:off x="63119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structured evidence that leads to a given result.</a:t>
            </a:r>
          </a:p>
        </p:txBody>
      </p:sp>
      <p:sp>
        <p:nvSpPr>
          <p:cNvPr id="23" name="command-word"/>
          <p:cNvSpPr txBox="1"/>
          <p:nvPr/>
        </p:nvSpPr>
        <p:spPr>
          <a:xfrm>
            <a:off x="63119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24" name="text"/>
          <p:cNvSpPr txBox="1"/>
          <p:nvPr/>
        </p:nvSpPr>
        <p:spPr>
          <a:xfrm>
            <a:off x="63119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Express in clear terms.</a:t>
            </a:r>
          </a:p>
        </p:txBody>
      </p:sp>
      <p:sp>
        <p:nvSpPr>
          <p:cNvPr id="25" name="command-word"/>
          <p:cNvSpPr txBox="1"/>
          <p:nvPr/>
        </p:nvSpPr>
        <p:spPr>
          <a:xfrm>
            <a:off x="63119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26" name="text"/>
          <p:cNvSpPr txBox="1"/>
          <p:nvPr/>
        </p:nvSpPr>
        <p:spPr>
          <a:xfrm>
            <a:off x="6311900" y="269367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Apply knowledge and understanding to situations where there is a range of valid responses in order to make proposals.</a:t>
            </a:r>
          </a:p>
        </p:txBody>
      </p:sp>
      <p:sp>
        <p:nvSpPr>
          <p:cNvPr id="27" name="panel"/>
          <p:cNvSpPr/>
          <p:nvPr/>
        </p:nvSpPr>
        <p:spPr>
          <a:xfrm>
            <a:off x="558800" y="558800"/>
            <a:ext cx="11074400" cy="12700"/>
          </a:xfrm>
          <a:prstGeom prst="rect">
            <a:avLst/>
          </a:prstGeom>
          <a:solidFill>
            <a:srgbClr val="C6C8BB"/>
          </a:solidFill>
          <a:ln>
            <a:noFill/>
          </a:ln>
        </p:spPr>
      </p:sp>
      <p:sp>
        <p:nvSpPr>
          <p:cNvPr id="2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0" name="panel"/>
          <p:cNvSpPr/>
          <p:nvPr/>
        </p:nvSpPr>
        <p:spPr>
          <a:xfrm>
            <a:off x="558800" y="6273800"/>
            <a:ext cx="11074400" cy="12700"/>
          </a:xfrm>
          <a:prstGeom prst="rect">
            <a:avLst/>
          </a:prstGeom>
          <a:solidFill>
            <a:srgbClr val="C6C8BB"/>
          </a:solidFill>
          <a:ln>
            <a:noFill/>
          </a:ln>
        </p:spPr>
      </p:sp>
      <p:sp>
        <p:nvSpPr>
          <p:cNvPr id="3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3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143</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gives the proton number and C the nucleon number. The neutron number is the difference, 235 − 92 = 143, and D adds them instead.</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5 · NUCLEAR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5 · Nuclear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5.2   ·   AO1</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radioactive source is placed near a detector. A sheet of paper does not reduce the count rate, but a 5 mm sheet of aluminium reduces it almost to background. What does the source emit?</a:t>
            </a:r>
          </a:p>
        </p:txBody>
      </p:sp>
      <p:sp>
        <p:nvSpPr>
          <p:cNvPr id="14" name="panel"/>
          <p:cNvSpPr/>
          <p:nvPr/>
        </p:nvSpPr>
        <p:spPr>
          <a:xfrm>
            <a:off x="3560110" y="1953260"/>
            <a:ext cx="5071781" cy="2120900"/>
          </a:xfrm>
          <a:prstGeom prst="rect">
            <a:avLst/>
          </a:prstGeom>
          <a:solidFill>
            <a:srgbClr val="FFFFFF"/>
          </a:solidFill>
          <a:ln w="9525">
            <a:solidFill>
              <a:srgbClr val="C6C8BB"/>
            </a:solidFill>
          </a:ln>
        </p:spPr>
      </p:sp>
      <p:pic>
        <p:nvPicPr>
          <p:cNvPr id="15" name="Fig. 2.1" descr="A radioactive source in a holder stands on the bench facing a Geiger–Müller tube that is joined by a lead to a counter. Between them an absorber is held upright in the path of the radiation: either a sheet of paper or a 5 mm sheet of aluminium. The source, the absorber and the window of the tube all lie on the same horizontal line, and the distance between the source and the tube is not changed when the absorber is put in place."/>
          <p:cNvPicPr>
            <a:picLocks noChangeAspect="1"/>
          </p:cNvPicPr>
          <p:nvPr/>
        </p:nvPicPr>
        <p:blipFill>
          <a:blip r:embed="rId3"/>
          <a:stretch>
            <a:fillRect/>
          </a:stretch>
        </p:blipFill>
        <p:spPr>
          <a:xfrm>
            <a:off x="3674410" y="2067560"/>
            <a:ext cx="4843181"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2.1 — A radioactive source in a holder stands on the bench facing a Geiger–Müller tube that is joined by a lead to a counter. Between them an absorber is held upright in the path of the radiation: either a sheet of paper or a 5 mm sheet of aluminium. The source, the absorber and the window of the tube all lie on the same horizontal line, and the distance between the source and the tube is not changed when the absorber is put in place.</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α-particles only</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β-particles only</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γ-rays only</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α-particles and γ-rays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β-particles only</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paper result rules out alpha, and the aluminium result rules out gamma. Both pieces of evidence have to be used, which is what makes this a two-step item rather than recall.</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5 · NUCLEAR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5 · Nuclear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102E29"/>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863898" y="711200"/>
            <a:ext cx="1312289" cy="266700"/>
          </a:xfrm>
          <a:prstGeom prst="roundRect">
            <a:avLst>
              <a:gd name="adj" fmla="val 30000"/>
            </a:avLst>
          </a:prstGeom>
          <a:solidFill>
            <a:srgbClr val="102E29"/>
          </a:solidFill>
          <a:ln>
            <a:no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sample of a radioactive isotope has an activity of 800 Bq. The half-life of the isotope is 6.0 hours. What is the activity after 24 hours?</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 Bq</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50 Bq</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200 Bq</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400 Bq</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A9BDB6"/>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863898" y="711200"/>
            <a:ext cx="1312289" cy="266700"/>
          </a:xfrm>
          <a:prstGeom prst="roundRect">
            <a:avLst>
              <a:gd name="adj" fmla="val 30000"/>
            </a:avLst>
          </a:prstGeom>
          <a:noFill/>
          <a:ln w="9525">
            <a:solidFill>
              <a:srgbClr val="A9BDB6"/>
            </a:solid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50 Bq</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24 hours is four half-lives, so the activity is halved four times: 800 → 400 → 200 → 100 → 50. C and D are the answers of candidates who stop after one or two halvings.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5 · NUCLEAR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5 · Nuclear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102E29"/>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85311" y="711200"/>
            <a:ext cx="1312289" cy="266700"/>
          </a:xfrm>
          <a:prstGeom prst="roundRect">
            <a:avLst>
              <a:gd name="adj" fmla="val 30000"/>
            </a:avLst>
          </a:prstGeom>
          <a:solidFill>
            <a:srgbClr val="102E29"/>
          </a:solidFill>
          <a:ln>
            <a:no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5.2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nucleus of ²²⁶₈₈Ra decays by emitting an α-particle. What is the nuclide produced?</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²²²₈₆Rn</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²²²₈₈Ra</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²²⁶₈₆Rn</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²²⁶₈₉Ac</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5 · NUCLEAR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5 · Nuclear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A9BDB6"/>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85311" y="711200"/>
            <a:ext cx="1312289" cy="266700"/>
          </a:xfrm>
          <a:prstGeom prst="roundRect">
            <a:avLst>
              <a:gd name="adj" fmla="val 30000"/>
            </a:avLst>
          </a:prstGeom>
          <a:noFill/>
          <a:ln w="9525">
            <a:solidFill>
              <a:srgbClr val="A9BDB6"/>
            </a:solid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²²²₈₆Rn</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changes only the nucleon number and C only the proton number. D is a beta decay. An α-particle carries away two protons and two neutrons, so both numbers must fall — by 2 and by 4.</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5 · NUCLEAR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5 · Nuclear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23</Slides>
  <Notes>23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IGCSE — Topic 5 · Nuclear physics</dc:title>
  <dc:subject>Nuclear physics</dc:subject>
  <dc:creator>GioPhysics</dc:creator>
  <cp:keywords>practice paper, IGCSE, Physics 0625 · for examination in 2026, 2027 and 2028</cp:keywords>
  <dc:description>Written by GioPhysics from the published syllabus. These are practice papers in the style of Cambridge IGCSE Physics 0625; they are not Cambridge papers, contain no past-paper questions, and the official syllabus and specimen materials remain the authority.</dc:description>
  <cp:lastModifiedBy>GioPhysics</cp:lastModifiedBy>
  <dcterms:created xsi:type="dcterms:W3CDTF">2026-01-01T00:00:00Z</dcterms:created>
  <dcterms:modified xsi:type="dcterms:W3CDTF">2026-01-01T00:00:00Z</dcterms:modified>
</cp:coreProperties>
</file>