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[Format] Every candidate sits two theory papers and one practical-skills paper. Core takes Papers 1 and 3 and is capped at grade C; Extended takes Papers 2 and 4 and reaches A*. Both then take either Paper 5 (practical test) or Paper 6 (alternative to practical), which carries 20% either way. Theory papers give you no formula sheet.</a:t>
            </a:r>
          </a:p>
          <a:p>
            <a:pPr marL="0" indent="0">
              <a:buNone/>
            </a:pPr>
            <a:r>
              <a:rPr lang="en-GB" sz="1200" dirty="0"/>
              <a:t>[Demand] Pitched at the board's own level, not above it. Multiple choice is mostly one step, with a couple of two-step items and one that rewards the candidate who does not take the obvious route. Structured questions open on a 1-mark recall and close on an explanation or a suggestion worth two marks — the marks real candidates most often drop.</a:t>
            </a:r>
          </a:p>
          <a:p>
            <a:pPr marL="0" indent="0">
              <a:buNone/>
            </a:pPr>
            <a:r>
              <a:rPr lang="en-GB" sz="1200" dirty="0"/>
              <a:t>[Source] Cambridge IGCSE Physics 0625 syllabus — https://www.cambridgeinternational.org/Images/697209-2026-2028-syllabus.pdf</a:t>
            </a:r>
          </a:p>
          <a:p>
            <a:pPr marL="0" indent="0">
              <a:buNone/>
            </a:pPr>
            <a:r>
              <a:rPr lang="en-GB" sz="1200" dirty="0"/>
              <a:t>[Disclaimer] Written by GioPhysics from the published syllabus. These are practice papers in the style of Cambridge IGCSE Physics 0625; they are not Cambridge papers, contain no past-paper questions, and the official syllabus and specimen materials remain the authority.</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Recall — One idea, one step. The mark is for knowing it.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red supergiant → supernova → neutron star or black hole</a:t>
            </a:r>
          </a:p>
          <a:p>
            <a:pPr marL="0" indent="0">
              <a:buNone/>
            </a:pPr>
            <a:r>
              <a:rPr lang="en-GB" sz="1200" dirty="0"/>
              <a:t>[Distractors] A is the route for a star of about the Sun's mass, and is the answer of a candidate who has learned one life cycle rather than two.</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6.1. Two spectra drawn one above the other against a common horizontal wavelength scale that increases to the right. The upper strip is the spectrum of a source in the laboratory on Earth, with one spectral line marked in it. The lower strip is the spectrum of light received from the distant galaxy, in which the same line appears further to the right. A dashed line dropped from each line marks its position on the scale, and the gap between the two positions is labelled as the increase in wavelength.</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The galaxy is moving away from the Earth.</a:t>
            </a:r>
          </a:p>
          <a:p>
            <a:pPr marL="0" indent="0">
              <a:buNone/>
            </a:pPr>
            <a:r>
              <a:rPr lang="en-GB" sz="1200" dirty="0"/>
              <a:t>[Distractors] A is the answer of a candidate who knows the term redshift but not which way it runs. D contradicts the constancy of the speed of light in a vacuum, on which the whole method depends.</a:t>
            </a:r>
          </a:p>
          <a:p>
            <a:pPr marL="0" indent="0">
              <a:buNone/>
            </a:pPr>
            <a:r>
              <a:rPr lang="en-GB" sz="1200" dirty="0"/>
              <a:t>[Figure] Fig. 6.1. Two spectra drawn one above the other against a common horizontal wavelength scale that increases to the right. The upper strip is the spectrum of a source in the laboratory on Earth, with one spectral line marked in it. The lower strip is the spectrum of light received from the distant galaxy, in which the same line appears further to the right. A dashed line dropped from each line marks its position on the scale, and the gap between the two positions is labelled as the increase in wavelength.</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a:p>
            <a:pPr marL="0" indent="0">
              <a:buNone/>
            </a:pPr>
            <a:r>
              <a:rPr lang="en-GB" sz="1200" dirty="0"/>
              <a:t>[Figure] Fig. 7.1. A not-to-scale plan view of the Sun, the Earth and the Moon. The Sun is a disc at the centre of a large dashed circle, and the Earth is a smaller disc sitting on that circle to the right of the Sun. A second, much smaller dashed circle is drawn around the Earth with the Moon on it, up and to the right of the Earth. A short arrow on each dashed circle shows the direction in which the Earth travels around the Sun and the Moon around the Earth.</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[Figure] Fig. 7.1. A not-to-scale plan view of the Sun, the Earth and the Moon. The Sun is a disc at the centre of a large dashed circle, and the Earth is a smaller disc sitting on that circle to the right of the Sun. A second, much smaller dashed circle is drawn around the Earth with the Moon on it, up and to the right of the Earth. A short arrow on each dashed circle shows the direction in which the Earth travels around the Sun and the Moon around the Earth.</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Recall — One idea, one step. The mark is for knowing it.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10.1. An empty graph grid on which the readings in the table can be plotted. The horizontal axis is labelled distance d / 10²⁴ m and runs from 0 to 10 with a numbered gridline at every unit; the vertical axis is labelled speed of recession v / 10⁶ m/s and runs from 0 to 25 with a numbered gridline every 5. No points are plotted on the grid.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10.1. An empty graph grid on which the readings in the table can be plotted. The horizontal axis is labelled distance d / 10²⁴ m and runs from 0 to 10 with a numbered gridline at every unit; the vertical axis is labelled speed of recession v / 10⁶ m/s and runs from 0 to 25 with a numbered gridline every 5. No points are plotted on the grid.</a:t>
            </a:r>
          </a:p>
          <a:p>
            <a:pPr marL="0" indent="0">
              <a:buNone/>
            </a:pPr>
            <a:r>
              <a:rPr lang="en-GB" sz="1200" dirty="0"/>
              <a:t>[Reminder] Fig. 10.1 is on the previous slide.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Working from a single well-separated point, or from the gradient of a v–d graph, both earn full marks. Taking the mean of the four ratios is also accepted.</a:t>
            </a:r>
          </a:p>
          <a:p>
            <a:pPr marL="0" indent="0">
              <a:buNone/>
            </a:pPr>
            <a:r>
              <a:rPr lang="en-GB" sz="1200" dirty="0"/>
              <a:t>[Examiner note (d)] The last mark is the one that closes the argument. Candidates who describe the expansion but never run it backwards have given evidence for expansion, not for a beginning.</a:t>
            </a:r>
          </a:p>
          <a:p>
            <a:pPr marL="0" indent="0">
              <a:buNone/>
            </a:pPr>
            <a:r>
              <a:rPr lang="en-GB" sz="1200" dirty="0"/>
              <a:t>[Examiner note (e)] The only place on this paper where the marks are for judging data rather than using it — which is what Topic 6 offers in place of a practical, since space physics is not examined on Paper 5 or Paper 6.</a:t>
            </a:r>
          </a:p>
          <a:p>
            <a:pPr marL="0" indent="0">
              <a:buNone/>
            </a:pPr>
            <a:r>
              <a:rPr lang="en-GB" sz="1200" dirty="0"/>
              <a:t>[Figure] Fig. 10.1. An empty graph grid on which the readings in the table can be plotted. The horizontal axis is labelled distance d / 10²⁴ m and runs from 0 to 10 with a numbered gridline at every unit; the vertical axis is labelled speed of recession v / 10⁶ m/s and runs from 0 to 25 with a numbered gridline every 5. No points are plotted on the grid.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Working from a single well-separated point, or from the gradient of a v–d graph, both earn full marks. Taking the mean of the four ratios is also accepted.</a:t>
            </a:r>
          </a:p>
          <a:p>
            <a:pPr marL="0" indent="0">
              <a:buNone/>
            </a:pPr>
            <a:r>
              <a:rPr lang="en-GB" sz="1200" dirty="0"/>
              <a:t>[Examiner note (d)] The last mark is the one that closes the argument. Candidates who describe the expansion but never run it backwards have given evidence for expansion, not for a beginning.</a:t>
            </a:r>
          </a:p>
          <a:p>
            <a:pPr marL="0" indent="0">
              <a:buNone/>
            </a:pPr>
            <a:r>
              <a:rPr lang="en-GB" sz="1200" dirty="0"/>
              <a:t>[Examiner note (e)] The only place on this paper where the marks are for judging data rather than using it — which is what Topic 6 offers in place of a practical, since space physics is not examined on Paper 5 or Paper 6.</a:t>
            </a:r>
          </a:p>
          <a:p>
            <a:pPr marL="0" indent="0">
              <a:buNone/>
            </a:pPr>
            <a:r>
              <a:rPr lang="en-GB" sz="1200" dirty="0"/>
              <a:t>[Figure] Fig. 10.1. An empty graph grid on which the readings in the table can be plotted. The horizontal axis is labelled distance d / 10²⁴ m and runs from 0 to 10 with a numbered gridline at every unit; the vertical axis is labelled speed of recession v / 10⁶ m/s and runs from 0 to 25 with a numbered gridline every 5. No points are plotted on the grid.</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[Objectives] AO1 Knowledge with understanding (50%): Recall, describe, explain and use physics ideas, terminology, instruments and conventions.   AO2 Handling information and problem-solving (30%): Locate and interpret information, translate between forms, calculate, reason, and apply physics to unfamiliar situations.   AO3 Experimental skills and investigations (20%): Plan, use apparatus, record and present observations, analyse, evaluate, and suggest improvements.</a:t>
            </a:r>
          </a:p>
          <a:p>
            <a:pPr marL="0" indent="0">
              <a:buNone/>
            </a:pPr>
            <a:r>
              <a:rPr lang="en-GB" sz="1200" dirty="0"/>
              <a:t>[Source] Cambridge IGCSE Physics 0625 syllabus — https://www.cambridgeinternational.org/Images/697209-2026-2028-syllabus.pdf</a:t>
            </a:r>
          </a:p>
          <a:p>
            <a:pPr marL="0" indent="0">
              <a:buNone/>
            </a:pPr>
            <a:r>
              <a:rPr lang="en-GB" sz="1200" dirty="0"/>
              <a:t>[Disclaimer] Written by GioPhysics from the published syllabus. These are practice papers in the style of Cambridge IGCSE Physics 0625; they are not Cambridge papers, contain no past-paper questions, and the official syllabus and specimen materials remain the authority.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The Earth's axis is tilted relative to the plane of its orbit.</a:t>
            </a:r>
          </a:p>
          <a:p>
            <a:pPr marL="0" indent="0">
              <a:buNone/>
            </a:pPr>
            <a:r>
              <a:rPr lang="en-GB" sz="1200" dirty="0"/>
              <a:t>[Distractors] A is the near-universal misconception, and it is testable against the fact that the northern and southern hemispheres have opposite seasons at the same moment. C gives day and night, not the seasons.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Recall — One idea, one step. The mark is for knowing it.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Venus, Earth, Mars, Jupiter</a:t>
            </a:r>
          </a:p>
          <a:p>
            <a:pPr marL="0" indent="0">
              <a:buNone/>
            </a:pPr>
            <a:r>
              <a:rPr lang="en-GB" sz="1200" dirty="0"/>
              <a:t>[Distractors] A, C and D each swap one neighbouring pair, so none can be eliminated by a rough sense of the order alone — the candidate has to know the actual sequence. The four rocky planets run Mercury, Venus, Earth, Mars, and Jupiter is the first of the gas giants beyond them.</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a:p>
            <a:pPr marL="0" indent="0">
              <a:buNone/>
            </a:pPr>
            <a:r>
              <a:rPr lang="en-GB" sz="1200" dirty="0"/>
              <a:t>[Figure] Fig. 3.1. A planet moving on a nearly circular orbit around its star. The star is a disc at the centre of a dashed circle and the planet is a smaller disc on that circle, level with the star and to its right. The distance from the centre of the star out to the planet is marked 1.1 × 10¹¹ m, an arrow at the planet points along the orbit to show the direction in which it travels, and a note beneath states that one complete orbit takes 1.9 × 10⁷ 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3.6 × 10⁴ m/s</a:t>
            </a:r>
          </a:p>
          <a:p>
            <a:pPr marL="0" indent="0">
              <a:buNone/>
            </a:pPr>
            <a:r>
              <a:rPr lang="en-GB" sz="1200" dirty="0"/>
              <a:t>[Distractors] A divides the radius by the time and forgets the circumference entirely. B uses πr rather than 2πr, which is the commonest slip once the candidate has remembered that a circumference is involved.</a:t>
            </a:r>
          </a:p>
          <a:p>
            <a:pPr marL="0" indent="0">
              <a:buNone/>
            </a:pPr>
            <a:r>
              <a:rPr lang="en-GB" sz="1200" dirty="0"/>
              <a:t>[Figure] Fig. 3.1. A planet moving on a nearly circular orbit around its star. The star is a disc at the centre of a dashed circle and the planet is a smaller disc on that circle, level with the star and to its right. The distance from the centre of the star out to the planet is marked 1.1 × 10¹¹ m, an arrow at the planet points along the orbit to show the direction in which it travels, and a note beneath states that one complete orbit takes 1.9 × 10⁷ 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Recall — One idea, one step. The mark is for knowing it.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the distance travelled by light in one year</a:t>
            </a:r>
          </a:p>
          <a:p>
            <a:pPr marL="0" indent="0">
              <a:buNone/>
            </a:pPr>
            <a:r>
              <a:rPr lang="en-GB" sz="1200" dirty="0"/>
              <a:t>[Distractors] A, C and D are all times. The name misleads, which is why this item appears on real papers so often: a light-year is a distance.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89000"/>
            <a:ext cx="508000" cy="31750"/>
          </a:xfrm>
          <a:prstGeom prst="rect">
            <a:avLst/>
          </a:prstGeom>
          <a:solidFill>
            <a:srgbClr val="EF5C3E"/>
          </a:solidFill>
          <a:ln>
            <a:noFill/>
          </a:ln>
        </p:spPr>
      </p:sp>
      <p:sp>
        <p:nvSpPr>
          <p:cNvPr id="3" name="text"/>
          <p:cNvSpPr txBox="1"/>
          <p:nvPr/>
        </p:nvSpPr>
        <p:spPr>
          <a:xfrm>
            <a:off x="558800" y="10668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IGCSE · Physics 0625 · for examination in 2026, 2027 and 2028</a:t>
            </a:r>
          </a:p>
        </p:txBody>
      </p:sp>
      <p:sp>
        <p:nvSpPr>
          <p:cNvPr id="4" name="text"/>
          <p:cNvSpPr txBox="1"/>
          <p:nvPr/>
        </p:nvSpPr>
        <p:spPr>
          <a:xfrm>
            <a:off x="558800" y="138303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Topic 6 · Space physics</a:t>
            </a:r>
          </a:p>
        </p:txBody>
      </p:sp>
      <p:sp>
        <p:nvSpPr>
          <p:cNvPr id="5" name="text"/>
          <p:cNvSpPr txBox="1"/>
          <p:nvPr/>
        </p:nvSpPr>
        <p:spPr>
          <a:xfrm>
            <a:off x="558800" y="203835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The Earth and the Solar System, orbits and gravitational field strength, the life cycle of stars, and the evidence for an expanding Universe.</a:t>
            </a:r>
          </a:p>
        </p:txBody>
      </p:sp>
      <p:sp>
        <p:nvSpPr>
          <p:cNvPr id="6" name="panel"/>
          <p:cNvSpPr/>
          <p:nvPr/>
        </p:nvSpPr>
        <p:spPr>
          <a:xfrm>
            <a:off x="558800" y="2679700"/>
            <a:ext cx="11074400" cy="12700"/>
          </a:xfrm>
          <a:prstGeom prst="rect">
            <a:avLst/>
          </a:prstGeom>
          <a:solidFill>
            <a:srgbClr val="C6C8BB"/>
          </a:solidFill>
          <a:ln>
            <a:noFill/>
          </a:ln>
        </p:spPr>
      </p:sp>
      <p:sp>
        <p:nvSpPr>
          <p:cNvPr id="7" name="fact-label"/>
          <p:cNvSpPr txBox="1"/>
          <p:nvPr/>
        </p:nvSpPr>
        <p:spPr>
          <a:xfrm>
            <a:off x="558800" y="285750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MIRRORS</a:t>
            </a:r>
          </a:p>
        </p:txBody>
      </p:sp>
      <p:sp>
        <p:nvSpPr>
          <p:cNvPr id="8" name="fact-value"/>
          <p:cNvSpPr txBox="1"/>
          <p:nvPr/>
        </p:nvSpPr>
        <p:spPr>
          <a:xfrm>
            <a:off x="1879600" y="285750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Papers 1 and 2 (multiple choice), Papers 3 and 4 (theory), with a data-handling question in place of a practical</a:t>
            </a:r>
          </a:p>
        </p:txBody>
      </p:sp>
      <p:sp>
        <p:nvSpPr>
          <p:cNvPr id="9" name="fact-label"/>
          <p:cNvSpPr txBox="1"/>
          <p:nvPr/>
        </p:nvSpPr>
        <p:spPr>
          <a:xfrm>
            <a:off x="558800" y="313626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MARKS</a:t>
            </a:r>
          </a:p>
        </p:txBody>
      </p:sp>
      <p:sp>
        <p:nvSpPr>
          <p:cNvPr id="10" name="fact-value"/>
          <p:cNvSpPr txBox="1"/>
          <p:nvPr/>
        </p:nvSpPr>
        <p:spPr>
          <a:xfrm>
            <a:off x="1879600" y="313626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39 in total — Core route 10, Supp. adds 29</a:t>
            </a:r>
          </a:p>
        </p:txBody>
      </p:sp>
      <p:sp>
        <p:nvSpPr>
          <p:cNvPr id="11" name="fact-label"/>
          <p:cNvSpPr txBox="1"/>
          <p:nvPr/>
        </p:nvSpPr>
        <p:spPr>
          <a:xfrm>
            <a:off x="558800" y="341503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TIME</a:t>
            </a:r>
          </a:p>
        </p:txBody>
      </p:sp>
      <p:sp>
        <p:nvSpPr>
          <p:cNvPr id="12" name="fact-value"/>
          <p:cNvSpPr txBox="1"/>
          <p:nvPr/>
        </p:nvSpPr>
        <p:spPr>
          <a:xfrm>
            <a:off x="1879600" y="341503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40 minutes · 10 questions</a:t>
            </a:r>
          </a:p>
        </p:txBody>
      </p:sp>
      <p:sp>
        <p:nvSpPr>
          <p:cNvPr id="13" name="fact-label"/>
          <p:cNvSpPr txBox="1"/>
          <p:nvPr/>
        </p:nvSpPr>
        <p:spPr>
          <a:xfrm>
            <a:off x="558800" y="369379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DEMAND</a:t>
            </a:r>
          </a:p>
        </p:txBody>
      </p:sp>
      <p:sp>
        <p:nvSpPr>
          <p:cNvPr id="14" name="fact-value"/>
          <p:cNvSpPr txBox="1"/>
          <p:nvPr/>
        </p:nvSpPr>
        <p:spPr>
          <a:xfrm>
            <a:off x="1879600" y="369379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Recall 4   ·   Routine 2   ·   Demanding 3   ·   Discriminating 1</a:t>
            </a:r>
          </a:p>
        </p:txBody>
      </p:sp>
      <p:sp>
        <p:nvSpPr>
          <p:cNvPr id="15" name="fact-label"/>
          <p:cNvSpPr txBox="1"/>
          <p:nvPr/>
        </p:nvSpPr>
        <p:spPr>
          <a:xfrm>
            <a:off x="558800" y="397256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SYLLABUS</a:t>
            </a:r>
          </a:p>
        </p:txBody>
      </p:sp>
      <p:sp>
        <p:nvSpPr>
          <p:cNvPr id="16" name="fact-value"/>
          <p:cNvSpPr txBox="1"/>
          <p:nvPr/>
        </p:nvSpPr>
        <p:spPr>
          <a:xfrm>
            <a:off x="1879600" y="397256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6.1, 6.2</a:t>
            </a:r>
          </a:p>
        </p:txBody>
      </p:sp>
      <p:sp>
        <p:nvSpPr>
          <p:cNvPr id="17" name="panel"/>
          <p:cNvSpPr/>
          <p:nvPr/>
        </p:nvSpPr>
        <p:spPr>
          <a:xfrm>
            <a:off x="558800" y="5773420"/>
            <a:ext cx="31750" cy="347980"/>
          </a:xfrm>
          <a:prstGeom prst="rect">
            <a:avLst/>
          </a:prstGeom>
          <a:solidFill>
            <a:srgbClr val="E0A93F"/>
          </a:solidFill>
          <a:ln>
            <a:noFill/>
          </a:ln>
        </p:spPr>
      </p:sp>
      <p:sp>
        <p:nvSpPr>
          <p:cNvPr id="18" name="text"/>
          <p:cNvSpPr txBox="1"/>
          <p:nvPr/>
        </p:nvSpPr>
        <p:spPr>
          <a:xfrm>
            <a:off x="787400" y="5798820"/>
            <a:ext cx="10845800" cy="29718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Written by GioPhysics from the published syllabus. These are practice papers in the style of Cambridge IGCSE Physics 0625; they are not Cambridge papers, contain no past-paper questions, and the official syllabus and specimen materials remain the authority.</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6 · SPACE PHYSICS</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6 · Space physics. Written by GioPhysics from Cambridge IGCSE Physics 0625 syllabus;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5</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102E29"/>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102E29"/>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981956" y="711200"/>
            <a:ext cx="1312289" cy="266700"/>
          </a:xfrm>
          <a:prstGeom prst="roundRect">
            <a:avLst>
              <a:gd name="adj" fmla="val 30000"/>
            </a:avLst>
          </a:prstGeom>
          <a:solidFill>
            <a:srgbClr val="102E29"/>
          </a:solidFill>
          <a:ln>
            <a:no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6.2   ·   AO1</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star with a mass much greater than that of the Sun reaches the end of its life. Which sequence of stages is correct?</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red giant → planetary nebula → white dwarf</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red supergiant → supernova → neutron star or black hole</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white dwarf → supernova → red supergiant</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protostar → white dwarf → black hole</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6 · SPACE PHYSICS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6 · Space physics. Written by GioPhysics from Cambridge IGCSE Physics 0625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5</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A9BDB6"/>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A9BDB6"/>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7981956" y="711200"/>
            <a:ext cx="1312289" cy="266700"/>
          </a:xfrm>
          <a:prstGeom prst="roundRect">
            <a:avLst>
              <a:gd name="adj" fmla="val 30000"/>
            </a:avLst>
          </a:prstGeom>
          <a:noFill/>
          <a:ln w="9525">
            <a:solidFill>
              <a:srgbClr val="A9BDB6"/>
            </a:solid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red supergiant → supernova → neutron star or black hole</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is the route for a star of about the Sun's mass, and is the answer of a candidate who has learned one life cycle rather than two.</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6 · SPACE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6 · Space physics.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11 / 24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6</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952657" y="711200"/>
            <a:ext cx="670747" cy="266700"/>
          </a:xfrm>
          <a:prstGeom prst="roundRect">
            <a:avLst>
              <a:gd name="adj" fmla="val 30000"/>
            </a:avLst>
          </a:prstGeom>
          <a:noFill/>
          <a:ln w="9525">
            <a:solidFill>
              <a:srgbClr val="102E29"/>
            </a:solidFill>
          </a:ln>
        </p:spPr>
      </p:sp>
      <p:sp>
        <p:nvSpPr>
          <p:cNvPr id="9" name="chip"/>
          <p:cNvSpPr txBox="1"/>
          <p:nvPr/>
        </p:nvSpPr>
        <p:spPr>
          <a:xfrm>
            <a:off x="8952657"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538768" y="711200"/>
            <a:ext cx="1312289" cy="266700"/>
          </a:xfrm>
          <a:prstGeom prst="roundRect">
            <a:avLst>
              <a:gd name="adj" fmla="val 30000"/>
            </a:avLst>
          </a:prstGeom>
          <a:solidFill>
            <a:srgbClr val="102E29"/>
          </a:solidFill>
          <a:ln>
            <a:noFill/>
          </a:ln>
        </p:spPr>
      </p:sp>
      <p:sp>
        <p:nvSpPr>
          <p:cNvPr id="11" name="chip"/>
          <p:cNvSpPr txBox="1"/>
          <p:nvPr/>
        </p:nvSpPr>
        <p:spPr>
          <a:xfrm>
            <a:off x="7538768"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6.2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Light from a distant galaxy shows a spectral line at a wavelength longer than the wavelength of the same line measured in a laboratory on Earth. What does this show?</a:t>
            </a:r>
          </a:p>
        </p:txBody>
      </p:sp>
      <p:sp>
        <p:nvSpPr>
          <p:cNvPr id="14" name="panel"/>
          <p:cNvSpPr/>
          <p:nvPr/>
        </p:nvSpPr>
        <p:spPr>
          <a:xfrm>
            <a:off x="4027998" y="1953260"/>
            <a:ext cx="4136004" cy="2120900"/>
          </a:xfrm>
          <a:prstGeom prst="rect">
            <a:avLst/>
          </a:prstGeom>
          <a:solidFill>
            <a:srgbClr val="FFFFFF"/>
          </a:solidFill>
          <a:ln w="9525">
            <a:solidFill>
              <a:srgbClr val="C6C8BB"/>
            </a:solidFill>
          </a:ln>
        </p:spPr>
      </p:sp>
      <p:pic>
        <p:nvPicPr>
          <p:cNvPr id="15" name="Fig. 6.1" descr="Two spectra drawn one above the other against a common horizontal wavelength scale that increases to the right. The upper strip is the spectrum of a source in the laboratory on Earth, with one spectral line marked in it. The lower strip is the spectrum of light received from the distant galaxy, in which the same line appears further to the right. A dashed line dropped from each line marks its position on the scale, and the gap between the two positions is labelled as the increase in wavelength."/>
          <p:cNvPicPr>
            <a:picLocks noChangeAspect="1"/>
          </p:cNvPicPr>
          <p:nvPr/>
        </p:nvPicPr>
        <p:blipFill>
          <a:blip r:embed="rId3"/>
          <a:stretch>
            <a:fillRect/>
          </a:stretch>
        </p:blipFill>
        <p:spPr>
          <a:xfrm>
            <a:off x="4142298" y="2067560"/>
            <a:ext cx="3907404" cy="1892300"/>
          </a:xfrm>
          <a:prstGeom prst="rect">
            <a:avLst/>
          </a:prstGeom>
        </p:spPr>
      </p:pic>
      <p:sp>
        <p:nvSpPr>
          <p:cNvPr id="16" name="text"/>
          <p:cNvSpPr txBox="1"/>
          <p:nvPr/>
        </p:nvSpPr>
        <p:spPr>
          <a:xfrm>
            <a:off x="558800" y="41376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6.1 — Two spectra drawn one above the other against a common horizontal wavelength scale that increases to the right. The upper strip is the spectrum of a source in the laboratory on Earth, with one spectral line marked in it. The lower strip is the spectrum of light received from the distant galaxy, in which the same line appears further to the right. A dashed line dropped from each line marks its position on the scale, and the gap between the two positions is labelled as the increase in wavelength.</a:t>
            </a:r>
          </a:p>
        </p:txBody>
      </p:sp>
      <p:sp>
        <p:nvSpPr>
          <p:cNvPr id="17" name="choice-letter"/>
          <p:cNvSpPr txBox="1"/>
          <p:nvPr/>
        </p:nvSpPr>
        <p:spPr>
          <a:xfrm>
            <a:off x="558800" y="47358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58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galaxy is moving towards the Earth.</a:t>
            </a:r>
          </a:p>
        </p:txBody>
      </p:sp>
      <p:sp>
        <p:nvSpPr>
          <p:cNvPr id="19" name="choice-letter"/>
          <p:cNvSpPr txBox="1"/>
          <p:nvPr/>
        </p:nvSpPr>
        <p:spPr>
          <a:xfrm>
            <a:off x="558800" y="51041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41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galaxy is moving away from the Earth.</a:t>
            </a:r>
          </a:p>
        </p:txBody>
      </p:sp>
      <p:sp>
        <p:nvSpPr>
          <p:cNvPr id="21" name="choice-letter"/>
          <p:cNvSpPr txBox="1"/>
          <p:nvPr/>
        </p:nvSpPr>
        <p:spPr>
          <a:xfrm>
            <a:off x="558800" y="54724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24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galaxy is hotter than the laboratory source.</a:t>
            </a:r>
          </a:p>
        </p:txBody>
      </p:sp>
      <p:sp>
        <p:nvSpPr>
          <p:cNvPr id="23" name="choice-letter"/>
          <p:cNvSpPr txBox="1"/>
          <p:nvPr/>
        </p:nvSpPr>
        <p:spPr>
          <a:xfrm>
            <a:off x="558800" y="58407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07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Light slows down as it travels across space.</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6 · SPACE PHYSICS</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6 · Space physics. Written by GioPhysics from Cambridge IGCSE Physics 0625 syllabus;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6</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952657" y="711200"/>
            <a:ext cx="670747" cy="266700"/>
          </a:xfrm>
          <a:prstGeom prst="roundRect">
            <a:avLst>
              <a:gd name="adj" fmla="val 30000"/>
            </a:avLst>
          </a:prstGeom>
          <a:noFill/>
          <a:ln w="9525">
            <a:solidFill>
              <a:srgbClr val="A9BDB6"/>
            </a:solidFill>
          </a:ln>
        </p:spPr>
      </p:sp>
      <p:sp>
        <p:nvSpPr>
          <p:cNvPr id="9" name="chip"/>
          <p:cNvSpPr txBox="1"/>
          <p:nvPr/>
        </p:nvSpPr>
        <p:spPr>
          <a:xfrm>
            <a:off x="8952657"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Supp.</a:t>
            </a:r>
          </a:p>
        </p:txBody>
      </p:sp>
      <p:sp>
        <p:nvSpPr>
          <p:cNvPr id="10" name="panel"/>
          <p:cNvSpPr/>
          <p:nvPr/>
        </p:nvSpPr>
        <p:spPr>
          <a:xfrm>
            <a:off x="7538768" y="711200"/>
            <a:ext cx="1312289" cy="266700"/>
          </a:xfrm>
          <a:prstGeom prst="roundRect">
            <a:avLst>
              <a:gd name="adj" fmla="val 30000"/>
            </a:avLst>
          </a:prstGeom>
          <a:noFill/>
          <a:ln w="9525">
            <a:solidFill>
              <a:srgbClr val="A9BDB6"/>
            </a:solidFill>
          </a:ln>
        </p:spPr>
      </p:sp>
      <p:sp>
        <p:nvSpPr>
          <p:cNvPr id="11" name="chip"/>
          <p:cNvSpPr txBox="1"/>
          <p:nvPr/>
        </p:nvSpPr>
        <p:spPr>
          <a:xfrm>
            <a:off x="7538768"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galaxy is moving away from the Earth.</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is the answer of a candidate who knows the term redshift but not which way it runs. D contradicts the constancy of the speed of light in a vacuum, on which the whole method depends.</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6 · SPACE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6 · Space physics.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13 / 24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6 marks</a:t>
            </a:r>
          </a:p>
        </p:txBody>
      </p:sp>
      <p:sp>
        <p:nvSpPr>
          <p:cNvPr id="6" name="panel"/>
          <p:cNvSpPr/>
          <p:nvPr/>
        </p:nvSpPr>
        <p:spPr>
          <a:xfrm>
            <a:off x="9899734" y="711200"/>
            <a:ext cx="807833" cy="266700"/>
          </a:xfrm>
          <a:prstGeom prst="roundRect">
            <a:avLst>
              <a:gd name="adj" fmla="val 30000"/>
            </a:avLst>
          </a:prstGeom>
          <a:noFill/>
          <a:ln w="9525">
            <a:solidFill>
              <a:srgbClr val="102E29"/>
            </a:solidFill>
          </a:ln>
        </p:spPr>
      </p:sp>
      <p:sp>
        <p:nvSpPr>
          <p:cNvPr id="7" name="chip"/>
          <p:cNvSpPr txBox="1"/>
          <p:nvPr/>
        </p:nvSpPr>
        <p:spPr>
          <a:xfrm>
            <a:off x="9899734"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205975" y="711200"/>
            <a:ext cx="592159" cy="266700"/>
          </a:xfrm>
          <a:prstGeom prst="roundRect">
            <a:avLst>
              <a:gd name="adj" fmla="val 30000"/>
            </a:avLst>
          </a:prstGeom>
          <a:noFill/>
          <a:ln w="9525">
            <a:solidFill>
              <a:srgbClr val="102E29"/>
            </a:solidFill>
          </a:ln>
        </p:spPr>
      </p:sp>
      <p:sp>
        <p:nvSpPr>
          <p:cNvPr id="9" name="chip"/>
          <p:cNvSpPr txBox="1"/>
          <p:nvPr/>
        </p:nvSpPr>
        <p:spPr>
          <a:xfrm>
            <a:off x="920597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8092238" y="711200"/>
            <a:ext cx="1012137" cy="266700"/>
          </a:xfrm>
          <a:prstGeom prst="roundRect">
            <a:avLst>
              <a:gd name="adj" fmla="val 30000"/>
            </a:avLst>
          </a:prstGeom>
          <a:solidFill>
            <a:srgbClr val="102E29"/>
          </a:solidFill>
          <a:ln>
            <a:noFill/>
          </a:ln>
        </p:spPr>
      </p:sp>
      <p:sp>
        <p:nvSpPr>
          <p:cNvPr id="11" name="chip"/>
          <p:cNvSpPr txBox="1"/>
          <p:nvPr/>
        </p:nvSpPr>
        <p:spPr>
          <a:xfrm>
            <a:off x="8092238"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6.1</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The Earth spins on its own axis and also orbits the Sun. The Moon orbits the Earth, taking about one month to complete an orbit.</a:t>
            </a:r>
          </a:p>
        </p:txBody>
      </p:sp>
      <p:sp>
        <p:nvSpPr>
          <p:cNvPr id="14" name="panel"/>
          <p:cNvSpPr/>
          <p:nvPr/>
        </p:nvSpPr>
        <p:spPr>
          <a:xfrm>
            <a:off x="4492512" y="1738630"/>
            <a:ext cx="3206976" cy="1905000"/>
          </a:xfrm>
          <a:prstGeom prst="rect">
            <a:avLst/>
          </a:prstGeom>
          <a:solidFill>
            <a:srgbClr val="FFFFFF"/>
          </a:solidFill>
          <a:ln w="9525">
            <a:solidFill>
              <a:srgbClr val="C6C8BB"/>
            </a:solidFill>
          </a:ln>
        </p:spPr>
      </p:sp>
      <p:pic>
        <p:nvPicPr>
          <p:cNvPr id="15" name="Fig. 7.1" descr="A not-to-scale plan view of the Sun, the Earth and the Moon. The Sun is a disc at the centre of a large dashed circle, and the Earth is a smaller disc sitting on that circle to the right of the Sun. A second, much smaller dashed circle is drawn around the Earth with the Moon on it, up and to the right of the Earth. A short arrow on each dashed circle shows the direction in which the Earth travels around the Sun and the Moon around the Earth."/>
          <p:cNvPicPr>
            <a:picLocks noChangeAspect="1"/>
          </p:cNvPicPr>
          <p:nvPr/>
        </p:nvPicPr>
        <p:blipFill>
          <a:blip r:embed="rId3"/>
          <a:stretch>
            <a:fillRect/>
          </a:stretch>
        </p:blipFill>
        <p:spPr>
          <a:xfrm>
            <a:off x="4606812" y="1852930"/>
            <a:ext cx="2978376" cy="1676400"/>
          </a:xfrm>
          <a:prstGeom prst="rect">
            <a:avLst/>
          </a:prstGeom>
        </p:spPr>
      </p:pic>
      <p:sp>
        <p:nvSpPr>
          <p:cNvPr id="16" name="text"/>
          <p:cNvSpPr txBox="1"/>
          <p:nvPr/>
        </p:nvSpPr>
        <p:spPr>
          <a:xfrm>
            <a:off x="558800" y="370713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7.1 — A not-to-scale plan view of the Sun, the Earth and the Moon. The Sun is a disc at the centre of a large dashed circle, and the Earth is a smaller disc sitting on that circle to the right of the Sun. A second, much smaller dashed circle is drawn around the Earth with the Moon on it, up and to the right of the Earth. A short arrow on each dashed circle shows the direction in which the Earth travels around the Sun and the Moon around the Earth.</a:t>
            </a:r>
          </a:p>
        </p:txBody>
      </p:sp>
      <p:sp>
        <p:nvSpPr>
          <p:cNvPr id="17" name="part-ref"/>
          <p:cNvSpPr txBox="1"/>
          <p:nvPr/>
        </p:nvSpPr>
        <p:spPr>
          <a:xfrm>
            <a:off x="558800" y="43053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State</a:t>
            </a:r>
          </a:p>
        </p:txBody>
      </p:sp>
      <p:sp>
        <p:nvSpPr>
          <p:cNvPr id="18" name="part-marks"/>
          <p:cNvSpPr txBox="1"/>
          <p:nvPr/>
        </p:nvSpPr>
        <p:spPr>
          <a:xfrm>
            <a:off x="11009102" y="43053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9" name="text"/>
          <p:cNvSpPr txBox="1"/>
          <p:nvPr/>
        </p:nvSpPr>
        <p:spPr>
          <a:xfrm>
            <a:off x="558800" y="45415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State the approximate time taken for one rotation of the Earth on its axis, and for one orbit of the Earth around the Sun.</a:t>
            </a:r>
          </a:p>
        </p:txBody>
      </p:sp>
      <p:sp>
        <p:nvSpPr>
          <p:cNvPr id="20" name="part-ref"/>
          <p:cNvSpPr txBox="1"/>
          <p:nvPr/>
        </p:nvSpPr>
        <p:spPr>
          <a:xfrm>
            <a:off x="558800" y="48793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Explain</a:t>
            </a:r>
          </a:p>
        </p:txBody>
      </p:sp>
      <p:sp>
        <p:nvSpPr>
          <p:cNvPr id="21" name="part-marks"/>
          <p:cNvSpPr txBox="1"/>
          <p:nvPr/>
        </p:nvSpPr>
        <p:spPr>
          <a:xfrm>
            <a:off x="11009102" y="48793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2" name="text"/>
          <p:cNvSpPr txBox="1"/>
          <p:nvPr/>
        </p:nvSpPr>
        <p:spPr>
          <a:xfrm>
            <a:off x="558800" y="51155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why the Moon can be seen from Earth even though it produces no light of its own.</a:t>
            </a:r>
          </a:p>
        </p:txBody>
      </p:sp>
      <p:sp>
        <p:nvSpPr>
          <p:cNvPr id="23" name="part-ref"/>
          <p:cNvSpPr txBox="1"/>
          <p:nvPr/>
        </p:nvSpPr>
        <p:spPr>
          <a:xfrm>
            <a:off x="558800" y="54533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Explain</a:t>
            </a:r>
          </a:p>
        </p:txBody>
      </p:sp>
      <p:sp>
        <p:nvSpPr>
          <p:cNvPr id="24" name="part-marks"/>
          <p:cNvSpPr txBox="1"/>
          <p:nvPr/>
        </p:nvSpPr>
        <p:spPr>
          <a:xfrm>
            <a:off x="11009102" y="54533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5" name="text"/>
          <p:cNvSpPr txBox="1"/>
          <p:nvPr/>
        </p:nvSpPr>
        <p:spPr>
          <a:xfrm>
            <a:off x="558800" y="568960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Sun is much further from the Earth than the Moon is, yet the Sun and the Moon appear almost the same size in the sky. Explain how this is possible.</a:t>
            </a:r>
          </a:p>
        </p:txBody>
      </p:sp>
      <p:sp>
        <p:nvSpPr>
          <p:cNvPr id="26" name="panel"/>
          <p:cNvSpPr/>
          <p:nvPr/>
        </p:nvSpPr>
        <p:spPr>
          <a:xfrm>
            <a:off x="558800" y="558800"/>
            <a:ext cx="11074400" cy="12700"/>
          </a:xfrm>
          <a:prstGeom prst="rect">
            <a:avLst/>
          </a:prstGeom>
          <a:solidFill>
            <a:srgbClr val="C6C8BB"/>
          </a:solidFill>
          <a:ln>
            <a:noFill/>
          </a:ln>
        </p:spPr>
      </p:sp>
      <p:sp>
        <p:nvSpPr>
          <p:cNvPr id="27"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6 · SPACE PHYSICS</a:t>
            </a:r>
          </a:p>
        </p:txBody>
      </p:sp>
      <p:sp>
        <p:nvSpPr>
          <p:cNvPr id="28"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9" name="panel"/>
          <p:cNvSpPr/>
          <p:nvPr/>
        </p:nvSpPr>
        <p:spPr>
          <a:xfrm>
            <a:off x="558800" y="6273800"/>
            <a:ext cx="11074400" cy="12700"/>
          </a:xfrm>
          <a:prstGeom prst="rect">
            <a:avLst/>
          </a:prstGeom>
          <a:solidFill>
            <a:srgbClr val="C6C8BB"/>
          </a:solidFill>
          <a:ln>
            <a:noFill/>
          </a:ln>
        </p:spPr>
      </p:sp>
      <p:sp>
        <p:nvSpPr>
          <p:cNvPr id="30"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6 · Space physics. Written by GioPhysics from Cambridge IGCSE Physics 0625 syllabus; not an awarding body's document.</a:t>
            </a:r>
          </a:p>
        </p:txBody>
      </p:sp>
      <p:sp>
        <p:nvSpPr>
          <p:cNvPr id="31"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24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7</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6 marks</a:t>
            </a:r>
          </a:p>
        </p:txBody>
      </p:sp>
      <p:sp>
        <p:nvSpPr>
          <p:cNvPr id="6" name="panel"/>
          <p:cNvSpPr/>
          <p:nvPr/>
        </p:nvSpPr>
        <p:spPr>
          <a:xfrm>
            <a:off x="9899734" y="711200"/>
            <a:ext cx="807833" cy="266700"/>
          </a:xfrm>
          <a:prstGeom prst="roundRect">
            <a:avLst>
              <a:gd name="adj" fmla="val 30000"/>
            </a:avLst>
          </a:prstGeom>
          <a:noFill/>
          <a:ln w="9525">
            <a:solidFill>
              <a:srgbClr val="A9BDB6"/>
            </a:solidFill>
          </a:ln>
        </p:spPr>
      </p:sp>
      <p:sp>
        <p:nvSpPr>
          <p:cNvPr id="7" name="chip"/>
          <p:cNvSpPr txBox="1"/>
          <p:nvPr/>
        </p:nvSpPr>
        <p:spPr>
          <a:xfrm>
            <a:off x="9899734"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205975" y="711200"/>
            <a:ext cx="592159" cy="266700"/>
          </a:xfrm>
          <a:prstGeom prst="roundRect">
            <a:avLst>
              <a:gd name="adj" fmla="val 30000"/>
            </a:avLst>
          </a:prstGeom>
          <a:noFill/>
          <a:ln w="9525">
            <a:solidFill>
              <a:srgbClr val="A9BDB6"/>
            </a:solidFill>
          </a:ln>
        </p:spPr>
      </p:sp>
      <p:sp>
        <p:nvSpPr>
          <p:cNvPr id="9" name="chip"/>
          <p:cNvSpPr txBox="1"/>
          <p:nvPr/>
        </p:nvSpPr>
        <p:spPr>
          <a:xfrm>
            <a:off x="920597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8092238" y="711200"/>
            <a:ext cx="1012137" cy="266700"/>
          </a:xfrm>
          <a:prstGeom prst="roundRect">
            <a:avLst>
              <a:gd name="adj" fmla="val 30000"/>
            </a:avLst>
          </a:prstGeom>
          <a:noFill/>
          <a:ln w="9525">
            <a:solidFill>
              <a:srgbClr val="A9BDB6"/>
            </a:solidFill>
          </a:ln>
        </p:spPr>
      </p:sp>
      <p:sp>
        <p:nvSpPr>
          <p:cNvPr id="11" name="chip"/>
          <p:cNvSpPr txBox="1"/>
          <p:nvPr/>
        </p:nvSpPr>
        <p:spPr>
          <a:xfrm>
            <a:off x="8092238"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State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rotation: 24 hours (1 day)</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orbit: 365 days (1 year)</a:t>
            </a:r>
          </a:p>
        </p:txBody>
      </p:sp>
      <p:sp>
        <p:nvSpPr>
          <p:cNvPr id="19" name="ms-ref"/>
          <p:cNvSpPr txBox="1"/>
          <p:nvPr/>
        </p:nvSpPr>
        <p:spPr>
          <a:xfrm>
            <a:off x="558800" y="22459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Explain — 2 marks</a:t>
            </a:r>
          </a:p>
        </p:txBody>
      </p:sp>
      <p:sp>
        <p:nvSpPr>
          <p:cNvPr id="20" name="ms-objective"/>
          <p:cNvSpPr txBox="1"/>
          <p:nvPr/>
        </p:nvSpPr>
        <p:spPr>
          <a:xfrm>
            <a:off x="11302513" y="22459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light from the Sun falls on the Moon</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and is reflected from the Moon's surface to the Earth</a:t>
            </a:r>
          </a:p>
        </p:txBody>
      </p:sp>
      <p:sp>
        <p:nvSpPr>
          <p:cNvPr id="25" name="ms-ref"/>
          <p:cNvSpPr txBox="1"/>
          <p:nvPr/>
        </p:nvSpPr>
        <p:spPr>
          <a:xfrm>
            <a:off x="558800" y="314579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Explain — 2 marks</a:t>
            </a:r>
          </a:p>
        </p:txBody>
      </p:sp>
      <p:sp>
        <p:nvSpPr>
          <p:cNvPr id="26" name="ms-objective"/>
          <p:cNvSpPr txBox="1"/>
          <p:nvPr/>
        </p:nvSpPr>
        <p:spPr>
          <a:xfrm>
            <a:off x="11302513" y="314579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7" name="ms-tick"/>
          <p:cNvSpPr txBox="1"/>
          <p:nvPr/>
        </p:nvSpPr>
        <p:spPr>
          <a:xfrm>
            <a:off x="558800" y="33864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3864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Sun's diameter is very much larger than the Moon's — about 400 times larger</a:t>
            </a:r>
          </a:p>
        </p:txBody>
      </p:sp>
      <p:sp>
        <p:nvSpPr>
          <p:cNvPr id="29" name="ms-tick"/>
          <p:cNvSpPr txBox="1"/>
          <p:nvPr/>
        </p:nvSpPr>
        <p:spPr>
          <a:xfrm>
            <a:off x="558800" y="36398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398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and the Sun is about 400 times further away, so the two subtend almost the same angle at the Earth</a:t>
            </a:r>
          </a:p>
        </p:txBody>
      </p:sp>
      <p:sp>
        <p:nvSpPr>
          <p:cNvPr id="31" name="panel"/>
          <p:cNvSpPr/>
          <p:nvPr/>
        </p:nvSpPr>
        <p:spPr>
          <a:xfrm>
            <a:off x="558800" y="558800"/>
            <a:ext cx="11074400" cy="12700"/>
          </a:xfrm>
          <a:prstGeom prst="rect">
            <a:avLst/>
          </a:prstGeom>
          <a:solidFill>
            <a:srgbClr val="2F4B45"/>
          </a:solidFill>
          <a:ln>
            <a:noFill/>
          </a:ln>
        </p:spPr>
      </p:sp>
      <p:sp>
        <p:nvSpPr>
          <p:cNvPr id="32"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6 · SPACE PHYSICS</a:t>
            </a:r>
          </a:p>
        </p:txBody>
      </p:sp>
      <p:sp>
        <p:nvSpPr>
          <p:cNvPr id="33"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34" name="panel"/>
          <p:cNvSpPr/>
          <p:nvPr/>
        </p:nvSpPr>
        <p:spPr>
          <a:xfrm>
            <a:off x="558800" y="6273800"/>
            <a:ext cx="11074400" cy="12700"/>
          </a:xfrm>
          <a:prstGeom prst="rect">
            <a:avLst/>
          </a:prstGeom>
          <a:solidFill>
            <a:srgbClr val="2F4B45"/>
          </a:solidFill>
          <a:ln>
            <a:noFill/>
          </a:ln>
        </p:spPr>
      </p:sp>
      <p:sp>
        <p:nvSpPr>
          <p:cNvPr id="35"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6 · Space physics. Written by GioPhysics from Cambridge IGCSE Physics 0625 syllabus; not an awarding body's document.</a:t>
            </a:r>
          </a:p>
        </p:txBody>
      </p:sp>
      <p:sp>
        <p:nvSpPr>
          <p:cNvPr id="36"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15 / 24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8</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7 marks</a:t>
            </a:r>
          </a:p>
        </p:txBody>
      </p:sp>
      <p:sp>
        <p:nvSpPr>
          <p:cNvPr id="6" name="panel"/>
          <p:cNvSpPr/>
          <p:nvPr/>
        </p:nvSpPr>
        <p:spPr>
          <a:xfrm>
            <a:off x="9653191" y="711200"/>
            <a:ext cx="1054376" cy="266700"/>
          </a:xfrm>
          <a:prstGeom prst="roundRect">
            <a:avLst>
              <a:gd name="adj" fmla="val 30000"/>
            </a:avLst>
          </a:prstGeom>
          <a:noFill/>
          <a:ln w="9525">
            <a:solidFill>
              <a:srgbClr val="102E29"/>
            </a:solidFill>
          </a:ln>
        </p:spPr>
      </p:sp>
      <p:sp>
        <p:nvSpPr>
          <p:cNvPr id="7" name="chip"/>
          <p:cNvSpPr txBox="1"/>
          <p:nvPr/>
        </p:nvSpPr>
        <p:spPr>
          <a:xfrm>
            <a:off x="9653191"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880844" y="711200"/>
            <a:ext cx="670747" cy="266700"/>
          </a:xfrm>
          <a:prstGeom prst="roundRect">
            <a:avLst>
              <a:gd name="adj" fmla="val 30000"/>
            </a:avLst>
          </a:prstGeom>
          <a:noFill/>
          <a:ln w="9525">
            <a:solidFill>
              <a:srgbClr val="102E29"/>
            </a:solidFill>
          </a:ln>
        </p:spPr>
      </p:sp>
      <p:sp>
        <p:nvSpPr>
          <p:cNvPr id="9" name="chip"/>
          <p:cNvSpPr txBox="1"/>
          <p:nvPr/>
        </p:nvSpPr>
        <p:spPr>
          <a:xfrm>
            <a:off x="8880844"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767107" y="711200"/>
            <a:ext cx="1012137" cy="266700"/>
          </a:xfrm>
          <a:prstGeom prst="roundRect">
            <a:avLst>
              <a:gd name="adj" fmla="val 30000"/>
            </a:avLst>
          </a:prstGeom>
          <a:solidFill>
            <a:srgbClr val="102E29"/>
          </a:solidFill>
          <a:ln>
            <a:noFill/>
          </a:ln>
        </p:spPr>
      </p:sp>
      <p:sp>
        <p:nvSpPr>
          <p:cNvPr id="11" name="chip"/>
          <p:cNvSpPr txBox="1"/>
          <p:nvPr/>
        </p:nvSpPr>
        <p:spPr>
          <a:xfrm>
            <a:off x="776710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6.1</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The table gives the orbital radius and the orbital period of four planets in the Solar System.</a:t>
            </a:r>
          </a:p>
        </p:txBody>
      </p:sp>
      <p:graphicFrame>
        <p:nvGraphicFramePr>
          <p:cNvPr id="14" name="readings"/>
          <p:cNvGraphicFramePr>
            <a:graphicFrameLocks noGrp="1"/>
          </p:cNvGraphicFramePr>
          <p:nvPr/>
        </p:nvGraphicFramePr>
        <p:xfrm>
          <a:off x="558800" y="1738630"/>
          <a:ext cx="11049000" cy="1460500"/>
        </p:xfrm>
        <a:graphic>
          <a:graphicData uri="http://schemas.openxmlformats.org/drawingml/2006/table">
            <a:tbl>
              <a:tblPr firstRow="1"/>
              <a:tblGrid>
                <a:gridCol w="3683000"/>
                <a:gridCol w="3683000"/>
                <a:gridCol w="3683000"/>
              </a:tblGrid>
              <a:tr h="292100">
                <a:tc>
                  <a:txBody>
                    <a:bodyPr/>
                    <a:lstStyle/>
                    <a:p>
                      <a:pPr marL="0" indent="0" algn="l">
                        <a:lnSpc>
                          <a:spcPct val="100000"/>
                        </a:lnSpc>
                        <a:buNone/>
                      </a:pPr>
                      <a:r>
                        <a:rPr lang="en-GB" sz="1000" b="1" i="0" dirty="0">
                          <a:solidFill>
                            <a:srgbClr val="F3EFDF"/>
                          </a:solidFill>
                          <a:latin typeface="Arial"/>
                          <a:cs typeface="Arial"/>
                        </a:rPr>
                        <a:t>planet</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orbital radius / 10¹¹ m</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orbital period / 10⁷ s</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r>
              <a:tr h="292100">
                <a:tc>
                  <a:txBody>
                    <a:bodyPr/>
                    <a:lstStyle/>
                    <a:p>
                      <a:pPr marL="0" indent="0" algn="l">
                        <a:lnSpc>
                          <a:spcPct val="100000"/>
                        </a:lnSpc>
                        <a:buNone/>
                      </a:pPr>
                      <a:r>
                        <a:rPr lang="en-GB" sz="1000" b="0" i="0" dirty="0">
                          <a:solidFill>
                            <a:srgbClr val="102E29"/>
                          </a:solidFill>
                          <a:latin typeface="Arial"/>
                          <a:cs typeface="Arial"/>
                        </a:rPr>
                        <a:t>Earth</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1.50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3.16</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r h="292100">
                <a:tc>
                  <a:txBody>
                    <a:bodyPr/>
                    <a:lstStyle/>
                    <a:p>
                      <a:pPr marL="0" indent="0" algn="l">
                        <a:lnSpc>
                          <a:spcPct val="100000"/>
                        </a:lnSpc>
                        <a:buNone/>
                      </a:pPr>
                      <a:r>
                        <a:rPr lang="en-GB" sz="1000" b="0" i="0" dirty="0">
                          <a:solidFill>
                            <a:srgbClr val="102E29"/>
                          </a:solidFill>
                          <a:latin typeface="Arial"/>
                          <a:cs typeface="Arial"/>
                        </a:rPr>
                        <a:t>Mars</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2.28</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5.94</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r h="292100">
                <a:tc>
                  <a:txBody>
                    <a:bodyPr/>
                    <a:lstStyle/>
                    <a:p>
                      <a:pPr marL="0" indent="0" algn="l">
                        <a:lnSpc>
                          <a:spcPct val="100000"/>
                        </a:lnSpc>
                        <a:buNone/>
                      </a:pPr>
                      <a:r>
                        <a:rPr lang="en-GB" sz="1000" b="0" i="0" dirty="0">
                          <a:solidFill>
                            <a:srgbClr val="102E29"/>
                          </a:solidFill>
                          <a:latin typeface="Arial"/>
                          <a:cs typeface="Arial"/>
                        </a:rPr>
                        <a:t>Jupiter</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7.78</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37.4</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r h="292100">
                <a:tc>
                  <a:txBody>
                    <a:bodyPr/>
                    <a:lstStyle/>
                    <a:p>
                      <a:pPr marL="0" indent="0" algn="l">
                        <a:lnSpc>
                          <a:spcPct val="100000"/>
                        </a:lnSpc>
                        <a:buNone/>
                      </a:pPr>
                      <a:r>
                        <a:rPr lang="en-GB" sz="1000" b="0" i="0" dirty="0">
                          <a:solidFill>
                            <a:srgbClr val="102E29"/>
                          </a:solidFill>
                          <a:latin typeface="Arial"/>
                          <a:cs typeface="Arial"/>
                        </a:rPr>
                        <a:t>Saturn</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14.3</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92.9</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bl>
          </a:graphicData>
        </a:graphic>
      </p:graphicFrame>
      <p:sp>
        <p:nvSpPr>
          <p:cNvPr id="15" name="part-ref"/>
          <p:cNvSpPr txBox="1"/>
          <p:nvPr/>
        </p:nvSpPr>
        <p:spPr>
          <a:xfrm>
            <a:off x="558800" y="337693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Calculate</a:t>
            </a:r>
          </a:p>
        </p:txBody>
      </p:sp>
      <p:sp>
        <p:nvSpPr>
          <p:cNvPr id="16" name="part-marks"/>
          <p:cNvSpPr txBox="1"/>
          <p:nvPr/>
        </p:nvSpPr>
        <p:spPr>
          <a:xfrm>
            <a:off x="11009102" y="337693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7" name="text"/>
          <p:cNvSpPr txBox="1"/>
          <p:nvPr/>
        </p:nvSpPr>
        <p:spPr>
          <a:xfrm>
            <a:off x="558800" y="361315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average orbital speed of Jupiter.</a:t>
            </a:r>
          </a:p>
        </p:txBody>
      </p:sp>
      <p:sp>
        <p:nvSpPr>
          <p:cNvPr id="18" name="part-ref"/>
          <p:cNvSpPr txBox="1"/>
          <p:nvPr/>
        </p:nvSpPr>
        <p:spPr>
          <a:xfrm>
            <a:off x="558800" y="395097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9" name="part-marks"/>
          <p:cNvSpPr txBox="1"/>
          <p:nvPr/>
        </p:nvSpPr>
        <p:spPr>
          <a:xfrm>
            <a:off x="11009102" y="395097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0" name="text"/>
          <p:cNvSpPr txBox="1"/>
          <p:nvPr/>
        </p:nvSpPr>
        <p:spPr>
          <a:xfrm>
            <a:off x="558800" y="418719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Without further calculation, determine whether Saturn's orbital speed is greater or smaller than Jupiter's, and justify your answer using the table.</a:t>
            </a:r>
          </a:p>
        </p:txBody>
      </p:sp>
      <p:sp>
        <p:nvSpPr>
          <p:cNvPr id="21" name="part-ref"/>
          <p:cNvSpPr txBox="1"/>
          <p:nvPr/>
        </p:nvSpPr>
        <p:spPr>
          <a:xfrm>
            <a:off x="558800" y="472313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Explain</a:t>
            </a:r>
          </a:p>
        </p:txBody>
      </p:sp>
      <p:sp>
        <p:nvSpPr>
          <p:cNvPr id="22" name="part-marks"/>
          <p:cNvSpPr txBox="1"/>
          <p:nvPr/>
        </p:nvSpPr>
        <p:spPr>
          <a:xfrm>
            <a:off x="11009102" y="472313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3" name="text"/>
          <p:cNvSpPr txBox="1"/>
          <p:nvPr/>
        </p:nvSpPr>
        <p:spPr>
          <a:xfrm>
            <a:off x="558800" y="495935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in terms of gravitational field strength, why planets further from the Sun move more slowly.</a:t>
            </a:r>
          </a:p>
        </p:txBody>
      </p:sp>
      <p:sp>
        <p:nvSpPr>
          <p:cNvPr id="24" name="panel"/>
          <p:cNvSpPr/>
          <p:nvPr/>
        </p:nvSpPr>
        <p:spPr>
          <a:xfrm>
            <a:off x="558800" y="558800"/>
            <a:ext cx="11074400" cy="12700"/>
          </a:xfrm>
          <a:prstGeom prst="rect">
            <a:avLst/>
          </a:prstGeom>
          <a:solidFill>
            <a:srgbClr val="C6C8BB"/>
          </a:solidFill>
          <a:ln>
            <a:noFill/>
          </a:ln>
        </p:spPr>
      </p:sp>
      <p:sp>
        <p:nvSpPr>
          <p:cNvPr id="25"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6 · SPACE PHYSICS</a:t>
            </a:r>
          </a:p>
        </p:txBody>
      </p:sp>
      <p:sp>
        <p:nvSpPr>
          <p:cNvPr id="26"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7" name="panel"/>
          <p:cNvSpPr/>
          <p:nvPr/>
        </p:nvSpPr>
        <p:spPr>
          <a:xfrm>
            <a:off x="558800" y="6273800"/>
            <a:ext cx="11074400" cy="12700"/>
          </a:xfrm>
          <a:prstGeom prst="rect">
            <a:avLst/>
          </a:prstGeom>
          <a:solidFill>
            <a:srgbClr val="C6C8BB"/>
          </a:solidFill>
          <a:ln>
            <a:noFill/>
          </a:ln>
        </p:spPr>
      </p:sp>
      <p:sp>
        <p:nvSpPr>
          <p:cNvPr id="28"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6 · Space physics. Written by GioPhysics from Cambridge IGCSE Physics 0625 syllabus; not an awarding body's document.</a:t>
            </a:r>
          </a:p>
        </p:txBody>
      </p:sp>
      <p:sp>
        <p:nvSpPr>
          <p:cNvPr id="29"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24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8</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7 marks</a:t>
            </a:r>
          </a:p>
        </p:txBody>
      </p:sp>
      <p:sp>
        <p:nvSpPr>
          <p:cNvPr id="6" name="panel"/>
          <p:cNvSpPr/>
          <p:nvPr/>
        </p:nvSpPr>
        <p:spPr>
          <a:xfrm>
            <a:off x="9653191" y="711200"/>
            <a:ext cx="1054376" cy="266700"/>
          </a:xfrm>
          <a:prstGeom prst="roundRect">
            <a:avLst>
              <a:gd name="adj" fmla="val 30000"/>
            </a:avLst>
          </a:prstGeom>
          <a:noFill/>
          <a:ln w="9525">
            <a:solidFill>
              <a:srgbClr val="A9BDB6"/>
            </a:solidFill>
          </a:ln>
        </p:spPr>
      </p:sp>
      <p:sp>
        <p:nvSpPr>
          <p:cNvPr id="7" name="chip"/>
          <p:cNvSpPr txBox="1"/>
          <p:nvPr/>
        </p:nvSpPr>
        <p:spPr>
          <a:xfrm>
            <a:off x="9653191"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880844" y="711200"/>
            <a:ext cx="670747" cy="266700"/>
          </a:xfrm>
          <a:prstGeom prst="roundRect">
            <a:avLst>
              <a:gd name="adj" fmla="val 30000"/>
            </a:avLst>
          </a:prstGeom>
          <a:noFill/>
          <a:ln w="9525">
            <a:solidFill>
              <a:srgbClr val="A9BDB6"/>
            </a:solidFill>
          </a:ln>
        </p:spPr>
      </p:sp>
      <p:sp>
        <p:nvSpPr>
          <p:cNvPr id="9" name="chip"/>
          <p:cNvSpPr txBox="1"/>
          <p:nvPr/>
        </p:nvSpPr>
        <p:spPr>
          <a:xfrm>
            <a:off x="8880844"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Supp.</a:t>
            </a:r>
          </a:p>
        </p:txBody>
      </p:sp>
      <p:sp>
        <p:nvSpPr>
          <p:cNvPr id="10" name="panel"/>
          <p:cNvSpPr/>
          <p:nvPr/>
        </p:nvSpPr>
        <p:spPr>
          <a:xfrm>
            <a:off x="7767107" y="711200"/>
            <a:ext cx="1012137" cy="266700"/>
          </a:xfrm>
          <a:prstGeom prst="roundRect">
            <a:avLst>
              <a:gd name="adj" fmla="val 30000"/>
            </a:avLst>
          </a:prstGeom>
          <a:noFill/>
          <a:ln w="9525">
            <a:solidFill>
              <a:srgbClr val="A9BDB6"/>
            </a:solidFill>
          </a:ln>
        </p:spPr>
      </p:sp>
      <p:sp>
        <p:nvSpPr>
          <p:cNvPr id="11" name="chip"/>
          <p:cNvSpPr txBox="1"/>
          <p:nvPr/>
        </p:nvSpPr>
        <p:spPr>
          <a:xfrm>
            <a:off x="776710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Calculate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 = 2πr / T</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 = 2π × 7.78 × 10¹¹ / 37.4 × 10⁷</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 = 1.31 × 10⁴ m/s</a:t>
            </a:r>
          </a:p>
        </p:txBody>
      </p:sp>
      <p:sp>
        <p:nvSpPr>
          <p:cNvPr id="21" name="ms-ref"/>
          <p:cNvSpPr txBox="1"/>
          <p:nvPr/>
        </p:nvSpPr>
        <p:spPr>
          <a:xfrm>
            <a:off x="558800" y="249936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2 marks</a:t>
            </a:r>
          </a:p>
        </p:txBody>
      </p:sp>
      <p:sp>
        <p:nvSpPr>
          <p:cNvPr id="22" name="ms-objective"/>
          <p:cNvSpPr txBox="1"/>
          <p:nvPr/>
        </p:nvSpPr>
        <p:spPr>
          <a:xfrm>
            <a:off x="11302513" y="249936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Saturn's radius is about 1.8 times Jupiter's, but its period is about 2.5 times Jupiter's</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period grows by the larger factor, so 2πr/T is smaller — Saturn moves more slowly</a:t>
            </a:r>
          </a:p>
        </p:txBody>
      </p:sp>
      <p:sp>
        <p:nvSpPr>
          <p:cNvPr id="27" name="ms-ref"/>
          <p:cNvSpPr txBox="1"/>
          <p:nvPr/>
        </p:nvSpPr>
        <p:spPr>
          <a:xfrm>
            <a:off x="558800" y="339915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Explain — 2 marks</a:t>
            </a:r>
          </a:p>
        </p:txBody>
      </p:sp>
      <p:sp>
        <p:nvSpPr>
          <p:cNvPr id="28" name="ms-objective"/>
          <p:cNvSpPr txBox="1"/>
          <p:nvPr/>
        </p:nvSpPr>
        <p:spPr>
          <a:xfrm>
            <a:off x="11302513" y="339915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29" name="ms-tick"/>
          <p:cNvSpPr txBox="1"/>
          <p:nvPr/>
        </p:nvSpPr>
        <p:spPr>
          <a:xfrm>
            <a:off x="558800" y="36398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398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Sun's gravitational field strength decreases with distance from the Sun</a:t>
            </a:r>
          </a:p>
        </p:txBody>
      </p:sp>
      <p:sp>
        <p:nvSpPr>
          <p:cNvPr id="31" name="ms-tick"/>
          <p:cNvSpPr txBox="1"/>
          <p:nvPr/>
        </p:nvSpPr>
        <p:spPr>
          <a:xfrm>
            <a:off x="558800" y="38931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8931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 a more distant planet is held by a weaker force and a smaller speed is enough to maintain its orbit</a:t>
            </a:r>
          </a:p>
        </p:txBody>
      </p:sp>
      <p:sp>
        <p:nvSpPr>
          <p:cNvPr id="33" name="panel"/>
          <p:cNvSpPr/>
          <p:nvPr/>
        </p:nvSpPr>
        <p:spPr>
          <a:xfrm>
            <a:off x="558800" y="558800"/>
            <a:ext cx="11074400" cy="12700"/>
          </a:xfrm>
          <a:prstGeom prst="rect">
            <a:avLst/>
          </a:prstGeom>
          <a:solidFill>
            <a:srgbClr val="2F4B45"/>
          </a:solidFill>
          <a:ln>
            <a:noFill/>
          </a:ln>
        </p:spPr>
      </p:sp>
      <p:sp>
        <p:nvSpPr>
          <p:cNvPr id="34"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6 · SPACE PHYSICS</a:t>
            </a:r>
          </a:p>
        </p:txBody>
      </p:sp>
      <p:sp>
        <p:nvSpPr>
          <p:cNvPr id="35"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36" name="panel"/>
          <p:cNvSpPr/>
          <p:nvPr/>
        </p:nvSpPr>
        <p:spPr>
          <a:xfrm>
            <a:off x="558800" y="6273800"/>
            <a:ext cx="11074400" cy="12700"/>
          </a:xfrm>
          <a:prstGeom prst="rect">
            <a:avLst/>
          </a:prstGeom>
          <a:solidFill>
            <a:srgbClr val="2F4B45"/>
          </a:solidFill>
          <a:ln>
            <a:noFill/>
          </a:ln>
        </p:spPr>
      </p:sp>
      <p:sp>
        <p:nvSpPr>
          <p:cNvPr id="37"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6 · Space physics. Written by GioPhysics from Cambridge IGCSE Physics 0625 syllabus; not an awarding body's document.</a:t>
            </a:r>
          </a:p>
        </p:txBody>
      </p:sp>
      <p:sp>
        <p:nvSpPr>
          <p:cNvPr id="38"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24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8 marks</a:t>
            </a:r>
          </a:p>
        </p:txBody>
      </p:sp>
      <p:sp>
        <p:nvSpPr>
          <p:cNvPr id="6" name="panel"/>
          <p:cNvSpPr/>
          <p:nvPr/>
        </p:nvSpPr>
        <p:spPr>
          <a:xfrm>
            <a:off x="9653191" y="711200"/>
            <a:ext cx="1054376" cy="266700"/>
          </a:xfrm>
          <a:prstGeom prst="roundRect">
            <a:avLst>
              <a:gd name="adj" fmla="val 30000"/>
            </a:avLst>
          </a:prstGeom>
          <a:noFill/>
          <a:ln w="9525">
            <a:solidFill>
              <a:srgbClr val="102E29"/>
            </a:solidFill>
          </a:ln>
        </p:spPr>
      </p:sp>
      <p:sp>
        <p:nvSpPr>
          <p:cNvPr id="7" name="chip"/>
          <p:cNvSpPr txBox="1"/>
          <p:nvPr/>
        </p:nvSpPr>
        <p:spPr>
          <a:xfrm>
            <a:off x="9653191"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880844" y="711200"/>
            <a:ext cx="670747" cy="266700"/>
          </a:xfrm>
          <a:prstGeom prst="roundRect">
            <a:avLst>
              <a:gd name="adj" fmla="val 30000"/>
            </a:avLst>
          </a:prstGeom>
          <a:noFill/>
          <a:ln w="9525">
            <a:solidFill>
              <a:srgbClr val="102E29"/>
            </a:solidFill>
          </a:ln>
        </p:spPr>
      </p:sp>
      <p:sp>
        <p:nvSpPr>
          <p:cNvPr id="9" name="chip"/>
          <p:cNvSpPr txBox="1"/>
          <p:nvPr/>
        </p:nvSpPr>
        <p:spPr>
          <a:xfrm>
            <a:off x="8880844"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767107" y="711200"/>
            <a:ext cx="1012137" cy="266700"/>
          </a:xfrm>
          <a:prstGeom prst="roundRect">
            <a:avLst>
              <a:gd name="adj" fmla="val 30000"/>
            </a:avLst>
          </a:prstGeom>
          <a:solidFill>
            <a:srgbClr val="102E29"/>
          </a:solidFill>
          <a:ln>
            <a:noFill/>
          </a:ln>
        </p:spPr>
      </p:sp>
      <p:sp>
        <p:nvSpPr>
          <p:cNvPr id="11" name="chip"/>
          <p:cNvSpPr txBox="1"/>
          <p:nvPr/>
        </p:nvSpPr>
        <p:spPr>
          <a:xfrm>
            <a:off x="776710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6.2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star forms from a cloud of dust and gas that is pulled together by gravitational attraction. The Sun is a stable star roughly halfway through its life.</a:t>
            </a:r>
          </a:p>
        </p:txBody>
      </p:sp>
      <p:sp>
        <p:nvSpPr>
          <p:cNvPr id="14" name="part-ref"/>
          <p:cNvSpPr txBox="1"/>
          <p:nvPr/>
        </p:nvSpPr>
        <p:spPr>
          <a:xfrm>
            <a:off x="558800" y="195326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Explain</a:t>
            </a:r>
          </a:p>
        </p:txBody>
      </p:sp>
      <p:sp>
        <p:nvSpPr>
          <p:cNvPr id="15" name="part-marks"/>
          <p:cNvSpPr txBox="1"/>
          <p:nvPr/>
        </p:nvSpPr>
        <p:spPr>
          <a:xfrm>
            <a:off x="11009102" y="195326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6" name="text"/>
          <p:cNvSpPr txBox="1"/>
          <p:nvPr/>
        </p:nvSpPr>
        <p:spPr>
          <a:xfrm>
            <a:off x="558800" y="218948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why the Sun is stable at present, in terms of the forces acting within it.</a:t>
            </a:r>
          </a:p>
        </p:txBody>
      </p:sp>
      <p:sp>
        <p:nvSpPr>
          <p:cNvPr id="17" name="part-ref"/>
          <p:cNvSpPr txBox="1"/>
          <p:nvPr/>
        </p:nvSpPr>
        <p:spPr>
          <a:xfrm>
            <a:off x="558800" y="25273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Describe</a:t>
            </a:r>
          </a:p>
        </p:txBody>
      </p:sp>
      <p:sp>
        <p:nvSpPr>
          <p:cNvPr id="18" name="part-marks"/>
          <p:cNvSpPr txBox="1"/>
          <p:nvPr/>
        </p:nvSpPr>
        <p:spPr>
          <a:xfrm>
            <a:off x="11009102" y="25273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9" name="text"/>
          <p:cNvSpPr txBox="1"/>
          <p:nvPr/>
        </p:nvSpPr>
        <p:spPr>
          <a:xfrm>
            <a:off x="558800" y="27635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Describe the process by which energy is released in the core of the Sun.</a:t>
            </a:r>
          </a:p>
        </p:txBody>
      </p:sp>
      <p:sp>
        <p:nvSpPr>
          <p:cNvPr id="20" name="part-ref"/>
          <p:cNvSpPr txBox="1"/>
          <p:nvPr/>
        </p:nvSpPr>
        <p:spPr>
          <a:xfrm>
            <a:off x="558800" y="31013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Describe</a:t>
            </a:r>
          </a:p>
        </p:txBody>
      </p:sp>
      <p:sp>
        <p:nvSpPr>
          <p:cNvPr id="21" name="part-marks"/>
          <p:cNvSpPr txBox="1"/>
          <p:nvPr/>
        </p:nvSpPr>
        <p:spPr>
          <a:xfrm>
            <a:off x="11009102" y="31013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2" name="text"/>
          <p:cNvSpPr txBox="1"/>
          <p:nvPr/>
        </p:nvSpPr>
        <p:spPr>
          <a:xfrm>
            <a:off x="558800" y="33375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Describe what will happen to the Sun once the hydrogen in its core has been used up.</a:t>
            </a:r>
          </a:p>
        </p:txBody>
      </p:sp>
      <p:sp>
        <p:nvSpPr>
          <p:cNvPr id="23" name="panel"/>
          <p:cNvSpPr/>
          <p:nvPr/>
        </p:nvSpPr>
        <p:spPr>
          <a:xfrm>
            <a:off x="558800" y="558800"/>
            <a:ext cx="11074400" cy="12700"/>
          </a:xfrm>
          <a:prstGeom prst="rect">
            <a:avLst/>
          </a:prstGeom>
          <a:solidFill>
            <a:srgbClr val="C6C8BB"/>
          </a:solidFill>
          <a:ln>
            <a:noFill/>
          </a:ln>
        </p:spPr>
      </p:sp>
      <p:sp>
        <p:nvSpPr>
          <p:cNvPr id="24"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6 · SPACE PHYSICS</a:t>
            </a:r>
          </a:p>
        </p:txBody>
      </p:sp>
      <p:sp>
        <p:nvSpPr>
          <p:cNvPr id="25"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6" name="panel"/>
          <p:cNvSpPr/>
          <p:nvPr/>
        </p:nvSpPr>
        <p:spPr>
          <a:xfrm>
            <a:off x="558800" y="6273800"/>
            <a:ext cx="11074400" cy="12700"/>
          </a:xfrm>
          <a:prstGeom prst="rect">
            <a:avLst/>
          </a:prstGeom>
          <a:solidFill>
            <a:srgbClr val="C6C8BB"/>
          </a:solidFill>
          <a:ln>
            <a:noFill/>
          </a:ln>
        </p:spPr>
      </p:sp>
      <p:sp>
        <p:nvSpPr>
          <p:cNvPr id="27"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6 · Space physics. Written by GioPhysics from Cambridge IGCSE Physics 0625 syllabus; not an awarding body's document.</a:t>
            </a:r>
          </a:p>
        </p:txBody>
      </p:sp>
      <p:sp>
        <p:nvSpPr>
          <p:cNvPr id="28"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9</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8 marks</a:t>
            </a:r>
          </a:p>
        </p:txBody>
      </p:sp>
      <p:sp>
        <p:nvSpPr>
          <p:cNvPr id="6" name="panel"/>
          <p:cNvSpPr/>
          <p:nvPr/>
        </p:nvSpPr>
        <p:spPr>
          <a:xfrm>
            <a:off x="9653191" y="711200"/>
            <a:ext cx="1054376" cy="266700"/>
          </a:xfrm>
          <a:prstGeom prst="roundRect">
            <a:avLst>
              <a:gd name="adj" fmla="val 30000"/>
            </a:avLst>
          </a:prstGeom>
          <a:noFill/>
          <a:ln w="9525">
            <a:solidFill>
              <a:srgbClr val="A9BDB6"/>
            </a:solidFill>
          </a:ln>
        </p:spPr>
      </p:sp>
      <p:sp>
        <p:nvSpPr>
          <p:cNvPr id="7" name="chip"/>
          <p:cNvSpPr txBox="1"/>
          <p:nvPr/>
        </p:nvSpPr>
        <p:spPr>
          <a:xfrm>
            <a:off x="9653191"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880844" y="711200"/>
            <a:ext cx="670747" cy="266700"/>
          </a:xfrm>
          <a:prstGeom prst="roundRect">
            <a:avLst>
              <a:gd name="adj" fmla="val 30000"/>
            </a:avLst>
          </a:prstGeom>
          <a:noFill/>
          <a:ln w="9525">
            <a:solidFill>
              <a:srgbClr val="A9BDB6"/>
            </a:solidFill>
          </a:ln>
        </p:spPr>
      </p:sp>
      <p:sp>
        <p:nvSpPr>
          <p:cNvPr id="9" name="chip"/>
          <p:cNvSpPr txBox="1"/>
          <p:nvPr/>
        </p:nvSpPr>
        <p:spPr>
          <a:xfrm>
            <a:off x="8880844"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Supp.</a:t>
            </a:r>
          </a:p>
        </p:txBody>
      </p:sp>
      <p:sp>
        <p:nvSpPr>
          <p:cNvPr id="10" name="panel"/>
          <p:cNvSpPr/>
          <p:nvPr/>
        </p:nvSpPr>
        <p:spPr>
          <a:xfrm>
            <a:off x="7767107" y="711200"/>
            <a:ext cx="1012137" cy="266700"/>
          </a:xfrm>
          <a:prstGeom prst="roundRect">
            <a:avLst>
              <a:gd name="adj" fmla="val 30000"/>
            </a:avLst>
          </a:prstGeom>
          <a:noFill/>
          <a:ln w="9525">
            <a:solidFill>
              <a:srgbClr val="A9BDB6"/>
            </a:solidFill>
          </a:ln>
        </p:spPr>
      </p:sp>
      <p:sp>
        <p:nvSpPr>
          <p:cNvPr id="11" name="chip"/>
          <p:cNvSpPr txBox="1"/>
          <p:nvPr/>
        </p:nvSpPr>
        <p:spPr>
          <a:xfrm>
            <a:off x="776710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Explain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inward gravitational attraction of the Sun's own mass</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is balanced by the outward pressure produced by the energy released in the core, so the Sun neither collapses nor expands</a:t>
            </a:r>
          </a:p>
        </p:txBody>
      </p:sp>
      <p:sp>
        <p:nvSpPr>
          <p:cNvPr id="19" name="ms-ref"/>
          <p:cNvSpPr txBox="1"/>
          <p:nvPr/>
        </p:nvSpPr>
        <p:spPr>
          <a:xfrm>
            <a:off x="558800" y="22459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Describe — 3 marks</a:t>
            </a:r>
          </a:p>
        </p:txBody>
      </p:sp>
      <p:sp>
        <p:nvSpPr>
          <p:cNvPr id="20" name="ms-objective"/>
          <p:cNvSpPr txBox="1"/>
          <p:nvPr/>
        </p:nvSpPr>
        <p:spPr>
          <a:xfrm>
            <a:off x="11302513" y="22459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hydrogen nuclei fuse together at the very high temperature and pressure of the core</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forming helium nuclei</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mass of the products is slightly less than that of the reactants, and the difference is released as energy</a:t>
            </a:r>
          </a:p>
        </p:txBody>
      </p:sp>
      <p:sp>
        <p:nvSpPr>
          <p:cNvPr id="27" name="ms-ref"/>
          <p:cNvSpPr txBox="1"/>
          <p:nvPr/>
        </p:nvSpPr>
        <p:spPr>
          <a:xfrm>
            <a:off x="558800" y="339915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Describe — 3 marks</a:t>
            </a:r>
          </a:p>
        </p:txBody>
      </p:sp>
      <p:sp>
        <p:nvSpPr>
          <p:cNvPr id="28" name="ms-objective"/>
          <p:cNvSpPr txBox="1"/>
          <p:nvPr/>
        </p:nvSpPr>
        <p:spPr>
          <a:xfrm>
            <a:off x="11302513" y="339915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29" name="ms-tick"/>
          <p:cNvSpPr txBox="1"/>
          <p:nvPr/>
        </p:nvSpPr>
        <p:spPr>
          <a:xfrm>
            <a:off x="558800" y="36398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398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core contracts and the outer layers expand — the Sun becomes a red giant</a:t>
            </a:r>
          </a:p>
        </p:txBody>
      </p:sp>
      <p:sp>
        <p:nvSpPr>
          <p:cNvPr id="31" name="ms-tick"/>
          <p:cNvSpPr txBox="1"/>
          <p:nvPr/>
        </p:nvSpPr>
        <p:spPr>
          <a:xfrm>
            <a:off x="558800" y="38931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8931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helium and heavier nuclei fuse in the core, up to the mass of iron</a:t>
            </a:r>
          </a:p>
        </p:txBody>
      </p:sp>
      <p:sp>
        <p:nvSpPr>
          <p:cNvPr id="33" name="ms-tick"/>
          <p:cNvSpPr txBox="1"/>
          <p:nvPr/>
        </p:nvSpPr>
        <p:spPr>
          <a:xfrm>
            <a:off x="558800" y="41465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1465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outer layers are then thrown off as a planetary nebula, leaving the hot dense core as a white dwarf</a:t>
            </a:r>
          </a:p>
        </p:txBody>
      </p:sp>
      <p:sp>
        <p:nvSpPr>
          <p:cNvPr id="35" name="panel"/>
          <p:cNvSpPr/>
          <p:nvPr/>
        </p:nvSpPr>
        <p:spPr>
          <a:xfrm>
            <a:off x="558800" y="558800"/>
            <a:ext cx="11074400" cy="12700"/>
          </a:xfrm>
          <a:prstGeom prst="rect">
            <a:avLst/>
          </a:prstGeom>
          <a:solidFill>
            <a:srgbClr val="2F4B45"/>
          </a:solidFill>
          <a:ln>
            <a:noFill/>
          </a:ln>
        </p:spPr>
      </p:sp>
      <p:sp>
        <p:nvSpPr>
          <p:cNvPr id="3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6 · SPACE PHYSICS</a:t>
            </a:r>
          </a:p>
        </p:txBody>
      </p:sp>
      <p:sp>
        <p:nvSpPr>
          <p:cNvPr id="3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38" name="panel"/>
          <p:cNvSpPr/>
          <p:nvPr/>
        </p:nvSpPr>
        <p:spPr>
          <a:xfrm>
            <a:off x="558800" y="6273800"/>
            <a:ext cx="11074400" cy="12700"/>
          </a:xfrm>
          <a:prstGeom prst="rect">
            <a:avLst/>
          </a:prstGeom>
          <a:solidFill>
            <a:srgbClr val="2F4B45"/>
          </a:solidFill>
          <a:ln>
            <a:noFill/>
          </a:ln>
        </p:spPr>
      </p:sp>
      <p:sp>
        <p:nvSpPr>
          <p:cNvPr id="3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6 · Space physics. Written by GioPhysics from Cambridge IGCSE Physics 0625 syllabus; not an awarding body's document.</a:t>
            </a:r>
          </a:p>
        </p:txBody>
      </p:sp>
      <p:sp>
        <p:nvSpPr>
          <p:cNvPr id="4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24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102E29"/>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102E29"/>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981956" y="711200"/>
            <a:ext cx="1312289" cy="266700"/>
          </a:xfrm>
          <a:prstGeom prst="roundRect">
            <a:avLst>
              <a:gd name="adj" fmla="val 30000"/>
            </a:avLst>
          </a:prstGeom>
          <a:solidFill>
            <a:srgbClr val="102E29"/>
          </a:solidFill>
          <a:ln>
            <a:no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6.1   ·   AO1</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What causes the seasons on Earth?</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Earth's distance from the Sun changes during the year.</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Earth's axis is tilted relative to the plane of its orbit.</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Earth spins on its axis once every 24 hours.</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Sun's output of energy varies during the year.</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6 · SPACE PHYSICS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6 · Space physics. Written by GioPhysics from Cambridge IGCSE Physics 0625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580515" y="711200"/>
            <a:ext cx="670747" cy="266700"/>
          </a:xfrm>
          <a:prstGeom prst="roundRect">
            <a:avLst>
              <a:gd name="adj" fmla="val 30000"/>
            </a:avLst>
          </a:prstGeom>
          <a:noFill/>
          <a:ln w="9525">
            <a:solidFill>
              <a:srgbClr val="102E29"/>
            </a:solidFill>
          </a:ln>
        </p:spPr>
      </p:sp>
      <p:sp>
        <p:nvSpPr>
          <p:cNvPr id="9" name="chip"/>
          <p:cNvSpPr txBox="1"/>
          <p:nvPr/>
        </p:nvSpPr>
        <p:spPr>
          <a:xfrm>
            <a:off x="8580515"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283152" y="711200"/>
            <a:ext cx="1195763" cy="266700"/>
          </a:xfrm>
          <a:prstGeom prst="roundRect">
            <a:avLst>
              <a:gd name="adj" fmla="val 30000"/>
            </a:avLst>
          </a:prstGeom>
          <a:solidFill>
            <a:srgbClr val="102E29"/>
          </a:solidFill>
          <a:ln>
            <a:noFill/>
          </a:ln>
        </p:spPr>
      </p:sp>
      <p:sp>
        <p:nvSpPr>
          <p:cNvPr id="11" name="chip"/>
          <p:cNvSpPr txBox="1"/>
          <p:nvPr/>
        </p:nvSpPr>
        <p:spPr>
          <a:xfrm>
            <a:off x="7283152"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6.2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Astronomers measure the speed at which distant galaxies are moving away from the Earth and the distance to each galaxy. The table gives values for four galaxies.</a:t>
            </a:r>
          </a:p>
        </p:txBody>
      </p:sp>
      <p:graphicFrame>
        <p:nvGraphicFramePr>
          <p:cNvPr id="14" name="readings"/>
          <p:cNvGraphicFramePr>
            <a:graphicFrameLocks noGrp="1"/>
          </p:cNvGraphicFramePr>
          <p:nvPr/>
        </p:nvGraphicFramePr>
        <p:xfrm>
          <a:off x="558800" y="1953260"/>
          <a:ext cx="11049000" cy="1460500"/>
        </p:xfrm>
        <a:graphic>
          <a:graphicData uri="http://schemas.openxmlformats.org/drawingml/2006/table">
            <a:tbl>
              <a:tblPr firstRow="1"/>
              <a:tblGrid>
                <a:gridCol w="3683000"/>
                <a:gridCol w="3683000"/>
                <a:gridCol w="3683000"/>
              </a:tblGrid>
              <a:tr h="292100">
                <a:tc>
                  <a:txBody>
                    <a:bodyPr/>
                    <a:lstStyle/>
                    <a:p>
                      <a:pPr marL="0" indent="0" algn="l">
                        <a:lnSpc>
                          <a:spcPct val="100000"/>
                        </a:lnSpc>
                        <a:buNone/>
                      </a:pPr>
                      <a:r>
                        <a:rPr lang="en-GB" sz="1000" b="1" i="0" dirty="0">
                          <a:solidFill>
                            <a:srgbClr val="F3EFDF"/>
                          </a:solidFill>
                          <a:latin typeface="Arial"/>
                          <a:cs typeface="Arial"/>
                        </a:rPr>
                        <a:t>galaxy</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distance d / 10²⁴ m</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speed of recession v / 10⁶ m/s</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r>
              <a:tr h="292100">
                <a:tc>
                  <a:txBody>
                    <a:bodyPr/>
                    <a:lstStyle/>
                    <a:p>
                      <a:pPr marL="0" indent="0" algn="l">
                        <a:lnSpc>
                          <a:spcPct val="100000"/>
                        </a:lnSpc>
                        <a:buNone/>
                      </a:pPr>
                      <a:r>
                        <a:rPr lang="en-GB" sz="1000" b="0" i="0" dirty="0">
                          <a:solidFill>
                            <a:srgbClr val="102E29"/>
                          </a:solidFill>
                          <a:latin typeface="Arial"/>
                          <a:cs typeface="Arial"/>
                        </a:rPr>
                        <a:t>P</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1.2</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2.6</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r h="292100">
                <a:tc>
                  <a:txBody>
                    <a:bodyPr/>
                    <a:lstStyle/>
                    <a:p>
                      <a:pPr marL="0" indent="0" algn="l">
                        <a:lnSpc>
                          <a:spcPct val="100000"/>
                        </a:lnSpc>
                        <a:buNone/>
                      </a:pPr>
                      <a:r>
                        <a:rPr lang="en-GB" sz="1000" b="0" i="0" dirty="0">
                          <a:solidFill>
                            <a:srgbClr val="102E29"/>
                          </a:solidFill>
                          <a:latin typeface="Arial"/>
                          <a:cs typeface="Arial"/>
                        </a:rPr>
                        <a:t>Q</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3.5</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7.7</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r h="292100">
                <a:tc>
                  <a:txBody>
                    <a:bodyPr/>
                    <a:lstStyle/>
                    <a:p>
                      <a:pPr marL="0" indent="0" algn="l">
                        <a:lnSpc>
                          <a:spcPct val="100000"/>
                        </a:lnSpc>
                        <a:buNone/>
                      </a:pPr>
                      <a:r>
                        <a:rPr lang="en-GB" sz="1000" b="0" i="0" dirty="0">
                          <a:solidFill>
                            <a:srgbClr val="102E29"/>
                          </a:solidFill>
                          <a:latin typeface="Arial"/>
                          <a:cs typeface="Arial"/>
                        </a:rPr>
                        <a:t>R</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6.0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13.2</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r h="292100">
                <a:tc>
                  <a:txBody>
                    <a:bodyPr/>
                    <a:lstStyle/>
                    <a:p>
                      <a:pPr marL="0" indent="0" algn="l">
                        <a:lnSpc>
                          <a:spcPct val="100000"/>
                        </a:lnSpc>
                        <a:buNone/>
                      </a:pPr>
                      <a:r>
                        <a:rPr lang="en-GB" sz="1000" b="0" i="0" dirty="0">
                          <a:solidFill>
                            <a:srgbClr val="102E29"/>
                          </a:solidFill>
                          <a:latin typeface="Arial"/>
                          <a:cs typeface="Arial"/>
                        </a:rPr>
                        <a:t>S</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9.4</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20.7</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bl>
          </a:graphicData>
        </a:graphic>
      </p:graphicFrame>
      <p:sp>
        <p:nvSpPr>
          <p:cNvPr id="15" name="panel"/>
          <p:cNvSpPr/>
          <p:nvPr/>
        </p:nvSpPr>
        <p:spPr>
          <a:xfrm>
            <a:off x="4289441" y="3591560"/>
            <a:ext cx="3613118" cy="2133600"/>
          </a:xfrm>
          <a:prstGeom prst="rect">
            <a:avLst/>
          </a:prstGeom>
          <a:solidFill>
            <a:srgbClr val="FFFFFF"/>
          </a:solidFill>
          <a:ln w="9525">
            <a:solidFill>
              <a:srgbClr val="C6C8BB"/>
            </a:solidFill>
          </a:ln>
        </p:spPr>
      </p:sp>
      <p:pic>
        <p:nvPicPr>
          <p:cNvPr id="16" name="Fig. 10.1" descr="An empty graph grid on which the readings in the table can be plotted. The horizontal axis is labelled distance d / 10²⁴ m and runs from 0 to 10 with a numbered gridline at every unit; the vertical axis is labelled speed of recession v / 10⁶ m/s and runs from 0 to 25 with a numbered gridline every 5. No points are plotted on the grid."/>
          <p:cNvPicPr>
            <a:picLocks noChangeAspect="1"/>
          </p:cNvPicPr>
          <p:nvPr/>
        </p:nvPicPr>
        <p:blipFill>
          <a:blip r:embed="rId3"/>
          <a:stretch>
            <a:fillRect/>
          </a:stretch>
        </p:blipFill>
        <p:spPr>
          <a:xfrm>
            <a:off x="4403741" y="3705860"/>
            <a:ext cx="3384518" cy="1905000"/>
          </a:xfrm>
          <a:prstGeom prst="rect">
            <a:avLst/>
          </a:prstGeom>
        </p:spPr>
      </p:pic>
      <p:sp>
        <p:nvSpPr>
          <p:cNvPr id="17" name="text"/>
          <p:cNvSpPr txBox="1"/>
          <p:nvPr/>
        </p:nvSpPr>
        <p:spPr>
          <a:xfrm>
            <a:off x="558800" y="5788660"/>
            <a:ext cx="11074400" cy="29718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10.1 — An empty graph grid on which the readings in the table can be plotted. The horizontal axis is labelled distance d / 10²⁴ m and runs from 0 to 10 with a numbered gridline at every unit; the vertical axis is labelled speed of recession v / 10⁶ m/s and runs from 0 to 25 with a numbered gridline every 5. No points are plotted on the grid.</a:t>
            </a:r>
          </a:p>
        </p:txBody>
      </p:sp>
      <p:sp>
        <p:nvSpPr>
          <p:cNvPr id="18" name="panel"/>
          <p:cNvSpPr/>
          <p:nvPr/>
        </p:nvSpPr>
        <p:spPr>
          <a:xfrm>
            <a:off x="558800" y="558800"/>
            <a:ext cx="11074400" cy="12700"/>
          </a:xfrm>
          <a:prstGeom prst="rect">
            <a:avLst/>
          </a:prstGeom>
          <a:solidFill>
            <a:srgbClr val="C6C8BB"/>
          </a:solidFill>
          <a:ln>
            <a:noFill/>
          </a:ln>
        </p:spPr>
      </p:sp>
      <p:sp>
        <p:nvSpPr>
          <p:cNvPr id="19"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6 · SPACE PHYSICS</a:t>
            </a:r>
          </a:p>
        </p:txBody>
      </p:sp>
      <p:sp>
        <p:nvSpPr>
          <p:cNvPr id="20"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1" name="panel"/>
          <p:cNvSpPr/>
          <p:nvPr/>
        </p:nvSpPr>
        <p:spPr>
          <a:xfrm>
            <a:off x="558800" y="6273800"/>
            <a:ext cx="11074400" cy="12700"/>
          </a:xfrm>
          <a:prstGeom prst="rect">
            <a:avLst/>
          </a:prstGeom>
          <a:solidFill>
            <a:srgbClr val="C6C8BB"/>
          </a:solidFill>
          <a:ln>
            <a:noFill/>
          </a:ln>
        </p:spPr>
      </p:sp>
      <p:sp>
        <p:nvSpPr>
          <p:cNvPr id="22"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6 · Space physics. Written by GioPhysics from Cambridge IGCSE Physics 0625 syllabus; not an awarding body's document.</a:t>
            </a:r>
          </a:p>
        </p:txBody>
      </p:sp>
      <p:sp>
        <p:nvSpPr>
          <p:cNvPr id="23"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24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580515" y="711200"/>
            <a:ext cx="670747" cy="266700"/>
          </a:xfrm>
          <a:prstGeom prst="roundRect">
            <a:avLst>
              <a:gd name="adj" fmla="val 30000"/>
            </a:avLst>
          </a:prstGeom>
          <a:noFill/>
          <a:ln w="9525">
            <a:solidFill>
              <a:srgbClr val="102E29"/>
            </a:solidFill>
          </a:ln>
        </p:spPr>
      </p:sp>
      <p:sp>
        <p:nvSpPr>
          <p:cNvPr id="9" name="chip"/>
          <p:cNvSpPr txBox="1"/>
          <p:nvPr/>
        </p:nvSpPr>
        <p:spPr>
          <a:xfrm>
            <a:off x="8580515"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283152" y="711200"/>
            <a:ext cx="1195763" cy="266700"/>
          </a:xfrm>
          <a:prstGeom prst="roundRect">
            <a:avLst>
              <a:gd name="adj" fmla="val 30000"/>
            </a:avLst>
          </a:prstGeom>
          <a:solidFill>
            <a:srgbClr val="102E29"/>
          </a:solidFill>
          <a:ln>
            <a:noFill/>
          </a:ln>
        </p:spPr>
      </p:sp>
      <p:sp>
        <p:nvSpPr>
          <p:cNvPr id="11" name="chip"/>
          <p:cNvSpPr txBox="1"/>
          <p:nvPr/>
        </p:nvSpPr>
        <p:spPr>
          <a:xfrm>
            <a:off x="7283152"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Describe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Describe the relationship between the speed of recession and the distance shown by the table.</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a value for the Hubble constant H₀ from these data, and give its unit.</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Estimate</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Use your value of H₀ to estimate the age of the Universe. Give your answer in seconds.</a:t>
            </a:r>
          </a:p>
        </p:txBody>
      </p:sp>
      <p:sp>
        <p:nvSpPr>
          <p:cNvPr id="22" name="part-ref"/>
          <p:cNvSpPr txBox="1"/>
          <p:nvPr/>
        </p:nvSpPr>
        <p:spPr>
          <a:xfrm>
            <a:off x="558800" y="30683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3" name="part-marks"/>
          <p:cNvSpPr txBox="1"/>
          <p:nvPr/>
        </p:nvSpPr>
        <p:spPr>
          <a:xfrm>
            <a:off x="11009102" y="30683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4" name="text"/>
          <p:cNvSpPr txBox="1"/>
          <p:nvPr/>
        </p:nvSpPr>
        <p:spPr>
          <a:xfrm>
            <a:off x="558800" y="330454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how the relationship in (a) supports the idea that the Universe began with the Big Bang.</a:t>
            </a:r>
          </a:p>
        </p:txBody>
      </p:sp>
      <p:sp>
        <p:nvSpPr>
          <p:cNvPr id="25" name="part-ref"/>
          <p:cNvSpPr txBox="1"/>
          <p:nvPr/>
        </p:nvSpPr>
        <p:spPr>
          <a:xfrm>
            <a:off x="558800" y="364236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  Suggest</a:t>
            </a:r>
          </a:p>
        </p:txBody>
      </p:sp>
      <p:sp>
        <p:nvSpPr>
          <p:cNvPr id="26" name="part-marks"/>
          <p:cNvSpPr txBox="1"/>
          <p:nvPr/>
        </p:nvSpPr>
        <p:spPr>
          <a:xfrm>
            <a:off x="11009102" y="364236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7" name="text"/>
          <p:cNvSpPr txBox="1"/>
          <p:nvPr/>
        </p:nvSpPr>
        <p:spPr>
          <a:xfrm>
            <a:off x="558800" y="387858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astronomers measured only four galaxies. Suggest two reasons why a value of H₀ obtained this way is less reliable than one obtained from several hundred galaxies.</a:t>
            </a:r>
          </a:p>
        </p:txBody>
      </p:sp>
      <p:sp>
        <p:nvSpPr>
          <p:cNvPr id="28" name="panel"/>
          <p:cNvSpPr/>
          <p:nvPr/>
        </p:nvSpPr>
        <p:spPr>
          <a:xfrm>
            <a:off x="558800" y="558800"/>
            <a:ext cx="11074400" cy="12700"/>
          </a:xfrm>
          <a:prstGeom prst="rect">
            <a:avLst/>
          </a:prstGeom>
          <a:solidFill>
            <a:srgbClr val="C6C8BB"/>
          </a:solidFill>
          <a:ln>
            <a:noFill/>
          </a:ln>
        </p:spPr>
      </p:sp>
      <p:sp>
        <p:nvSpPr>
          <p:cNvPr id="29"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6 · SPACE PHYSICS</a:t>
            </a:r>
          </a:p>
        </p:txBody>
      </p:sp>
      <p:sp>
        <p:nvSpPr>
          <p:cNvPr id="30"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31" name="panel"/>
          <p:cNvSpPr/>
          <p:nvPr/>
        </p:nvSpPr>
        <p:spPr>
          <a:xfrm>
            <a:off x="558800" y="6273800"/>
            <a:ext cx="11074400" cy="12700"/>
          </a:xfrm>
          <a:prstGeom prst="rect">
            <a:avLst/>
          </a:prstGeom>
          <a:solidFill>
            <a:srgbClr val="C6C8BB"/>
          </a:solidFill>
          <a:ln>
            <a:noFill/>
          </a:ln>
        </p:spPr>
      </p:sp>
      <p:sp>
        <p:nvSpPr>
          <p:cNvPr id="32"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6 · Space physics. Written by GioPhysics from Cambridge IGCSE Physics 0625 syllabus; not an awarding body's document.</a:t>
            </a:r>
          </a:p>
        </p:txBody>
      </p:sp>
      <p:sp>
        <p:nvSpPr>
          <p:cNvPr id="33"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24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580515" y="711200"/>
            <a:ext cx="670747" cy="266700"/>
          </a:xfrm>
          <a:prstGeom prst="roundRect">
            <a:avLst>
              <a:gd name="adj" fmla="val 30000"/>
            </a:avLst>
          </a:prstGeom>
          <a:noFill/>
          <a:ln w="9525">
            <a:solidFill>
              <a:srgbClr val="A9BDB6"/>
            </a:solidFill>
          </a:ln>
        </p:spPr>
      </p:sp>
      <p:sp>
        <p:nvSpPr>
          <p:cNvPr id="9" name="chip"/>
          <p:cNvSpPr txBox="1"/>
          <p:nvPr/>
        </p:nvSpPr>
        <p:spPr>
          <a:xfrm>
            <a:off x="8580515"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Supp.</a:t>
            </a:r>
          </a:p>
        </p:txBody>
      </p:sp>
      <p:sp>
        <p:nvSpPr>
          <p:cNvPr id="10" name="panel"/>
          <p:cNvSpPr/>
          <p:nvPr/>
        </p:nvSpPr>
        <p:spPr>
          <a:xfrm>
            <a:off x="7283152" y="711200"/>
            <a:ext cx="1195763" cy="266700"/>
          </a:xfrm>
          <a:prstGeom prst="roundRect">
            <a:avLst>
              <a:gd name="adj" fmla="val 30000"/>
            </a:avLst>
          </a:prstGeom>
          <a:noFill/>
          <a:ln w="9525">
            <a:solidFill>
              <a:srgbClr val="A9BDB6"/>
            </a:solidFill>
          </a:ln>
        </p:spPr>
      </p:sp>
      <p:sp>
        <p:nvSpPr>
          <p:cNvPr id="11" name="chip"/>
          <p:cNvSpPr txBox="1"/>
          <p:nvPr/>
        </p:nvSpPr>
        <p:spPr>
          <a:xfrm>
            <a:off x="7283152"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Describe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speed of recession increases as the distance increases</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and the increase is proportional — v/d is the same for all four galaxies</a:t>
            </a:r>
          </a:p>
        </p:txBody>
      </p:sp>
      <p:sp>
        <p:nvSpPr>
          <p:cNvPr id="19" name="ms-ref"/>
          <p:cNvSpPr txBox="1"/>
          <p:nvPr/>
        </p:nvSpPr>
        <p:spPr>
          <a:xfrm>
            <a:off x="558800" y="22459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3 marks</a:t>
            </a:r>
          </a:p>
        </p:txBody>
      </p:sp>
      <p:sp>
        <p:nvSpPr>
          <p:cNvPr id="20" name="ms-objective"/>
          <p:cNvSpPr txBox="1"/>
          <p:nvPr/>
        </p:nvSpPr>
        <p:spPr>
          <a:xfrm>
            <a:off x="11302513" y="22459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H₀ = v / d</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using galaxy S: H₀ = 20.7 × 10⁶ / 9.4 × 10²⁴</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H₀ = 2.2 × 10⁻¹⁸, unit s⁻¹ (per second)</a:t>
            </a:r>
          </a:p>
        </p:txBody>
      </p:sp>
      <p:sp>
        <p:nvSpPr>
          <p:cNvPr id="27" name="text"/>
          <p:cNvSpPr txBox="1"/>
          <p:nvPr/>
        </p:nvSpPr>
        <p:spPr>
          <a:xfrm>
            <a:off x="812800" y="3322955"/>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Working from a single well-separated point, or from the gradient of a v–d graph, both earn full marks. Taking the mean of the four ratios is also accepted.</a:t>
            </a:r>
          </a:p>
        </p:txBody>
      </p:sp>
      <p:sp>
        <p:nvSpPr>
          <p:cNvPr id="28" name="ms-ref"/>
          <p:cNvSpPr txBox="1"/>
          <p:nvPr/>
        </p:nvSpPr>
        <p:spPr>
          <a:xfrm>
            <a:off x="558800" y="364045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Estimate — 2 marks</a:t>
            </a:r>
          </a:p>
        </p:txBody>
      </p:sp>
      <p:sp>
        <p:nvSpPr>
          <p:cNvPr id="29" name="ms-objective"/>
          <p:cNvSpPr txBox="1"/>
          <p:nvPr/>
        </p:nvSpPr>
        <p:spPr>
          <a:xfrm>
            <a:off x="11302513" y="364045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0" name="ms-tick"/>
          <p:cNvSpPr txBox="1"/>
          <p:nvPr/>
        </p:nvSpPr>
        <p:spPr>
          <a:xfrm>
            <a:off x="558800" y="38811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1" name="ms-point"/>
          <p:cNvSpPr txBox="1"/>
          <p:nvPr/>
        </p:nvSpPr>
        <p:spPr>
          <a:xfrm>
            <a:off x="812800" y="38811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age ≈ 1 / H₀</a:t>
            </a:r>
          </a:p>
        </p:txBody>
      </p:sp>
      <p:sp>
        <p:nvSpPr>
          <p:cNvPr id="32" name="ms-tick"/>
          <p:cNvSpPr txBox="1"/>
          <p:nvPr/>
        </p:nvSpPr>
        <p:spPr>
          <a:xfrm>
            <a:off x="558800" y="41344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3" name="ms-point"/>
          <p:cNvSpPr txBox="1"/>
          <p:nvPr/>
        </p:nvSpPr>
        <p:spPr>
          <a:xfrm>
            <a:off x="812800" y="41344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age ≈ 1 / 2.2 × 10⁻¹⁸ = 4.5 × 10¹⁷ s</a:t>
            </a:r>
          </a:p>
        </p:txBody>
      </p:sp>
      <p:sp>
        <p:nvSpPr>
          <p:cNvPr id="34" name="ms-ref"/>
          <p:cNvSpPr txBox="1"/>
          <p:nvPr/>
        </p:nvSpPr>
        <p:spPr>
          <a:xfrm>
            <a:off x="558800" y="454025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3 marks</a:t>
            </a:r>
          </a:p>
        </p:txBody>
      </p:sp>
      <p:sp>
        <p:nvSpPr>
          <p:cNvPr id="35" name="ms-objective"/>
          <p:cNvSpPr txBox="1"/>
          <p:nvPr/>
        </p:nvSpPr>
        <p:spPr>
          <a:xfrm>
            <a:off x="11302513" y="454025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6" name="ms-tick"/>
          <p:cNvSpPr txBox="1"/>
          <p:nvPr/>
        </p:nvSpPr>
        <p:spPr>
          <a:xfrm>
            <a:off x="558800" y="47809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7" name="ms-point"/>
          <p:cNvSpPr txBox="1"/>
          <p:nvPr/>
        </p:nvSpPr>
        <p:spPr>
          <a:xfrm>
            <a:off x="812800" y="47809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every distant galaxy is moving away from us, and the further away it is the faster it recedes, so the Universe is expanding</a:t>
            </a:r>
          </a:p>
        </p:txBody>
      </p:sp>
      <p:sp>
        <p:nvSpPr>
          <p:cNvPr id="38" name="ms-tick"/>
          <p:cNvSpPr txBox="1"/>
          <p:nvPr/>
        </p:nvSpPr>
        <p:spPr>
          <a:xfrm>
            <a:off x="558800" y="50342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9" name="ms-point"/>
          <p:cNvSpPr txBox="1"/>
          <p:nvPr/>
        </p:nvSpPr>
        <p:spPr>
          <a:xfrm>
            <a:off x="812800" y="50342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tracing the motion backwards, all the galaxies were once much closer together</a:t>
            </a:r>
          </a:p>
        </p:txBody>
      </p:sp>
      <p:sp>
        <p:nvSpPr>
          <p:cNvPr id="40" name="ms-tick"/>
          <p:cNvSpPr txBox="1"/>
          <p:nvPr/>
        </p:nvSpPr>
        <p:spPr>
          <a:xfrm>
            <a:off x="558800" y="528764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1" name="ms-point"/>
          <p:cNvSpPr txBox="1"/>
          <p:nvPr/>
        </p:nvSpPr>
        <p:spPr>
          <a:xfrm>
            <a:off x="812800" y="528764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 the expansion began from a single point at a definite time in the past</a:t>
            </a:r>
          </a:p>
        </p:txBody>
      </p:sp>
      <p:sp>
        <p:nvSpPr>
          <p:cNvPr id="42" name="text"/>
          <p:cNvSpPr txBox="1"/>
          <p:nvPr/>
        </p:nvSpPr>
        <p:spPr>
          <a:xfrm>
            <a:off x="812800" y="5617210"/>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last mark is the one that closes the argument. Candidates who describe the expansion but never run it backwards have given evidence for expansion, not for a beginning.</a:t>
            </a:r>
          </a:p>
        </p:txBody>
      </p:sp>
      <p:sp>
        <p:nvSpPr>
          <p:cNvPr id="43" name="panel"/>
          <p:cNvSpPr/>
          <p:nvPr/>
        </p:nvSpPr>
        <p:spPr>
          <a:xfrm>
            <a:off x="558800" y="558800"/>
            <a:ext cx="11074400" cy="12700"/>
          </a:xfrm>
          <a:prstGeom prst="rect">
            <a:avLst/>
          </a:prstGeom>
          <a:solidFill>
            <a:srgbClr val="2F4B45"/>
          </a:solidFill>
          <a:ln>
            <a:noFill/>
          </a:ln>
        </p:spPr>
      </p:sp>
      <p:sp>
        <p:nvSpPr>
          <p:cNvPr id="44"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6 · SPACE PHYSICS</a:t>
            </a:r>
          </a:p>
        </p:txBody>
      </p:sp>
      <p:sp>
        <p:nvSpPr>
          <p:cNvPr id="45"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6" name="panel"/>
          <p:cNvSpPr/>
          <p:nvPr/>
        </p:nvSpPr>
        <p:spPr>
          <a:xfrm>
            <a:off x="558800" y="6273800"/>
            <a:ext cx="11074400" cy="12700"/>
          </a:xfrm>
          <a:prstGeom prst="rect">
            <a:avLst/>
          </a:prstGeom>
          <a:solidFill>
            <a:srgbClr val="2F4B45"/>
          </a:solidFill>
          <a:ln>
            <a:noFill/>
          </a:ln>
        </p:spPr>
      </p:sp>
      <p:sp>
        <p:nvSpPr>
          <p:cNvPr id="47"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6 · Space physics. Written by GioPhysics from Cambridge IGCSE Physics 0625 syllabus; not an awarding body's document.</a:t>
            </a:r>
          </a:p>
        </p:txBody>
      </p:sp>
      <p:sp>
        <p:nvSpPr>
          <p:cNvPr id="48"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24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580515" y="711200"/>
            <a:ext cx="670747" cy="266700"/>
          </a:xfrm>
          <a:prstGeom prst="roundRect">
            <a:avLst>
              <a:gd name="adj" fmla="val 30000"/>
            </a:avLst>
          </a:prstGeom>
          <a:noFill/>
          <a:ln w="9525">
            <a:solidFill>
              <a:srgbClr val="A9BDB6"/>
            </a:solidFill>
          </a:ln>
        </p:spPr>
      </p:sp>
      <p:sp>
        <p:nvSpPr>
          <p:cNvPr id="9" name="chip"/>
          <p:cNvSpPr txBox="1"/>
          <p:nvPr/>
        </p:nvSpPr>
        <p:spPr>
          <a:xfrm>
            <a:off x="8580515"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Supp.</a:t>
            </a:r>
          </a:p>
        </p:txBody>
      </p:sp>
      <p:sp>
        <p:nvSpPr>
          <p:cNvPr id="10" name="panel"/>
          <p:cNvSpPr/>
          <p:nvPr/>
        </p:nvSpPr>
        <p:spPr>
          <a:xfrm>
            <a:off x="7283152" y="711200"/>
            <a:ext cx="1195763" cy="266700"/>
          </a:xfrm>
          <a:prstGeom prst="roundRect">
            <a:avLst>
              <a:gd name="adj" fmla="val 30000"/>
            </a:avLst>
          </a:prstGeom>
          <a:noFill/>
          <a:ln w="9525">
            <a:solidFill>
              <a:srgbClr val="A9BDB6"/>
            </a:solidFill>
          </a:ln>
        </p:spPr>
      </p:sp>
      <p:sp>
        <p:nvSpPr>
          <p:cNvPr id="11" name="chip"/>
          <p:cNvSpPr txBox="1"/>
          <p:nvPr/>
        </p:nvSpPr>
        <p:spPr>
          <a:xfrm>
            <a:off x="7283152"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(e)  Suggest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15" name="ms-tick"/>
          <p:cNvSpPr txBox="1"/>
          <p:nvPr/>
        </p:nvSpPr>
        <p:spPr>
          <a:xfrm>
            <a:off x="558800" y="158686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distance to a galaxy is very difficult to measure and carries a large uncertainty, so a value from four galaxies depends heavily on whether those four happen to be well measured</a:t>
            </a:r>
          </a:p>
        </p:txBody>
      </p:sp>
      <p:sp>
        <p:nvSpPr>
          <p:cNvPr id="17" name="ms-tick"/>
          <p:cNvSpPr txBox="1"/>
          <p:nvPr/>
        </p:nvSpPr>
        <p:spPr>
          <a:xfrm>
            <a:off x="558800" y="203009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203009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galaxies also have their own motion within their local cluster on top of the expansion, and averaging over many galaxies is what reduces that additional scatter</a:t>
            </a:r>
          </a:p>
        </p:txBody>
      </p:sp>
      <p:sp>
        <p:nvSpPr>
          <p:cNvPr id="19" name="text"/>
          <p:cNvSpPr txBox="1"/>
          <p:nvPr/>
        </p:nvSpPr>
        <p:spPr>
          <a:xfrm>
            <a:off x="812800" y="2549525"/>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only place on this paper where the marks are for judging data rather than using it — which is what Topic 6 offers in place of a practical, since space physics is not examined on Paper 5 or Paper 6.</a:t>
            </a:r>
          </a:p>
        </p:txBody>
      </p:sp>
      <p:sp>
        <p:nvSpPr>
          <p:cNvPr id="20" name="panel"/>
          <p:cNvSpPr/>
          <p:nvPr/>
        </p:nvSpPr>
        <p:spPr>
          <a:xfrm>
            <a:off x="558800" y="558800"/>
            <a:ext cx="11074400" cy="12700"/>
          </a:xfrm>
          <a:prstGeom prst="rect">
            <a:avLst/>
          </a:prstGeom>
          <a:solidFill>
            <a:srgbClr val="2F4B45"/>
          </a:solidFill>
          <a:ln>
            <a:noFill/>
          </a:ln>
        </p:spPr>
      </p:sp>
      <p:sp>
        <p:nvSpPr>
          <p:cNvPr id="21"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6 · SPACE PHYSICS</a:t>
            </a:r>
          </a:p>
        </p:txBody>
      </p:sp>
      <p:sp>
        <p:nvSpPr>
          <p:cNvPr id="22"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3" name="panel"/>
          <p:cNvSpPr/>
          <p:nvPr/>
        </p:nvSpPr>
        <p:spPr>
          <a:xfrm>
            <a:off x="558800" y="6273800"/>
            <a:ext cx="11074400" cy="12700"/>
          </a:xfrm>
          <a:prstGeom prst="rect">
            <a:avLst/>
          </a:prstGeom>
          <a:solidFill>
            <a:srgbClr val="2F4B45"/>
          </a:solidFill>
          <a:ln>
            <a:noFill/>
          </a:ln>
        </p:spPr>
      </p:sp>
      <p:sp>
        <p:nvSpPr>
          <p:cNvPr id="24"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6 · Space physics. Written by GioPhysics from Cambridge IGCSE Physics 0625 syllabus; not an awarding body's document.</a:t>
            </a:r>
          </a:p>
        </p:txBody>
      </p:sp>
      <p:sp>
        <p:nvSpPr>
          <p:cNvPr id="25"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24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Command words</a:t>
            </a:r>
          </a:p>
        </p:txBody>
      </p:sp>
      <p:sp>
        <p:nvSpPr>
          <p:cNvPr id="3" name="panel"/>
          <p:cNvSpPr/>
          <p:nvPr/>
        </p:nvSpPr>
        <p:spPr>
          <a:xfrm>
            <a:off x="558800" y="1117600"/>
            <a:ext cx="508000" cy="31750"/>
          </a:xfrm>
          <a:prstGeom prst="rect">
            <a:avLst/>
          </a:prstGeom>
          <a:solidFill>
            <a:srgbClr val="EF5C3E"/>
          </a:solidFill>
          <a:ln>
            <a:noFill/>
          </a:ln>
        </p:spPr>
      </p:sp>
      <p:sp>
        <p:nvSpPr>
          <p:cNvPr id="4"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Cambridge IGCSE Physics — the board's own definitions</a:t>
            </a:r>
          </a:p>
        </p:txBody>
      </p:sp>
      <p:sp>
        <p:nvSpPr>
          <p:cNvPr id="5" name="command-word"/>
          <p:cNvSpPr txBox="1"/>
          <p:nvPr/>
        </p:nvSpPr>
        <p:spPr>
          <a:xfrm>
            <a:off x="5588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Calculate</a:t>
            </a:r>
          </a:p>
        </p:txBody>
      </p:sp>
      <p:sp>
        <p:nvSpPr>
          <p:cNvPr id="6" name="text"/>
          <p:cNvSpPr txBox="1"/>
          <p:nvPr/>
        </p:nvSpPr>
        <p:spPr>
          <a:xfrm>
            <a:off x="558800" y="156972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Work out from given facts, figures or information.</a:t>
            </a:r>
          </a:p>
        </p:txBody>
      </p:sp>
      <p:sp>
        <p:nvSpPr>
          <p:cNvPr id="7" name="command-word"/>
          <p:cNvSpPr txBox="1"/>
          <p:nvPr/>
        </p:nvSpPr>
        <p:spPr>
          <a:xfrm>
            <a:off x="558800" y="190817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Define</a:t>
            </a:r>
          </a:p>
        </p:txBody>
      </p:sp>
      <p:sp>
        <p:nvSpPr>
          <p:cNvPr id="8" name="text"/>
          <p:cNvSpPr txBox="1"/>
          <p:nvPr/>
        </p:nvSpPr>
        <p:spPr>
          <a:xfrm>
            <a:off x="558800" y="213169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the precise meaning.</a:t>
            </a:r>
          </a:p>
        </p:txBody>
      </p:sp>
      <p:sp>
        <p:nvSpPr>
          <p:cNvPr id="9" name="command-word"/>
          <p:cNvSpPr txBox="1"/>
          <p:nvPr/>
        </p:nvSpPr>
        <p:spPr>
          <a:xfrm>
            <a:off x="558800" y="247015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Describe</a:t>
            </a:r>
          </a:p>
        </p:txBody>
      </p:sp>
      <p:sp>
        <p:nvSpPr>
          <p:cNvPr id="10" name="text"/>
          <p:cNvSpPr txBox="1"/>
          <p:nvPr/>
        </p:nvSpPr>
        <p:spPr>
          <a:xfrm>
            <a:off x="558800" y="269367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State the points of a topic; give characteristics and main features.</a:t>
            </a:r>
          </a:p>
        </p:txBody>
      </p:sp>
      <p:sp>
        <p:nvSpPr>
          <p:cNvPr id="11" name="command-word"/>
          <p:cNvSpPr txBox="1"/>
          <p:nvPr/>
        </p:nvSpPr>
        <p:spPr>
          <a:xfrm>
            <a:off x="558800" y="303212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Determine</a:t>
            </a:r>
          </a:p>
        </p:txBody>
      </p:sp>
      <p:sp>
        <p:nvSpPr>
          <p:cNvPr id="12" name="text"/>
          <p:cNvSpPr txBox="1"/>
          <p:nvPr/>
        </p:nvSpPr>
        <p:spPr>
          <a:xfrm>
            <a:off x="558800" y="325564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Establish an answer using the information available.</a:t>
            </a:r>
          </a:p>
        </p:txBody>
      </p:sp>
      <p:sp>
        <p:nvSpPr>
          <p:cNvPr id="13" name="command-word"/>
          <p:cNvSpPr txBox="1"/>
          <p:nvPr/>
        </p:nvSpPr>
        <p:spPr>
          <a:xfrm>
            <a:off x="558800" y="35941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Estimate</a:t>
            </a:r>
          </a:p>
        </p:txBody>
      </p:sp>
      <p:sp>
        <p:nvSpPr>
          <p:cNvPr id="14" name="text"/>
          <p:cNvSpPr txBox="1"/>
          <p:nvPr/>
        </p:nvSpPr>
        <p:spPr>
          <a:xfrm>
            <a:off x="558800" y="381762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Suggest an approximate value.</a:t>
            </a:r>
          </a:p>
        </p:txBody>
      </p:sp>
      <p:sp>
        <p:nvSpPr>
          <p:cNvPr id="15" name="command-word"/>
          <p:cNvSpPr txBox="1"/>
          <p:nvPr/>
        </p:nvSpPr>
        <p:spPr>
          <a:xfrm>
            <a:off x="558800" y="415607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Explain</a:t>
            </a:r>
          </a:p>
        </p:txBody>
      </p:sp>
      <p:sp>
        <p:nvSpPr>
          <p:cNvPr id="16" name="text"/>
          <p:cNvSpPr txBox="1"/>
          <p:nvPr/>
        </p:nvSpPr>
        <p:spPr>
          <a:xfrm>
            <a:off x="558800" y="437959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Set out purposes or reasons; make relationships evident; give why and/or how.</a:t>
            </a:r>
          </a:p>
        </p:txBody>
      </p:sp>
      <p:sp>
        <p:nvSpPr>
          <p:cNvPr id="17" name="command-word"/>
          <p:cNvSpPr txBox="1"/>
          <p:nvPr/>
        </p:nvSpPr>
        <p:spPr>
          <a:xfrm>
            <a:off x="558800" y="489140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Give</a:t>
            </a:r>
          </a:p>
        </p:txBody>
      </p:sp>
      <p:sp>
        <p:nvSpPr>
          <p:cNvPr id="18" name="text"/>
          <p:cNvSpPr txBox="1"/>
          <p:nvPr/>
        </p:nvSpPr>
        <p:spPr>
          <a:xfrm>
            <a:off x="558800" y="511492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Produce an answer from a given source or recall.</a:t>
            </a:r>
          </a:p>
        </p:txBody>
      </p:sp>
      <p:sp>
        <p:nvSpPr>
          <p:cNvPr id="19" name="command-word"/>
          <p:cNvSpPr txBox="1"/>
          <p:nvPr/>
        </p:nvSpPr>
        <p:spPr>
          <a:xfrm>
            <a:off x="558800" y="545338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Identify</a:t>
            </a:r>
          </a:p>
        </p:txBody>
      </p:sp>
      <p:sp>
        <p:nvSpPr>
          <p:cNvPr id="20" name="text"/>
          <p:cNvSpPr txBox="1"/>
          <p:nvPr/>
        </p:nvSpPr>
        <p:spPr>
          <a:xfrm>
            <a:off x="558800" y="567690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Name, select or recognise.</a:t>
            </a:r>
          </a:p>
        </p:txBody>
      </p:sp>
      <p:sp>
        <p:nvSpPr>
          <p:cNvPr id="21" name="command-word"/>
          <p:cNvSpPr txBox="1"/>
          <p:nvPr/>
        </p:nvSpPr>
        <p:spPr>
          <a:xfrm>
            <a:off x="63119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Show (that)</a:t>
            </a:r>
          </a:p>
        </p:txBody>
      </p:sp>
      <p:sp>
        <p:nvSpPr>
          <p:cNvPr id="22" name="text"/>
          <p:cNvSpPr txBox="1"/>
          <p:nvPr/>
        </p:nvSpPr>
        <p:spPr>
          <a:xfrm>
            <a:off x="6311900" y="156972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Provide structured evidence that leads to a given result.</a:t>
            </a:r>
          </a:p>
        </p:txBody>
      </p:sp>
      <p:sp>
        <p:nvSpPr>
          <p:cNvPr id="23" name="command-word"/>
          <p:cNvSpPr txBox="1"/>
          <p:nvPr/>
        </p:nvSpPr>
        <p:spPr>
          <a:xfrm>
            <a:off x="6311900" y="190817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State</a:t>
            </a:r>
          </a:p>
        </p:txBody>
      </p:sp>
      <p:sp>
        <p:nvSpPr>
          <p:cNvPr id="24" name="text"/>
          <p:cNvSpPr txBox="1"/>
          <p:nvPr/>
        </p:nvSpPr>
        <p:spPr>
          <a:xfrm>
            <a:off x="6311900" y="213169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Express in clear terms.</a:t>
            </a:r>
          </a:p>
        </p:txBody>
      </p:sp>
      <p:sp>
        <p:nvSpPr>
          <p:cNvPr id="25" name="command-word"/>
          <p:cNvSpPr txBox="1"/>
          <p:nvPr/>
        </p:nvSpPr>
        <p:spPr>
          <a:xfrm>
            <a:off x="6311900" y="247015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Suggest</a:t>
            </a:r>
          </a:p>
        </p:txBody>
      </p:sp>
      <p:sp>
        <p:nvSpPr>
          <p:cNvPr id="26" name="text"/>
          <p:cNvSpPr txBox="1"/>
          <p:nvPr/>
        </p:nvSpPr>
        <p:spPr>
          <a:xfrm>
            <a:off x="6311900" y="2693670"/>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Apply knowledge and understanding to situations where there is a range of valid responses in order to make proposals.</a:t>
            </a:r>
          </a:p>
        </p:txBody>
      </p:sp>
      <p:sp>
        <p:nvSpPr>
          <p:cNvPr id="27" name="panel"/>
          <p:cNvSpPr/>
          <p:nvPr/>
        </p:nvSpPr>
        <p:spPr>
          <a:xfrm>
            <a:off x="558800" y="558800"/>
            <a:ext cx="11074400" cy="12700"/>
          </a:xfrm>
          <a:prstGeom prst="rect">
            <a:avLst/>
          </a:prstGeom>
          <a:solidFill>
            <a:srgbClr val="C6C8BB"/>
          </a:solidFill>
          <a:ln>
            <a:noFill/>
          </a:ln>
        </p:spPr>
      </p:sp>
      <p:sp>
        <p:nvSpPr>
          <p:cNvPr id="2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6 · SPACE PHYSICS</a:t>
            </a:r>
          </a:p>
        </p:txBody>
      </p:sp>
      <p:sp>
        <p:nvSpPr>
          <p:cNvPr id="2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30" name="panel"/>
          <p:cNvSpPr/>
          <p:nvPr/>
        </p:nvSpPr>
        <p:spPr>
          <a:xfrm>
            <a:off x="558800" y="6273800"/>
            <a:ext cx="11074400" cy="12700"/>
          </a:xfrm>
          <a:prstGeom prst="rect">
            <a:avLst/>
          </a:prstGeom>
          <a:solidFill>
            <a:srgbClr val="C6C8BB"/>
          </a:solidFill>
          <a:ln>
            <a:noFill/>
          </a:ln>
        </p:spPr>
      </p:sp>
      <p:sp>
        <p:nvSpPr>
          <p:cNvPr id="3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6 · Space physics. Written by GioPhysics from Cambridge IGCSE Physics 0625 syllabus; not an awarding body's document.</a:t>
            </a:r>
          </a:p>
        </p:txBody>
      </p:sp>
      <p:sp>
        <p:nvSpPr>
          <p:cNvPr id="3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24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A9BDB6"/>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A9BDB6"/>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7981956" y="711200"/>
            <a:ext cx="1312289" cy="266700"/>
          </a:xfrm>
          <a:prstGeom prst="roundRect">
            <a:avLst>
              <a:gd name="adj" fmla="val 30000"/>
            </a:avLst>
          </a:prstGeom>
          <a:noFill/>
          <a:ln w="9525">
            <a:solidFill>
              <a:srgbClr val="A9BDB6"/>
            </a:solid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Earth's axis is tilted relative to the plane of its orbit.</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is the near-universal misconception, and it is testable against the fact that the northern and southern hemispheres have opposite seasons at the same moment. C gives day and night, not the seasons.</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6 · SPACE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6 · Space physics.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 / 24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2</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102E29"/>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102E29"/>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981956" y="711200"/>
            <a:ext cx="1312289" cy="266700"/>
          </a:xfrm>
          <a:prstGeom prst="roundRect">
            <a:avLst>
              <a:gd name="adj" fmla="val 30000"/>
            </a:avLst>
          </a:prstGeom>
          <a:solidFill>
            <a:srgbClr val="102E29"/>
          </a:solidFill>
          <a:ln>
            <a:no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6.1   ·   AO1</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Which list gives four planets in order of increasing distance from the Sun?</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Mercury, Venus, Mars, Earth</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Venus, Earth, Mars, Jupiter</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Earth, Venus, Jupiter, Saturn</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Mars, Earth, Saturn, Jupiter</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6 · SPACE PHYSICS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6 · Space physics. Written by GioPhysics from Cambridge IGCSE Physics 0625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2</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A9BDB6"/>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A9BDB6"/>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7981956" y="711200"/>
            <a:ext cx="1312289" cy="266700"/>
          </a:xfrm>
          <a:prstGeom prst="roundRect">
            <a:avLst>
              <a:gd name="adj" fmla="val 30000"/>
            </a:avLst>
          </a:prstGeom>
          <a:noFill/>
          <a:ln w="9525">
            <a:solidFill>
              <a:srgbClr val="A9BDB6"/>
            </a:solid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Venus, Earth, Mars, Jupiter</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C and D each swap one neighbouring pair, so none can be eliminated by a rough sense of the order alone — the candidate has to know the actual sequence. The four rocky planets run Mercury, Venus, Earth, Mars, and Jupiter is the first of the gas giants beyond them.</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6 · SPACE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6 · Space physics.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5 / 24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3</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199200" y="711200"/>
            <a:ext cx="670747" cy="266700"/>
          </a:xfrm>
          <a:prstGeom prst="roundRect">
            <a:avLst>
              <a:gd name="adj" fmla="val 30000"/>
            </a:avLst>
          </a:prstGeom>
          <a:noFill/>
          <a:ln w="9525">
            <a:solidFill>
              <a:srgbClr val="102E29"/>
            </a:solidFill>
          </a:ln>
        </p:spPr>
      </p:sp>
      <p:sp>
        <p:nvSpPr>
          <p:cNvPr id="9" name="chip"/>
          <p:cNvSpPr txBox="1"/>
          <p:nvPr/>
        </p:nvSpPr>
        <p:spPr>
          <a:xfrm>
            <a:off x="9199200"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785311" y="711200"/>
            <a:ext cx="1312289" cy="266700"/>
          </a:xfrm>
          <a:prstGeom prst="roundRect">
            <a:avLst>
              <a:gd name="adj" fmla="val 30000"/>
            </a:avLst>
          </a:prstGeom>
          <a:solidFill>
            <a:srgbClr val="102E29"/>
          </a:solidFill>
          <a:ln>
            <a:noFill/>
          </a:ln>
        </p:spPr>
      </p:sp>
      <p:sp>
        <p:nvSpPr>
          <p:cNvPr id="11" name="chip"/>
          <p:cNvSpPr txBox="1"/>
          <p:nvPr/>
        </p:nvSpPr>
        <p:spPr>
          <a:xfrm>
            <a:off x="778531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6.1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planet orbits its star in a nearly circular path of radius 1.1 × 10¹¹ m, taking 1.9 × 10⁷ s to complete one orbit. What is its average orbital speed?</a:t>
            </a:r>
          </a:p>
        </p:txBody>
      </p:sp>
      <p:sp>
        <p:nvSpPr>
          <p:cNvPr id="14" name="panel"/>
          <p:cNvSpPr/>
          <p:nvPr/>
        </p:nvSpPr>
        <p:spPr>
          <a:xfrm>
            <a:off x="4300723" y="1953260"/>
            <a:ext cx="3590554" cy="2120900"/>
          </a:xfrm>
          <a:prstGeom prst="rect">
            <a:avLst/>
          </a:prstGeom>
          <a:solidFill>
            <a:srgbClr val="FFFFFF"/>
          </a:solidFill>
          <a:ln w="9525">
            <a:solidFill>
              <a:srgbClr val="C6C8BB"/>
            </a:solidFill>
          </a:ln>
        </p:spPr>
      </p:sp>
      <p:pic>
        <p:nvPicPr>
          <p:cNvPr id="15" name="Fig. 3.1" descr="A planet moving on a nearly circular orbit around its star. The star is a disc at the centre of a dashed circle and the planet is a smaller disc on that circle, level with the star and to its right. The distance from the centre of the star out to the planet is marked 1.1 × 10¹¹ m, an arrow at the planet points along the orbit to show the direction in which it travels, and a note beneath states that one complete orbit takes 1.9 × 10⁷ s."/>
          <p:cNvPicPr>
            <a:picLocks noChangeAspect="1"/>
          </p:cNvPicPr>
          <p:nvPr/>
        </p:nvPicPr>
        <p:blipFill>
          <a:blip r:embed="rId3"/>
          <a:stretch>
            <a:fillRect/>
          </a:stretch>
        </p:blipFill>
        <p:spPr>
          <a:xfrm>
            <a:off x="4415023" y="2067560"/>
            <a:ext cx="3361954" cy="1892300"/>
          </a:xfrm>
          <a:prstGeom prst="rect">
            <a:avLst/>
          </a:prstGeom>
        </p:spPr>
      </p:pic>
      <p:sp>
        <p:nvSpPr>
          <p:cNvPr id="16" name="text"/>
          <p:cNvSpPr txBox="1"/>
          <p:nvPr/>
        </p:nvSpPr>
        <p:spPr>
          <a:xfrm>
            <a:off x="558800" y="41376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3.1 — A planet moving on a nearly circular orbit around its star. The star is a disc at the centre of a dashed circle and the planet is a smaller disc on that circle, level with the star and to its right. The distance from the centre of the star out to the planet is marked 1.1 × 10¹¹ m, an arrow at the planet points along the orbit to show the direction in which it travels, and a note beneath states that one complete orbit takes 1.9 × 10⁷ s.</a:t>
            </a:r>
          </a:p>
        </p:txBody>
      </p:sp>
      <p:sp>
        <p:nvSpPr>
          <p:cNvPr id="17" name="choice-letter"/>
          <p:cNvSpPr txBox="1"/>
          <p:nvPr/>
        </p:nvSpPr>
        <p:spPr>
          <a:xfrm>
            <a:off x="558800" y="47358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58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5.8 × 10³ m/s</a:t>
            </a:r>
          </a:p>
        </p:txBody>
      </p:sp>
      <p:sp>
        <p:nvSpPr>
          <p:cNvPr id="19" name="choice-letter"/>
          <p:cNvSpPr txBox="1"/>
          <p:nvPr/>
        </p:nvSpPr>
        <p:spPr>
          <a:xfrm>
            <a:off x="558800" y="51041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41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1.8 × 10⁴ m/s</a:t>
            </a:r>
          </a:p>
        </p:txBody>
      </p:sp>
      <p:sp>
        <p:nvSpPr>
          <p:cNvPr id="21" name="choice-letter"/>
          <p:cNvSpPr txBox="1"/>
          <p:nvPr/>
        </p:nvSpPr>
        <p:spPr>
          <a:xfrm>
            <a:off x="558800" y="54724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24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3.6 × 10⁴ m/s</a:t>
            </a:r>
          </a:p>
        </p:txBody>
      </p:sp>
      <p:sp>
        <p:nvSpPr>
          <p:cNvPr id="23" name="choice-letter"/>
          <p:cNvSpPr txBox="1"/>
          <p:nvPr/>
        </p:nvSpPr>
        <p:spPr>
          <a:xfrm>
            <a:off x="558800" y="58407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07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5.8 × 10⁴ m/s</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6 · SPACE PHYSICS</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6 · Space physics. Written by GioPhysics from Cambridge IGCSE Physics 0625 syllabus;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3</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199200" y="711200"/>
            <a:ext cx="670747" cy="266700"/>
          </a:xfrm>
          <a:prstGeom prst="roundRect">
            <a:avLst>
              <a:gd name="adj" fmla="val 30000"/>
            </a:avLst>
          </a:prstGeom>
          <a:noFill/>
          <a:ln w="9525">
            <a:solidFill>
              <a:srgbClr val="A9BDB6"/>
            </a:solidFill>
          </a:ln>
        </p:spPr>
      </p:sp>
      <p:sp>
        <p:nvSpPr>
          <p:cNvPr id="9" name="chip"/>
          <p:cNvSpPr txBox="1"/>
          <p:nvPr/>
        </p:nvSpPr>
        <p:spPr>
          <a:xfrm>
            <a:off x="9199200"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Supp.</a:t>
            </a:r>
          </a:p>
        </p:txBody>
      </p:sp>
      <p:sp>
        <p:nvSpPr>
          <p:cNvPr id="10" name="panel"/>
          <p:cNvSpPr/>
          <p:nvPr/>
        </p:nvSpPr>
        <p:spPr>
          <a:xfrm>
            <a:off x="7785311" y="711200"/>
            <a:ext cx="1312289" cy="266700"/>
          </a:xfrm>
          <a:prstGeom prst="roundRect">
            <a:avLst>
              <a:gd name="adj" fmla="val 30000"/>
            </a:avLst>
          </a:prstGeom>
          <a:noFill/>
          <a:ln w="9525">
            <a:solidFill>
              <a:srgbClr val="A9BDB6"/>
            </a:solidFill>
          </a:ln>
        </p:spPr>
      </p:sp>
      <p:sp>
        <p:nvSpPr>
          <p:cNvPr id="11" name="chip"/>
          <p:cNvSpPr txBox="1"/>
          <p:nvPr/>
        </p:nvSpPr>
        <p:spPr>
          <a:xfrm>
            <a:off x="778531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3.6 × 10⁴ m/s</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divides the radius by the time and forgets the circumference entirely. B uses πr rather than 2πr, which is the commonest slip once the candidate has remembered that a circumference is involved.</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6 · SPACE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6 · Space physics.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7 / 24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4</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102E29"/>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102E29"/>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981956" y="711200"/>
            <a:ext cx="1312289" cy="266700"/>
          </a:xfrm>
          <a:prstGeom prst="roundRect">
            <a:avLst>
              <a:gd name="adj" fmla="val 30000"/>
            </a:avLst>
          </a:prstGeom>
          <a:solidFill>
            <a:srgbClr val="102E29"/>
          </a:solidFill>
          <a:ln>
            <a:no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6.2   ·   AO1</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What is a light-year?</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time taken for light to travel across the Milky Way</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distance travelled by light in one year</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time taken for light from the Sun to reach the Earth</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age of the light emitted by a distant galaxy</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6 · SPACE PHYSICS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6 · Space physics. Written by GioPhysics from Cambridge IGCSE Physics 0625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4</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A9BDB6"/>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A9BDB6"/>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7981956" y="711200"/>
            <a:ext cx="1312289" cy="266700"/>
          </a:xfrm>
          <a:prstGeom prst="roundRect">
            <a:avLst>
              <a:gd name="adj" fmla="val 30000"/>
            </a:avLst>
          </a:prstGeom>
          <a:noFill/>
          <a:ln w="9525">
            <a:solidFill>
              <a:srgbClr val="A9BDB6"/>
            </a:solid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distance travelled by light in one year</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C and D are all times. The name misleads, which is why this item appears on real papers so often: a light-year is a distance.</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6 · SPACE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6 · Space physics.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9 / 24</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gen-exam-pptx</Application>
  <DocSecurity>0</DocSecurity>
  <PresentationFormat>Widescreen</PresentationFormat>
  <Slides>24</Slides>
  <Notes>24</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IGCSE — Topic 6 · Space physics</dc:title>
  <dc:subject>Space physics</dc:subject>
  <dc:creator>GioPhysics</dc:creator>
  <cp:keywords>practice paper, IGCSE, Physics 0625 · for examination in 2026, 2027 and 2028</cp:keywords>
  <dc:description>Written by GioPhysics from the published syllabus. These are practice papers in the style of Cambridge IGCSE Physics 0625; they are not Cambridge papers, contain no past-paper questions, and the official syllabus and specimen materials remain the authority.</dc:description>
  <cp:lastModifiedBy>GioPhysics</cp:lastModifiedBy>
  <dcterms:created xsi:type="dcterms:W3CDTF">2026-01-01T00:00:00Z</dcterms:created>
  <dcterms:modified xsi:type="dcterms:W3CDTF">2026-01-01T00:00:00Z</dcterms:modified>
</cp:coreProperties>
</file>