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[Format] Every candidate sits two theory papers and one practical-skills paper. Core takes Papers 1 and 3 and is capped at grade C; Extended takes Papers 2 and 4 and reaches A*. Both then take either Paper 5 (practical test) or Paper 6 (alternative to practical), which carries 20% either way. Theory papers give you no formula sheet.</a:t>
            </a:r>
          </a:p>
          <a:p>
            <a:pPr marL="0" indent="0">
              <a:buNone/>
            </a:pPr>
            <a:r>
              <a:rPr lang="en-GB" sz="1200" dirty="0"/>
              <a:t>[Demand] Pitched at the board's own level, not above it. Multiple choice is mostly one step, with a couple of two-step items and one that rewards the candidate who does not take the obvious route. Structured questions open on a 1-mark recall and close on an explanation or a suggestion worth two marks — the marks real candidates most often drop.</a:t>
            </a:r>
          </a:p>
          <a:p>
            <a:pPr marL="0" indent="0">
              <a:buNone/>
            </a:pPr>
            <a:r>
              <a:rPr lang="en-GB" sz="1200" dirty="0"/>
              <a:t>[Source] Cambridge IGCSE Physics 0625 syllabus — https://www.cambridgeinternational.org/Images/697209-2026-2028-syllabus.pdf</a:t>
            </a:r>
          </a:p>
          <a:p>
            <a:pPr marL="0" indent="0">
              <a:buNone/>
            </a:pPr>
            <a:r>
              <a:rPr lang="en-GB" sz="1200" dirty="0"/>
              <a:t>[Disclaimer] Written by GioPhysics from the published syllabus. These are practice papers in the style of Cambridge IGCSE Physics 0625; they are not Cambridge papers, contain no past-paper questions, and the official syllabus and specimen materials remain the authority.</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a:p>
            <a:pPr marL="0" indent="0">
              <a:buNone/>
            </a:pPr>
            <a:r>
              <a:rPr lang="en-GB" sz="1200" dirty="0"/>
              <a:t>[Figure] Fig. 5.1. A rectangular open-topped tank holds water to about four-fifths of its depth. A flat electric heating element lies horizontally inside the tank, well below the water surface and a short distance above the tank floor, spanning about half the width of the tank. Two leads run from the left-hand end of the element out through the side wall of the tank to the electricity supply.</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Warm water is less dense, so it rises and a convection current circulates through the tank.</a:t>
            </a:r>
          </a:p>
          <a:p>
            <a:pPr marL="0" indent="0">
              <a:buNone/>
            </a:pPr>
            <a:r>
              <a:rPr lang="en-GB" sz="1200" dirty="0"/>
              <a:t>[Distractors] A is wrong twice over — water is a poor conductor and conduction has no preferred direction. D confuses pressure with energy transfer.</a:t>
            </a:r>
          </a:p>
          <a:p>
            <a:pPr marL="0" indent="0">
              <a:buNone/>
            </a:pPr>
            <a:r>
              <a:rPr lang="en-GB" sz="1200" dirty="0"/>
              <a:t>[Figure] Fig. 5.1. A rectangular open-topped tank holds water to about four-fifths of its depth. A flat electric heating element lies horizontally inside the tank, well below the water surface and a short distance above the tank floor, spanning about half the width of the tank. Two leads run from the left-hand end of the element out through the side wall of the tank to the electricity supply.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a can with a dull black surface</a:t>
            </a:r>
          </a:p>
          <a:p>
            <a:pPr marL="0" indent="0">
              <a:buNone/>
            </a:pPr>
            <a:r>
              <a:rPr lang="en-GB" sz="1200" dirty="0"/>
              <a:t>[Distractors] D tempts candidates who remember that the water and temperature are identical but forget that the surface controls the rate of emission. A dull black surface is the best emitter as well as the best absorber.</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7.1. The apparatus is seen from the side. A small glass cell containing air and a scattering of smoke particles stands in the middle of the drawing. To the right, a lamp shines light through a converging lens, which brings the beam together inside the cell. Directly above the cell stands a microscope, its tube vertical and its lower end pointing straight down into the cell, so that the illuminated particles are viewed from above.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The mark most often lost is the second: candidates say the molecules "hit" the particle without saying why an object too small to see can move something visible.</a:t>
            </a:r>
          </a:p>
          <a:p>
            <a:pPr marL="0" indent="0">
              <a:buNone/>
            </a:pPr>
            <a:r>
              <a:rPr lang="en-GB" sz="1200" dirty="0"/>
              <a:t>[Examiner note (c)] Both reasons are needed. "They hit the walls harder" on its own is one mark; a candidate who also mentions frequency of collisions earns the second.</a:t>
            </a:r>
          </a:p>
          <a:p>
            <a:pPr marL="0" indent="0">
              <a:buNone/>
            </a:pPr>
            <a:r>
              <a:rPr lang="en-GB" sz="1200" dirty="0"/>
              <a:t>[Figure] Fig. 7.1. The apparatus is seen from the side. A small glass cell containing air and a scattering of smoke particles stands in the middle of the drawing. To the right, a lamp shines light through a converging lens, which brings the beam together inside the cell. Directly above the cell stands a microscope, its tube vertical and its lower end pointing straight down into the cell, so that the illuminated particles are viewed from above.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(a)] The second half is the mark: no temperature change is what distinguishes latent from specific heat capacity.</a:t>
            </a:r>
          </a:p>
          <a:p>
            <a:pPr marL="0" indent="0">
              <a:buNone/>
            </a:pPr>
            <a:r>
              <a:rPr lang="en-GB" sz="1200" dirty="0"/>
              <a:t>[Examiner note (d)] Candidates who add an mcΔθ term here have not noticed that the water is already at 100 °C and stays there. That is the discrimination the part is built on.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9.1. A cut-away view of a vacuum flask. Inside an outer case stands a double-walled glass container, sealed at the neck, with a narrow gap between the two walls that runs down both sides and under the base; the gap is labelled vacuum and the two facing glass surfaces are labelled silvered. Hot drink fills most of the inner container, an insulating stopper closes the neck at the top, and the glass container rests on small insulating supports standing on the floor of the outer case.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9.1. A cut-away view of a vacuum flask. Inside an outer case stands a double-walled glass container, sealed at the neck, with a narrow gap between the two walls that runs down both sides and under the base; the gap is labelled vacuum and the two facing glass surfaces are labelled silvered. Hot drink fills most of the inner container, an insulating stopper closes the neck at the top, and the glass container rests on small insulating supports standing on the floor of the outer case.</a:t>
            </a:r>
          </a:p>
          <a:p>
            <a:pPr marL="0" indent="0">
              <a:buNone/>
            </a:pPr>
            <a:r>
              <a:rPr lang="en-GB" sz="1200" dirty="0"/>
              <a:t>[Reminder] Fig. 9.1 is on the previous slide.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Recall — One idea, one step. The mark is for knowing it.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(c)] The Supplement mark is the free-electron mechanism. A candidate who describes only vibrating particles has described the process that happens in plastic too, and has not answered the question asked.</a:t>
            </a:r>
          </a:p>
          <a:p>
            <a:pPr marL="0" indent="0">
              <a:buNone/>
            </a:pPr>
            <a:r>
              <a:rPr lang="en-GB" sz="1200" dirty="0"/>
              <a:t>[Figure] Fig. 9.1. A cut-away view of a vacuum flask. Inside an outer case stands a double-walled glass container, sealed at the neck, with a narrow gap between the two walls that runs down both sides and under the base; the gap is labelled vacuum and the two facing glass surfaces are labelled silvered. Hot drink fills most of the inner container, an insulating stopper closes the neck at the top, and the glass container rests on small insulating supports standing on the floor of the outer case.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10.1. The apparatus is seen from the side. A rectangular aluminium block of mass 1.0 kg stands on the bench. A 48 W electric immersion heater is pushed down into a narrow hole drilled near one side of the block, and a thermometer is pushed down into a second narrow hole near the other side, its bulb reaching well inside the block. Two leads run from the top of the heater across to a power supply standing beside the apparatus.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10.1. The apparatus is seen from the side. A rectangular aluminium block of mass 1.0 kg stands on the bench. A 48 W electric immersion heater is pushed down into a narrow hole drilled near one side of the block, and a thermometer is pushed down into a second narrow hole near the other side, its bulb reaching well inside the block. Two leads run from the top of the heater across to a power supply standing beside the apparatus.</a:t>
            </a:r>
          </a:p>
          <a:p>
            <a:pPr marL="0" indent="0">
              <a:buNone/>
            </a:pPr>
            <a:r>
              <a:rPr lang="en-GB" sz="1200" dirty="0"/>
              <a:t>[Reminder] Fig. 10.1 is on the previous slide.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(a)] Converting 8 minutes to 480 s is worth a mark on its own in the real mark scheme, and is the commonest single reason a candidate's answer is out by a factor of 60.</a:t>
            </a:r>
          </a:p>
          <a:p>
            <a:pPr marL="0" indent="0">
              <a:buNone/>
            </a:pPr>
            <a:r>
              <a:rPr lang="en-GB" sz="1200" dirty="0"/>
              <a:t>[Examiner note (b)] Two marks, and the second is the reasoning. Saying "heat was lost" identifies the cause but does not explain the direction of the error, which is what is being marked.</a:t>
            </a:r>
          </a:p>
          <a:p>
            <a:pPr marL="0" indent="0">
              <a:buNone/>
            </a:pPr>
            <a:r>
              <a:rPr lang="en-GB" sz="1200" dirty="0"/>
              <a:t>[Figure] Fig. 10.1. The apparatus is seen from the side. A rectangular aluminium block of mass 1.0 kg stands on the bench. A 48 W electric immersion heater is pushed down into a narrow hole drilled near one side of the block, and a thermometer is pushed down into a second narrow hole near the other side, its bulb reaching well inside the block. Two leads run from the top of the heater across to a power supply standing beside the apparatus.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[Objectives] AO1 Knowledge with understanding (50%): Recall, describe, explain and use physics ideas, terminology, instruments and conventions.   AO2 Handling information and problem-solving (30%): Locate and interpret information, translate between forms, calculate, reason, and apply physics to unfamiliar situations.   AO3 Experimental skills and investigations (20%): Plan, use apparatus, record and present observations, analyse, evaluate, and suggest improvements.</a:t>
            </a:r>
          </a:p>
          <a:p>
            <a:pPr marL="0" indent="0">
              <a:buNone/>
            </a:pPr>
            <a:r>
              <a:rPr lang="en-GB" sz="1200" dirty="0"/>
              <a:t>[Source] Cambridge IGCSE Physics 0625 syllabus — https://www.cambridgeinternational.org/Images/697209-2026-2028-syllabus.pdf</a:t>
            </a:r>
          </a:p>
          <a:p>
            <a:pPr marL="0" indent="0">
              <a:buNone/>
            </a:pPr>
            <a:r>
              <a:rPr lang="en-GB" sz="1200" dirty="0"/>
              <a:t>[Disclaimer] Written by GioPhysics from the published syllabus. These are practice papers in the style of Cambridge IGCSE Physics 0625; they are not Cambridge papers, contain no past-paper questions, and the official syllabus and specimen materials remain the authority.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far apart · random · moving rapidly in all directions</a:t>
            </a:r>
          </a:p>
          <a:p>
            <a:pPr marL="0" indent="0">
              <a:buNone/>
            </a:pPr>
            <a:r>
              <a:rPr lang="en-GB" sz="1200" dirty="0"/>
              <a:t>[Distractors] A is a solid — close together, regular, vibrating in place. B is a liquid: close together but disordered and able to move past one another. D is the trap, pairing a gas separation with solid motion, and it catches candidates who have learned that gas molecules are far apart without learning what they then do.</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a:p>
            <a:pPr marL="0" indent="0">
              <a:buNone/>
            </a:pPr>
            <a:r>
              <a:rPr lang="en-GB" sz="1200" dirty="0"/>
              <a:t>[Figure] Fig. 2.1. Two horizontal cylinders are drawn one above the other, each closed at the left-hand end and fitted with a piston on a rod that comes out through the open right-hand end. In the upper cylinder, labelled before compression, the trapped gas fills a column marked 300 cm³ and the pressure beside it is given as 1.0 × 10⁵ Pa. In the lower cylinder, labelled after compression, the piston has been pushed further in so that the gas column is marked 120 cm³, and the pressure beside it is left as a question mark. A note below states that the temperature of the gas does not change.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2.5 × 10⁵ Pa</a:t>
            </a:r>
          </a:p>
          <a:p>
            <a:pPr marL="0" indent="0">
              <a:buNone/>
            </a:pPr>
            <a:r>
              <a:rPr lang="en-GB" sz="1200" dirty="0"/>
              <a:t>[Distractors] A applies the ratio the wrong way round — the answer must be larger, because squeezing a gas raises its pressure. D multiplies the volumes instead of taking their ratio.</a:t>
            </a:r>
          </a:p>
          <a:p>
            <a:pPr marL="0" indent="0">
              <a:buNone/>
            </a:pPr>
            <a:r>
              <a:rPr lang="en-GB" sz="1200" dirty="0"/>
              <a:t>[Figure] Fig. 2.1. Two horizontal cylinders are drawn one above the other, each closed at the left-hand end and fitted with a piston on a rod that comes out through the open right-hand end. In the upper cylinder, labelled before compression, the trapped gas fills a column marked 300 cm³ and the pressure beside it is given as 1.0 × 10⁵ Pa. In the lower cylinder, labelled after compression, the piston has been pushed further in so that the gas column is marked 120 cm³, and the pressure beside it is left as a question mark. A note below states that the temperature of the gas does not change.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D — 126 000 J</a:t>
            </a:r>
          </a:p>
          <a:p>
            <a:pPr marL="0" indent="0">
              <a:buNone/>
            </a:pPr>
            <a:r>
              <a:rPr lang="en-GB" sz="1200" dirty="0"/>
              <a:t>[Distractors] C forgets the mass. B forgets the temperature rise. A divides where the candidate should multiply.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It happens only at the surface, at any temperature below the boiling point.</a:t>
            </a:r>
          </a:p>
          <a:p>
            <a:pPr marL="0" indent="0">
              <a:buNone/>
            </a:pPr>
            <a:r>
              <a:rPr lang="en-GB" sz="1200" dirty="0"/>
              <a:t>[Distractors] A describes boiling, which is the distinction the item is set on. C reverses the cooling effect — the fastest molecules leave, so the mean energy of those remaining falls. D reverses the effect of a draught.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89000"/>
            <a:ext cx="508000" cy="31750"/>
          </a:xfrm>
          <a:prstGeom prst="rect">
            <a:avLst/>
          </a:prstGeom>
          <a:solidFill>
            <a:srgbClr val="EF5C3E"/>
          </a:solidFill>
          <a:ln>
            <a:noFill/>
          </a:ln>
        </p:spPr>
      </p:sp>
      <p:sp>
        <p:nvSpPr>
          <p:cNvPr id="3" name="text"/>
          <p:cNvSpPr txBox="1"/>
          <p:nvPr/>
        </p:nvSpPr>
        <p:spPr>
          <a:xfrm>
            <a:off x="558800" y="10668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IGCSE · Physics 0625 · for examination in 2026, 2027 and 2028</a:t>
            </a:r>
          </a:p>
        </p:txBody>
      </p:sp>
      <p:sp>
        <p:nvSpPr>
          <p:cNvPr id="4" name="text"/>
          <p:cNvSpPr txBox="1"/>
          <p:nvPr/>
        </p:nvSpPr>
        <p:spPr>
          <a:xfrm>
            <a:off x="558800" y="138303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Topic 2 · Thermal physics</a:t>
            </a:r>
          </a:p>
        </p:txBody>
      </p:sp>
      <p:sp>
        <p:nvSpPr>
          <p:cNvPr id="5" name="text"/>
          <p:cNvSpPr txBox="1"/>
          <p:nvPr/>
        </p:nvSpPr>
        <p:spPr>
          <a:xfrm>
            <a:off x="558800" y="203835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The kinetic particle model and what it explains: gas pressure, thermal expansion, specific heat capacity, change of state, and the three ways energy moves.</a:t>
            </a:r>
          </a:p>
        </p:txBody>
      </p:sp>
      <p:sp>
        <p:nvSpPr>
          <p:cNvPr id="6" name="panel"/>
          <p:cNvSpPr/>
          <p:nvPr/>
        </p:nvSpPr>
        <p:spPr>
          <a:xfrm>
            <a:off x="558800" y="2679700"/>
            <a:ext cx="11074400" cy="12700"/>
          </a:xfrm>
          <a:prstGeom prst="rect">
            <a:avLst/>
          </a:prstGeom>
          <a:solidFill>
            <a:srgbClr val="C6C8BB"/>
          </a:solidFill>
          <a:ln>
            <a:noFill/>
          </a:ln>
        </p:spPr>
      </p:sp>
      <p:sp>
        <p:nvSpPr>
          <p:cNvPr id="7" name="fact-label"/>
          <p:cNvSpPr txBox="1"/>
          <p:nvPr/>
        </p:nvSpPr>
        <p:spPr>
          <a:xfrm>
            <a:off x="558800" y="285750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MIRRORS</a:t>
            </a:r>
          </a:p>
        </p:txBody>
      </p:sp>
      <p:sp>
        <p:nvSpPr>
          <p:cNvPr id="8" name="fact-value"/>
          <p:cNvSpPr txBox="1"/>
          <p:nvPr/>
        </p:nvSpPr>
        <p:spPr>
          <a:xfrm>
            <a:off x="1879600" y="285750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Papers 1 and 2 (multiple choice), Papers 3 and 4 (theory), Paper 6 (alternative to practical)</a:t>
            </a:r>
          </a:p>
        </p:txBody>
      </p:sp>
      <p:sp>
        <p:nvSpPr>
          <p:cNvPr id="9" name="fact-label"/>
          <p:cNvSpPr txBox="1"/>
          <p:nvPr/>
        </p:nvSpPr>
        <p:spPr>
          <a:xfrm>
            <a:off x="558800" y="313626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MARKS</a:t>
            </a:r>
          </a:p>
        </p:txBody>
      </p:sp>
      <p:sp>
        <p:nvSpPr>
          <p:cNvPr id="10" name="fact-value"/>
          <p:cNvSpPr txBox="1"/>
          <p:nvPr/>
        </p:nvSpPr>
        <p:spPr>
          <a:xfrm>
            <a:off x="1879600" y="313626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38 in total — Core route 13, Supp. adds 25</a:t>
            </a:r>
          </a:p>
        </p:txBody>
      </p:sp>
      <p:sp>
        <p:nvSpPr>
          <p:cNvPr id="11" name="fact-label"/>
          <p:cNvSpPr txBox="1"/>
          <p:nvPr/>
        </p:nvSpPr>
        <p:spPr>
          <a:xfrm>
            <a:off x="558800" y="341503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TIME</a:t>
            </a:r>
          </a:p>
        </p:txBody>
      </p:sp>
      <p:sp>
        <p:nvSpPr>
          <p:cNvPr id="12" name="fact-value"/>
          <p:cNvSpPr txBox="1"/>
          <p:nvPr/>
        </p:nvSpPr>
        <p:spPr>
          <a:xfrm>
            <a:off x="1879600" y="341503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45 minutes · 10 questions</a:t>
            </a:r>
          </a:p>
        </p:txBody>
      </p:sp>
      <p:sp>
        <p:nvSpPr>
          <p:cNvPr id="13" name="fact-label"/>
          <p:cNvSpPr txBox="1"/>
          <p:nvPr/>
        </p:nvSpPr>
        <p:spPr>
          <a:xfrm>
            <a:off x="558800" y="369379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DEMAND</a:t>
            </a:r>
          </a:p>
        </p:txBody>
      </p:sp>
      <p:sp>
        <p:nvSpPr>
          <p:cNvPr id="14" name="fact-value"/>
          <p:cNvSpPr txBox="1"/>
          <p:nvPr/>
        </p:nvSpPr>
        <p:spPr>
          <a:xfrm>
            <a:off x="1879600" y="369379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Recall 1   ·   Routine 4   ·   Demanding 4   ·   Discriminating 1</a:t>
            </a:r>
          </a:p>
        </p:txBody>
      </p:sp>
      <p:sp>
        <p:nvSpPr>
          <p:cNvPr id="15" name="fact-label"/>
          <p:cNvSpPr txBox="1"/>
          <p:nvPr/>
        </p:nvSpPr>
        <p:spPr>
          <a:xfrm>
            <a:off x="558800" y="397256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SYLLABUS</a:t>
            </a:r>
          </a:p>
        </p:txBody>
      </p:sp>
      <p:sp>
        <p:nvSpPr>
          <p:cNvPr id="16" name="fact-value"/>
          <p:cNvSpPr txBox="1"/>
          <p:nvPr/>
        </p:nvSpPr>
        <p:spPr>
          <a:xfrm>
            <a:off x="1879600" y="397256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2.1, 2.2, 2.3</a:t>
            </a:r>
          </a:p>
        </p:txBody>
      </p:sp>
      <p:sp>
        <p:nvSpPr>
          <p:cNvPr id="17" name="panel"/>
          <p:cNvSpPr/>
          <p:nvPr/>
        </p:nvSpPr>
        <p:spPr>
          <a:xfrm>
            <a:off x="558800" y="5773420"/>
            <a:ext cx="31750" cy="347980"/>
          </a:xfrm>
          <a:prstGeom prst="rect">
            <a:avLst/>
          </a:prstGeom>
          <a:solidFill>
            <a:srgbClr val="E0A93F"/>
          </a:solidFill>
          <a:ln>
            <a:noFill/>
          </a:ln>
        </p:spPr>
      </p:sp>
      <p:sp>
        <p:nvSpPr>
          <p:cNvPr id="18" name="text"/>
          <p:cNvSpPr txBox="1"/>
          <p:nvPr/>
        </p:nvSpPr>
        <p:spPr>
          <a:xfrm>
            <a:off x="787400" y="5798820"/>
            <a:ext cx="10845800" cy="29718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Written by GioPhysics from the published syllabus. These are practice papers in the style of Cambridge IGCSE Physics 0625; they are not Cambridge papers, contain no past-paper questions, and the official syllabus and specimen materials remain the authority.</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2 · THERMAL PHYSICS</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2 · Thermal physics. Written by GioPhysics from Cambridge IGCSE Physics 0625 syllabus;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5</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277787" y="711200"/>
            <a:ext cx="592159" cy="266700"/>
          </a:xfrm>
          <a:prstGeom prst="roundRect">
            <a:avLst>
              <a:gd name="adj" fmla="val 30000"/>
            </a:avLst>
          </a:prstGeom>
          <a:noFill/>
          <a:ln w="9525">
            <a:solidFill>
              <a:srgbClr val="102E29"/>
            </a:solidFill>
          </a:ln>
        </p:spPr>
      </p:sp>
      <p:sp>
        <p:nvSpPr>
          <p:cNvPr id="9" name="chip"/>
          <p:cNvSpPr txBox="1"/>
          <p:nvPr/>
        </p:nvSpPr>
        <p:spPr>
          <a:xfrm>
            <a:off x="9277787"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863898" y="711200"/>
            <a:ext cx="1312289" cy="266700"/>
          </a:xfrm>
          <a:prstGeom prst="roundRect">
            <a:avLst>
              <a:gd name="adj" fmla="val 30000"/>
            </a:avLst>
          </a:prstGeom>
          <a:solidFill>
            <a:srgbClr val="102E29"/>
          </a:solidFill>
          <a:ln>
            <a:noFill/>
          </a:ln>
        </p:spPr>
      </p:sp>
      <p:sp>
        <p:nvSpPr>
          <p:cNvPr id="11" name="chip"/>
          <p:cNvSpPr txBox="1"/>
          <p:nvPr/>
        </p:nvSpPr>
        <p:spPr>
          <a:xfrm>
            <a:off x="7863898"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2.3   ·   AO1</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An electric heating element is fitted at the bottom of a tank of water. Why is this the best position?</a:t>
            </a:r>
          </a:p>
        </p:txBody>
      </p:sp>
      <p:sp>
        <p:nvSpPr>
          <p:cNvPr id="14" name="panel"/>
          <p:cNvSpPr/>
          <p:nvPr/>
        </p:nvSpPr>
        <p:spPr>
          <a:xfrm>
            <a:off x="3583026" y="1738630"/>
            <a:ext cx="5025948" cy="2476500"/>
          </a:xfrm>
          <a:prstGeom prst="rect">
            <a:avLst/>
          </a:prstGeom>
          <a:solidFill>
            <a:srgbClr val="FFFFFF"/>
          </a:solidFill>
          <a:ln w="9525">
            <a:solidFill>
              <a:srgbClr val="C6C8BB"/>
            </a:solidFill>
          </a:ln>
        </p:spPr>
      </p:sp>
      <p:pic>
        <p:nvPicPr>
          <p:cNvPr id="15" name="Fig. 5.1" descr="A rectangular open-topped tank holds water to about four-fifths of its depth. A flat electric heating element lies horizontally inside the tank, well below the water surface and a short distance above the tank floor, spanning about half the width of the tank. Two leads run from the left-hand end of the element out through the side wall of the tank to the electricity supply."/>
          <p:cNvPicPr>
            <a:picLocks noChangeAspect="1"/>
          </p:cNvPicPr>
          <p:nvPr/>
        </p:nvPicPr>
        <p:blipFill>
          <a:blip r:embed="rId3"/>
          <a:stretch>
            <a:fillRect/>
          </a:stretch>
        </p:blipFill>
        <p:spPr>
          <a:xfrm>
            <a:off x="3697326" y="1852930"/>
            <a:ext cx="4797348" cy="2247900"/>
          </a:xfrm>
          <a:prstGeom prst="rect">
            <a:avLst/>
          </a:prstGeom>
        </p:spPr>
      </p:pic>
      <p:sp>
        <p:nvSpPr>
          <p:cNvPr id="16" name="text"/>
          <p:cNvSpPr txBox="1"/>
          <p:nvPr/>
        </p:nvSpPr>
        <p:spPr>
          <a:xfrm>
            <a:off x="558800" y="4278630"/>
            <a:ext cx="11074400" cy="29718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5.1 — A rectangular open-topped tank holds water to about four-fifths of its depth. A flat electric heating element lies horizontally inside the tank, well below the water surface and a short distance above the tank floor, spanning about half the width of the tank. Two leads run from the left-hand end of the element out through the side wall of the tank to the electricity supply.</a:t>
            </a:r>
          </a:p>
        </p:txBody>
      </p:sp>
      <p:sp>
        <p:nvSpPr>
          <p:cNvPr id="17" name="choice-letter"/>
          <p:cNvSpPr txBox="1"/>
          <p:nvPr/>
        </p:nvSpPr>
        <p:spPr>
          <a:xfrm>
            <a:off x="558800" y="472821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2821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Water conducts thermal energy well downwards but not upwards.</a:t>
            </a:r>
          </a:p>
        </p:txBody>
      </p:sp>
      <p:sp>
        <p:nvSpPr>
          <p:cNvPr id="19" name="choice-letter"/>
          <p:cNvSpPr txBox="1"/>
          <p:nvPr/>
        </p:nvSpPr>
        <p:spPr>
          <a:xfrm>
            <a:off x="558800" y="509651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09651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Warm water is less dense, so it rises and a convection current circulates through the tank.</a:t>
            </a:r>
          </a:p>
        </p:txBody>
      </p:sp>
      <p:sp>
        <p:nvSpPr>
          <p:cNvPr id="21" name="choice-letter"/>
          <p:cNvSpPr txBox="1"/>
          <p:nvPr/>
        </p:nvSpPr>
        <p:spPr>
          <a:xfrm>
            <a:off x="558800" y="546481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6481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Thermal radiation travels upwards more easily than downwards.</a:t>
            </a:r>
          </a:p>
        </p:txBody>
      </p:sp>
      <p:sp>
        <p:nvSpPr>
          <p:cNvPr id="23" name="choice-letter"/>
          <p:cNvSpPr txBox="1"/>
          <p:nvPr/>
        </p:nvSpPr>
        <p:spPr>
          <a:xfrm>
            <a:off x="558800" y="583311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3311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pressure is greatest at the bottom, so energy transfers faster there.</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2 · THERMAL PHYSICS</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2 · Thermal physics. Written by GioPhysics from Cambridge IGCSE Physics 0625 syllabus;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5</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277787" y="711200"/>
            <a:ext cx="592159" cy="266700"/>
          </a:xfrm>
          <a:prstGeom prst="roundRect">
            <a:avLst>
              <a:gd name="adj" fmla="val 30000"/>
            </a:avLst>
          </a:prstGeom>
          <a:noFill/>
          <a:ln w="9525">
            <a:solidFill>
              <a:srgbClr val="A9BDB6"/>
            </a:solidFill>
          </a:ln>
        </p:spPr>
      </p:sp>
      <p:sp>
        <p:nvSpPr>
          <p:cNvPr id="9" name="chip"/>
          <p:cNvSpPr txBox="1"/>
          <p:nvPr/>
        </p:nvSpPr>
        <p:spPr>
          <a:xfrm>
            <a:off x="9277787"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7863898" y="711200"/>
            <a:ext cx="1312289" cy="266700"/>
          </a:xfrm>
          <a:prstGeom prst="roundRect">
            <a:avLst>
              <a:gd name="adj" fmla="val 30000"/>
            </a:avLst>
          </a:prstGeom>
          <a:noFill/>
          <a:ln w="9525">
            <a:solidFill>
              <a:srgbClr val="A9BDB6"/>
            </a:solidFill>
          </a:ln>
        </p:spPr>
      </p:sp>
      <p:sp>
        <p:nvSpPr>
          <p:cNvPr id="11" name="chip"/>
          <p:cNvSpPr txBox="1"/>
          <p:nvPr/>
        </p:nvSpPr>
        <p:spPr>
          <a:xfrm>
            <a:off x="7863898"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Warm water is less dense, so it rises and a convection current circulates through the tank.</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is wrong twice over — water is a poor conductor and conduction has no preferred direction. D confuses pressure with energy transfer.</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2 · THERMAL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2 · Thermal physics.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11 / 24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6</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277787" y="711200"/>
            <a:ext cx="592159" cy="266700"/>
          </a:xfrm>
          <a:prstGeom prst="roundRect">
            <a:avLst>
              <a:gd name="adj" fmla="val 30000"/>
            </a:avLst>
          </a:prstGeom>
          <a:noFill/>
          <a:ln w="9525">
            <a:solidFill>
              <a:srgbClr val="102E29"/>
            </a:solidFill>
          </a:ln>
        </p:spPr>
      </p:sp>
      <p:sp>
        <p:nvSpPr>
          <p:cNvPr id="9" name="chip"/>
          <p:cNvSpPr txBox="1"/>
          <p:nvPr/>
        </p:nvSpPr>
        <p:spPr>
          <a:xfrm>
            <a:off x="9277787"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863898" y="711200"/>
            <a:ext cx="1312289" cy="266700"/>
          </a:xfrm>
          <a:prstGeom prst="roundRect">
            <a:avLst>
              <a:gd name="adj" fmla="val 30000"/>
            </a:avLst>
          </a:prstGeom>
          <a:solidFill>
            <a:srgbClr val="102E29"/>
          </a:solidFill>
          <a:ln>
            <a:noFill/>
          </a:ln>
        </p:spPr>
      </p:sp>
      <p:sp>
        <p:nvSpPr>
          <p:cNvPr id="11" name="chip"/>
          <p:cNvSpPr txBox="1"/>
          <p:nvPr/>
        </p:nvSpPr>
        <p:spPr>
          <a:xfrm>
            <a:off x="7863898"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2.3   ·   AO2</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Four identical cans are filled with water at 80 °C and left to cool in the same room. Which can cools fastest?</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a can with a shiny silver surface</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a can with a shiny white surface</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a can with a dull black surface</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all four cool at the same rate</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2 · THERMAL PHYSICS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2 · Thermal physics. Written by GioPhysics from Cambridge IGCSE Physics 0625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6</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277787" y="711200"/>
            <a:ext cx="592159" cy="266700"/>
          </a:xfrm>
          <a:prstGeom prst="roundRect">
            <a:avLst>
              <a:gd name="adj" fmla="val 30000"/>
            </a:avLst>
          </a:prstGeom>
          <a:noFill/>
          <a:ln w="9525">
            <a:solidFill>
              <a:srgbClr val="A9BDB6"/>
            </a:solidFill>
          </a:ln>
        </p:spPr>
      </p:sp>
      <p:sp>
        <p:nvSpPr>
          <p:cNvPr id="9" name="chip"/>
          <p:cNvSpPr txBox="1"/>
          <p:nvPr/>
        </p:nvSpPr>
        <p:spPr>
          <a:xfrm>
            <a:off x="9277787"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7863898" y="711200"/>
            <a:ext cx="1312289" cy="266700"/>
          </a:xfrm>
          <a:prstGeom prst="roundRect">
            <a:avLst>
              <a:gd name="adj" fmla="val 30000"/>
            </a:avLst>
          </a:prstGeom>
          <a:noFill/>
          <a:ln w="9525">
            <a:solidFill>
              <a:srgbClr val="A9BDB6"/>
            </a:solidFill>
          </a:ln>
        </p:spPr>
      </p:sp>
      <p:sp>
        <p:nvSpPr>
          <p:cNvPr id="11" name="chip"/>
          <p:cNvSpPr txBox="1"/>
          <p:nvPr/>
        </p:nvSpPr>
        <p:spPr>
          <a:xfrm>
            <a:off x="7863898"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a can with a dull black surface</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D tempts candidates who remember that the water and temperature are identical but forget that the surface controls the rate of emission. A dull black surface is the best emitter as well as the best absorber.</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2 · THERMAL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2 · Thermal physics.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13 / 24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8 marks</a:t>
            </a:r>
          </a:p>
        </p:txBody>
      </p:sp>
      <p:sp>
        <p:nvSpPr>
          <p:cNvPr id="6" name="panel"/>
          <p:cNvSpPr/>
          <p:nvPr/>
        </p:nvSpPr>
        <p:spPr>
          <a:xfrm>
            <a:off x="9436810" y="711200"/>
            <a:ext cx="1270757" cy="266700"/>
          </a:xfrm>
          <a:prstGeom prst="roundRect">
            <a:avLst>
              <a:gd name="adj" fmla="val 30000"/>
            </a:avLst>
          </a:prstGeom>
          <a:noFill/>
          <a:ln w="9525">
            <a:solidFill>
              <a:srgbClr val="102E29"/>
            </a:solidFill>
          </a:ln>
        </p:spPr>
      </p:sp>
      <p:sp>
        <p:nvSpPr>
          <p:cNvPr id="7" name="chip"/>
          <p:cNvSpPr txBox="1"/>
          <p:nvPr/>
        </p:nvSpPr>
        <p:spPr>
          <a:xfrm>
            <a:off x="9436810"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664463" y="711200"/>
            <a:ext cx="670747" cy="266700"/>
          </a:xfrm>
          <a:prstGeom prst="roundRect">
            <a:avLst>
              <a:gd name="adj" fmla="val 30000"/>
            </a:avLst>
          </a:prstGeom>
          <a:noFill/>
          <a:ln w="9525">
            <a:solidFill>
              <a:srgbClr val="102E29"/>
            </a:solidFill>
          </a:ln>
        </p:spPr>
      </p:sp>
      <p:sp>
        <p:nvSpPr>
          <p:cNvPr id="9" name="chip"/>
          <p:cNvSpPr txBox="1"/>
          <p:nvPr/>
        </p:nvSpPr>
        <p:spPr>
          <a:xfrm>
            <a:off x="8664463"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550727" y="711200"/>
            <a:ext cx="1012137" cy="266700"/>
          </a:xfrm>
          <a:prstGeom prst="roundRect">
            <a:avLst>
              <a:gd name="adj" fmla="val 30000"/>
            </a:avLst>
          </a:prstGeom>
          <a:solidFill>
            <a:srgbClr val="102E29"/>
          </a:solidFill>
          <a:ln>
            <a:noFill/>
          </a:ln>
        </p:spPr>
      </p:sp>
      <p:sp>
        <p:nvSpPr>
          <p:cNvPr id="11" name="chip"/>
          <p:cNvSpPr txBox="1"/>
          <p:nvPr/>
        </p:nvSpPr>
        <p:spPr>
          <a:xfrm>
            <a:off x="755072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2.1</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Smoke particles are placed in a small glass cell containing air and viewed through a microscope with a bright light shining from the side. The smoke particles are seen as tiny bright specks.</a:t>
            </a:r>
          </a:p>
        </p:txBody>
      </p:sp>
      <p:sp>
        <p:nvSpPr>
          <p:cNvPr id="14" name="panel"/>
          <p:cNvSpPr/>
          <p:nvPr/>
        </p:nvSpPr>
        <p:spPr>
          <a:xfrm>
            <a:off x="4473809" y="1953260"/>
            <a:ext cx="3244382" cy="1689100"/>
          </a:xfrm>
          <a:prstGeom prst="rect">
            <a:avLst/>
          </a:prstGeom>
          <a:solidFill>
            <a:srgbClr val="FFFFFF"/>
          </a:solidFill>
          <a:ln w="9525">
            <a:solidFill>
              <a:srgbClr val="C6C8BB"/>
            </a:solidFill>
          </a:ln>
        </p:spPr>
      </p:sp>
      <p:pic>
        <p:nvPicPr>
          <p:cNvPr id="15" name="Fig. 7.1" descr="The apparatus is seen from the side. A small glass cell containing air and a scattering of smoke particles stands in the middle of the drawing. To the right, a lamp shines light through a converging lens, which brings the beam together inside the cell. Directly above the cell stands a microscope, its tube vertical and its lower end pointing straight down into the cell, so that the illuminated particles are viewed from above."/>
          <p:cNvPicPr>
            <a:picLocks noChangeAspect="1"/>
          </p:cNvPicPr>
          <p:nvPr/>
        </p:nvPicPr>
        <p:blipFill>
          <a:blip r:embed="rId3"/>
          <a:stretch>
            <a:fillRect/>
          </a:stretch>
        </p:blipFill>
        <p:spPr>
          <a:xfrm>
            <a:off x="4588109" y="2067560"/>
            <a:ext cx="3015782" cy="1460500"/>
          </a:xfrm>
          <a:prstGeom prst="rect">
            <a:avLst/>
          </a:prstGeom>
        </p:spPr>
      </p:pic>
      <p:sp>
        <p:nvSpPr>
          <p:cNvPr id="16" name="text"/>
          <p:cNvSpPr txBox="1"/>
          <p:nvPr/>
        </p:nvSpPr>
        <p:spPr>
          <a:xfrm>
            <a:off x="558800" y="37058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7.1 — The apparatus is seen from the side. A small glass cell containing air and a scattering of smoke particles stands in the middle of the drawing. To the right, a lamp shines light through a converging lens, which brings the beam together inside the cell. Directly above the cell stands a microscope, its tube vertical and its lower end pointing straight down into the cell, so that the illuminated particles are viewed from above.</a:t>
            </a:r>
          </a:p>
        </p:txBody>
      </p:sp>
      <p:sp>
        <p:nvSpPr>
          <p:cNvPr id="17" name="part-ref"/>
          <p:cNvSpPr txBox="1"/>
          <p:nvPr/>
        </p:nvSpPr>
        <p:spPr>
          <a:xfrm>
            <a:off x="558800" y="430403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Describe</a:t>
            </a:r>
          </a:p>
        </p:txBody>
      </p:sp>
      <p:sp>
        <p:nvSpPr>
          <p:cNvPr id="18" name="part-marks"/>
          <p:cNvSpPr txBox="1"/>
          <p:nvPr/>
        </p:nvSpPr>
        <p:spPr>
          <a:xfrm>
            <a:off x="11009102" y="430403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9" name="text"/>
          <p:cNvSpPr txBox="1"/>
          <p:nvPr/>
        </p:nvSpPr>
        <p:spPr>
          <a:xfrm>
            <a:off x="558800" y="454025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Describe what is seen when the smoke particles are observed through the microscope.</a:t>
            </a:r>
          </a:p>
        </p:txBody>
      </p:sp>
      <p:sp>
        <p:nvSpPr>
          <p:cNvPr id="20" name="part-ref"/>
          <p:cNvSpPr txBox="1"/>
          <p:nvPr/>
        </p:nvSpPr>
        <p:spPr>
          <a:xfrm>
            <a:off x="558800" y="487807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Explain</a:t>
            </a:r>
          </a:p>
        </p:txBody>
      </p:sp>
      <p:sp>
        <p:nvSpPr>
          <p:cNvPr id="21" name="part-marks"/>
          <p:cNvSpPr txBox="1"/>
          <p:nvPr/>
        </p:nvSpPr>
        <p:spPr>
          <a:xfrm>
            <a:off x="11009102" y="487807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2" name="text"/>
          <p:cNvSpPr txBox="1"/>
          <p:nvPr/>
        </p:nvSpPr>
        <p:spPr>
          <a:xfrm>
            <a:off x="558800" y="511429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this motion in terms of the molecules of the air.</a:t>
            </a:r>
          </a:p>
        </p:txBody>
      </p:sp>
      <p:sp>
        <p:nvSpPr>
          <p:cNvPr id="23" name="part-ref"/>
          <p:cNvSpPr txBox="1"/>
          <p:nvPr/>
        </p:nvSpPr>
        <p:spPr>
          <a:xfrm>
            <a:off x="558800" y="545211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Explain</a:t>
            </a:r>
          </a:p>
        </p:txBody>
      </p:sp>
      <p:sp>
        <p:nvSpPr>
          <p:cNvPr id="24" name="part-marks"/>
          <p:cNvSpPr txBox="1"/>
          <p:nvPr/>
        </p:nvSpPr>
        <p:spPr>
          <a:xfrm>
            <a:off x="11009102" y="545211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5" name="text"/>
          <p:cNvSpPr txBox="1"/>
          <p:nvPr/>
        </p:nvSpPr>
        <p:spPr>
          <a:xfrm>
            <a:off x="558800" y="568833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air in a sealed metal container is heated. The volume of the container does not change. Explain, in terms of molecules, why the pressure of the air increases.</a:t>
            </a:r>
          </a:p>
        </p:txBody>
      </p:sp>
      <p:sp>
        <p:nvSpPr>
          <p:cNvPr id="26" name="panel"/>
          <p:cNvSpPr/>
          <p:nvPr/>
        </p:nvSpPr>
        <p:spPr>
          <a:xfrm>
            <a:off x="558800" y="558800"/>
            <a:ext cx="11074400" cy="12700"/>
          </a:xfrm>
          <a:prstGeom prst="rect">
            <a:avLst/>
          </a:prstGeom>
          <a:solidFill>
            <a:srgbClr val="C6C8BB"/>
          </a:solidFill>
          <a:ln>
            <a:noFill/>
          </a:ln>
        </p:spPr>
      </p:sp>
      <p:sp>
        <p:nvSpPr>
          <p:cNvPr id="27"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2 · THERMAL PHYSICS</a:t>
            </a:r>
          </a:p>
        </p:txBody>
      </p:sp>
      <p:sp>
        <p:nvSpPr>
          <p:cNvPr id="28"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9" name="panel"/>
          <p:cNvSpPr/>
          <p:nvPr/>
        </p:nvSpPr>
        <p:spPr>
          <a:xfrm>
            <a:off x="558800" y="6273800"/>
            <a:ext cx="11074400" cy="12700"/>
          </a:xfrm>
          <a:prstGeom prst="rect">
            <a:avLst/>
          </a:prstGeom>
          <a:solidFill>
            <a:srgbClr val="C6C8BB"/>
          </a:solidFill>
          <a:ln>
            <a:noFill/>
          </a:ln>
        </p:spPr>
      </p:sp>
      <p:sp>
        <p:nvSpPr>
          <p:cNvPr id="30"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2 · Thermal physics. Written by GioPhysics from Cambridge IGCSE Physics 0625 syllabus; not an awarding body's document.</a:t>
            </a:r>
          </a:p>
        </p:txBody>
      </p:sp>
      <p:sp>
        <p:nvSpPr>
          <p:cNvPr id="31"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24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7</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8 marks</a:t>
            </a:r>
          </a:p>
        </p:txBody>
      </p:sp>
      <p:sp>
        <p:nvSpPr>
          <p:cNvPr id="6" name="panel"/>
          <p:cNvSpPr/>
          <p:nvPr/>
        </p:nvSpPr>
        <p:spPr>
          <a:xfrm>
            <a:off x="9436810" y="711200"/>
            <a:ext cx="1270757" cy="266700"/>
          </a:xfrm>
          <a:prstGeom prst="roundRect">
            <a:avLst>
              <a:gd name="adj" fmla="val 30000"/>
            </a:avLst>
          </a:prstGeom>
          <a:noFill/>
          <a:ln w="9525">
            <a:solidFill>
              <a:srgbClr val="A9BDB6"/>
            </a:solidFill>
          </a:ln>
        </p:spPr>
      </p:sp>
      <p:sp>
        <p:nvSpPr>
          <p:cNvPr id="7" name="chip"/>
          <p:cNvSpPr txBox="1"/>
          <p:nvPr/>
        </p:nvSpPr>
        <p:spPr>
          <a:xfrm>
            <a:off x="9436810"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664463" y="711200"/>
            <a:ext cx="670747" cy="266700"/>
          </a:xfrm>
          <a:prstGeom prst="roundRect">
            <a:avLst>
              <a:gd name="adj" fmla="val 30000"/>
            </a:avLst>
          </a:prstGeom>
          <a:noFill/>
          <a:ln w="9525">
            <a:solidFill>
              <a:srgbClr val="A9BDB6"/>
            </a:solidFill>
          </a:ln>
        </p:spPr>
      </p:sp>
      <p:sp>
        <p:nvSpPr>
          <p:cNvPr id="9" name="chip"/>
          <p:cNvSpPr txBox="1"/>
          <p:nvPr/>
        </p:nvSpPr>
        <p:spPr>
          <a:xfrm>
            <a:off x="8664463"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Supp.</a:t>
            </a:r>
          </a:p>
        </p:txBody>
      </p:sp>
      <p:sp>
        <p:nvSpPr>
          <p:cNvPr id="10" name="panel"/>
          <p:cNvSpPr/>
          <p:nvPr/>
        </p:nvSpPr>
        <p:spPr>
          <a:xfrm>
            <a:off x="7550727" y="711200"/>
            <a:ext cx="1012137" cy="266700"/>
          </a:xfrm>
          <a:prstGeom prst="roundRect">
            <a:avLst>
              <a:gd name="adj" fmla="val 30000"/>
            </a:avLst>
          </a:prstGeom>
          <a:noFill/>
          <a:ln w="9525">
            <a:solidFill>
              <a:srgbClr val="A9BDB6"/>
            </a:solidFill>
          </a:ln>
        </p:spPr>
      </p:sp>
      <p:sp>
        <p:nvSpPr>
          <p:cNvPr id="11" name="chip"/>
          <p:cNvSpPr txBox="1"/>
          <p:nvPr/>
        </p:nvSpPr>
        <p:spPr>
          <a:xfrm>
            <a:off x="755072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Describe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bright specks move continuously</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in random directions / on jerky, unpredictable paths</a:t>
            </a:r>
          </a:p>
        </p:txBody>
      </p:sp>
      <p:sp>
        <p:nvSpPr>
          <p:cNvPr id="19" name="ms-ref"/>
          <p:cNvSpPr txBox="1"/>
          <p:nvPr/>
        </p:nvSpPr>
        <p:spPr>
          <a:xfrm>
            <a:off x="558800" y="22459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Explain — 3 marks</a:t>
            </a:r>
          </a:p>
        </p:txBody>
      </p:sp>
      <p:sp>
        <p:nvSpPr>
          <p:cNvPr id="20" name="ms-objective"/>
          <p:cNvSpPr txBox="1"/>
          <p:nvPr/>
        </p:nvSpPr>
        <p:spPr>
          <a:xfrm>
            <a:off x="11302513" y="22459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air molecules are in constant random motion and collide with the smoke particle</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molecules are much smaller than the smoke particle but move much faster, so each collision transfers a noticeable momentum</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at any instant the collisions on one side outnumber those on the other, so the resultant force on the particle changes direction randomly</a:t>
            </a:r>
          </a:p>
        </p:txBody>
      </p:sp>
      <p:sp>
        <p:nvSpPr>
          <p:cNvPr id="27" name="text"/>
          <p:cNvSpPr txBox="1"/>
          <p:nvPr/>
        </p:nvSpPr>
        <p:spPr>
          <a:xfrm>
            <a:off x="812800" y="3322955"/>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mark most often lost is the second: candidates say the molecules "hit" the particle without saying why an object too small to see can move something visible.</a:t>
            </a:r>
          </a:p>
        </p:txBody>
      </p:sp>
      <p:sp>
        <p:nvSpPr>
          <p:cNvPr id="28" name="ms-ref"/>
          <p:cNvSpPr txBox="1"/>
          <p:nvPr/>
        </p:nvSpPr>
        <p:spPr>
          <a:xfrm>
            <a:off x="558800" y="364045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Explain — 3 marks</a:t>
            </a:r>
          </a:p>
        </p:txBody>
      </p:sp>
      <p:sp>
        <p:nvSpPr>
          <p:cNvPr id="29" name="ms-objective"/>
          <p:cNvSpPr txBox="1"/>
          <p:nvPr/>
        </p:nvSpPr>
        <p:spPr>
          <a:xfrm>
            <a:off x="11302513" y="364045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0" name="ms-tick"/>
          <p:cNvSpPr txBox="1"/>
          <p:nvPr/>
        </p:nvSpPr>
        <p:spPr>
          <a:xfrm>
            <a:off x="558800" y="38811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1" name="ms-point"/>
          <p:cNvSpPr txBox="1"/>
          <p:nvPr/>
        </p:nvSpPr>
        <p:spPr>
          <a:xfrm>
            <a:off x="812800" y="38811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heating increases the average kinetic energy, so the molecules move faster on average</a:t>
            </a:r>
          </a:p>
        </p:txBody>
      </p:sp>
      <p:sp>
        <p:nvSpPr>
          <p:cNvPr id="32" name="ms-tick"/>
          <p:cNvSpPr txBox="1"/>
          <p:nvPr/>
        </p:nvSpPr>
        <p:spPr>
          <a:xfrm>
            <a:off x="558800" y="41344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3" name="ms-point"/>
          <p:cNvSpPr txBox="1"/>
          <p:nvPr/>
        </p:nvSpPr>
        <p:spPr>
          <a:xfrm>
            <a:off x="812800" y="41344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 they strike the walls more often</a:t>
            </a:r>
          </a:p>
        </p:txBody>
      </p:sp>
      <p:sp>
        <p:nvSpPr>
          <p:cNvPr id="34" name="ms-tick"/>
          <p:cNvSpPr txBox="1"/>
          <p:nvPr/>
        </p:nvSpPr>
        <p:spPr>
          <a:xfrm>
            <a:off x="558800" y="43878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5" name="ms-point"/>
          <p:cNvSpPr txBox="1"/>
          <p:nvPr/>
        </p:nvSpPr>
        <p:spPr>
          <a:xfrm>
            <a:off x="812800" y="43878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and each collision produces a greater change of momentum, so the average force on unit area of the wall increases</a:t>
            </a:r>
          </a:p>
        </p:txBody>
      </p:sp>
      <p:sp>
        <p:nvSpPr>
          <p:cNvPr id="36" name="text"/>
          <p:cNvSpPr txBox="1"/>
          <p:nvPr/>
        </p:nvSpPr>
        <p:spPr>
          <a:xfrm>
            <a:off x="812800" y="4717415"/>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Both reasons are needed. "They hit the walls harder" on its own is one mark; a candidate who also mentions frequency of collisions earns the second.</a:t>
            </a:r>
          </a:p>
        </p:txBody>
      </p:sp>
      <p:sp>
        <p:nvSpPr>
          <p:cNvPr id="37" name="panel"/>
          <p:cNvSpPr/>
          <p:nvPr/>
        </p:nvSpPr>
        <p:spPr>
          <a:xfrm>
            <a:off x="558800" y="558800"/>
            <a:ext cx="11074400" cy="12700"/>
          </a:xfrm>
          <a:prstGeom prst="rect">
            <a:avLst/>
          </a:prstGeom>
          <a:solidFill>
            <a:srgbClr val="2F4B45"/>
          </a:solidFill>
          <a:ln>
            <a:noFill/>
          </a:ln>
        </p:spPr>
      </p:sp>
      <p:sp>
        <p:nvSpPr>
          <p:cNvPr id="3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2 · THERMAL PHYSICS</a:t>
            </a:r>
          </a:p>
        </p:txBody>
      </p:sp>
      <p:sp>
        <p:nvSpPr>
          <p:cNvPr id="3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0" name="panel"/>
          <p:cNvSpPr/>
          <p:nvPr/>
        </p:nvSpPr>
        <p:spPr>
          <a:xfrm>
            <a:off x="558800" y="6273800"/>
            <a:ext cx="11074400" cy="12700"/>
          </a:xfrm>
          <a:prstGeom prst="rect">
            <a:avLst/>
          </a:prstGeom>
          <a:solidFill>
            <a:srgbClr val="2F4B45"/>
          </a:solidFill>
          <a:ln>
            <a:noFill/>
          </a:ln>
        </p:spPr>
      </p:sp>
      <p:sp>
        <p:nvSpPr>
          <p:cNvPr id="4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2 · Thermal physics. Written by GioPhysics from Cambridge IGCSE Physics 0625 syllabus; not an awarding body's document.</a:t>
            </a:r>
          </a:p>
        </p:txBody>
      </p:sp>
      <p:sp>
        <p:nvSpPr>
          <p:cNvPr id="4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15 / 24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8</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9 marks</a:t>
            </a:r>
          </a:p>
        </p:txBody>
      </p:sp>
      <p:sp>
        <p:nvSpPr>
          <p:cNvPr id="6" name="panel"/>
          <p:cNvSpPr/>
          <p:nvPr/>
        </p:nvSpPr>
        <p:spPr>
          <a:xfrm>
            <a:off x="9653191" y="711200"/>
            <a:ext cx="1054376" cy="266700"/>
          </a:xfrm>
          <a:prstGeom prst="roundRect">
            <a:avLst>
              <a:gd name="adj" fmla="val 30000"/>
            </a:avLst>
          </a:prstGeom>
          <a:noFill/>
          <a:ln w="9525">
            <a:solidFill>
              <a:srgbClr val="102E29"/>
            </a:solidFill>
          </a:ln>
        </p:spPr>
      </p:sp>
      <p:sp>
        <p:nvSpPr>
          <p:cNvPr id="7" name="chip"/>
          <p:cNvSpPr txBox="1"/>
          <p:nvPr/>
        </p:nvSpPr>
        <p:spPr>
          <a:xfrm>
            <a:off x="9653191"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880844" y="711200"/>
            <a:ext cx="670747" cy="266700"/>
          </a:xfrm>
          <a:prstGeom prst="roundRect">
            <a:avLst>
              <a:gd name="adj" fmla="val 30000"/>
            </a:avLst>
          </a:prstGeom>
          <a:noFill/>
          <a:ln w="9525">
            <a:solidFill>
              <a:srgbClr val="102E29"/>
            </a:solidFill>
          </a:ln>
        </p:spPr>
      </p:sp>
      <p:sp>
        <p:nvSpPr>
          <p:cNvPr id="9" name="chip"/>
          <p:cNvSpPr txBox="1"/>
          <p:nvPr/>
        </p:nvSpPr>
        <p:spPr>
          <a:xfrm>
            <a:off x="8880844"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767107" y="711200"/>
            <a:ext cx="1012137" cy="266700"/>
          </a:xfrm>
          <a:prstGeom prst="roundRect">
            <a:avLst>
              <a:gd name="adj" fmla="val 30000"/>
            </a:avLst>
          </a:prstGeom>
          <a:solidFill>
            <a:srgbClr val="102E29"/>
          </a:solidFill>
          <a:ln>
            <a:noFill/>
          </a:ln>
        </p:spPr>
      </p:sp>
      <p:sp>
        <p:nvSpPr>
          <p:cNvPr id="11" name="chip"/>
          <p:cNvSpPr txBox="1"/>
          <p:nvPr/>
        </p:nvSpPr>
        <p:spPr>
          <a:xfrm>
            <a:off x="776710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2.2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2.0 kW electric kettle contains 0.50 kg of water at 20 °C. The specific heat capacity of water is 4200 J/(kg °C) and the specific latent heat of vaporisation of water is 2.3 × 10⁶ J/kg.</a:t>
            </a:r>
          </a:p>
        </p:txBody>
      </p:sp>
      <p:sp>
        <p:nvSpPr>
          <p:cNvPr id="14" name="part-ref"/>
          <p:cNvSpPr txBox="1"/>
          <p:nvPr/>
        </p:nvSpPr>
        <p:spPr>
          <a:xfrm>
            <a:off x="558800" y="195326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Define</a:t>
            </a:r>
          </a:p>
        </p:txBody>
      </p:sp>
      <p:sp>
        <p:nvSpPr>
          <p:cNvPr id="15" name="part-marks"/>
          <p:cNvSpPr txBox="1"/>
          <p:nvPr/>
        </p:nvSpPr>
        <p:spPr>
          <a:xfrm>
            <a:off x="11009102" y="195326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6" name="text"/>
          <p:cNvSpPr txBox="1"/>
          <p:nvPr/>
        </p:nvSpPr>
        <p:spPr>
          <a:xfrm>
            <a:off x="558800" y="218948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Define specific latent heat of vaporisation.</a:t>
            </a:r>
          </a:p>
        </p:txBody>
      </p:sp>
      <p:sp>
        <p:nvSpPr>
          <p:cNvPr id="17" name="part-ref"/>
          <p:cNvSpPr txBox="1"/>
          <p:nvPr/>
        </p:nvSpPr>
        <p:spPr>
          <a:xfrm>
            <a:off x="558800" y="25273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Calculate</a:t>
            </a:r>
          </a:p>
        </p:txBody>
      </p:sp>
      <p:sp>
        <p:nvSpPr>
          <p:cNvPr id="18" name="part-marks"/>
          <p:cNvSpPr txBox="1"/>
          <p:nvPr/>
        </p:nvSpPr>
        <p:spPr>
          <a:xfrm>
            <a:off x="11009102" y="25273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9" name="text"/>
          <p:cNvSpPr txBox="1"/>
          <p:nvPr/>
        </p:nvSpPr>
        <p:spPr>
          <a:xfrm>
            <a:off x="558800" y="27635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energy needed to raise the water from 20 °C to its boiling point of 100 °C.</a:t>
            </a:r>
          </a:p>
        </p:txBody>
      </p:sp>
      <p:sp>
        <p:nvSpPr>
          <p:cNvPr id="20" name="part-ref"/>
          <p:cNvSpPr txBox="1"/>
          <p:nvPr/>
        </p:nvSpPr>
        <p:spPr>
          <a:xfrm>
            <a:off x="558800" y="31013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Calculate</a:t>
            </a:r>
          </a:p>
        </p:txBody>
      </p:sp>
      <p:sp>
        <p:nvSpPr>
          <p:cNvPr id="21" name="part-marks"/>
          <p:cNvSpPr txBox="1"/>
          <p:nvPr/>
        </p:nvSpPr>
        <p:spPr>
          <a:xfrm>
            <a:off x="11009102" y="31013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2" name="text"/>
          <p:cNvSpPr txBox="1"/>
          <p:nvPr/>
        </p:nvSpPr>
        <p:spPr>
          <a:xfrm>
            <a:off x="558800" y="33375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Assuming no energy is transferred to the surroundings, calculate the time taken for the water to reach its boiling point.</a:t>
            </a:r>
          </a:p>
        </p:txBody>
      </p:sp>
      <p:sp>
        <p:nvSpPr>
          <p:cNvPr id="23" name="part-ref"/>
          <p:cNvSpPr txBox="1"/>
          <p:nvPr/>
        </p:nvSpPr>
        <p:spPr>
          <a:xfrm>
            <a:off x="558800" y="36753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Determine</a:t>
            </a:r>
          </a:p>
        </p:txBody>
      </p:sp>
      <p:sp>
        <p:nvSpPr>
          <p:cNvPr id="24" name="part-marks"/>
          <p:cNvSpPr txBox="1"/>
          <p:nvPr/>
        </p:nvSpPr>
        <p:spPr>
          <a:xfrm>
            <a:off x="11009102" y="36753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5" name="text"/>
          <p:cNvSpPr txBox="1"/>
          <p:nvPr/>
        </p:nvSpPr>
        <p:spPr>
          <a:xfrm>
            <a:off x="558800" y="39116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kettle is left switched on after the water boils. Determine the mass of water that boils away in the next 60 s.</a:t>
            </a:r>
          </a:p>
        </p:txBody>
      </p:sp>
      <p:sp>
        <p:nvSpPr>
          <p:cNvPr id="26" name="panel"/>
          <p:cNvSpPr/>
          <p:nvPr/>
        </p:nvSpPr>
        <p:spPr>
          <a:xfrm>
            <a:off x="558800" y="558800"/>
            <a:ext cx="11074400" cy="12700"/>
          </a:xfrm>
          <a:prstGeom prst="rect">
            <a:avLst/>
          </a:prstGeom>
          <a:solidFill>
            <a:srgbClr val="C6C8BB"/>
          </a:solidFill>
          <a:ln>
            <a:noFill/>
          </a:ln>
        </p:spPr>
      </p:sp>
      <p:sp>
        <p:nvSpPr>
          <p:cNvPr id="27"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2 · THERMAL PHYSICS</a:t>
            </a:r>
          </a:p>
        </p:txBody>
      </p:sp>
      <p:sp>
        <p:nvSpPr>
          <p:cNvPr id="28"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9" name="panel"/>
          <p:cNvSpPr/>
          <p:nvPr/>
        </p:nvSpPr>
        <p:spPr>
          <a:xfrm>
            <a:off x="558800" y="6273800"/>
            <a:ext cx="11074400" cy="12700"/>
          </a:xfrm>
          <a:prstGeom prst="rect">
            <a:avLst/>
          </a:prstGeom>
          <a:solidFill>
            <a:srgbClr val="C6C8BB"/>
          </a:solidFill>
          <a:ln>
            <a:noFill/>
          </a:ln>
        </p:spPr>
      </p:sp>
      <p:sp>
        <p:nvSpPr>
          <p:cNvPr id="30"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2 · Thermal physics. Written by GioPhysics from Cambridge IGCSE Physics 0625 syllabus; not an awarding body's document.</a:t>
            </a:r>
          </a:p>
        </p:txBody>
      </p:sp>
      <p:sp>
        <p:nvSpPr>
          <p:cNvPr id="31"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24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8</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9 marks</a:t>
            </a:r>
          </a:p>
        </p:txBody>
      </p:sp>
      <p:sp>
        <p:nvSpPr>
          <p:cNvPr id="6" name="panel"/>
          <p:cNvSpPr/>
          <p:nvPr/>
        </p:nvSpPr>
        <p:spPr>
          <a:xfrm>
            <a:off x="9653191" y="711200"/>
            <a:ext cx="1054376" cy="266700"/>
          </a:xfrm>
          <a:prstGeom prst="roundRect">
            <a:avLst>
              <a:gd name="adj" fmla="val 30000"/>
            </a:avLst>
          </a:prstGeom>
          <a:noFill/>
          <a:ln w="9525">
            <a:solidFill>
              <a:srgbClr val="A9BDB6"/>
            </a:solidFill>
          </a:ln>
        </p:spPr>
      </p:sp>
      <p:sp>
        <p:nvSpPr>
          <p:cNvPr id="7" name="chip"/>
          <p:cNvSpPr txBox="1"/>
          <p:nvPr/>
        </p:nvSpPr>
        <p:spPr>
          <a:xfrm>
            <a:off x="9653191"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880844" y="711200"/>
            <a:ext cx="670747" cy="266700"/>
          </a:xfrm>
          <a:prstGeom prst="roundRect">
            <a:avLst>
              <a:gd name="adj" fmla="val 30000"/>
            </a:avLst>
          </a:prstGeom>
          <a:noFill/>
          <a:ln w="9525">
            <a:solidFill>
              <a:srgbClr val="A9BDB6"/>
            </a:solidFill>
          </a:ln>
        </p:spPr>
      </p:sp>
      <p:sp>
        <p:nvSpPr>
          <p:cNvPr id="9" name="chip"/>
          <p:cNvSpPr txBox="1"/>
          <p:nvPr/>
        </p:nvSpPr>
        <p:spPr>
          <a:xfrm>
            <a:off x="8880844"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Supp.</a:t>
            </a:r>
          </a:p>
        </p:txBody>
      </p:sp>
      <p:sp>
        <p:nvSpPr>
          <p:cNvPr id="10" name="panel"/>
          <p:cNvSpPr/>
          <p:nvPr/>
        </p:nvSpPr>
        <p:spPr>
          <a:xfrm>
            <a:off x="7767107" y="711200"/>
            <a:ext cx="1012137" cy="266700"/>
          </a:xfrm>
          <a:prstGeom prst="roundRect">
            <a:avLst>
              <a:gd name="adj" fmla="val 30000"/>
            </a:avLst>
          </a:prstGeom>
          <a:noFill/>
          <a:ln w="9525">
            <a:solidFill>
              <a:srgbClr val="A9BDB6"/>
            </a:solidFill>
          </a:ln>
        </p:spPr>
      </p:sp>
      <p:sp>
        <p:nvSpPr>
          <p:cNvPr id="11" name="chip"/>
          <p:cNvSpPr txBox="1"/>
          <p:nvPr/>
        </p:nvSpPr>
        <p:spPr>
          <a:xfrm>
            <a:off x="776710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Define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energy required to change unit mass of a substance from liquid to gas</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without a change in temperature</a:t>
            </a:r>
          </a:p>
        </p:txBody>
      </p:sp>
      <p:sp>
        <p:nvSpPr>
          <p:cNvPr id="19" name="text"/>
          <p:cNvSpPr txBox="1"/>
          <p:nvPr/>
        </p:nvSpPr>
        <p:spPr>
          <a:xfrm>
            <a:off x="812800" y="2169795"/>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second half is the mark: no temperature change is what distinguishes latent from specific heat capacity.</a:t>
            </a:r>
          </a:p>
        </p:txBody>
      </p:sp>
      <p:sp>
        <p:nvSpPr>
          <p:cNvPr id="20" name="ms-ref"/>
          <p:cNvSpPr txBox="1"/>
          <p:nvPr/>
        </p:nvSpPr>
        <p:spPr>
          <a:xfrm>
            <a:off x="558800" y="24872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Calculate — 2 marks</a:t>
            </a:r>
          </a:p>
        </p:txBody>
      </p:sp>
      <p:sp>
        <p:nvSpPr>
          <p:cNvPr id="21" name="ms-objective"/>
          <p:cNvSpPr txBox="1"/>
          <p:nvPr/>
        </p:nvSpPr>
        <p:spPr>
          <a:xfrm>
            <a:off x="11302513" y="24872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2" name="ms-tick"/>
          <p:cNvSpPr txBox="1"/>
          <p:nvPr/>
        </p:nvSpPr>
        <p:spPr>
          <a:xfrm>
            <a:off x="558800" y="27279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3" name="ms-point"/>
          <p:cNvSpPr txBox="1"/>
          <p:nvPr/>
        </p:nvSpPr>
        <p:spPr>
          <a:xfrm>
            <a:off x="812800" y="27279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 = mcΔθ = 0.50 × 4200 × 80</a:t>
            </a:r>
          </a:p>
        </p:txBody>
      </p:sp>
      <p:sp>
        <p:nvSpPr>
          <p:cNvPr id="24" name="ms-tick"/>
          <p:cNvSpPr txBox="1"/>
          <p:nvPr/>
        </p:nvSpPr>
        <p:spPr>
          <a:xfrm>
            <a:off x="558800" y="29813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5" name="ms-point"/>
          <p:cNvSpPr txBox="1"/>
          <p:nvPr/>
        </p:nvSpPr>
        <p:spPr>
          <a:xfrm>
            <a:off x="812800" y="29813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 = 168 000 J = 1.7 × 10⁵ J</a:t>
            </a:r>
          </a:p>
        </p:txBody>
      </p:sp>
      <p:sp>
        <p:nvSpPr>
          <p:cNvPr id="26" name="ms-ref"/>
          <p:cNvSpPr txBox="1"/>
          <p:nvPr/>
        </p:nvSpPr>
        <p:spPr>
          <a:xfrm>
            <a:off x="558800" y="338709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Calculate — 2 marks</a:t>
            </a:r>
          </a:p>
        </p:txBody>
      </p:sp>
      <p:sp>
        <p:nvSpPr>
          <p:cNvPr id="27" name="ms-objective"/>
          <p:cNvSpPr txBox="1"/>
          <p:nvPr/>
        </p:nvSpPr>
        <p:spPr>
          <a:xfrm>
            <a:off x="11302513" y="338709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8" name="ms-tick"/>
          <p:cNvSpPr txBox="1"/>
          <p:nvPr/>
        </p:nvSpPr>
        <p:spPr>
          <a:xfrm>
            <a:off x="558800" y="3627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9" name="ms-point"/>
          <p:cNvSpPr txBox="1"/>
          <p:nvPr/>
        </p:nvSpPr>
        <p:spPr>
          <a:xfrm>
            <a:off x="812800" y="3627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 = E / P = 168 000 / 2000</a:t>
            </a:r>
          </a:p>
        </p:txBody>
      </p:sp>
      <p:sp>
        <p:nvSpPr>
          <p:cNvPr id="30" name="ms-tick"/>
          <p:cNvSpPr txBox="1"/>
          <p:nvPr/>
        </p:nvSpPr>
        <p:spPr>
          <a:xfrm>
            <a:off x="558800" y="38811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1" name="ms-point"/>
          <p:cNvSpPr txBox="1"/>
          <p:nvPr/>
        </p:nvSpPr>
        <p:spPr>
          <a:xfrm>
            <a:off x="812800" y="38811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 = 84 s</a:t>
            </a:r>
          </a:p>
        </p:txBody>
      </p:sp>
      <p:sp>
        <p:nvSpPr>
          <p:cNvPr id="32" name="ms-ref"/>
          <p:cNvSpPr txBox="1"/>
          <p:nvPr/>
        </p:nvSpPr>
        <p:spPr>
          <a:xfrm>
            <a:off x="558800" y="428688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Determine — 3 marks</a:t>
            </a:r>
          </a:p>
        </p:txBody>
      </p:sp>
      <p:sp>
        <p:nvSpPr>
          <p:cNvPr id="33" name="ms-objective"/>
          <p:cNvSpPr txBox="1"/>
          <p:nvPr/>
        </p:nvSpPr>
        <p:spPr>
          <a:xfrm>
            <a:off x="11302513" y="428688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4" name="ms-tick"/>
          <p:cNvSpPr txBox="1"/>
          <p:nvPr/>
        </p:nvSpPr>
        <p:spPr>
          <a:xfrm>
            <a:off x="558800" y="45275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5" name="ms-point"/>
          <p:cNvSpPr txBox="1"/>
          <p:nvPr/>
        </p:nvSpPr>
        <p:spPr>
          <a:xfrm>
            <a:off x="812800" y="45275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energy supplied = 2000 × 60 = 120 000 J</a:t>
            </a:r>
          </a:p>
        </p:txBody>
      </p:sp>
      <p:sp>
        <p:nvSpPr>
          <p:cNvPr id="36" name="ms-tick"/>
          <p:cNvSpPr txBox="1"/>
          <p:nvPr/>
        </p:nvSpPr>
        <p:spPr>
          <a:xfrm>
            <a:off x="558800" y="47809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7" name="ms-point"/>
          <p:cNvSpPr txBox="1"/>
          <p:nvPr/>
        </p:nvSpPr>
        <p:spPr>
          <a:xfrm>
            <a:off x="812800" y="47809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m = E / L = 120 000 / 2.3 × 10⁶</a:t>
            </a:r>
          </a:p>
        </p:txBody>
      </p:sp>
      <p:sp>
        <p:nvSpPr>
          <p:cNvPr id="38" name="ms-tick"/>
          <p:cNvSpPr txBox="1"/>
          <p:nvPr/>
        </p:nvSpPr>
        <p:spPr>
          <a:xfrm>
            <a:off x="558800" y="50342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9" name="ms-point"/>
          <p:cNvSpPr txBox="1"/>
          <p:nvPr/>
        </p:nvSpPr>
        <p:spPr>
          <a:xfrm>
            <a:off x="812800" y="50342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m = 0.052 kg (52 g)</a:t>
            </a:r>
          </a:p>
        </p:txBody>
      </p:sp>
      <p:sp>
        <p:nvSpPr>
          <p:cNvPr id="40" name="text"/>
          <p:cNvSpPr txBox="1"/>
          <p:nvPr/>
        </p:nvSpPr>
        <p:spPr>
          <a:xfrm>
            <a:off x="812800" y="5363845"/>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Candidates who add an mcΔθ term here have not noticed that the water is already at 100 °C and stays there. That is the discrimination the part is built on.</a:t>
            </a:r>
          </a:p>
        </p:txBody>
      </p:sp>
      <p:sp>
        <p:nvSpPr>
          <p:cNvPr id="41" name="panel"/>
          <p:cNvSpPr/>
          <p:nvPr/>
        </p:nvSpPr>
        <p:spPr>
          <a:xfrm>
            <a:off x="558800" y="558800"/>
            <a:ext cx="11074400" cy="12700"/>
          </a:xfrm>
          <a:prstGeom prst="rect">
            <a:avLst/>
          </a:prstGeom>
          <a:solidFill>
            <a:srgbClr val="2F4B45"/>
          </a:solidFill>
          <a:ln>
            <a:noFill/>
          </a:ln>
        </p:spPr>
      </p:sp>
      <p:sp>
        <p:nvSpPr>
          <p:cNvPr id="42"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2 · THERMAL PHYSICS</a:t>
            </a:r>
          </a:p>
        </p:txBody>
      </p:sp>
      <p:sp>
        <p:nvSpPr>
          <p:cNvPr id="43"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4" name="panel"/>
          <p:cNvSpPr/>
          <p:nvPr/>
        </p:nvSpPr>
        <p:spPr>
          <a:xfrm>
            <a:off x="558800" y="6273800"/>
            <a:ext cx="11074400" cy="12700"/>
          </a:xfrm>
          <a:prstGeom prst="rect">
            <a:avLst/>
          </a:prstGeom>
          <a:solidFill>
            <a:srgbClr val="2F4B45"/>
          </a:solidFill>
          <a:ln>
            <a:noFill/>
          </a:ln>
        </p:spPr>
      </p:sp>
      <p:sp>
        <p:nvSpPr>
          <p:cNvPr id="45"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2 · Thermal physics. Written by GioPhysics from Cambridge IGCSE Physics 0625 syllabus; not an awarding body's document.</a:t>
            </a:r>
          </a:p>
        </p:txBody>
      </p:sp>
      <p:sp>
        <p:nvSpPr>
          <p:cNvPr id="46"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24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7 marks</a:t>
            </a:r>
          </a:p>
        </p:txBody>
      </p:sp>
      <p:sp>
        <p:nvSpPr>
          <p:cNvPr id="6" name="panel"/>
          <p:cNvSpPr/>
          <p:nvPr/>
        </p:nvSpPr>
        <p:spPr>
          <a:xfrm>
            <a:off x="9653191" y="711200"/>
            <a:ext cx="1054376" cy="266700"/>
          </a:xfrm>
          <a:prstGeom prst="roundRect">
            <a:avLst>
              <a:gd name="adj" fmla="val 30000"/>
            </a:avLst>
          </a:prstGeom>
          <a:noFill/>
          <a:ln w="9525">
            <a:solidFill>
              <a:srgbClr val="102E29"/>
            </a:solidFill>
          </a:ln>
        </p:spPr>
      </p:sp>
      <p:sp>
        <p:nvSpPr>
          <p:cNvPr id="7" name="chip"/>
          <p:cNvSpPr txBox="1"/>
          <p:nvPr/>
        </p:nvSpPr>
        <p:spPr>
          <a:xfrm>
            <a:off x="9653191"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880844" y="711200"/>
            <a:ext cx="670747" cy="266700"/>
          </a:xfrm>
          <a:prstGeom prst="roundRect">
            <a:avLst>
              <a:gd name="adj" fmla="val 30000"/>
            </a:avLst>
          </a:prstGeom>
          <a:noFill/>
          <a:ln w="9525">
            <a:solidFill>
              <a:srgbClr val="102E29"/>
            </a:solidFill>
          </a:ln>
        </p:spPr>
      </p:sp>
      <p:sp>
        <p:nvSpPr>
          <p:cNvPr id="9" name="chip"/>
          <p:cNvSpPr txBox="1"/>
          <p:nvPr/>
        </p:nvSpPr>
        <p:spPr>
          <a:xfrm>
            <a:off x="8880844"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767107" y="711200"/>
            <a:ext cx="1012137" cy="266700"/>
          </a:xfrm>
          <a:prstGeom prst="roundRect">
            <a:avLst>
              <a:gd name="adj" fmla="val 30000"/>
            </a:avLst>
          </a:prstGeom>
          <a:solidFill>
            <a:srgbClr val="102E29"/>
          </a:solidFill>
          <a:ln>
            <a:noFill/>
          </a:ln>
        </p:spPr>
      </p:sp>
      <p:sp>
        <p:nvSpPr>
          <p:cNvPr id="11" name="chip"/>
          <p:cNvSpPr txBox="1"/>
          <p:nvPr/>
        </p:nvSpPr>
        <p:spPr>
          <a:xfrm>
            <a:off x="776710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2.3</a:t>
            </a:r>
          </a:p>
        </p:txBody>
      </p:sp>
      <p:sp>
        <p:nvSpPr>
          <p:cNvPr id="13" name="text"/>
          <p:cNvSpPr txBox="1"/>
          <p:nvPr/>
        </p:nvSpPr>
        <p:spPr>
          <a:xfrm>
            <a:off x="558800" y="134620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vacuum flask keeps a hot drink warm. It has a double-walled glass container with a vacuum between the walls, both facing surfaces of the glass are silvered, the flask has an insulating plastic stopper, and the glass container rests on soft insulating supports inside an outer case.</a:t>
            </a:r>
          </a:p>
        </p:txBody>
      </p:sp>
      <p:sp>
        <p:nvSpPr>
          <p:cNvPr id="14" name="panel"/>
          <p:cNvSpPr/>
          <p:nvPr/>
        </p:nvSpPr>
        <p:spPr>
          <a:xfrm>
            <a:off x="3499775" y="2167890"/>
            <a:ext cx="5192451" cy="3175000"/>
          </a:xfrm>
          <a:prstGeom prst="rect">
            <a:avLst/>
          </a:prstGeom>
          <a:solidFill>
            <a:srgbClr val="FFFFFF"/>
          </a:solidFill>
          <a:ln w="9525">
            <a:solidFill>
              <a:srgbClr val="C6C8BB"/>
            </a:solidFill>
          </a:ln>
        </p:spPr>
      </p:sp>
      <p:pic>
        <p:nvPicPr>
          <p:cNvPr id="15" name="Fig. 9.1" descr="A cut-away view of a vacuum flask. Inside an outer case stands a double-walled glass container, sealed at the neck, with a narrow gap between the two walls that runs down both sides and under the base; the gap is labelled vacuum and the two facing glass surfaces are labelled silvered. Hot drink fills most of the inner container, an insulating stopper closes the neck at the top, and the glass container rests on small insulating supports standing on the floor of the outer case."/>
          <p:cNvPicPr>
            <a:picLocks noChangeAspect="1"/>
          </p:cNvPicPr>
          <p:nvPr/>
        </p:nvPicPr>
        <p:blipFill>
          <a:blip r:embed="rId3"/>
          <a:stretch>
            <a:fillRect/>
          </a:stretch>
        </p:blipFill>
        <p:spPr>
          <a:xfrm>
            <a:off x="3614075" y="2282190"/>
            <a:ext cx="4963851" cy="2946400"/>
          </a:xfrm>
          <a:prstGeom prst="rect">
            <a:avLst/>
          </a:prstGeom>
        </p:spPr>
      </p:pic>
      <p:sp>
        <p:nvSpPr>
          <p:cNvPr id="16" name="text"/>
          <p:cNvSpPr txBox="1"/>
          <p:nvPr/>
        </p:nvSpPr>
        <p:spPr>
          <a:xfrm>
            <a:off x="558800" y="540639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9.1 — A cut-away view of a vacuum flask. Inside an outer case stands a double-walled glass container, sealed at the neck, with a narrow gap between the two walls that runs down both sides and under the base; the gap is labelled vacuum and the two facing glass surfaces are labelled silvered. Hot drink fills most of the inner container, an insulating stopper closes the neck at the top, and the glass container rests on small insulating supports standing on the floor of the outer case.</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2 · THERMAL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2 · Thermal physics.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7 marks</a:t>
            </a:r>
          </a:p>
        </p:txBody>
      </p:sp>
      <p:sp>
        <p:nvSpPr>
          <p:cNvPr id="6" name="panel"/>
          <p:cNvSpPr/>
          <p:nvPr/>
        </p:nvSpPr>
        <p:spPr>
          <a:xfrm>
            <a:off x="9653191" y="711200"/>
            <a:ext cx="1054376" cy="266700"/>
          </a:xfrm>
          <a:prstGeom prst="roundRect">
            <a:avLst>
              <a:gd name="adj" fmla="val 30000"/>
            </a:avLst>
          </a:prstGeom>
          <a:noFill/>
          <a:ln w="9525">
            <a:solidFill>
              <a:srgbClr val="102E29"/>
            </a:solidFill>
          </a:ln>
        </p:spPr>
      </p:sp>
      <p:sp>
        <p:nvSpPr>
          <p:cNvPr id="7" name="chip"/>
          <p:cNvSpPr txBox="1"/>
          <p:nvPr/>
        </p:nvSpPr>
        <p:spPr>
          <a:xfrm>
            <a:off x="9653191"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880844" y="711200"/>
            <a:ext cx="670747" cy="266700"/>
          </a:xfrm>
          <a:prstGeom prst="roundRect">
            <a:avLst>
              <a:gd name="adj" fmla="val 30000"/>
            </a:avLst>
          </a:prstGeom>
          <a:noFill/>
          <a:ln w="9525">
            <a:solidFill>
              <a:srgbClr val="102E29"/>
            </a:solidFill>
          </a:ln>
        </p:spPr>
      </p:sp>
      <p:sp>
        <p:nvSpPr>
          <p:cNvPr id="9" name="chip"/>
          <p:cNvSpPr txBox="1"/>
          <p:nvPr/>
        </p:nvSpPr>
        <p:spPr>
          <a:xfrm>
            <a:off x="8880844"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767107" y="711200"/>
            <a:ext cx="1012137" cy="266700"/>
          </a:xfrm>
          <a:prstGeom prst="roundRect">
            <a:avLst>
              <a:gd name="adj" fmla="val 30000"/>
            </a:avLst>
          </a:prstGeom>
          <a:solidFill>
            <a:srgbClr val="102E29"/>
          </a:solidFill>
          <a:ln>
            <a:noFill/>
          </a:ln>
        </p:spPr>
      </p:sp>
      <p:sp>
        <p:nvSpPr>
          <p:cNvPr id="11" name="chip"/>
          <p:cNvSpPr txBox="1"/>
          <p:nvPr/>
        </p:nvSpPr>
        <p:spPr>
          <a:xfrm>
            <a:off x="776710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Explain</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how the vacuum between the two walls reduces the transfer of thermal energy.</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Explain</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why both facing surfaces of the glass are silvered.</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Explain</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73050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in terms of the particles in a metal, why a metal spoon left in the drink becomes hot along its whole length far more quickly than a plastic one.</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2 · THERMAL PHYSICS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2 · Thermal physics. Written by GioPhysics from Cambridge IGCSE Physics 0625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24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102E29"/>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102E29"/>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981956" y="711200"/>
            <a:ext cx="1312289" cy="266700"/>
          </a:xfrm>
          <a:prstGeom prst="roundRect">
            <a:avLst>
              <a:gd name="adj" fmla="val 30000"/>
            </a:avLst>
          </a:prstGeom>
          <a:solidFill>
            <a:srgbClr val="102E29"/>
          </a:solidFill>
          <a:ln>
            <a:no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2.1   ·   AO1</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Which row describes the molecules of a gas?</a:t>
            </a:r>
          </a:p>
        </p:txBody>
      </p:sp>
      <p:graphicFrame>
        <p:nvGraphicFramePr>
          <p:cNvPr id="14" name="readings"/>
          <p:cNvGraphicFramePr>
            <a:graphicFrameLocks noGrp="1"/>
          </p:cNvGraphicFramePr>
          <p:nvPr/>
        </p:nvGraphicFramePr>
        <p:xfrm>
          <a:off x="558800" y="1738630"/>
          <a:ext cx="11074400" cy="1460500"/>
        </p:xfrm>
        <a:graphic>
          <a:graphicData uri="http://schemas.openxmlformats.org/drawingml/2006/table">
            <a:tbl>
              <a:tblPr firstRow="1"/>
              <a:tblGrid>
                <a:gridCol w="2768600"/>
                <a:gridCol w="2768600"/>
                <a:gridCol w="2768600"/>
                <a:gridCol w="2768600"/>
              </a:tblGrid>
              <a:tr h="292100">
                <a:tc>
                  <a:txBody>
                    <a:bodyPr/>
                    <a:lstStyle/>
                    <a:p>
                      <a:pPr marL="0" indent="0" algn="l">
                        <a:lnSpc>
                          <a:spcPct val="100000"/>
                        </a:lnSpc>
                        <a:buNone/>
                      </a:pPr>
                      <a:r>
                        <a:rPr lang="en-GB" sz="1000" b="1" i="0" dirty="0">
                          <a:solidFill>
                            <a:srgbClr val="F3EFDF"/>
                          </a:solidFill>
                          <a:latin typeface="Arial"/>
                          <a:cs typeface="Arial"/>
                        </a:rPr>
                        <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separation</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arrangement</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motion</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r>
              <a:tr h="292100">
                <a:tc>
                  <a:txBody>
                    <a:bodyPr/>
                    <a:lstStyle/>
                    <a:p>
                      <a:pPr marL="0" indent="0" algn="l">
                        <a:lnSpc>
                          <a:spcPct val="100000"/>
                        </a:lnSpc>
                        <a:buNone/>
                      </a:pPr>
                      <a:r>
                        <a:rPr lang="en-GB" sz="1000" b="0" i="0" dirty="0">
                          <a:solidFill>
                            <a:srgbClr val="102E29"/>
                          </a:solidFill>
                          <a:latin typeface="Arial"/>
                          <a:cs typeface="Arial"/>
                        </a:rPr>
                        <a:t>A</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close together</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regular</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vibrating about fixed positions</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r h="292100">
                <a:tc>
                  <a:txBody>
                    <a:bodyPr/>
                    <a:lstStyle/>
                    <a:p>
                      <a:pPr marL="0" indent="0" algn="l">
                        <a:lnSpc>
                          <a:spcPct val="100000"/>
                        </a:lnSpc>
                        <a:buNone/>
                      </a:pPr>
                      <a:r>
                        <a:rPr lang="en-GB" sz="1000" b="0" i="0" dirty="0">
                          <a:solidFill>
                            <a:srgbClr val="102E29"/>
                          </a:solidFill>
                          <a:latin typeface="Arial"/>
                          <a:cs typeface="Arial"/>
                        </a:rPr>
                        <a:t>B</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close together</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random</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moving past one another</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r h="292100">
                <a:tc>
                  <a:txBody>
                    <a:bodyPr/>
                    <a:lstStyle/>
                    <a:p>
                      <a:pPr marL="0" indent="0" algn="l">
                        <a:lnSpc>
                          <a:spcPct val="100000"/>
                        </a:lnSpc>
                        <a:buNone/>
                      </a:pPr>
                      <a:r>
                        <a:rPr lang="en-GB" sz="1000" b="0" i="0" dirty="0">
                          <a:solidFill>
                            <a:srgbClr val="102E29"/>
                          </a:solidFill>
                          <a:latin typeface="Arial"/>
                          <a:cs typeface="Arial"/>
                        </a:rPr>
                        <a:t>C</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far apart</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random</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moving rapidly in all directions</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r h="292100">
                <a:tc>
                  <a:txBody>
                    <a:bodyPr/>
                    <a:lstStyle/>
                    <a:p>
                      <a:pPr marL="0" indent="0" algn="l">
                        <a:lnSpc>
                          <a:spcPct val="100000"/>
                        </a:lnSpc>
                        <a:buNone/>
                      </a:pPr>
                      <a:r>
                        <a:rPr lang="en-GB" sz="1000" b="0" i="0" dirty="0">
                          <a:solidFill>
                            <a:srgbClr val="102E29"/>
                          </a:solidFill>
                          <a:latin typeface="Arial"/>
                          <a:cs typeface="Arial"/>
                        </a:rPr>
                        <a:t>D</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far apart</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regular</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vibrating about fixed positions</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bl>
          </a:graphicData>
        </a:graphic>
      </p:graphicFrame>
      <p:sp>
        <p:nvSpPr>
          <p:cNvPr id="15" name="choice-letter"/>
          <p:cNvSpPr txBox="1"/>
          <p:nvPr/>
        </p:nvSpPr>
        <p:spPr>
          <a:xfrm>
            <a:off x="558800" y="337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6" name="choice"/>
          <p:cNvSpPr txBox="1"/>
          <p:nvPr/>
        </p:nvSpPr>
        <p:spPr>
          <a:xfrm>
            <a:off x="939800" y="337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close together · regular · vibrating about fixed positions</a:t>
            </a:r>
          </a:p>
        </p:txBody>
      </p:sp>
      <p:sp>
        <p:nvSpPr>
          <p:cNvPr id="17" name="choice-letter"/>
          <p:cNvSpPr txBox="1"/>
          <p:nvPr/>
        </p:nvSpPr>
        <p:spPr>
          <a:xfrm>
            <a:off x="558800" y="374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8" name="choice"/>
          <p:cNvSpPr txBox="1"/>
          <p:nvPr/>
        </p:nvSpPr>
        <p:spPr>
          <a:xfrm>
            <a:off x="939800" y="374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close together · random · moving past one another</a:t>
            </a:r>
          </a:p>
        </p:txBody>
      </p:sp>
      <p:sp>
        <p:nvSpPr>
          <p:cNvPr id="19" name="choice-letter"/>
          <p:cNvSpPr txBox="1"/>
          <p:nvPr/>
        </p:nvSpPr>
        <p:spPr>
          <a:xfrm>
            <a:off x="558800" y="411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0" name="choice"/>
          <p:cNvSpPr txBox="1"/>
          <p:nvPr/>
        </p:nvSpPr>
        <p:spPr>
          <a:xfrm>
            <a:off x="939800" y="411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far apart · random · moving rapidly in all directions</a:t>
            </a:r>
          </a:p>
        </p:txBody>
      </p:sp>
      <p:sp>
        <p:nvSpPr>
          <p:cNvPr id="21" name="choice-letter"/>
          <p:cNvSpPr txBox="1"/>
          <p:nvPr/>
        </p:nvSpPr>
        <p:spPr>
          <a:xfrm>
            <a:off x="558800" y="44818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2" name="choice"/>
          <p:cNvSpPr txBox="1"/>
          <p:nvPr/>
        </p:nvSpPr>
        <p:spPr>
          <a:xfrm>
            <a:off x="939800" y="44818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far apart · regular · vibrating about fixed positions</a:t>
            </a:r>
          </a:p>
        </p:txBody>
      </p:sp>
      <p:sp>
        <p:nvSpPr>
          <p:cNvPr id="23" name="panel"/>
          <p:cNvSpPr/>
          <p:nvPr/>
        </p:nvSpPr>
        <p:spPr>
          <a:xfrm>
            <a:off x="558800" y="558800"/>
            <a:ext cx="11074400" cy="12700"/>
          </a:xfrm>
          <a:prstGeom prst="rect">
            <a:avLst/>
          </a:prstGeom>
          <a:solidFill>
            <a:srgbClr val="C6C8BB"/>
          </a:solidFill>
          <a:ln>
            <a:noFill/>
          </a:ln>
        </p:spPr>
      </p:sp>
      <p:sp>
        <p:nvSpPr>
          <p:cNvPr id="24"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2 · THERMAL PHYSICS</a:t>
            </a:r>
          </a:p>
        </p:txBody>
      </p:sp>
      <p:sp>
        <p:nvSpPr>
          <p:cNvPr id="25"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6" name="panel"/>
          <p:cNvSpPr/>
          <p:nvPr/>
        </p:nvSpPr>
        <p:spPr>
          <a:xfrm>
            <a:off x="558800" y="6273800"/>
            <a:ext cx="11074400" cy="12700"/>
          </a:xfrm>
          <a:prstGeom prst="rect">
            <a:avLst/>
          </a:prstGeom>
          <a:solidFill>
            <a:srgbClr val="C6C8BB"/>
          </a:solidFill>
          <a:ln>
            <a:noFill/>
          </a:ln>
        </p:spPr>
      </p:sp>
      <p:sp>
        <p:nvSpPr>
          <p:cNvPr id="27"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2 · Thermal physics. Written by GioPhysics from Cambridge IGCSE Physics 0625 syllabus; not an awarding body's document.</a:t>
            </a:r>
          </a:p>
        </p:txBody>
      </p:sp>
      <p:sp>
        <p:nvSpPr>
          <p:cNvPr id="28"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9</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7 marks</a:t>
            </a:r>
          </a:p>
        </p:txBody>
      </p:sp>
      <p:sp>
        <p:nvSpPr>
          <p:cNvPr id="6" name="panel"/>
          <p:cNvSpPr/>
          <p:nvPr/>
        </p:nvSpPr>
        <p:spPr>
          <a:xfrm>
            <a:off x="9653191" y="711200"/>
            <a:ext cx="1054376" cy="266700"/>
          </a:xfrm>
          <a:prstGeom prst="roundRect">
            <a:avLst>
              <a:gd name="adj" fmla="val 30000"/>
            </a:avLst>
          </a:prstGeom>
          <a:noFill/>
          <a:ln w="9525">
            <a:solidFill>
              <a:srgbClr val="A9BDB6"/>
            </a:solidFill>
          </a:ln>
        </p:spPr>
      </p:sp>
      <p:sp>
        <p:nvSpPr>
          <p:cNvPr id="7" name="chip"/>
          <p:cNvSpPr txBox="1"/>
          <p:nvPr/>
        </p:nvSpPr>
        <p:spPr>
          <a:xfrm>
            <a:off x="9653191"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880844" y="711200"/>
            <a:ext cx="670747" cy="266700"/>
          </a:xfrm>
          <a:prstGeom prst="roundRect">
            <a:avLst>
              <a:gd name="adj" fmla="val 30000"/>
            </a:avLst>
          </a:prstGeom>
          <a:noFill/>
          <a:ln w="9525">
            <a:solidFill>
              <a:srgbClr val="A9BDB6"/>
            </a:solidFill>
          </a:ln>
        </p:spPr>
      </p:sp>
      <p:sp>
        <p:nvSpPr>
          <p:cNvPr id="9" name="chip"/>
          <p:cNvSpPr txBox="1"/>
          <p:nvPr/>
        </p:nvSpPr>
        <p:spPr>
          <a:xfrm>
            <a:off x="8880844"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Supp.</a:t>
            </a:r>
          </a:p>
        </p:txBody>
      </p:sp>
      <p:sp>
        <p:nvSpPr>
          <p:cNvPr id="10" name="panel"/>
          <p:cNvSpPr/>
          <p:nvPr/>
        </p:nvSpPr>
        <p:spPr>
          <a:xfrm>
            <a:off x="7767107" y="711200"/>
            <a:ext cx="1012137" cy="266700"/>
          </a:xfrm>
          <a:prstGeom prst="roundRect">
            <a:avLst>
              <a:gd name="adj" fmla="val 30000"/>
            </a:avLst>
          </a:prstGeom>
          <a:noFill/>
          <a:ln w="9525">
            <a:solidFill>
              <a:srgbClr val="A9BDB6"/>
            </a:solidFill>
          </a:ln>
        </p:spPr>
      </p:sp>
      <p:sp>
        <p:nvSpPr>
          <p:cNvPr id="11" name="chip"/>
          <p:cNvSpPr txBox="1"/>
          <p:nvPr/>
        </p:nvSpPr>
        <p:spPr>
          <a:xfrm>
            <a:off x="776710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Explain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there are (almost) no molecules between the walls</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 energy cannot be transferred by conduction or convection, both of which need a medium</a:t>
            </a:r>
          </a:p>
        </p:txBody>
      </p:sp>
      <p:sp>
        <p:nvSpPr>
          <p:cNvPr id="19" name="ms-ref"/>
          <p:cNvSpPr txBox="1"/>
          <p:nvPr/>
        </p:nvSpPr>
        <p:spPr>
          <a:xfrm>
            <a:off x="558800" y="22459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Explain — 2 marks</a:t>
            </a:r>
          </a:p>
        </p:txBody>
      </p:sp>
      <p:sp>
        <p:nvSpPr>
          <p:cNvPr id="20" name="ms-objective"/>
          <p:cNvSpPr txBox="1"/>
          <p:nvPr/>
        </p:nvSpPr>
        <p:spPr>
          <a:xfrm>
            <a:off x="11302513" y="22459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shiny silvered surface is a poor emitter of infrared radiation, so the inner wall radiates less energy away</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and a shiny surface is a good reflector, so radiation crossing the gap is reflected back rather than absorbed</a:t>
            </a:r>
          </a:p>
        </p:txBody>
      </p:sp>
      <p:sp>
        <p:nvSpPr>
          <p:cNvPr id="25" name="ms-ref"/>
          <p:cNvSpPr txBox="1"/>
          <p:nvPr/>
        </p:nvSpPr>
        <p:spPr>
          <a:xfrm>
            <a:off x="558800" y="314579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Explain — 3 marks</a:t>
            </a:r>
          </a:p>
        </p:txBody>
      </p:sp>
      <p:sp>
        <p:nvSpPr>
          <p:cNvPr id="26" name="ms-objective"/>
          <p:cNvSpPr txBox="1"/>
          <p:nvPr/>
        </p:nvSpPr>
        <p:spPr>
          <a:xfrm>
            <a:off x="11302513" y="314579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27" name="ms-tick"/>
          <p:cNvSpPr txBox="1"/>
          <p:nvPr/>
        </p:nvSpPr>
        <p:spPr>
          <a:xfrm>
            <a:off x="558800" y="33864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3864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in both, particles at the hot end vibrate more and pass energy on by colliding with neighbouring particles</a:t>
            </a:r>
          </a:p>
        </p:txBody>
      </p:sp>
      <p:sp>
        <p:nvSpPr>
          <p:cNvPr id="29" name="ms-tick"/>
          <p:cNvSpPr txBox="1"/>
          <p:nvPr/>
        </p:nvSpPr>
        <p:spPr>
          <a:xfrm>
            <a:off x="558800" y="36398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398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metal also contains free (delocalised) electrons</a:t>
            </a:r>
          </a:p>
        </p:txBody>
      </p:sp>
      <p:sp>
        <p:nvSpPr>
          <p:cNvPr id="31" name="ms-tick"/>
          <p:cNvSpPr txBox="1"/>
          <p:nvPr/>
        </p:nvSpPr>
        <p:spPr>
          <a:xfrm>
            <a:off x="558800" y="389318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89318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these gain kinetic energy at the hot end, move rapidly through the metal, and transfer energy by collision far along the spoon, so conduction is much faster</a:t>
            </a:r>
          </a:p>
        </p:txBody>
      </p:sp>
      <p:sp>
        <p:nvSpPr>
          <p:cNvPr id="33" name="text"/>
          <p:cNvSpPr txBox="1"/>
          <p:nvPr/>
        </p:nvSpPr>
        <p:spPr>
          <a:xfrm>
            <a:off x="812800" y="4412615"/>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Supplement mark is the free-electron mechanism. A candidate who describes only vibrating particles has described the process that happens in plastic too, and has not answered the question asked.</a:t>
            </a:r>
          </a:p>
        </p:txBody>
      </p:sp>
      <p:sp>
        <p:nvSpPr>
          <p:cNvPr id="34" name="panel"/>
          <p:cNvSpPr/>
          <p:nvPr/>
        </p:nvSpPr>
        <p:spPr>
          <a:xfrm>
            <a:off x="558800" y="558800"/>
            <a:ext cx="11074400" cy="12700"/>
          </a:xfrm>
          <a:prstGeom prst="rect">
            <a:avLst/>
          </a:prstGeom>
          <a:solidFill>
            <a:srgbClr val="2F4B45"/>
          </a:solidFill>
          <a:ln>
            <a:noFill/>
          </a:ln>
        </p:spPr>
      </p:sp>
      <p:sp>
        <p:nvSpPr>
          <p:cNvPr id="35"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2 · THERMAL PHYSICS</a:t>
            </a:r>
          </a:p>
        </p:txBody>
      </p:sp>
      <p:sp>
        <p:nvSpPr>
          <p:cNvPr id="36"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37" name="panel"/>
          <p:cNvSpPr/>
          <p:nvPr/>
        </p:nvSpPr>
        <p:spPr>
          <a:xfrm>
            <a:off x="558800" y="6273800"/>
            <a:ext cx="11074400" cy="12700"/>
          </a:xfrm>
          <a:prstGeom prst="rect">
            <a:avLst/>
          </a:prstGeom>
          <a:solidFill>
            <a:srgbClr val="2F4B45"/>
          </a:solidFill>
          <a:ln>
            <a:noFill/>
          </a:ln>
        </p:spPr>
      </p:sp>
      <p:sp>
        <p:nvSpPr>
          <p:cNvPr id="38"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2 · Thermal physics. Written by GioPhysics from Cambridge IGCSE Physics 0625 syllabus; not an awarding body's document.</a:t>
            </a:r>
          </a:p>
        </p:txBody>
      </p:sp>
      <p:sp>
        <p:nvSpPr>
          <p:cNvPr id="39"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24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8 marks</a:t>
            </a:r>
          </a:p>
        </p:txBody>
      </p:sp>
      <p:sp>
        <p:nvSpPr>
          <p:cNvPr id="6" name="panel"/>
          <p:cNvSpPr/>
          <p:nvPr/>
        </p:nvSpPr>
        <p:spPr>
          <a:xfrm>
            <a:off x="9653191" y="711200"/>
            <a:ext cx="1054376" cy="266700"/>
          </a:xfrm>
          <a:prstGeom prst="roundRect">
            <a:avLst>
              <a:gd name="adj" fmla="val 30000"/>
            </a:avLst>
          </a:prstGeom>
          <a:noFill/>
          <a:ln w="9525">
            <a:solidFill>
              <a:srgbClr val="102E29"/>
            </a:solidFill>
          </a:ln>
        </p:spPr>
      </p:sp>
      <p:sp>
        <p:nvSpPr>
          <p:cNvPr id="7" name="chip"/>
          <p:cNvSpPr txBox="1"/>
          <p:nvPr/>
        </p:nvSpPr>
        <p:spPr>
          <a:xfrm>
            <a:off x="9653191"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959431" y="711200"/>
            <a:ext cx="592159" cy="266700"/>
          </a:xfrm>
          <a:prstGeom prst="roundRect">
            <a:avLst>
              <a:gd name="adj" fmla="val 30000"/>
            </a:avLst>
          </a:prstGeom>
          <a:noFill/>
          <a:ln w="9525">
            <a:solidFill>
              <a:srgbClr val="102E29"/>
            </a:solidFill>
          </a:ln>
        </p:spPr>
      </p:sp>
      <p:sp>
        <p:nvSpPr>
          <p:cNvPr id="9" name="chip"/>
          <p:cNvSpPr txBox="1"/>
          <p:nvPr/>
        </p:nvSpPr>
        <p:spPr>
          <a:xfrm>
            <a:off x="8959431"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594321" y="711200"/>
            <a:ext cx="1263510" cy="266700"/>
          </a:xfrm>
          <a:prstGeom prst="roundRect">
            <a:avLst>
              <a:gd name="adj" fmla="val 30000"/>
            </a:avLst>
          </a:prstGeom>
          <a:solidFill>
            <a:srgbClr val="102E29"/>
          </a:solidFill>
          <a:ln>
            <a:noFill/>
          </a:ln>
        </p:spPr>
      </p:sp>
      <p:sp>
        <p:nvSpPr>
          <p:cNvPr id="11" name="chip"/>
          <p:cNvSpPr txBox="1"/>
          <p:nvPr/>
        </p:nvSpPr>
        <p:spPr>
          <a:xfrm>
            <a:off x="7594321" y="711200"/>
            <a:ext cx="126351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Practical skills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2.2</a:t>
            </a:r>
          </a:p>
        </p:txBody>
      </p:sp>
      <p:sp>
        <p:nvSpPr>
          <p:cNvPr id="13" name="text"/>
          <p:cNvSpPr txBox="1"/>
          <p:nvPr/>
        </p:nvSpPr>
        <p:spPr>
          <a:xfrm>
            <a:off x="558800" y="134620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student determines the specific heat capacity of aluminium. She uses a 1.0 kg aluminium block with two narrow holes drilled in it, one holding a 48 W electric immersion heater and the other a thermometer. She switches on the heater and records the temperature every 2 minutes.</a:t>
            </a:r>
          </a:p>
        </p:txBody>
      </p:sp>
      <p:sp>
        <p:nvSpPr>
          <p:cNvPr id="14" name="text"/>
          <p:cNvSpPr txBox="1"/>
          <p:nvPr/>
        </p:nvSpPr>
        <p:spPr>
          <a:xfrm>
            <a:off x="558800" y="2167890"/>
            <a:ext cx="11074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4C5F59"/>
                </a:solidFill>
                <a:latin typeface="Arial"/>
                <a:cs typeface="Arial"/>
              </a:rPr>
              <a:t>The student's results</a:t>
            </a:r>
          </a:p>
        </p:txBody>
      </p:sp>
      <p:graphicFrame>
        <p:nvGraphicFramePr>
          <p:cNvPr id="15" name="readings"/>
          <p:cNvGraphicFramePr>
            <a:graphicFrameLocks noGrp="1"/>
          </p:cNvGraphicFramePr>
          <p:nvPr/>
        </p:nvGraphicFramePr>
        <p:xfrm>
          <a:off x="558800" y="2396490"/>
          <a:ext cx="11049000" cy="584200"/>
        </p:xfrm>
        <a:graphic>
          <a:graphicData uri="http://schemas.openxmlformats.org/drawingml/2006/table">
            <a:tbl>
              <a:tblPr firstRow="1"/>
              <a:tblGrid>
                <a:gridCol w="1841500"/>
                <a:gridCol w="1841500"/>
                <a:gridCol w="1841500"/>
                <a:gridCol w="1841500"/>
                <a:gridCol w="1841500"/>
                <a:gridCol w="1841500"/>
              </a:tblGrid>
              <a:tr h="292100">
                <a:tc>
                  <a:txBody>
                    <a:bodyPr/>
                    <a:lstStyle/>
                    <a:p>
                      <a:pPr marL="0" indent="0" algn="l">
                        <a:lnSpc>
                          <a:spcPct val="100000"/>
                        </a:lnSpc>
                        <a:buNone/>
                      </a:pPr>
                      <a:r>
                        <a:rPr lang="en-GB" sz="1000" b="1" i="0" dirty="0">
                          <a:solidFill>
                            <a:srgbClr val="F3EFDF"/>
                          </a:solidFill>
                          <a:latin typeface="Arial"/>
                          <a:cs typeface="Arial"/>
                        </a:rPr>
                        <a:t>time / minutes</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2</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4</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6</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8</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r>
              <a:tr h="292100">
                <a:tc>
                  <a:txBody>
                    <a:bodyPr/>
                    <a:lstStyle/>
                    <a:p>
                      <a:pPr marL="0" indent="0" algn="l">
                        <a:lnSpc>
                          <a:spcPct val="100000"/>
                        </a:lnSpc>
                        <a:buNone/>
                      </a:pPr>
                      <a:r>
                        <a:rPr lang="en-GB" sz="1000" b="0" i="0" dirty="0">
                          <a:solidFill>
                            <a:srgbClr val="102E29"/>
                          </a:solidFill>
                          <a:latin typeface="Arial"/>
                          <a:cs typeface="Arial"/>
                        </a:rPr>
                        <a:t>temperature / °C</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19.0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24.5</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30.0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35.5</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41.0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bl>
          </a:graphicData>
        </a:graphic>
      </p:graphicFrame>
      <p:sp>
        <p:nvSpPr>
          <p:cNvPr id="16" name="panel"/>
          <p:cNvSpPr/>
          <p:nvPr/>
        </p:nvSpPr>
        <p:spPr>
          <a:xfrm>
            <a:off x="3973906" y="3158490"/>
            <a:ext cx="4244187" cy="2425700"/>
          </a:xfrm>
          <a:prstGeom prst="rect">
            <a:avLst/>
          </a:prstGeom>
          <a:solidFill>
            <a:srgbClr val="FFFFFF"/>
          </a:solidFill>
          <a:ln w="9525">
            <a:solidFill>
              <a:srgbClr val="C6C8BB"/>
            </a:solidFill>
          </a:ln>
        </p:spPr>
      </p:sp>
      <p:pic>
        <p:nvPicPr>
          <p:cNvPr id="17" name="Fig. 10.1" descr="The apparatus is seen from the side. A rectangular aluminium block of mass 1.0 kg stands on the bench. A 48 W electric immersion heater is pushed down into a narrow hole drilled near one side of the block, and a thermometer is pushed down into a second narrow hole near the other side, its bulb reaching well inside the block. Two leads run from the top of the heater across to a power supply standing beside the apparatus."/>
          <p:cNvPicPr>
            <a:picLocks noChangeAspect="1"/>
          </p:cNvPicPr>
          <p:nvPr/>
        </p:nvPicPr>
        <p:blipFill>
          <a:blip r:embed="rId3"/>
          <a:stretch>
            <a:fillRect/>
          </a:stretch>
        </p:blipFill>
        <p:spPr>
          <a:xfrm>
            <a:off x="4088206" y="3272790"/>
            <a:ext cx="4015587" cy="2197100"/>
          </a:xfrm>
          <a:prstGeom prst="rect">
            <a:avLst/>
          </a:prstGeom>
        </p:spPr>
      </p:pic>
      <p:sp>
        <p:nvSpPr>
          <p:cNvPr id="18" name="text"/>
          <p:cNvSpPr txBox="1"/>
          <p:nvPr/>
        </p:nvSpPr>
        <p:spPr>
          <a:xfrm>
            <a:off x="558800" y="564769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10.1 — The apparatus is seen from the side. A rectangular aluminium block of mass 1.0 kg stands on the bench. A 48 W electric immersion heater is pushed down into a narrow hole drilled near one side of the block, and a thermometer is pushed down into a second narrow hole near the other side, its bulb reaching well inside the block. Two leads run from the top of the heater across to a power supply standing beside the apparatus.</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2 · THERMAL PHYSICS</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2 · Thermal physics. Written by GioPhysics from Cambridge IGCSE Physics 0625 syllabus;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24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8 marks</a:t>
            </a:r>
          </a:p>
        </p:txBody>
      </p:sp>
      <p:sp>
        <p:nvSpPr>
          <p:cNvPr id="6" name="panel"/>
          <p:cNvSpPr/>
          <p:nvPr/>
        </p:nvSpPr>
        <p:spPr>
          <a:xfrm>
            <a:off x="9653191" y="711200"/>
            <a:ext cx="1054376" cy="266700"/>
          </a:xfrm>
          <a:prstGeom prst="roundRect">
            <a:avLst>
              <a:gd name="adj" fmla="val 30000"/>
            </a:avLst>
          </a:prstGeom>
          <a:noFill/>
          <a:ln w="9525">
            <a:solidFill>
              <a:srgbClr val="102E29"/>
            </a:solidFill>
          </a:ln>
        </p:spPr>
      </p:sp>
      <p:sp>
        <p:nvSpPr>
          <p:cNvPr id="7" name="chip"/>
          <p:cNvSpPr txBox="1"/>
          <p:nvPr/>
        </p:nvSpPr>
        <p:spPr>
          <a:xfrm>
            <a:off x="9653191"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959431" y="711200"/>
            <a:ext cx="592159" cy="266700"/>
          </a:xfrm>
          <a:prstGeom prst="roundRect">
            <a:avLst>
              <a:gd name="adj" fmla="val 30000"/>
            </a:avLst>
          </a:prstGeom>
          <a:noFill/>
          <a:ln w="9525">
            <a:solidFill>
              <a:srgbClr val="102E29"/>
            </a:solidFill>
          </a:ln>
        </p:spPr>
      </p:sp>
      <p:sp>
        <p:nvSpPr>
          <p:cNvPr id="9" name="chip"/>
          <p:cNvSpPr txBox="1"/>
          <p:nvPr/>
        </p:nvSpPr>
        <p:spPr>
          <a:xfrm>
            <a:off x="8959431"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594321" y="711200"/>
            <a:ext cx="1263510" cy="266700"/>
          </a:xfrm>
          <a:prstGeom prst="roundRect">
            <a:avLst>
              <a:gd name="adj" fmla="val 30000"/>
            </a:avLst>
          </a:prstGeom>
          <a:solidFill>
            <a:srgbClr val="102E29"/>
          </a:solidFill>
          <a:ln>
            <a:noFill/>
          </a:ln>
        </p:spPr>
      </p:sp>
      <p:sp>
        <p:nvSpPr>
          <p:cNvPr id="11" name="chip"/>
          <p:cNvSpPr txBox="1"/>
          <p:nvPr/>
        </p:nvSpPr>
        <p:spPr>
          <a:xfrm>
            <a:off x="7594321" y="711200"/>
            <a:ext cx="126351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Practical skills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Determine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temperature rise over the 8 minutes, and hence determine a value for the specific heat capacity of aluminium.</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Suggest</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accepted value for the specific heat capacity of aluminium is 900 J/(kg °C). Suggest why the student's value is higher than this.</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Suggest</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Suggest two improvements to the student's method that would give a more accurate value.</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2 · THERMAL PHYSICS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2 · Thermal physics. Written by GioPhysics from Cambridge IGCSE Physics 0625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24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09167" y="711200"/>
            <a:ext cx="824033" cy="266700"/>
          </a:xfrm>
          <a:prstGeom prst="roundRect">
            <a:avLst>
              <a:gd name="adj" fmla="val 30000"/>
            </a:avLst>
          </a:prstGeom>
          <a:solidFill>
            <a:srgbClr val="E0A93F"/>
          </a:solidFill>
          <a:ln>
            <a:noFill/>
          </a:ln>
        </p:spPr>
      </p:sp>
      <p:sp>
        <p:nvSpPr>
          <p:cNvPr id="5" name="chip"/>
          <p:cNvSpPr txBox="1"/>
          <p:nvPr/>
        </p:nvSpPr>
        <p:spPr>
          <a:xfrm>
            <a:off x="10809167" y="711200"/>
            <a:ext cx="8240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8 marks</a:t>
            </a:r>
          </a:p>
        </p:txBody>
      </p:sp>
      <p:sp>
        <p:nvSpPr>
          <p:cNvPr id="6" name="panel"/>
          <p:cNvSpPr/>
          <p:nvPr/>
        </p:nvSpPr>
        <p:spPr>
          <a:xfrm>
            <a:off x="9653191" y="711200"/>
            <a:ext cx="1054376" cy="266700"/>
          </a:xfrm>
          <a:prstGeom prst="roundRect">
            <a:avLst>
              <a:gd name="adj" fmla="val 30000"/>
            </a:avLst>
          </a:prstGeom>
          <a:noFill/>
          <a:ln w="9525">
            <a:solidFill>
              <a:srgbClr val="A9BDB6"/>
            </a:solidFill>
          </a:ln>
        </p:spPr>
      </p:sp>
      <p:sp>
        <p:nvSpPr>
          <p:cNvPr id="7" name="chip"/>
          <p:cNvSpPr txBox="1"/>
          <p:nvPr/>
        </p:nvSpPr>
        <p:spPr>
          <a:xfrm>
            <a:off x="9653191"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959431" y="711200"/>
            <a:ext cx="592159" cy="266700"/>
          </a:xfrm>
          <a:prstGeom prst="roundRect">
            <a:avLst>
              <a:gd name="adj" fmla="val 30000"/>
            </a:avLst>
          </a:prstGeom>
          <a:noFill/>
          <a:ln w="9525">
            <a:solidFill>
              <a:srgbClr val="A9BDB6"/>
            </a:solidFill>
          </a:ln>
        </p:spPr>
      </p:sp>
      <p:sp>
        <p:nvSpPr>
          <p:cNvPr id="9" name="chip"/>
          <p:cNvSpPr txBox="1"/>
          <p:nvPr/>
        </p:nvSpPr>
        <p:spPr>
          <a:xfrm>
            <a:off x="8959431"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7594321" y="711200"/>
            <a:ext cx="1263510" cy="266700"/>
          </a:xfrm>
          <a:prstGeom prst="roundRect">
            <a:avLst>
              <a:gd name="adj" fmla="val 30000"/>
            </a:avLst>
          </a:prstGeom>
          <a:noFill/>
          <a:ln w="9525">
            <a:solidFill>
              <a:srgbClr val="A9BDB6"/>
            </a:solidFill>
          </a:ln>
        </p:spPr>
      </p:sp>
      <p:sp>
        <p:nvSpPr>
          <p:cNvPr id="11" name="chip"/>
          <p:cNvSpPr txBox="1"/>
          <p:nvPr/>
        </p:nvSpPr>
        <p:spPr>
          <a:xfrm>
            <a:off x="7594321" y="711200"/>
            <a:ext cx="126351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Practical skills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Determine — 4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Δθ = 41.0 − 19.0 = 22.0 °C</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energy supplied E = Pt = 48 × 480 = 23 040 J</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 = E / (mΔθ) = 23 040 / (1.0 × 22.0)</a:t>
            </a:r>
          </a:p>
        </p:txBody>
      </p:sp>
      <p:sp>
        <p:nvSpPr>
          <p:cNvPr id="21" name="ms-tick"/>
          <p:cNvSpPr txBox="1"/>
          <p:nvPr/>
        </p:nvSpPr>
        <p:spPr>
          <a:xfrm>
            <a:off x="558800" y="23469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3469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 = 1050 J/(kg °C) (accept 1000–1100)</a:t>
            </a:r>
          </a:p>
        </p:txBody>
      </p:sp>
      <p:sp>
        <p:nvSpPr>
          <p:cNvPr id="23" name="text"/>
          <p:cNvSpPr txBox="1"/>
          <p:nvPr/>
        </p:nvSpPr>
        <p:spPr>
          <a:xfrm>
            <a:off x="812800" y="2676525"/>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Converting 8 minutes to 480 s is worth a mark on its own in the real mark scheme, and is the commonest single reason a candidate's answer is out by a factor of 60.</a:t>
            </a:r>
          </a:p>
        </p:txBody>
      </p:sp>
      <p:sp>
        <p:nvSpPr>
          <p:cNvPr id="24" name="ms-ref"/>
          <p:cNvSpPr txBox="1"/>
          <p:nvPr/>
        </p:nvSpPr>
        <p:spPr>
          <a:xfrm>
            <a:off x="558800" y="299402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Suggest — 2 marks</a:t>
            </a:r>
          </a:p>
        </p:txBody>
      </p:sp>
      <p:sp>
        <p:nvSpPr>
          <p:cNvPr id="25" name="ms-objective"/>
          <p:cNvSpPr txBox="1"/>
          <p:nvPr/>
        </p:nvSpPr>
        <p:spPr>
          <a:xfrm>
            <a:off x="11302513" y="299402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26" name="ms-tick"/>
          <p:cNvSpPr txBox="1"/>
          <p:nvPr/>
        </p:nvSpPr>
        <p:spPr>
          <a:xfrm>
            <a:off x="558800" y="32346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7" name="ms-point"/>
          <p:cNvSpPr txBox="1"/>
          <p:nvPr/>
        </p:nvSpPr>
        <p:spPr>
          <a:xfrm>
            <a:off x="812800" y="32346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thermal energy is transferred from the block to the surroundings, so not all of the 23 040 J raises the temperature of the block</a:t>
            </a:r>
          </a:p>
        </p:txBody>
      </p:sp>
      <p:sp>
        <p:nvSpPr>
          <p:cNvPr id="28" name="ms-tick"/>
          <p:cNvSpPr txBox="1"/>
          <p:nvPr/>
        </p:nvSpPr>
        <p:spPr>
          <a:xfrm>
            <a:off x="558800" y="34880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9" name="ms-point"/>
          <p:cNvSpPr txBox="1"/>
          <p:nvPr/>
        </p:nvSpPr>
        <p:spPr>
          <a:xfrm>
            <a:off x="812800" y="34880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measured Δθ is therefore smaller than it should be for that energy, making the calculated c too large</a:t>
            </a:r>
          </a:p>
        </p:txBody>
      </p:sp>
      <p:sp>
        <p:nvSpPr>
          <p:cNvPr id="30" name="text"/>
          <p:cNvSpPr txBox="1"/>
          <p:nvPr/>
        </p:nvSpPr>
        <p:spPr>
          <a:xfrm>
            <a:off x="812800" y="3817620"/>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Two marks, and the second is the reasoning. Saying "heat was lost" identifies the cause but does not explain the direction of the error, which is what is being marked.</a:t>
            </a:r>
          </a:p>
        </p:txBody>
      </p:sp>
      <p:sp>
        <p:nvSpPr>
          <p:cNvPr id="31" name="ms-ref"/>
          <p:cNvSpPr txBox="1"/>
          <p:nvPr/>
        </p:nvSpPr>
        <p:spPr>
          <a:xfrm>
            <a:off x="558800" y="413512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Suggest — 2 marks</a:t>
            </a:r>
          </a:p>
        </p:txBody>
      </p:sp>
      <p:sp>
        <p:nvSpPr>
          <p:cNvPr id="32" name="ms-objective"/>
          <p:cNvSpPr txBox="1"/>
          <p:nvPr/>
        </p:nvSpPr>
        <p:spPr>
          <a:xfrm>
            <a:off x="11302513" y="413512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33" name="ms-tick"/>
          <p:cNvSpPr txBox="1"/>
          <p:nvPr/>
        </p:nvSpPr>
        <p:spPr>
          <a:xfrm>
            <a:off x="558800" y="43757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3757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lag the block with insulation / place it in an insulated container</a:t>
            </a:r>
          </a:p>
        </p:txBody>
      </p:sp>
      <p:sp>
        <p:nvSpPr>
          <p:cNvPr id="35" name="ms-tick"/>
          <p:cNvSpPr txBox="1"/>
          <p:nvPr/>
        </p:nvSpPr>
        <p:spPr>
          <a:xfrm>
            <a:off x="558800" y="462915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62915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any one of: put oil in the holes to improve thermal contact; start below and finish above room temperature; take readings more frequently and plot a graph; use a datalogger</a:t>
            </a:r>
          </a:p>
        </p:txBody>
      </p:sp>
      <p:sp>
        <p:nvSpPr>
          <p:cNvPr id="37" name="panel"/>
          <p:cNvSpPr/>
          <p:nvPr/>
        </p:nvSpPr>
        <p:spPr>
          <a:xfrm>
            <a:off x="558800" y="558800"/>
            <a:ext cx="11074400" cy="12700"/>
          </a:xfrm>
          <a:prstGeom prst="rect">
            <a:avLst/>
          </a:prstGeom>
          <a:solidFill>
            <a:srgbClr val="2F4B45"/>
          </a:solidFill>
          <a:ln>
            <a:noFill/>
          </a:ln>
        </p:spPr>
      </p:sp>
      <p:sp>
        <p:nvSpPr>
          <p:cNvPr id="3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2 · THERMAL PHYSICS</a:t>
            </a:r>
          </a:p>
        </p:txBody>
      </p:sp>
      <p:sp>
        <p:nvSpPr>
          <p:cNvPr id="3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0" name="panel"/>
          <p:cNvSpPr/>
          <p:nvPr/>
        </p:nvSpPr>
        <p:spPr>
          <a:xfrm>
            <a:off x="558800" y="6273800"/>
            <a:ext cx="11074400" cy="12700"/>
          </a:xfrm>
          <a:prstGeom prst="rect">
            <a:avLst/>
          </a:prstGeom>
          <a:solidFill>
            <a:srgbClr val="2F4B45"/>
          </a:solidFill>
          <a:ln>
            <a:noFill/>
          </a:ln>
        </p:spPr>
      </p:sp>
      <p:sp>
        <p:nvSpPr>
          <p:cNvPr id="4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2 · Thermal physics. Written by GioPhysics from Cambridge IGCSE Physics 0625 syllabus; not an awarding body's document.</a:t>
            </a:r>
          </a:p>
        </p:txBody>
      </p:sp>
      <p:sp>
        <p:nvSpPr>
          <p:cNvPr id="4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24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Command words</a:t>
            </a:r>
          </a:p>
        </p:txBody>
      </p:sp>
      <p:sp>
        <p:nvSpPr>
          <p:cNvPr id="3" name="panel"/>
          <p:cNvSpPr/>
          <p:nvPr/>
        </p:nvSpPr>
        <p:spPr>
          <a:xfrm>
            <a:off x="558800" y="1117600"/>
            <a:ext cx="508000" cy="31750"/>
          </a:xfrm>
          <a:prstGeom prst="rect">
            <a:avLst/>
          </a:prstGeom>
          <a:solidFill>
            <a:srgbClr val="EF5C3E"/>
          </a:solidFill>
          <a:ln>
            <a:noFill/>
          </a:ln>
        </p:spPr>
      </p:sp>
      <p:sp>
        <p:nvSpPr>
          <p:cNvPr id="4"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Cambridge IGCSE Physics — the board's own definitions</a:t>
            </a:r>
          </a:p>
        </p:txBody>
      </p:sp>
      <p:sp>
        <p:nvSpPr>
          <p:cNvPr id="5" name="command-word"/>
          <p:cNvSpPr txBox="1"/>
          <p:nvPr/>
        </p:nvSpPr>
        <p:spPr>
          <a:xfrm>
            <a:off x="5588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Calculate</a:t>
            </a:r>
          </a:p>
        </p:txBody>
      </p:sp>
      <p:sp>
        <p:nvSpPr>
          <p:cNvPr id="6" name="text"/>
          <p:cNvSpPr txBox="1"/>
          <p:nvPr/>
        </p:nvSpPr>
        <p:spPr>
          <a:xfrm>
            <a:off x="558800" y="156972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Work out from given facts, figures or information.</a:t>
            </a:r>
          </a:p>
        </p:txBody>
      </p:sp>
      <p:sp>
        <p:nvSpPr>
          <p:cNvPr id="7" name="command-word"/>
          <p:cNvSpPr txBox="1"/>
          <p:nvPr/>
        </p:nvSpPr>
        <p:spPr>
          <a:xfrm>
            <a:off x="558800" y="190817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Define</a:t>
            </a:r>
          </a:p>
        </p:txBody>
      </p:sp>
      <p:sp>
        <p:nvSpPr>
          <p:cNvPr id="8" name="text"/>
          <p:cNvSpPr txBox="1"/>
          <p:nvPr/>
        </p:nvSpPr>
        <p:spPr>
          <a:xfrm>
            <a:off x="558800" y="213169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the precise meaning.</a:t>
            </a:r>
          </a:p>
        </p:txBody>
      </p:sp>
      <p:sp>
        <p:nvSpPr>
          <p:cNvPr id="9" name="command-word"/>
          <p:cNvSpPr txBox="1"/>
          <p:nvPr/>
        </p:nvSpPr>
        <p:spPr>
          <a:xfrm>
            <a:off x="558800" y="247015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Describe</a:t>
            </a:r>
          </a:p>
        </p:txBody>
      </p:sp>
      <p:sp>
        <p:nvSpPr>
          <p:cNvPr id="10" name="text"/>
          <p:cNvSpPr txBox="1"/>
          <p:nvPr/>
        </p:nvSpPr>
        <p:spPr>
          <a:xfrm>
            <a:off x="558800" y="269367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State the points of a topic; give characteristics and main features.</a:t>
            </a:r>
          </a:p>
        </p:txBody>
      </p:sp>
      <p:sp>
        <p:nvSpPr>
          <p:cNvPr id="11" name="command-word"/>
          <p:cNvSpPr txBox="1"/>
          <p:nvPr/>
        </p:nvSpPr>
        <p:spPr>
          <a:xfrm>
            <a:off x="558800" y="303212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Determine</a:t>
            </a:r>
          </a:p>
        </p:txBody>
      </p:sp>
      <p:sp>
        <p:nvSpPr>
          <p:cNvPr id="12" name="text"/>
          <p:cNvSpPr txBox="1"/>
          <p:nvPr/>
        </p:nvSpPr>
        <p:spPr>
          <a:xfrm>
            <a:off x="558800" y="325564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Establish an answer using the information available.</a:t>
            </a:r>
          </a:p>
        </p:txBody>
      </p:sp>
      <p:sp>
        <p:nvSpPr>
          <p:cNvPr id="13" name="command-word"/>
          <p:cNvSpPr txBox="1"/>
          <p:nvPr/>
        </p:nvSpPr>
        <p:spPr>
          <a:xfrm>
            <a:off x="558800" y="35941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Estimate</a:t>
            </a:r>
          </a:p>
        </p:txBody>
      </p:sp>
      <p:sp>
        <p:nvSpPr>
          <p:cNvPr id="14" name="text"/>
          <p:cNvSpPr txBox="1"/>
          <p:nvPr/>
        </p:nvSpPr>
        <p:spPr>
          <a:xfrm>
            <a:off x="558800" y="381762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Suggest an approximate value.</a:t>
            </a:r>
          </a:p>
        </p:txBody>
      </p:sp>
      <p:sp>
        <p:nvSpPr>
          <p:cNvPr id="15" name="command-word"/>
          <p:cNvSpPr txBox="1"/>
          <p:nvPr/>
        </p:nvSpPr>
        <p:spPr>
          <a:xfrm>
            <a:off x="558800" y="415607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Explain</a:t>
            </a:r>
          </a:p>
        </p:txBody>
      </p:sp>
      <p:sp>
        <p:nvSpPr>
          <p:cNvPr id="16" name="text"/>
          <p:cNvSpPr txBox="1"/>
          <p:nvPr/>
        </p:nvSpPr>
        <p:spPr>
          <a:xfrm>
            <a:off x="558800" y="437959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Set out purposes or reasons; make relationships evident; give why and/or how.</a:t>
            </a:r>
          </a:p>
        </p:txBody>
      </p:sp>
      <p:sp>
        <p:nvSpPr>
          <p:cNvPr id="17" name="command-word"/>
          <p:cNvSpPr txBox="1"/>
          <p:nvPr/>
        </p:nvSpPr>
        <p:spPr>
          <a:xfrm>
            <a:off x="558800" y="489140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Give</a:t>
            </a:r>
          </a:p>
        </p:txBody>
      </p:sp>
      <p:sp>
        <p:nvSpPr>
          <p:cNvPr id="18" name="text"/>
          <p:cNvSpPr txBox="1"/>
          <p:nvPr/>
        </p:nvSpPr>
        <p:spPr>
          <a:xfrm>
            <a:off x="558800" y="511492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Produce an answer from a given source or recall.</a:t>
            </a:r>
          </a:p>
        </p:txBody>
      </p:sp>
      <p:sp>
        <p:nvSpPr>
          <p:cNvPr id="19" name="command-word"/>
          <p:cNvSpPr txBox="1"/>
          <p:nvPr/>
        </p:nvSpPr>
        <p:spPr>
          <a:xfrm>
            <a:off x="558800" y="545338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Identify</a:t>
            </a:r>
          </a:p>
        </p:txBody>
      </p:sp>
      <p:sp>
        <p:nvSpPr>
          <p:cNvPr id="20" name="text"/>
          <p:cNvSpPr txBox="1"/>
          <p:nvPr/>
        </p:nvSpPr>
        <p:spPr>
          <a:xfrm>
            <a:off x="558800" y="567690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Name, select or recognise.</a:t>
            </a:r>
          </a:p>
        </p:txBody>
      </p:sp>
      <p:sp>
        <p:nvSpPr>
          <p:cNvPr id="21" name="command-word"/>
          <p:cNvSpPr txBox="1"/>
          <p:nvPr/>
        </p:nvSpPr>
        <p:spPr>
          <a:xfrm>
            <a:off x="63119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Show (that)</a:t>
            </a:r>
          </a:p>
        </p:txBody>
      </p:sp>
      <p:sp>
        <p:nvSpPr>
          <p:cNvPr id="22" name="text"/>
          <p:cNvSpPr txBox="1"/>
          <p:nvPr/>
        </p:nvSpPr>
        <p:spPr>
          <a:xfrm>
            <a:off x="6311900" y="156972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Provide structured evidence that leads to a given result.</a:t>
            </a:r>
          </a:p>
        </p:txBody>
      </p:sp>
      <p:sp>
        <p:nvSpPr>
          <p:cNvPr id="23" name="command-word"/>
          <p:cNvSpPr txBox="1"/>
          <p:nvPr/>
        </p:nvSpPr>
        <p:spPr>
          <a:xfrm>
            <a:off x="6311900" y="190817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State</a:t>
            </a:r>
          </a:p>
        </p:txBody>
      </p:sp>
      <p:sp>
        <p:nvSpPr>
          <p:cNvPr id="24" name="text"/>
          <p:cNvSpPr txBox="1"/>
          <p:nvPr/>
        </p:nvSpPr>
        <p:spPr>
          <a:xfrm>
            <a:off x="6311900" y="213169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Express in clear terms.</a:t>
            </a:r>
          </a:p>
        </p:txBody>
      </p:sp>
      <p:sp>
        <p:nvSpPr>
          <p:cNvPr id="25" name="command-word"/>
          <p:cNvSpPr txBox="1"/>
          <p:nvPr/>
        </p:nvSpPr>
        <p:spPr>
          <a:xfrm>
            <a:off x="6311900" y="247015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Suggest</a:t>
            </a:r>
          </a:p>
        </p:txBody>
      </p:sp>
      <p:sp>
        <p:nvSpPr>
          <p:cNvPr id="26" name="text"/>
          <p:cNvSpPr txBox="1"/>
          <p:nvPr/>
        </p:nvSpPr>
        <p:spPr>
          <a:xfrm>
            <a:off x="6311900" y="2693670"/>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Apply knowledge and understanding to situations where there is a range of valid responses in order to make proposals.</a:t>
            </a:r>
          </a:p>
        </p:txBody>
      </p:sp>
      <p:sp>
        <p:nvSpPr>
          <p:cNvPr id="27" name="panel"/>
          <p:cNvSpPr/>
          <p:nvPr/>
        </p:nvSpPr>
        <p:spPr>
          <a:xfrm>
            <a:off x="558800" y="558800"/>
            <a:ext cx="11074400" cy="12700"/>
          </a:xfrm>
          <a:prstGeom prst="rect">
            <a:avLst/>
          </a:prstGeom>
          <a:solidFill>
            <a:srgbClr val="C6C8BB"/>
          </a:solidFill>
          <a:ln>
            <a:noFill/>
          </a:ln>
        </p:spPr>
      </p:sp>
      <p:sp>
        <p:nvSpPr>
          <p:cNvPr id="2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2 · THERMAL PHYSICS</a:t>
            </a:r>
          </a:p>
        </p:txBody>
      </p:sp>
      <p:sp>
        <p:nvSpPr>
          <p:cNvPr id="2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30" name="panel"/>
          <p:cNvSpPr/>
          <p:nvPr/>
        </p:nvSpPr>
        <p:spPr>
          <a:xfrm>
            <a:off x="558800" y="6273800"/>
            <a:ext cx="11074400" cy="12700"/>
          </a:xfrm>
          <a:prstGeom prst="rect">
            <a:avLst/>
          </a:prstGeom>
          <a:solidFill>
            <a:srgbClr val="C6C8BB"/>
          </a:solidFill>
          <a:ln>
            <a:noFill/>
          </a:ln>
        </p:spPr>
      </p:sp>
      <p:sp>
        <p:nvSpPr>
          <p:cNvPr id="3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2 · Thermal physics. Written by GioPhysics from Cambridge IGCSE Physics 0625 syllabus; not an awarding body's document.</a:t>
            </a:r>
          </a:p>
        </p:txBody>
      </p:sp>
      <p:sp>
        <p:nvSpPr>
          <p:cNvPr id="3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24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A9BDB6"/>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Recall</a:t>
            </a:r>
          </a:p>
        </p:txBody>
      </p:sp>
      <p:sp>
        <p:nvSpPr>
          <p:cNvPr id="8" name="panel"/>
          <p:cNvSpPr/>
          <p:nvPr/>
        </p:nvSpPr>
        <p:spPr>
          <a:xfrm>
            <a:off x="9395845" y="711200"/>
            <a:ext cx="592159" cy="266700"/>
          </a:xfrm>
          <a:prstGeom prst="roundRect">
            <a:avLst>
              <a:gd name="adj" fmla="val 30000"/>
            </a:avLst>
          </a:prstGeom>
          <a:noFill/>
          <a:ln w="9525">
            <a:solidFill>
              <a:srgbClr val="A9BDB6"/>
            </a:solidFill>
          </a:ln>
        </p:spPr>
      </p:sp>
      <p:sp>
        <p:nvSpPr>
          <p:cNvPr id="9" name="chip"/>
          <p:cNvSpPr txBox="1"/>
          <p:nvPr/>
        </p:nvSpPr>
        <p:spPr>
          <a:xfrm>
            <a:off x="9395845"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7981956" y="711200"/>
            <a:ext cx="1312289" cy="266700"/>
          </a:xfrm>
          <a:prstGeom prst="roundRect">
            <a:avLst>
              <a:gd name="adj" fmla="val 30000"/>
            </a:avLst>
          </a:prstGeom>
          <a:noFill/>
          <a:ln w="9525">
            <a:solidFill>
              <a:srgbClr val="A9BDB6"/>
            </a:solidFill>
          </a:ln>
        </p:spPr>
      </p:sp>
      <p:sp>
        <p:nvSpPr>
          <p:cNvPr id="11" name="chip"/>
          <p:cNvSpPr txBox="1"/>
          <p:nvPr/>
        </p:nvSpPr>
        <p:spPr>
          <a:xfrm>
            <a:off x="798195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far apart · random · moving rapidly in all directions</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56959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is a solid — close together, regular, vibrating in place. B is a liquid: close together but disordered and able to move past one another. D is the trap, pairing a gas separation with solid motion, and it catches candidates who have learned that gas molecules are far apart without learning what they then do.</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2 · THERMAL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2 · Thermal physics.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 / 24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2</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199200" y="711200"/>
            <a:ext cx="670747" cy="266700"/>
          </a:xfrm>
          <a:prstGeom prst="roundRect">
            <a:avLst>
              <a:gd name="adj" fmla="val 30000"/>
            </a:avLst>
          </a:prstGeom>
          <a:noFill/>
          <a:ln w="9525">
            <a:solidFill>
              <a:srgbClr val="102E29"/>
            </a:solidFill>
          </a:ln>
        </p:spPr>
      </p:sp>
      <p:sp>
        <p:nvSpPr>
          <p:cNvPr id="9" name="chip"/>
          <p:cNvSpPr txBox="1"/>
          <p:nvPr/>
        </p:nvSpPr>
        <p:spPr>
          <a:xfrm>
            <a:off x="9199200"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Supp.</a:t>
            </a:r>
          </a:p>
        </p:txBody>
      </p:sp>
      <p:sp>
        <p:nvSpPr>
          <p:cNvPr id="10" name="panel"/>
          <p:cNvSpPr/>
          <p:nvPr/>
        </p:nvSpPr>
        <p:spPr>
          <a:xfrm>
            <a:off x="7785311" y="711200"/>
            <a:ext cx="1312289" cy="266700"/>
          </a:xfrm>
          <a:prstGeom prst="roundRect">
            <a:avLst>
              <a:gd name="adj" fmla="val 30000"/>
            </a:avLst>
          </a:prstGeom>
          <a:solidFill>
            <a:srgbClr val="102E29"/>
          </a:solidFill>
          <a:ln>
            <a:noFill/>
          </a:ln>
        </p:spPr>
      </p:sp>
      <p:sp>
        <p:nvSpPr>
          <p:cNvPr id="11" name="chip"/>
          <p:cNvSpPr txBox="1"/>
          <p:nvPr/>
        </p:nvSpPr>
        <p:spPr>
          <a:xfrm>
            <a:off x="778531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2.1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fixed mass of gas has a volume of 300 cm³ at a pressure of 1.0 × 10⁵ Pa. The gas is compressed to a volume of 120 cm³ at constant temperature. What is the new pressure?</a:t>
            </a:r>
          </a:p>
        </p:txBody>
      </p:sp>
      <p:sp>
        <p:nvSpPr>
          <p:cNvPr id="14" name="panel"/>
          <p:cNvSpPr/>
          <p:nvPr/>
        </p:nvSpPr>
        <p:spPr>
          <a:xfrm>
            <a:off x="4391713" y="1953260"/>
            <a:ext cx="3408574" cy="1968500"/>
          </a:xfrm>
          <a:prstGeom prst="rect">
            <a:avLst/>
          </a:prstGeom>
          <a:solidFill>
            <a:srgbClr val="FFFFFF"/>
          </a:solidFill>
          <a:ln w="9525">
            <a:solidFill>
              <a:srgbClr val="C6C8BB"/>
            </a:solidFill>
          </a:ln>
        </p:spPr>
      </p:sp>
      <p:pic>
        <p:nvPicPr>
          <p:cNvPr id="15" name="Fig. 2.1" descr="Two horizontal cylinders are drawn one above the other, each closed at the left-hand end and fitted with a piston on a rod that comes out through the open right-hand end. In the upper cylinder, labelled before compression, the trapped gas fills a column marked 300 cm³ and the pressure beside it is given as 1.0 × 10⁵ Pa. In the lower cylinder, labelled after compression, the piston has been pushed further in so that the gas column is marked 120 cm³, and the pressure beside it is left as a question mark. A note below states that the temperature of the gas does not change."/>
          <p:cNvPicPr>
            <a:picLocks noChangeAspect="1"/>
          </p:cNvPicPr>
          <p:nvPr/>
        </p:nvPicPr>
        <p:blipFill>
          <a:blip r:embed="rId3"/>
          <a:stretch>
            <a:fillRect/>
          </a:stretch>
        </p:blipFill>
        <p:spPr>
          <a:xfrm>
            <a:off x="4506013" y="2067560"/>
            <a:ext cx="3179974" cy="1739900"/>
          </a:xfrm>
          <a:prstGeom prst="rect">
            <a:avLst/>
          </a:prstGeom>
        </p:spPr>
      </p:pic>
      <p:sp>
        <p:nvSpPr>
          <p:cNvPr id="16" name="text"/>
          <p:cNvSpPr txBox="1"/>
          <p:nvPr/>
        </p:nvSpPr>
        <p:spPr>
          <a:xfrm>
            <a:off x="558800" y="3985260"/>
            <a:ext cx="11074400" cy="59436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2.1 — Two horizontal cylinders are drawn one above the other, each closed at the left-hand end and fitted with a piston on a rod that comes out through the open right-hand end. In the upper cylinder, labelled before compression, the trapped gas fills a column marked 300 cm³ and the pressure beside it is given as 1.0 × 10⁵ Pa. In the lower cylinder, labelled after compression, the piston has been pushed further in so that the gas column is marked 120 cm³, and the pressure beside it is left as a question mark. A note below states that the temperature of the gas does not change.</a:t>
            </a:r>
          </a:p>
        </p:txBody>
      </p:sp>
      <p:sp>
        <p:nvSpPr>
          <p:cNvPr id="17" name="choice-letter"/>
          <p:cNvSpPr txBox="1"/>
          <p:nvPr/>
        </p:nvSpPr>
        <p:spPr>
          <a:xfrm>
            <a:off x="558800" y="473202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202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0.40 × 10⁵ Pa</a:t>
            </a:r>
          </a:p>
        </p:txBody>
      </p:sp>
      <p:sp>
        <p:nvSpPr>
          <p:cNvPr id="19" name="choice-letter"/>
          <p:cNvSpPr txBox="1"/>
          <p:nvPr/>
        </p:nvSpPr>
        <p:spPr>
          <a:xfrm>
            <a:off x="558800" y="510032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032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1.2 × 10⁵ Pa</a:t>
            </a:r>
          </a:p>
        </p:txBody>
      </p:sp>
      <p:sp>
        <p:nvSpPr>
          <p:cNvPr id="21" name="choice-letter"/>
          <p:cNvSpPr txBox="1"/>
          <p:nvPr/>
        </p:nvSpPr>
        <p:spPr>
          <a:xfrm>
            <a:off x="558800" y="546862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6862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2.5 × 10⁵ Pa</a:t>
            </a:r>
          </a:p>
        </p:txBody>
      </p:sp>
      <p:sp>
        <p:nvSpPr>
          <p:cNvPr id="23" name="choice-letter"/>
          <p:cNvSpPr txBox="1"/>
          <p:nvPr/>
        </p:nvSpPr>
        <p:spPr>
          <a:xfrm>
            <a:off x="558800" y="583692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3692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3.6 × 10⁵ Pa</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2 · THERMAL PHYSICS</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2 · Thermal physics. Written by GioPhysics from Cambridge IGCSE Physics 0625 syllabus;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2</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199200" y="711200"/>
            <a:ext cx="670747" cy="266700"/>
          </a:xfrm>
          <a:prstGeom prst="roundRect">
            <a:avLst>
              <a:gd name="adj" fmla="val 30000"/>
            </a:avLst>
          </a:prstGeom>
          <a:noFill/>
          <a:ln w="9525">
            <a:solidFill>
              <a:srgbClr val="A9BDB6"/>
            </a:solidFill>
          </a:ln>
        </p:spPr>
      </p:sp>
      <p:sp>
        <p:nvSpPr>
          <p:cNvPr id="9" name="chip"/>
          <p:cNvSpPr txBox="1"/>
          <p:nvPr/>
        </p:nvSpPr>
        <p:spPr>
          <a:xfrm>
            <a:off x="9199200" y="711200"/>
            <a:ext cx="67074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Supp.</a:t>
            </a:r>
          </a:p>
        </p:txBody>
      </p:sp>
      <p:sp>
        <p:nvSpPr>
          <p:cNvPr id="10" name="panel"/>
          <p:cNvSpPr/>
          <p:nvPr/>
        </p:nvSpPr>
        <p:spPr>
          <a:xfrm>
            <a:off x="7785311" y="711200"/>
            <a:ext cx="1312289" cy="266700"/>
          </a:xfrm>
          <a:prstGeom prst="roundRect">
            <a:avLst>
              <a:gd name="adj" fmla="val 30000"/>
            </a:avLst>
          </a:prstGeom>
          <a:noFill/>
          <a:ln w="9525">
            <a:solidFill>
              <a:srgbClr val="A9BDB6"/>
            </a:solidFill>
          </a:ln>
        </p:spPr>
      </p:sp>
      <p:sp>
        <p:nvSpPr>
          <p:cNvPr id="11" name="chip"/>
          <p:cNvSpPr txBox="1"/>
          <p:nvPr/>
        </p:nvSpPr>
        <p:spPr>
          <a:xfrm>
            <a:off x="778531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2.5 × 10⁵ Pa</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applies the ratio the wrong way round — the answer must be larger, because squeezing a gas raises its pressure. D multiplies the volumes instead of taking their ratio.</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2 · THERMAL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2 · Thermal physics.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5 / 24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3</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277787" y="711200"/>
            <a:ext cx="592159" cy="266700"/>
          </a:xfrm>
          <a:prstGeom prst="roundRect">
            <a:avLst>
              <a:gd name="adj" fmla="val 30000"/>
            </a:avLst>
          </a:prstGeom>
          <a:noFill/>
          <a:ln w="9525">
            <a:solidFill>
              <a:srgbClr val="102E29"/>
            </a:solidFill>
          </a:ln>
        </p:spPr>
      </p:sp>
      <p:sp>
        <p:nvSpPr>
          <p:cNvPr id="9" name="chip"/>
          <p:cNvSpPr txBox="1"/>
          <p:nvPr/>
        </p:nvSpPr>
        <p:spPr>
          <a:xfrm>
            <a:off x="9277787"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863898" y="711200"/>
            <a:ext cx="1312289" cy="266700"/>
          </a:xfrm>
          <a:prstGeom prst="roundRect">
            <a:avLst>
              <a:gd name="adj" fmla="val 30000"/>
            </a:avLst>
          </a:prstGeom>
          <a:solidFill>
            <a:srgbClr val="102E29"/>
          </a:solidFill>
          <a:ln>
            <a:noFill/>
          </a:ln>
        </p:spPr>
      </p:sp>
      <p:sp>
        <p:nvSpPr>
          <p:cNvPr id="11" name="chip"/>
          <p:cNvSpPr txBox="1"/>
          <p:nvPr/>
        </p:nvSpPr>
        <p:spPr>
          <a:xfrm>
            <a:off x="7863898"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2.2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The specific heat capacity of water is 4200 J/(kg °C). How much energy is needed to raise the temperature of 2.0 kg of water by 15 °C?</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560 J</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8400 J</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63 000 J</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126 000 J</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2 · THERMAL PHYSICS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2 · Thermal physics. Written by GioPhysics from Cambridge IGCSE Physics 0625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3</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277787" y="711200"/>
            <a:ext cx="592159" cy="266700"/>
          </a:xfrm>
          <a:prstGeom prst="roundRect">
            <a:avLst>
              <a:gd name="adj" fmla="val 30000"/>
            </a:avLst>
          </a:prstGeom>
          <a:noFill/>
          <a:ln w="9525">
            <a:solidFill>
              <a:srgbClr val="A9BDB6"/>
            </a:solidFill>
          </a:ln>
        </p:spPr>
      </p:sp>
      <p:sp>
        <p:nvSpPr>
          <p:cNvPr id="9" name="chip"/>
          <p:cNvSpPr txBox="1"/>
          <p:nvPr/>
        </p:nvSpPr>
        <p:spPr>
          <a:xfrm>
            <a:off x="9277787"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7863898" y="711200"/>
            <a:ext cx="1312289" cy="266700"/>
          </a:xfrm>
          <a:prstGeom prst="roundRect">
            <a:avLst>
              <a:gd name="adj" fmla="val 30000"/>
            </a:avLst>
          </a:prstGeom>
          <a:noFill/>
          <a:ln w="9525">
            <a:solidFill>
              <a:srgbClr val="A9BDB6"/>
            </a:solidFill>
          </a:ln>
        </p:spPr>
      </p:sp>
      <p:sp>
        <p:nvSpPr>
          <p:cNvPr id="11" name="chip"/>
          <p:cNvSpPr txBox="1"/>
          <p:nvPr/>
        </p:nvSpPr>
        <p:spPr>
          <a:xfrm>
            <a:off x="7863898"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D</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126 000 J</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 forgets the mass. B forgets the temperature rise. A divides where the candidate should multiply.</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2 · THERMAL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2 · Thermal physics.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7 / 24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4</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31244" y="711200"/>
            <a:ext cx="592159" cy="266700"/>
          </a:xfrm>
          <a:prstGeom prst="roundRect">
            <a:avLst>
              <a:gd name="adj" fmla="val 30000"/>
            </a:avLst>
          </a:prstGeom>
          <a:noFill/>
          <a:ln w="9525">
            <a:solidFill>
              <a:srgbClr val="102E29"/>
            </a:solidFill>
          </a:ln>
        </p:spPr>
      </p:sp>
      <p:sp>
        <p:nvSpPr>
          <p:cNvPr id="9" name="chip"/>
          <p:cNvSpPr txBox="1"/>
          <p:nvPr/>
        </p:nvSpPr>
        <p:spPr>
          <a:xfrm>
            <a:off x="9031244"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Core</a:t>
            </a:r>
          </a:p>
        </p:txBody>
      </p:sp>
      <p:sp>
        <p:nvSpPr>
          <p:cNvPr id="10" name="panel"/>
          <p:cNvSpPr/>
          <p:nvPr/>
        </p:nvSpPr>
        <p:spPr>
          <a:xfrm>
            <a:off x="7617355" y="711200"/>
            <a:ext cx="1312289" cy="266700"/>
          </a:xfrm>
          <a:prstGeom prst="roundRect">
            <a:avLst>
              <a:gd name="adj" fmla="val 30000"/>
            </a:avLst>
          </a:prstGeom>
          <a:solidFill>
            <a:srgbClr val="102E29"/>
          </a:solidFill>
          <a:ln>
            <a:noFill/>
          </a:ln>
        </p:spPr>
      </p:sp>
      <p:sp>
        <p:nvSpPr>
          <p:cNvPr id="11" name="chip"/>
          <p:cNvSpPr txBox="1"/>
          <p:nvPr/>
        </p:nvSpPr>
        <p:spPr>
          <a:xfrm>
            <a:off x="761735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2.2   ·   AO1</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Which statement about evaporation is correct?</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It happens throughout the liquid, at one fixed temperature.</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It happens only at the surface, at any temperature below the boiling point.</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It raises the temperature of the liquid that is left behind.</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It happens faster when the air above the liquid is still and humid.</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IGCSE  ·  TOPIC 2 · THERMAL PHYSICS</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IGCSE Physics — Topic 2 · Thermal physics. Written by GioPhysics from Cambridge IGCSE Physics 0625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4</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31244" y="711200"/>
            <a:ext cx="592159" cy="266700"/>
          </a:xfrm>
          <a:prstGeom prst="roundRect">
            <a:avLst>
              <a:gd name="adj" fmla="val 30000"/>
            </a:avLst>
          </a:prstGeom>
          <a:noFill/>
          <a:ln w="9525">
            <a:solidFill>
              <a:srgbClr val="A9BDB6"/>
            </a:solidFill>
          </a:ln>
        </p:spPr>
      </p:sp>
      <p:sp>
        <p:nvSpPr>
          <p:cNvPr id="9" name="chip"/>
          <p:cNvSpPr txBox="1"/>
          <p:nvPr/>
        </p:nvSpPr>
        <p:spPr>
          <a:xfrm>
            <a:off x="9031244" y="711200"/>
            <a:ext cx="59215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Core</a:t>
            </a:r>
          </a:p>
        </p:txBody>
      </p:sp>
      <p:sp>
        <p:nvSpPr>
          <p:cNvPr id="10" name="panel"/>
          <p:cNvSpPr/>
          <p:nvPr/>
        </p:nvSpPr>
        <p:spPr>
          <a:xfrm>
            <a:off x="7617355" y="711200"/>
            <a:ext cx="1312289" cy="266700"/>
          </a:xfrm>
          <a:prstGeom prst="roundRect">
            <a:avLst>
              <a:gd name="adj" fmla="val 30000"/>
            </a:avLst>
          </a:prstGeom>
          <a:noFill/>
          <a:ln w="9525">
            <a:solidFill>
              <a:srgbClr val="A9BDB6"/>
            </a:solidFill>
          </a:ln>
        </p:spPr>
      </p:sp>
      <p:sp>
        <p:nvSpPr>
          <p:cNvPr id="11" name="chip"/>
          <p:cNvSpPr txBox="1"/>
          <p:nvPr/>
        </p:nvSpPr>
        <p:spPr>
          <a:xfrm>
            <a:off x="761735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It happens only at the surface, at any temperature below the boiling point.</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describes boiling, which is the distinction the item is set on. C reverses the cooling effect — the fastest molecules leave, so the mean energy of those remaining falls. D reverses the effect of a draught.</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IGCSE  ·  TOPIC 2 · THERMAL PHYSICS</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IGCSE Physics — Topic 2 · Thermal physics. Written by GioPhysics from Cambridge IGCSE Physics 0625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9 / 24</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gen-exam-pptx</Application>
  <DocSecurity>0</DocSecurity>
  <PresentationFormat>Widescreen</PresentationFormat>
  <Slides>24</Slides>
  <Notes>24</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IGCSE — Topic 2 · Thermal physics</dc:title>
  <dc:subject>Thermal physics</dc:subject>
  <dc:creator>GioPhysics</dc:creator>
  <cp:keywords>practice paper, IGCSE, Physics 0625 · for examination in 2026, 2027 and 2028</cp:keywords>
  <dc:description>Written by GioPhysics from the published syllabus. These are practice papers in the style of Cambridge IGCSE Physics 0625; they are not Cambridge papers, contain no past-paper questions, and the official syllabus and specimen materials remain the authority.</dc:description>
  <cp:lastModifiedBy>GioPhysics</cp:lastModifiedBy>
  <dcterms:created xsi:type="dcterms:W3CDTF">2026-01-01T00:00:00Z</dcterms:created>
  <dcterms:modified xsi:type="dcterms:W3CDTF">2026-01-01T00:00:00Z</dcterms:modified>
</cp:coreProperties>
</file>