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candidate sits two theory papers and one practical-skills paper. Core takes Papers 1 and 3 and is capped at grade C; Extended takes Papers 2 and 4 and reaches A*. Both then take either Paper 5 (practical test) or Paper 6 (alternative to practical), which carries 20% either way. Theory papers give you no formula sheet.</a:t>
            </a:r>
          </a:p>
          <a:p>
            <a:pPr marL="0" indent="0">
              <a:buNone/>
            </a:pPr>
            <a:r>
              <a:rPr lang="en-GB" sz="1200" dirty="0"/>
              <a:t>[Demand] Pitched at the board's own level, not above it. Multiple choice is mostly one step, with a couple of two-step items and one that rewards the candidate who does not take the obvious route. Structured questions open on a 1-mark recall and close on an explanation or a suggestion worth two marks — the marks real candidates most often drop.</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5.1. A side view of the arrangement. The student stands on level hatched ground on the left, facing a tall wall drawn as a hatched vertical slab standing on the same ground well to her right. A dimension line above her head runs horizontally from the student across to the face of the wall and is labelled 165 m. No sound path is drawn on the figure.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330 m/s</a:t>
            </a:r>
          </a:p>
          <a:p>
            <a:pPr marL="0" indent="0">
              <a:buNone/>
            </a:pPr>
            <a:r>
              <a:rPr lang="en-GB" sz="1200" dirty="0"/>
              <a:t>[Distractors] A is the trap and takes about half of all candidates: the sound travels to the wall and back, so the distance is 330 m, not 165 m.</a:t>
            </a:r>
          </a:p>
          <a:p>
            <a:pPr marL="0" indent="0">
              <a:buNone/>
            </a:pPr>
            <a:r>
              <a:rPr lang="en-GB" sz="1200" dirty="0"/>
              <a:t>[Figure] Fig. 5.1. A side view of the arrangement. The student stands on level hatched ground on the left, facing a tall wall drawn as a hatched vertical slab standing on the same ground well to her right. A dimension line above her head runs horizontally from the student across to the face of the wall and is labelled 165 m. No sound path is drawn on the figure.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D — steel</a:t>
            </a:r>
          </a:p>
          <a:p>
            <a:pPr marL="0" indent="0">
              <a:buNone/>
            </a:pPr>
            <a:r>
              <a:rPr lang="en-GB" sz="1200" dirty="0"/>
              <a:t>[Distractors] B is set for the candidate who confuses sound with light: sound needs a medium and does not travel through a vacuum at all.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a:t>
            </a:r>
          </a:p>
          <a:p>
            <a:pPr marL="0" indent="0">
              <a:buNone/>
            </a:pPr>
            <a:r>
              <a:rPr lang="en-GB" sz="1200" dirty="0"/>
              <a:t>[Reminder] Fig. 7.1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first marking point is the physics. Frequency is set by the source and does not change at a boundary; wavelength and speed do.</a:t>
            </a:r>
          </a:p>
          <a:p>
            <a:pPr marL="0" indent="0">
              <a:buNone/>
            </a:pPr>
            <a:r>
              <a:rPr lang="en-GB" sz="1200" dirty="0"/>
              <a:t>[Figure] Fig. 7.1. 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8.1. A straight length of optical fibre drawn in section as a long horizontal band with parallel walls, shaded to show glass and labelled glass core, n = 1.50, with air labelled outside it. Light entering the flat left-hand end travels up to the upper wall, reflects down to the lower wall, reflects again up to the upper wall and reaches the far end, giving a zig-zag path along the fibre. At one reflection a dashed normal is drawn perpendicular to the wall, and the angle on each side of it is marked with an arc; no angle is given a numerical value.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8.1. A straight length of optical fibre drawn in section as a long horizontal band with parallel walls, shaded to show glass and labelled glass core, n = 1.50, with air labelled outside it. Light entering the flat left-hand end travels up to the upper wall, reflects down to the lower wall, reflects again up to the upper wall and reaches the far end, giving a zig-zag path along the fibre. At one reflection a dashed normal is drawn perpendicular to the wall, and the angle on each side of it is marked with an arc; no angle is given a numerical value.</a:t>
            </a:r>
          </a:p>
          <a:p>
            <a:pPr marL="0" indent="0">
              <a:buNone/>
            </a:pPr>
            <a:r>
              <a:rPr lang="en-GB" sz="1200" dirty="0"/>
              <a:t>[Reminder] Fig. 8.1 is on the previous slide.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discriminating part of the paper. It requires the candidate to see that the angle of incidence is a property of the geometry, not a fixed feature of the fibre.</a:t>
            </a:r>
          </a:p>
          <a:p>
            <a:pPr marL="0" indent="0">
              <a:buNone/>
            </a:pPr>
            <a:r>
              <a:rPr lang="en-GB" sz="1200" dirty="0"/>
              <a:t>[Figure] Fig. 8.1. A straight length of optical fibre drawn in section as a long horizontal band with parallel walls, shaded to show glass and labelled glass core, n = 1.50, with air labelled outside it. Light entering the flat left-hand end travels up to the upper wall, reflects down to the lower wall, reflects again up to the upper wall and reaches the far end, giving a zig-zag path along the fibre. At one reflection a dashed normal is drawn perpendicular to the wall, and the angle on each side of it is marked with an arc; no angle is given a numerical value.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10.1. The rectangular glass block drawn on the paper, seen from above. A ray labelled incident ray comes down from the upper left and meets the top face of the block; a dashed normal is drawn perpendicular to that face at the point where the ray strikes it. The angle between the incident ray and the normal is labelled i, and the angle between the normal and the ray travelling inside the glass is labelled r. The ray crosses the block, leaves through the bottom face and continues as the emergent ray. The optical pins are not shown.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10.1. The rectangular glass block drawn on the paper, seen from above. A ray labelled incident ray comes down from the upper left and meets the top face of the block; a dashed normal is drawn perpendicular to that face at the point where the ray strikes it. The angle between the incident ray and the normal is labelled i, and the angle between the normal and the ray travelling inside the glass is labelled r. The ray crosses the block, leaves through the bottom face and continues as the emergent ray. The optical pins are not shown.</a:t>
            </a:r>
          </a:p>
          <a:p>
            <a:pPr marL="0" indent="0">
              <a:buNone/>
            </a:pPr>
            <a:r>
              <a:rPr lang="en-GB" sz="1200" dirty="0"/>
              <a:t>[Reminder] Fig. 10.1 is on the previous slide.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"As far apart as possible" is a marking point in its own right: it reduces the effect of the uncertainty in each pin's position on the direction of the line.</a:t>
            </a:r>
          </a:p>
          <a:p>
            <a:pPr marL="0" indent="0">
              <a:buNone/>
            </a:pPr>
            <a:r>
              <a:rPr lang="en-GB" sz="1200" dirty="0"/>
              <a:t>[Figure] Fig. 10.1. The rectangular glass block drawn on the paper, seen from above. A ray labelled incident ray comes down from the upper left and meets the top face of the block; a dashed normal is drawn perpendicular to that face at the point where the ray strikes it. The angle between the incident ray and the normal is labelled i, and the angle between the normal and the ray travelling inside the glass is labelled r. The ray crosses the block, leaves through the bottom face and continues as the emergent ray. The optical pins are not shown.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Knowledge with understanding (50%): Recall, describe, explain and use physics ideas, terminology, instruments and conventions.   AO2 Handling information and problem-solving (30%): Locate and interpret information, translate between forms, calculate, reason, and apply physics to unfamiliar situations.   AO3 Experimental skills and investigations (20%): Plan, use apparatus, record and present observations, analyse, evaluate, and suggest improvements.</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The particles vibrate along the direction of energy transfer.</a:t>
            </a:r>
          </a:p>
          <a:p>
            <a:pPr marL="0" indent="0">
              <a:buNone/>
            </a:pPr>
            <a:r>
              <a:rPr lang="en-GB" sz="1200" dirty="0"/>
              <a:t>[Distractors] C is the misconception the whole topic is set against: a wave transfers energy without transferring matter. A describes a transverse wave.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2.1. A snapshot of the water surface in the ripple tank at one instant, drawn as a side view. Four complete waves run left to right above a horizontal distance scale that is marked in centimetres from 0 to 10, the scale line itself being the undisturbed water level. A dimension line drawn between two neighbouring crests is labelled one wavelength, 2.5 cm, and a separate arrow above the wave shows the direction in which the waves are travelling.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7.5 cm/s</a:t>
            </a:r>
          </a:p>
          <a:p>
            <a:pPr marL="0" indent="0">
              <a:buNone/>
            </a:pPr>
            <a:r>
              <a:rPr lang="en-GB" sz="1200" dirty="0"/>
              <a:t>[Distractors] C multiplies by the number of waves instead of the frequency — the error of a candidate who never works out that f = 12 / 4.0 = 3.0 Hz.</a:t>
            </a:r>
          </a:p>
          <a:p>
            <a:pPr marL="0" indent="0">
              <a:buNone/>
            </a:pPr>
            <a:r>
              <a:rPr lang="en-GB" sz="1200" dirty="0"/>
              <a:t>[Figure] Fig. 2.1. A snapshot of the water surface in the ripple tank at one instant, drawn as a side view. Four complete waves run left to right above a horizontal distance scale that is marked in centimetres from 0 to 10, the scale line itself being the undisturbed water level. A dimension line drawn between two neighbouring crests is labelled one wavelength, 2.5 cm, and a separate arrow above the wave shows the direction in which the waves are travelling.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25°</a:t>
            </a:r>
          </a:p>
          <a:p>
            <a:pPr marL="0" indent="0">
              <a:buNone/>
            </a:pPr>
            <a:r>
              <a:rPr lang="en-GB" sz="1200" dirty="0"/>
              <a:t>[Distractors] D applies the ratio the wrong way round. Light entering a denser medium bends towards the normal, so any answer larger than 40° can be rejected before a calculation is done.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microwaves, infrared, ultraviolet, X-rays</a:t>
            </a:r>
          </a:p>
          <a:p>
            <a:pPr marL="0" indent="0">
              <a:buNone/>
            </a:pPr>
            <a:r>
              <a:rPr lang="en-GB" sz="1200" dirty="0"/>
              <a:t>[Distractors] A swaps the first pair, which is the pair candidates most often reverse. C is the correct order of decreasing frequency, offered for anyone who reads the question too quickly.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IGCSE · Physics 0625 · for examination in 2026, 2027 and 2028</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Topic 3 · Waves</a:t>
            </a:r>
          </a:p>
        </p:txBody>
      </p:sp>
      <p:sp>
        <p:nvSpPr>
          <p:cNvPr id="5" name="text"/>
          <p:cNvSpPr txBox="1"/>
          <p:nvPr/>
        </p:nvSpPr>
        <p:spPr>
          <a:xfrm>
            <a:off x="558800" y="203835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General wave properties, reflection and refraction, thin lenses, dispersion, the electromagnetic spectrum, and sound.</a:t>
            </a:r>
          </a:p>
        </p:txBody>
      </p:sp>
      <p:sp>
        <p:nvSpPr>
          <p:cNvPr id="6" name="panel"/>
          <p:cNvSpPr/>
          <p:nvPr/>
        </p:nvSpPr>
        <p:spPr>
          <a:xfrm>
            <a:off x="558800" y="2473325"/>
            <a:ext cx="11074400" cy="12700"/>
          </a:xfrm>
          <a:prstGeom prst="rect">
            <a:avLst/>
          </a:prstGeom>
          <a:solidFill>
            <a:srgbClr val="C6C8BB"/>
          </a:solidFill>
          <a:ln>
            <a:noFill/>
          </a:ln>
        </p:spPr>
      </p:sp>
      <p:sp>
        <p:nvSpPr>
          <p:cNvPr id="7" name="fact-label"/>
          <p:cNvSpPr txBox="1"/>
          <p:nvPr/>
        </p:nvSpPr>
        <p:spPr>
          <a:xfrm>
            <a:off x="558800" y="265112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65112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Papers 1 and 2 (multiple choice), Papers 3 and 4 (theory), Paper 6 (alternative to practical)</a:t>
            </a:r>
          </a:p>
        </p:txBody>
      </p:sp>
      <p:sp>
        <p:nvSpPr>
          <p:cNvPr id="9" name="fact-label"/>
          <p:cNvSpPr txBox="1"/>
          <p:nvPr/>
        </p:nvSpPr>
        <p:spPr>
          <a:xfrm>
            <a:off x="558800" y="292989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292989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38 in total — Core route 13, Supp. adds 25</a:t>
            </a:r>
          </a:p>
        </p:txBody>
      </p:sp>
      <p:sp>
        <p:nvSpPr>
          <p:cNvPr id="11" name="fact-label"/>
          <p:cNvSpPr txBox="1"/>
          <p:nvPr/>
        </p:nvSpPr>
        <p:spPr>
          <a:xfrm>
            <a:off x="558800" y="320865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20865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45 minutes · 10 questions</a:t>
            </a:r>
          </a:p>
        </p:txBody>
      </p:sp>
      <p:sp>
        <p:nvSpPr>
          <p:cNvPr id="13" name="fact-label"/>
          <p:cNvSpPr txBox="1"/>
          <p:nvPr/>
        </p:nvSpPr>
        <p:spPr>
          <a:xfrm>
            <a:off x="558800" y="348742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48742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Recall 3   ·   Routine 4   ·   Demanding 2   ·   Discriminating 1</a:t>
            </a:r>
          </a:p>
        </p:txBody>
      </p:sp>
      <p:sp>
        <p:nvSpPr>
          <p:cNvPr id="15" name="fact-label"/>
          <p:cNvSpPr txBox="1"/>
          <p:nvPr/>
        </p:nvSpPr>
        <p:spPr>
          <a:xfrm>
            <a:off x="558800" y="376618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76618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3.1, 3.2, 3.3, 3.4</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syllabus. These are practice papers in the style of Cambridge IGCSE Physics 0625; they are not Cambridge papers, contain no past-paper questions, and the official syllabus and specimen materials remain the authority.</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102E29"/>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863898" y="711200"/>
            <a:ext cx="1312289" cy="266700"/>
          </a:xfrm>
          <a:prstGeom prst="roundRect">
            <a:avLst>
              <a:gd name="adj" fmla="val 30000"/>
            </a:avLst>
          </a:prstGeom>
          <a:solidFill>
            <a:srgbClr val="102E29"/>
          </a:solidFill>
          <a:ln>
            <a:no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3.4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stands 165 m from a large wall and claps once. She hears the echo 1.0 s later. What is the speed of sound in air from her measurement?</a:t>
            </a:r>
          </a:p>
        </p:txBody>
      </p:sp>
      <p:sp>
        <p:nvSpPr>
          <p:cNvPr id="14" name="panel"/>
          <p:cNvSpPr/>
          <p:nvPr/>
        </p:nvSpPr>
        <p:spPr>
          <a:xfrm>
            <a:off x="3481876" y="1953260"/>
            <a:ext cx="5228249" cy="2260600"/>
          </a:xfrm>
          <a:prstGeom prst="rect">
            <a:avLst/>
          </a:prstGeom>
          <a:solidFill>
            <a:srgbClr val="FFFFFF"/>
          </a:solidFill>
          <a:ln w="9525">
            <a:solidFill>
              <a:srgbClr val="C6C8BB"/>
            </a:solidFill>
          </a:ln>
        </p:spPr>
      </p:sp>
      <p:pic>
        <p:nvPicPr>
          <p:cNvPr id="15" name="Fig. 5.1" descr="A side view of the arrangement. The student stands on level hatched ground on the left, facing a tall wall drawn as a hatched vertical slab standing on the same ground well to her right. A dimension line above her head runs horizontally from the student across to the face of the wall and is labelled 165 m. No sound path is drawn on the figure."/>
          <p:cNvPicPr>
            <a:picLocks noChangeAspect="1"/>
          </p:cNvPicPr>
          <p:nvPr/>
        </p:nvPicPr>
        <p:blipFill>
          <a:blip r:embed="rId3"/>
          <a:stretch>
            <a:fillRect/>
          </a:stretch>
        </p:blipFill>
        <p:spPr>
          <a:xfrm>
            <a:off x="3596176" y="2067560"/>
            <a:ext cx="4999649" cy="2032000"/>
          </a:xfrm>
          <a:prstGeom prst="rect">
            <a:avLst/>
          </a:prstGeom>
        </p:spPr>
      </p:pic>
      <p:sp>
        <p:nvSpPr>
          <p:cNvPr id="16" name="text"/>
          <p:cNvSpPr txBox="1"/>
          <p:nvPr/>
        </p:nvSpPr>
        <p:spPr>
          <a:xfrm>
            <a:off x="558800" y="4277360"/>
            <a:ext cx="11074400" cy="29718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5.1 — A side view of the arrangement. The student stands on level hatched ground on the left, facing a tall wall drawn as a hatched vertical slab standing on the same ground well to her right. A dimension line above her head runs horizontally from the student across to the face of the wall and is labelled 165 m. No sound path is drawn on the figure.</a:t>
            </a:r>
          </a:p>
        </p:txBody>
      </p:sp>
      <p:sp>
        <p:nvSpPr>
          <p:cNvPr id="17" name="choice-letter"/>
          <p:cNvSpPr txBox="1"/>
          <p:nvPr/>
        </p:nvSpPr>
        <p:spPr>
          <a:xfrm>
            <a:off x="558800" y="47269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269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165 m/s</a:t>
            </a:r>
          </a:p>
        </p:txBody>
      </p:sp>
      <p:sp>
        <p:nvSpPr>
          <p:cNvPr id="19" name="choice-letter"/>
          <p:cNvSpPr txBox="1"/>
          <p:nvPr/>
        </p:nvSpPr>
        <p:spPr>
          <a:xfrm>
            <a:off x="558800" y="50952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0952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247 m/s</a:t>
            </a:r>
          </a:p>
        </p:txBody>
      </p:sp>
      <p:sp>
        <p:nvSpPr>
          <p:cNvPr id="21" name="choice-letter"/>
          <p:cNvSpPr txBox="1"/>
          <p:nvPr/>
        </p:nvSpPr>
        <p:spPr>
          <a:xfrm>
            <a:off x="558800" y="54635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635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330 m/s</a:t>
            </a:r>
          </a:p>
        </p:txBody>
      </p:sp>
      <p:sp>
        <p:nvSpPr>
          <p:cNvPr id="23" name="choice-letter"/>
          <p:cNvSpPr txBox="1"/>
          <p:nvPr/>
        </p:nvSpPr>
        <p:spPr>
          <a:xfrm>
            <a:off x="558800" y="58318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318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660 m/s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A9BDB6"/>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863898" y="711200"/>
            <a:ext cx="1312289" cy="266700"/>
          </a:xfrm>
          <a:prstGeom prst="roundRect">
            <a:avLst>
              <a:gd name="adj" fmla="val 30000"/>
            </a:avLst>
          </a:prstGeom>
          <a:noFill/>
          <a:ln w="9525">
            <a:solidFill>
              <a:srgbClr val="A9BDB6"/>
            </a:solid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330 m/s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trap and takes about half of all candidates: the sound travels to the wall and back, so the distance is 330 m, not 165 m.</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3.4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In which material does sound travel fastest?</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air</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vacuum</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water</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steel</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D</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steel</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set for the candidate who confuses sound with light: sound needs a medium and does not travel through a vacuum at all.</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67107" y="711200"/>
            <a:ext cx="1012137" cy="266700"/>
          </a:xfrm>
          <a:prstGeom prst="roundRect">
            <a:avLst>
              <a:gd name="adj" fmla="val 30000"/>
            </a:avLst>
          </a:prstGeom>
          <a:solidFill>
            <a:srgbClr val="102E29"/>
          </a:solidFill>
          <a:ln>
            <a:no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3.1</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Straight water waves in a ripple tank travel from a deep region into a shallow region. The boundary between the regions is a straight line, and the wavefronts meet it at 30° to the boundary. In the deep region the waves have a wavelength of 1.8 cm and a frequency of 8.0 Hz. In the shallow region the wavelength is 1.2 cm.</a:t>
            </a:r>
          </a:p>
        </p:txBody>
      </p:sp>
      <p:sp>
        <p:nvSpPr>
          <p:cNvPr id="14" name="panel"/>
          <p:cNvSpPr/>
          <p:nvPr/>
        </p:nvSpPr>
        <p:spPr>
          <a:xfrm>
            <a:off x="3364340" y="2167890"/>
            <a:ext cx="5463321" cy="3175000"/>
          </a:xfrm>
          <a:prstGeom prst="rect">
            <a:avLst/>
          </a:prstGeom>
          <a:solidFill>
            <a:srgbClr val="FFFFFF"/>
          </a:solidFill>
          <a:ln w="9525">
            <a:solidFill>
              <a:srgbClr val="C6C8BB"/>
            </a:solidFill>
          </a:ln>
        </p:spPr>
      </p:sp>
      <p:pic>
        <p:nvPicPr>
          <p:cNvPr id="15" name="Fig. 7.1" descr="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
          <p:cNvPicPr>
            <a:picLocks noChangeAspect="1"/>
          </p:cNvPicPr>
          <p:nvPr/>
        </p:nvPicPr>
        <p:blipFill>
          <a:blip r:embed="rId3"/>
          <a:stretch>
            <a:fillRect/>
          </a:stretch>
        </p:blipFill>
        <p:spPr>
          <a:xfrm>
            <a:off x="3478640" y="2282190"/>
            <a:ext cx="5234721" cy="2946400"/>
          </a:xfrm>
          <a:prstGeom prst="rect">
            <a:avLst/>
          </a:prstGeom>
        </p:spPr>
      </p:pic>
      <p:sp>
        <p:nvSpPr>
          <p:cNvPr id="16" name="text"/>
          <p:cNvSpPr txBox="1"/>
          <p:nvPr/>
        </p:nvSpPr>
        <p:spPr>
          <a:xfrm>
            <a:off x="558800" y="54063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67107" y="711200"/>
            <a:ext cx="1012137" cy="266700"/>
          </a:xfrm>
          <a:prstGeom prst="roundRect">
            <a:avLst>
              <a:gd name="adj" fmla="val 30000"/>
            </a:avLst>
          </a:prstGeom>
          <a:solidFill>
            <a:srgbClr val="102E29"/>
          </a:solidFill>
          <a:ln>
            <a:no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speed of the waves in the deep region.</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speed of the waves in the shallow region.</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Describe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wavefronts meet the boundary at an angle. Describe and explain what happens to the direction in which the waves travel as they cross into the shallow region.</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A9BDB6"/>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67107" y="711200"/>
            <a:ext cx="1012137" cy="266700"/>
          </a:xfrm>
          <a:prstGeom prst="roundRect">
            <a:avLst>
              <a:gd name="adj" fmla="val 30000"/>
            </a:avLst>
          </a:prstGeom>
          <a:noFill/>
          <a:ln w="9525">
            <a:solidFill>
              <a:srgbClr val="A9BDB6"/>
            </a:solid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fλ = 8.0 × 1.8</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14.4 cm/s</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2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frequency is unchanged at 8.0 Hz as the waves cross the boundary</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8.0 × 1.2 = 9.6 cm/s</a:t>
            </a:r>
          </a:p>
        </p:txBody>
      </p:sp>
      <p:sp>
        <p:nvSpPr>
          <p:cNvPr id="25" name="text"/>
          <p:cNvSpPr txBox="1"/>
          <p:nvPr/>
        </p:nvSpPr>
        <p:spPr>
          <a:xfrm>
            <a:off x="812800" y="306959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first marking point is the physics. Frequency is set by the source and does not change at a boundary; wavelength and speed do.</a:t>
            </a:r>
          </a:p>
        </p:txBody>
      </p:sp>
      <p:sp>
        <p:nvSpPr>
          <p:cNvPr id="26" name="ms-ref"/>
          <p:cNvSpPr txBox="1"/>
          <p:nvPr/>
        </p:nvSpPr>
        <p:spPr>
          <a:xfrm>
            <a:off x="558800" y="338709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Describe — 3 marks</a:t>
            </a:r>
          </a:p>
        </p:txBody>
      </p:sp>
      <p:sp>
        <p:nvSpPr>
          <p:cNvPr id="27" name="ms-objective"/>
          <p:cNvSpPr txBox="1"/>
          <p:nvPr/>
        </p:nvSpPr>
        <p:spPr>
          <a:xfrm>
            <a:off x="11302513" y="338709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8" name="ms-tick"/>
          <p:cNvSpPr txBox="1"/>
          <p:nvPr/>
        </p:nvSpPr>
        <p:spPr>
          <a:xfrm>
            <a:off x="558800" y="3627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627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direction of travel changes — the waves bend towards the normal to the boundary</a:t>
            </a:r>
          </a:p>
        </p:txBody>
      </p:sp>
      <p:sp>
        <p:nvSpPr>
          <p:cNvPr id="30" name="ms-tick"/>
          <p:cNvSpPr txBox="1"/>
          <p:nvPr/>
        </p:nvSpPr>
        <p:spPr>
          <a:xfrm>
            <a:off x="558800" y="3881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881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because the part of each wavefront that reaches the shallow water first slows down before the rest of it does</a:t>
            </a:r>
          </a:p>
        </p:txBody>
      </p:sp>
      <p:sp>
        <p:nvSpPr>
          <p:cNvPr id="32" name="ms-tick"/>
          <p:cNvSpPr txBox="1"/>
          <p:nvPr/>
        </p:nvSpPr>
        <p:spPr>
          <a:xfrm>
            <a:off x="558800" y="4134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134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wavefront pivots, and refraction has occurred</a:t>
            </a:r>
          </a:p>
        </p:txBody>
      </p:sp>
      <p:sp>
        <p:nvSpPr>
          <p:cNvPr id="34" name="panel"/>
          <p:cNvSpPr/>
          <p:nvPr/>
        </p:nvSpPr>
        <p:spPr>
          <a:xfrm>
            <a:off x="558800" y="558800"/>
            <a:ext cx="11074400" cy="12700"/>
          </a:xfrm>
          <a:prstGeom prst="rect">
            <a:avLst/>
          </a:prstGeom>
          <a:solidFill>
            <a:srgbClr val="2F4B45"/>
          </a:solidFill>
          <a:ln>
            <a:noFill/>
          </a:ln>
        </p:spPr>
      </p:sp>
      <p:sp>
        <p:nvSpPr>
          <p:cNvPr id="3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3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7" name="panel"/>
          <p:cNvSpPr/>
          <p:nvPr/>
        </p:nvSpPr>
        <p:spPr>
          <a:xfrm>
            <a:off x="558800" y="6273800"/>
            <a:ext cx="11074400" cy="12700"/>
          </a:xfrm>
          <a:prstGeom prst="rect">
            <a:avLst/>
          </a:prstGeom>
          <a:solidFill>
            <a:srgbClr val="2F4B45"/>
          </a:solidFill>
          <a:ln>
            <a:noFill/>
          </a:ln>
        </p:spPr>
      </p:sp>
      <p:sp>
        <p:nvSpPr>
          <p:cNvPr id="3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3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9 marks</a:t>
            </a:r>
          </a:p>
        </p:txBody>
      </p:sp>
      <p:sp>
        <p:nvSpPr>
          <p:cNvPr id="6" name="panel"/>
          <p:cNvSpPr/>
          <p:nvPr/>
        </p:nvSpPr>
        <p:spPr>
          <a:xfrm>
            <a:off x="9436810" y="711200"/>
            <a:ext cx="1270757" cy="266700"/>
          </a:xfrm>
          <a:prstGeom prst="roundRect">
            <a:avLst>
              <a:gd name="adj" fmla="val 30000"/>
            </a:avLst>
          </a:prstGeom>
          <a:noFill/>
          <a:ln w="9525">
            <a:solidFill>
              <a:srgbClr val="102E29"/>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102E29"/>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50727" y="711200"/>
            <a:ext cx="1012137" cy="266700"/>
          </a:xfrm>
          <a:prstGeom prst="roundRect">
            <a:avLst>
              <a:gd name="adj" fmla="val 30000"/>
            </a:avLst>
          </a:prstGeom>
          <a:solidFill>
            <a:srgbClr val="102E29"/>
          </a:solidFill>
          <a:ln>
            <a:no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optical fibre has a glass core of refractive index 1.50. Light entering one end of the fibre travels along it by repeated total internal reflection at the core boundary, even where the fibre is gently curved.</a:t>
            </a:r>
          </a:p>
        </p:txBody>
      </p:sp>
      <p:sp>
        <p:nvSpPr>
          <p:cNvPr id="14" name="panel"/>
          <p:cNvSpPr/>
          <p:nvPr/>
        </p:nvSpPr>
        <p:spPr>
          <a:xfrm>
            <a:off x="2617132" y="1953260"/>
            <a:ext cx="6957735" cy="3175000"/>
          </a:xfrm>
          <a:prstGeom prst="rect">
            <a:avLst/>
          </a:prstGeom>
          <a:solidFill>
            <a:srgbClr val="FFFFFF"/>
          </a:solidFill>
          <a:ln w="9525">
            <a:solidFill>
              <a:srgbClr val="C6C8BB"/>
            </a:solidFill>
          </a:ln>
        </p:spPr>
      </p:sp>
      <p:pic>
        <p:nvPicPr>
          <p:cNvPr id="15" name="Fig. 8.1" descr="A straight length of optical fibre drawn in section as a long horizontal band with parallel walls, shaded to show glass and labelled glass core, n = 1.50, with air labelled outside it. Light entering the flat left-hand end travels up to the upper wall, reflects down to the lower wall, reflects again up to the upper wall and reaches the far end, giving a zig-zag path along the fibre. At one reflection a dashed normal is drawn perpendicular to the wall, and the angle on each side of it is marked with an arc; no angle is given a numerical value."/>
          <p:cNvPicPr>
            <a:picLocks noChangeAspect="1"/>
          </p:cNvPicPr>
          <p:nvPr/>
        </p:nvPicPr>
        <p:blipFill>
          <a:blip r:embed="rId3"/>
          <a:stretch>
            <a:fillRect/>
          </a:stretch>
        </p:blipFill>
        <p:spPr>
          <a:xfrm>
            <a:off x="2731432" y="2067560"/>
            <a:ext cx="6729135"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8.1 — A straight length of optical fibre drawn in section as a long horizontal band with parallel walls, shaded to show glass and labelled glass core, n = 1.50, with air labelled outside it. Light entering the flat left-hand end travels up to the upper wall, reflects down to the lower wall, reflects again up to the upper wall and reaches the far end, giving a zig-zag path along the fibre. At one reflection a dashed normal is drawn perpendicular to the wall, and the angle on each side of it is marked with an arc; no angle is given a numerical value.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9 marks</a:t>
            </a:r>
          </a:p>
        </p:txBody>
      </p:sp>
      <p:sp>
        <p:nvSpPr>
          <p:cNvPr id="6" name="panel"/>
          <p:cNvSpPr/>
          <p:nvPr/>
        </p:nvSpPr>
        <p:spPr>
          <a:xfrm>
            <a:off x="9436810" y="711200"/>
            <a:ext cx="1270757" cy="266700"/>
          </a:xfrm>
          <a:prstGeom prst="roundRect">
            <a:avLst>
              <a:gd name="adj" fmla="val 30000"/>
            </a:avLst>
          </a:prstGeom>
          <a:noFill/>
          <a:ln w="9525">
            <a:solidFill>
              <a:srgbClr val="102E29"/>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102E29"/>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50727" y="711200"/>
            <a:ext cx="1012137" cy="266700"/>
          </a:xfrm>
          <a:prstGeom prst="roundRect">
            <a:avLst>
              <a:gd name="adj" fmla="val 30000"/>
            </a:avLst>
          </a:prstGeom>
          <a:solidFill>
            <a:srgbClr val="102E29"/>
          </a:solidFill>
          <a:ln>
            <a:no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the two conditions necessary for total internal reflection to occur.</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Calculate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critical angle for the glass core.</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 student suggests that bending the fibre very sharply would make no difference, because total internal reflection always happens. Explain why the student is wrong.</a:t>
            </a:r>
          </a:p>
        </p:txBody>
      </p:sp>
      <p:sp>
        <p:nvSpPr>
          <p:cNvPr id="22" name="part-ref"/>
          <p:cNvSpPr txBox="1"/>
          <p:nvPr/>
        </p:nvSpPr>
        <p:spPr>
          <a:xfrm>
            <a:off x="558800" y="3266440"/>
            <a:ext cx="10348094"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Give</a:t>
            </a:r>
          </a:p>
        </p:txBody>
      </p:sp>
      <p:sp>
        <p:nvSpPr>
          <p:cNvPr id="23" name="part-marks"/>
          <p:cNvSpPr txBox="1"/>
          <p:nvPr/>
        </p:nvSpPr>
        <p:spPr>
          <a:xfrm>
            <a:off x="11084694" y="3266440"/>
            <a:ext cx="548506"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1 mark</a:t>
            </a:r>
          </a:p>
        </p:txBody>
      </p:sp>
      <p:sp>
        <p:nvSpPr>
          <p:cNvPr id="24" name="text"/>
          <p:cNvSpPr txBox="1"/>
          <p:nvPr/>
        </p:nvSpPr>
        <p:spPr>
          <a:xfrm>
            <a:off x="558800" y="35026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Give one use of optical fibres other than in medicine.</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9 marks</a:t>
            </a:r>
          </a:p>
        </p:txBody>
      </p:sp>
      <p:sp>
        <p:nvSpPr>
          <p:cNvPr id="6" name="panel"/>
          <p:cNvSpPr/>
          <p:nvPr/>
        </p:nvSpPr>
        <p:spPr>
          <a:xfrm>
            <a:off x="9436810" y="711200"/>
            <a:ext cx="1270757" cy="266700"/>
          </a:xfrm>
          <a:prstGeom prst="roundRect">
            <a:avLst>
              <a:gd name="adj" fmla="val 30000"/>
            </a:avLst>
          </a:prstGeom>
          <a:noFill/>
          <a:ln w="9525">
            <a:solidFill>
              <a:srgbClr val="A9BDB6"/>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A9BDB6"/>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550727" y="711200"/>
            <a:ext cx="1012137" cy="266700"/>
          </a:xfrm>
          <a:prstGeom prst="roundRect">
            <a:avLst>
              <a:gd name="adj" fmla="val 30000"/>
            </a:avLst>
          </a:prstGeom>
          <a:noFill/>
          <a:ln w="9525">
            <a:solidFill>
              <a:srgbClr val="A9BDB6"/>
            </a:solid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light must be travelling in the optically denser medium, towards a boundary with a less dense medium</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angle of incidence at the boundary must be greater than the critical angle</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Calculate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sin c = 1 / n</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sin c = 1 / 1.50 = 0.667</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 41.8° (accept 42°)</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bending the fibre sharply reduces the angle of incidence at the outer wall of the bend</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if that angle falls below the critical angle of 41.8°, the light is no longer totally internally reflected</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some light refracts out through the boundary and the signal is weakened or lost</a:t>
            </a:r>
          </a:p>
        </p:txBody>
      </p:sp>
      <p:sp>
        <p:nvSpPr>
          <p:cNvPr id="35" name="text"/>
          <p:cNvSpPr txBox="1"/>
          <p:nvPr/>
        </p:nvSpPr>
        <p:spPr>
          <a:xfrm>
            <a:off x="812800" y="447611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discriminating part of the paper. It requires the candidate to see that the angle of incidence is a property of the geometry, not a fixed feature of the fibre.</a:t>
            </a:r>
          </a:p>
        </p:txBody>
      </p:sp>
      <p:sp>
        <p:nvSpPr>
          <p:cNvPr id="36" name="ms-ref"/>
          <p:cNvSpPr txBox="1"/>
          <p:nvPr/>
        </p:nvSpPr>
        <p:spPr>
          <a:xfrm>
            <a:off x="558800" y="479361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Give — 1 mark</a:t>
            </a:r>
          </a:p>
        </p:txBody>
      </p:sp>
      <p:sp>
        <p:nvSpPr>
          <p:cNvPr id="37" name="ms-objective"/>
          <p:cNvSpPr txBox="1"/>
          <p:nvPr/>
        </p:nvSpPr>
        <p:spPr>
          <a:xfrm>
            <a:off x="11302513" y="479361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38" name="ms-tick"/>
          <p:cNvSpPr txBox="1"/>
          <p:nvPr/>
        </p:nvSpPr>
        <p:spPr>
          <a:xfrm>
            <a:off x="558800" y="5034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034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telephone / cable television / internet communication — any high-speed data transmission</a:t>
            </a:r>
          </a:p>
        </p:txBody>
      </p:sp>
      <p:sp>
        <p:nvSpPr>
          <p:cNvPr id="40" name="panel"/>
          <p:cNvSpPr/>
          <p:nvPr/>
        </p:nvSpPr>
        <p:spPr>
          <a:xfrm>
            <a:off x="558800" y="558800"/>
            <a:ext cx="11074400" cy="12700"/>
          </a:xfrm>
          <a:prstGeom prst="rect">
            <a:avLst/>
          </a:prstGeom>
          <a:solidFill>
            <a:srgbClr val="2F4B45"/>
          </a:solidFill>
          <a:ln>
            <a:noFill/>
          </a:ln>
        </p:spPr>
      </p:sp>
      <p:sp>
        <p:nvSpPr>
          <p:cNvPr id="4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4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3" name="panel"/>
          <p:cNvSpPr/>
          <p:nvPr/>
        </p:nvSpPr>
        <p:spPr>
          <a:xfrm>
            <a:off x="558800" y="6273800"/>
            <a:ext cx="11074400" cy="12700"/>
          </a:xfrm>
          <a:prstGeom prst="rect">
            <a:avLst/>
          </a:prstGeom>
          <a:solidFill>
            <a:srgbClr val="2F4B45"/>
          </a:solidFill>
          <a:ln>
            <a:noFill/>
          </a:ln>
        </p:spPr>
      </p:sp>
      <p:sp>
        <p:nvSpPr>
          <p:cNvPr id="4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4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3.1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statement describes a longitudinal wave?</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particles vibrate at right angles to the direction of energy transfer.</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particles vibrate along the direction of energy transfer.</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particles travel with the wave from one place to another.</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wave cannot travel through a solid.</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899734" y="711200"/>
            <a:ext cx="807833" cy="266700"/>
          </a:xfrm>
          <a:prstGeom prst="roundRect">
            <a:avLst>
              <a:gd name="adj" fmla="val 30000"/>
            </a:avLst>
          </a:prstGeom>
          <a:noFill/>
          <a:ln w="9525">
            <a:solidFill>
              <a:srgbClr val="102E29"/>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102E29"/>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8092238" y="711200"/>
            <a:ext cx="1012137" cy="266700"/>
          </a:xfrm>
          <a:prstGeom prst="roundRect">
            <a:avLst>
              <a:gd name="adj" fmla="val 30000"/>
            </a:avLst>
          </a:prstGeom>
          <a:solidFill>
            <a:srgbClr val="102E29"/>
          </a:solidFill>
          <a:ln>
            <a:no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3.3</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The electromagnetic spectrum is a family of transverse waves that all travel at the same speed in a vacuum, 3.0 × 10⁸ m/s.</a:t>
            </a:r>
          </a:p>
        </p:txBody>
      </p:sp>
      <p:sp>
        <p:nvSpPr>
          <p:cNvPr id="14" name="part-ref"/>
          <p:cNvSpPr txBox="1"/>
          <p:nvPr/>
        </p:nvSpPr>
        <p:spPr>
          <a:xfrm>
            <a:off x="558800" y="1738630"/>
            <a:ext cx="10348094"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5" name="part-marks"/>
          <p:cNvSpPr txBox="1"/>
          <p:nvPr/>
        </p:nvSpPr>
        <p:spPr>
          <a:xfrm>
            <a:off x="11084694" y="1738630"/>
            <a:ext cx="548506"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1 mark</a:t>
            </a:r>
          </a:p>
        </p:txBody>
      </p:sp>
      <p:sp>
        <p:nvSpPr>
          <p:cNvPr id="16" name="text"/>
          <p:cNvSpPr txBox="1"/>
          <p:nvPr/>
        </p:nvSpPr>
        <p:spPr>
          <a:xfrm>
            <a:off x="558800" y="197485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one property, other than their speed in a vacuum, that all electromagnetic waves share.</a:t>
            </a:r>
          </a:p>
        </p:txBody>
      </p:sp>
      <p:sp>
        <p:nvSpPr>
          <p:cNvPr id="17" name="part-ref"/>
          <p:cNvSpPr txBox="1"/>
          <p:nvPr/>
        </p:nvSpPr>
        <p:spPr>
          <a:xfrm>
            <a:off x="558800" y="231267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Identify</a:t>
            </a:r>
          </a:p>
        </p:txBody>
      </p:sp>
      <p:sp>
        <p:nvSpPr>
          <p:cNvPr id="18" name="part-marks"/>
          <p:cNvSpPr txBox="1"/>
          <p:nvPr/>
        </p:nvSpPr>
        <p:spPr>
          <a:xfrm>
            <a:off x="11009102" y="231267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9" name="text"/>
          <p:cNvSpPr txBox="1"/>
          <p:nvPr/>
        </p:nvSpPr>
        <p:spPr>
          <a:xfrm>
            <a:off x="558800" y="254889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Identify the region of the electromagnetic spectrum used for each of the following, and give one different region for each: (i) cooking food in an oven that heats from the outside; (ii) sterilising medical equipment.</a:t>
            </a:r>
          </a:p>
        </p:txBody>
      </p:sp>
      <p:sp>
        <p:nvSpPr>
          <p:cNvPr id="20" name="part-ref"/>
          <p:cNvSpPr txBox="1"/>
          <p:nvPr/>
        </p:nvSpPr>
        <p:spPr>
          <a:xfrm>
            <a:off x="558800" y="308483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1" name="part-marks"/>
          <p:cNvSpPr txBox="1"/>
          <p:nvPr/>
        </p:nvSpPr>
        <p:spPr>
          <a:xfrm>
            <a:off x="11009102" y="308483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2" name="text"/>
          <p:cNvSpPr txBox="1"/>
          <p:nvPr/>
        </p:nvSpPr>
        <p:spPr>
          <a:xfrm>
            <a:off x="558800" y="332105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 radio station broadcasts at a frequency of 95.8 MHz. Calculate the wavelength of the waves it emits.</a:t>
            </a:r>
          </a:p>
        </p:txBody>
      </p:sp>
      <p:sp>
        <p:nvSpPr>
          <p:cNvPr id="23" name="part-ref"/>
          <p:cNvSpPr txBox="1"/>
          <p:nvPr/>
        </p:nvSpPr>
        <p:spPr>
          <a:xfrm>
            <a:off x="558800" y="365887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Describe</a:t>
            </a:r>
          </a:p>
        </p:txBody>
      </p:sp>
      <p:sp>
        <p:nvSpPr>
          <p:cNvPr id="24" name="part-marks"/>
          <p:cNvSpPr txBox="1"/>
          <p:nvPr/>
        </p:nvSpPr>
        <p:spPr>
          <a:xfrm>
            <a:off x="11009102" y="365887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5" name="text"/>
          <p:cNvSpPr txBox="1"/>
          <p:nvPr/>
        </p:nvSpPr>
        <p:spPr>
          <a:xfrm>
            <a:off x="558800" y="389509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one harmful effect of excessive exposure to ultraviolet radiation, and state one way of reducing the risk.</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899734" y="711200"/>
            <a:ext cx="807833" cy="266700"/>
          </a:xfrm>
          <a:prstGeom prst="roundRect">
            <a:avLst>
              <a:gd name="adj" fmla="val 30000"/>
            </a:avLst>
          </a:prstGeom>
          <a:noFill/>
          <a:ln w="9525">
            <a:solidFill>
              <a:srgbClr val="A9BDB6"/>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A9BDB6"/>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8092238" y="711200"/>
            <a:ext cx="1012137" cy="266700"/>
          </a:xfrm>
          <a:prstGeom prst="roundRect">
            <a:avLst>
              <a:gd name="adj" fmla="val 30000"/>
            </a:avLst>
          </a:prstGeom>
          <a:noFill/>
          <a:ln w="9525">
            <a:solidFill>
              <a:srgbClr val="A9BDB6"/>
            </a:solid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1 mark</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any one of: they are transverse; they transfer energy; they can travel through a vacuum; they can be reflected and refracted</a:t>
            </a:r>
          </a:p>
        </p:txBody>
      </p:sp>
      <p:sp>
        <p:nvSpPr>
          <p:cNvPr id="17" name="ms-ref"/>
          <p:cNvSpPr txBox="1"/>
          <p:nvPr/>
        </p:nvSpPr>
        <p:spPr>
          <a:xfrm>
            <a:off x="558800" y="199263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Identify — 2 marks</a:t>
            </a:r>
          </a:p>
        </p:txBody>
      </p:sp>
      <p:sp>
        <p:nvSpPr>
          <p:cNvPr id="18" name="ms-objective"/>
          <p:cNvSpPr txBox="1"/>
          <p:nvPr/>
        </p:nvSpPr>
        <p:spPr>
          <a:xfrm>
            <a:off x="11302513" y="199263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9" name="ms-tick"/>
          <p:cNvSpPr txBox="1"/>
          <p:nvPr/>
        </p:nvSpPr>
        <p:spPr>
          <a:xfrm>
            <a:off x="558800" y="22332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332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infrared</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(ii) gamma rays (accept ultraviolet for surface sterilisation)</a:t>
            </a:r>
          </a:p>
        </p:txBody>
      </p:sp>
      <p:sp>
        <p:nvSpPr>
          <p:cNvPr id="23" name="ms-ref"/>
          <p:cNvSpPr txBox="1"/>
          <p:nvPr/>
        </p:nvSpPr>
        <p:spPr>
          <a:xfrm>
            <a:off x="558800" y="28924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3 marks</a:t>
            </a:r>
          </a:p>
        </p:txBody>
      </p:sp>
      <p:sp>
        <p:nvSpPr>
          <p:cNvPr id="24" name="ms-objective"/>
          <p:cNvSpPr txBox="1"/>
          <p:nvPr/>
        </p:nvSpPr>
        <p:spPr>
          <a:xfrm>
            <a:off x="11302513" y="28924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5" name="ms-tick"/>
          <p:cNvSpPr txBox="1"/>
          <p:nvPr/>
        </p:nvSpPr>
        <p:spPr>
          <a:xfrm>
            <a:off x="558800" y="31330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330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λ = v / f</a:t>
            </a:r>
          </a:p>
        </p:txBody>
      </p:sp>
      <p:sp>
        <p:nvSpPr>
          <p:cNvPr id="27" name="ms-tick"/>
          <p:cNvSpPr txBox="1"/>
          <p:nvPr/>
        </p:nvSpPr>
        <p:spPr>
          <a:xfrm>
            <a:off x="558800" y="33864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3864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λ = 3.0 × 10⁸ / 95.8 × 10⁶</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λ = 3.1 m</a:t>
            </a:r>
          </a:p>
        </p:txBody>
      </p:sp>
      <p:sp>
        <p:nvSpPr>
          <p:cNvPr id="31" name="ms-ref"/>
          <p:cNvSpPr txBox="1"/>
          <p:nvPr/>
        </p:nvSpPr>
        <p:spPr>
          <a:xfrm>
            <a:off x="558800" y="40455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Describe — 2 marks</a:t>
            </a:r>
          </a:p>
        </p:txBody>
      </p:sp>
      <p:sp>
        <p:nvSpPr>
          <p:cNvPr id="32" name="ms-objective"/>
          <p:cNvSpPr txBox="1"/>
          <p:nvPr/>
        </p:nvSpPr>
        <p:spPr>
          <a:xfrm>
            <a:off x="11302513" y="40455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33" name="ms-tick"/>
          <p:cNvSpPr txBox="1"/>
          <p:nvPr/>
        </p:nvSpPr>
        <p:spPr>
          <a:xfrm>
            <a:off x="558800" y="42862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2862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damage to surface cells / skin ageing / skin cancer / eye damage such as cataracts</a:t>
            </a:r>
          </a:p>
        </p:txBody>
      </p:sp>
      <p:sp>
        <p:nvSpPr>
          <p:cNvPr id="35" name="ms-tick"/>
          <p:cNvSpPr txBox="1"/>
          <p:nvPr/>
        </p:nvSpPr>
        <p:spPr>
          <a:xfrm>
            <a:off x="558800" y="45396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396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wear sunscreen, sunglasses or protective clothing; limit exposure at midday</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15733" y="711200"/>
            <a:ext cx="1263510" cy="266700"/>
          </a:xfrm>
          <a:prstGeom prst="roundRect">
            <a:avLst>
              <a:gd name="adj" fmla="val 30000"/>
            </a:avLst>
          </a:prstGeom>
          <a:solidFill>
            <a:srgbClr val="102E29"/>
          </a:solidFill>
          <a:ln>
            <a:noFill/>
          </a:ln>
        </p:spPr>
      </p:sp>
      <p:sp>
        <p:nvSpPr>
          <p:cNvPr id="11" name="chip"/>
          <p:cNvSpPr txBox="1"/>
          <p:nvPr/>
        </p:nvSpPr>
        <p:spPr>
          <a:xfrm>
            <a:off x="751573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3.2</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determines the refractive index of a glass block using optical pins. She places the block on a sheet of paper, draws round it, and shines a ray at the top face at an angle of incidence i, marking the ray in and the ray out with pins. She repeats this for several values of i and measures the angle of refraction r inside the block.</a:t>
            </a:r>
          </a:p>
        </p:txBody>
      </p:sp>
      <p:sp>
        <p:nvSpPr>
          <p:cNvPr id="14" name="text"/>
          <p:cNvSpPr txBox="1"/>
          <p:nvPr/>
        </p:nvSpPr>
        <p:spPr>
          <a:xfrm>
            <a:off x="558800" y="216789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results</a:t>
            </a:r>
          </a:p>
        </p:txBody>
      </p:sp>
      <p:graphicFrame>
        <p:nvGraphicFramePr>
          <p:cNvPr id="15" name="readings"/>
          <p:cNvGraphicFramePr>
            <a:graphicFrameLocks noGrp="1"/>
          </p:cNvGraphicFramePr>
          <p:nvPr/>
        </p:nvGraphicFramePr>
        <p:xfrm>
          <a:off x="558800" y="2396490"/>
          <a:ext cx="11049000" cy="11684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i / degrees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30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40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60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r / degrees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13.2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19.5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25.4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30.7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35.3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sin i</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0.342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0.500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0.643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0.766</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0.866</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sin r</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0.228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0.334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0.429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0.511</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0.578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4548921" y="3742690"/>
            <a:ext cx="3094158" cy="1841500"/>
          </a:xfrm>
          <a:prstGeom prst="rect">
            <a:avLst/>
          </a:prstGeom>
          <a:solidFill>
            <a:srgbClr val="FFFFFF"/>
          </a:solidFill>
          <a:ln w="9525">
            <a:solidFill>
              <a:srgbClr val="C6C8BB"/>
            </a:solidFill>
          </a:ln>
        </p:spPr>
      </p:sp>
      <p:pic>
        <p:nvPicPr>
          <p:cNvPr id="17" name="Fig. 10.1" descr="The rectangular glass block drawn on the paper, seen from above. A ray labelled incident ray comes down from the upper left and meets the top face of the block; a dashed normal is drawn perpendicular to that face at the point where the ray strikes it. The angle between the incident ray and the normal is labelled i, and the angle between the normal and the ray travelling inside the glass is labelled r. The ray crosses the block, leaves through the bottom face and continues as the emergent ray. The optical pins are not shown."/>
          <p:cNvPicPr>
            <a:picLocks noChangeAspect="1"/>
          </p:cNvPicPr>
          <p:nvPr/>
        </p:nvPicPr>
        <p:blipFill>
          <a:blip r:embed="rId3"/>
          <a:stretch>
            <a:fillRect/>
          </a:stretch>
        </p:blipFill>
        <p:spPr>
          <a:xfrm>
            <a:off x="4663221" y="3856990"/>
            <a:ext cx="2865558" cy="1612900"/>
          </a:xfrm>
          <a:prstGeom prst="rect">
            <a:avLst/>
          </a:prstGeom>
        </p:spPr>
      </p:pic>
      <p:sp>
        <p:nvSpPr>
          <p:cNvPr id="18" name="text"/>
          <p:cNvSpPr txBox="1"/>
          <p:nvPr/>
        </p:nvSpPr>
        <p:spPr>
          <a:xfrm>
            <a:off x="558800" y="56476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The rectangular glass block drawn on the paper, seen from above. A ray labelled incident ray comes down from the upper left and meets the top face of the block; a dashed normal is drawn perpendicular to that face at the point where the ray strikes it. The angle between the incident ray and the normal is labelled i, and the angle between the normal and the ray travelling inside the glass is labelled r. The ray crosses the block, leaves through the bottom face and continues as the emergent ray. The optical pins are not shown.</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15733" y="711200"/>
            <a:ext cx="1263510" cy="266700"/>
          </a:xfrm>
          <a:prstGeom prst="roundRect">
            <a:avLst>
              <a:gd name="adj" fmla="val 30000"/>
            </a:avLst>
          </a:prstGeom>
          <a:solidFill>
            <a:srgbClr val="102E29"/>
          </a:solidFill>
          <a:ln>
            <a:noFill/>
          </a:ln>
        </p:spPr>
      </p:sp>
      <p:sp>
        <p:nvSpPr>
          <p:cNvPr id="11" name="chip"/>
          <p:cNvSpPr txBox="1"/>
          <p:nvPr/>
        </p:nvSpPr>
        <p:spPr>
          <a:xfrm>
            <a:off x="751573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Describe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how the student should place and use the optical pins so that the path of the ray is marked accurately.</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plotting a graph of sin i against sin r gives a more reliable value for the refractive index than calculating sin i / sin r for a single pair of readings.</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9286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Use the first and last results to determine a value for the refractive index of the glass.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A9BDB6"/>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515733" y="711200"/>
            <a:ext cx="1263510" cy="266700"/>
          </a:xfrm>
          <a:prstGeom prst="roundRect">
            <a:avLst>
              <a:gd name="adj" fmla="val 30000"/>
            </a:avLst>
          </a:prstGeom>
          <a:noFill/>
          <a:ln w="9525">
            <a:solidFill>
              <a:srgbClr val="A9BDB6"/>
            </a:solidFill>
          </a:ln>
        </p:spPr>
      </p:sp>
      <p:sp>
        <p:nvSpPr>
          <p:cNvPr id="11" name="chip"/>
          <p:cNvSpPr txBox="1"/>
          <p:nvPr/>
        </p:nvSpPr>
        <p:spPr>
          <a:xfrm>
            <a:off x="751573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Describe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place two pins in the incident ray, as far apart as possible</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view from the far side of the block and place two more pins so that all four appear in line, one behind another</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remove the block and draw a straight line through each pair to find the ray in and the ray out</a:t>
            </a:r>
          </a:p>
        </p:txBody>
      </p:sp>
      <p:sp>
        <p:nvSpPr>
          <p:cNvPr id="21" name="text"/>
          <p:cNvSpPr txBox="1"/>
          <p:nvPr/>
        </p:nvSpPr>
        <p:spPr>
          <a:xfrm>
            <a:off x="812800" y="242316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"As far apart as possible" is a marking point in its own right: it reduces the effect of the uncertainty in each pin's position on the direction of the line.</a:t>
            </a:r>
          </a:p>
        </p:txBody>
      </p:sp>
      <p:sp>
        <p:nvSpPr>
          <p:cNvPr id="22" name="ms-ref"/>
          <p:cNvSpPr txBox="1"/>
          <p:nvPr/>
        </p:nvSpPr>
        <p:spPr>
          <a:xfrm>
            <a:off x="558800" y="27406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3" name="ms-objective"/>
          <p:cNvSpPr txBox="1"/>
          <p:nvPr/>
        </p:nvSpPr>
        <p:spPr>
          <a:xfrm>
            <a:off x="11302513" y="27406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24" name="ms-tick"/>
          <p:cNvSpPr txBox="1"/>
          <p:nvPr/>
        </p:nvSpPr>
        <p:spPr>
          <a:xfrm>
            <a:off x="558800" y="29813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5" name="ms-point"/>
          <p:cNvSpPr txBox="1"/>
          <p:nvPr/>
        </p:nvSpPr>
        <p:spPr>
          <a:xfrm>
            <a:off x="812800" y="29813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 = sin i / sin r, so a graph of sin i against sin r should be a straight line through the origin of gradient n</a:t>
            </a:r>
          </a:p>
        </p:txBody>
      </p:sp>
      <p:sp>
        <p:nvSpPr>
          <p:cNvPr id="26" name="ms-tick"/>
          <p:cNvSpPr txBox="1"/>
          <p:nvPr/>
        </p:nvSpPr>
        <p:spPr>
          <a:xfrm>
            <a:off x="558800" y="32346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2346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gradient uses all of the readings rather than one, so random errors in individual measurements average out</a:t>
            </a:r>
          </a:p>
        </p:txBody>
      </p:sp>
      <p:sp>
        <p:nvSpPr>
          <p:cNvPr id="28" name="ms-tick"/>
          <p:cNvSpPr txBox="1"/>
          <p:nvPr/>
        </p:nvSpPr>
        <p:spPr>
          <a:xfrm>
            <a:off x="558800" y="34880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4880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 anomalous result is visible as a point off the line and can be identified rather than silently included</a:t>
            </a:r>
          </a:p>
        </p:txBody>
      </p:sp>
      <p:sp>
        <p:nvSpPr>
          <p:cNvPr id="30" name="ms-ref"/>
          <p:cNvSpPr txBox="1"/>
          <p:nvPr/>
        </p:nvSpPr>
        <p:spPr>
          <a:xfrm>
            <a:off x="558800" y="38938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2 marks</a:t>
            </a:r>
          </a:p>
        </p:txBody>
      </p:sp>
      <p:sp>
        <p:nvSpPr>
          <p:cNvPr id="31" name="ms-objective"/>
          <p:cNvSpPr txBox="1"/>
          <p:nvPr/>
        </p:nvSpPr>
        <p:spPr>
          <a:xfrm>
            <a:off x="11302513" y="38938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2" name="ms-tick"/>
          <p:cNvSpPr txBox="1"/>
          <p:nvPr/>
        </p:nvSpPr>
        <p:spPr>
          <a:xfrm>
            <a:off x="558800" y="4134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134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(0.866 − 0.342) / (0.578 − 0.228) = 0.524 / 0.350</a:t>
            </a:r>
          </a:p>
        </p:txBody>
      </p:sp>
      <p:sp>
        <p:nvSpPr>
          <p:cNvPr id="34" name="ms-tick"/>
          <p:cNvSpPr txBox="1"/>
          <p:nvPr/>
        </p:nvSpPr>
        <p:spPr>
          <a:xfrm>
            <a:off x="558800" y="43878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3878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 = 1.50 (accept 1.5)</a:t>
            </a:r>
          </a:p>
        </p:txBody>
      </p:sp>
      <p:sp>
        <p:nvSpPr>
          <p:cNvPr id="36" name="panel"/>
          <p:cNvSpPr/>
          <p:nvPr/>
        </p:nvSpPr>
        <p:spPr>
          <a:xfrm>
            <a:off x="558800" y="558800"/>
            <a:ext cx="11074400" cy="12700"/>
          </a:xfrm>
          <a:prstGeom prst="rect">
            <a:avLst/>
          </a:prstGeom>
          <a:solidFill>
            <a:srgbClr val="2F4B45"/>
          </a:solidFill>
          <a:ln>
            <a:noFill/>
          </a:ln>
        </p:spPr>
      </p:sp>
      <p:sp>
        <p:nvSpPr>
          <p:cNvPr id="3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3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9" name="panel"/>
          <p:cNvSpPr/>
          <p:nvPr/>
        </p:nvSpPr>
        <p:spPr>
          <a:xfrm>
            <a:off x="558800" y="6273800"/>
            <a:ext cx="11074400" cy="12700"/>
          </a:xfrm>
          <a:prstGeom prst="rect">
            <a:avLst/>
          </a:prstGeom>
          <a:solidFill>
            <a:srgbClr val="2F4B45"/>
          </a:solidFill>
          <a:ln>
            <a:noFill/>
          </a:ln>
        </p:spPr>
      </p:sp>
      <p:sp>
        <p:nvSpPr>
          <p:cNvPr id="4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4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Cambridge IGCSE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Work out from given facts, figures or information.</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8" name="text"/>
          <p:cNvSpPr txBox="1"/>
          <p:nvPr/>
        </p:nvSpPr>
        <p:spPr>
          <a:xfrm>
            <a:off x="5588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a:t>
            </a:r>
          </a:p>
        </p:txBody>
      </p:sp>
      <p:sp>
        <p:nvSpPr>
          <p:cNvPr id="9" name="command-word"/>
          <p:cNvSpPr txBox="1"/>
          <p:nvPr/>
        </p:nvSpPr>
        <p:spPr>
          <a:xfrm>
            <a:off x="5588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269367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State the points of a topic; give characteristics and main features.</a:t>
            </a:r>
          </a:p>
        </p:txBody>
      </p:sp>
      <p:sp>
        <p:nvSpPr>
          <p:cNvPr id="11" name="command-word"/>
          <p:cNvSpPr txBox="1"/>
          <p:nvPr/>
        </p:nvSpPr>
        <p:spPr>
          <a:xfrm>
            <a:off x="558800" y="303212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25564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Establish an answer using the information available.</a:t>
            </a:r>
          </a:p>
        </p:txBody>
      </p:sp>
      <p:sp>
        <p:nvSpPr>
          <p:cNvPr id="13" name="command-word"/>
          <p:cNvSpPr txBox="1"/>
          <p:nvPr/>
        </p:nvSpPr>
        <p:spPr>
          <a:xfrm>
            <a:off x="558800" y="35941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Estimate</a:t>
            </a:r>
          </a:p>
        </p:txBody>
      </p:sp>
      <p:sp>
        <p:nvSpPr>
          <p:cNvPr id="14" name="text"/>
          <p:cNvSpPr txBox="1"/>
          <p:nvPr/>
        </p:nvSpPr>
        <p:spPr>
          <a:xfrm>
            <a:off x="558800" y="38176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Suggest an approximate value.</a:t>
            </a:r>
          </a:p>
        </p:txBody>
      </p:sp>
      <p:sp>
        <p:nvSpPr>
          <p:cNvPr id="15" name="command-word"/>
          <p:cNvSpPr txBox="1"/>
          <p:nvPr/>
        </p:nvSpPr>
        <p:spPr>
          <a:xfrm>
            <a:off x="558800" y="41560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6" name="text"/>
          <p:cNvSpPr txBox="1"/>
          <p:nvPr/>
        </p:nvSpPr>
        <p:spPr>
          <a:xfrm>
            <a:off x="558800" y="43795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Set out purposes or reasons; make relationships evident; give why and/or how.</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Give</a:t>
            </a:r>
          </a:p>
        </p:txBody>
      </p:sp>
      <p:sp>
        <p:nvSpPr>
          <p:cNvPr id="18" name="text"/>
          <p:cNvSpPr txBox="1"/>
          <p:nvPr/>
        </p:nvSpPr>
        <p:spPr>
          <a:xfrm>
            <a:off x="558800" y="51149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Produce an answer from a given source or recall.</a:t>
            </a:r>
          </a:p>
        </p:txBody>
      </p:sp>
      <p:sp>
        <p:nvSpPr>
          <p:cNvPr id="19" name="command-word"/>
          <p:cNvSpPr txBox="1"/>
          <p:nvPr/>
        </p:nvSpPr>
        <p:spPr>
          <a:xfrm>
            <a:off x="558800" y="54533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Identify</a:t>
            </a:r>
          </a:p>
        </p:txBody>
      </p:sp>
      <p:sp>
        <p:nvSpPr>
          <p:cNvPr id="20" name="text"/>
          <p:cNvSpPr txBox="1"/>
          <p:nvPr/>
        </p:nvSpPr>
        <p:spPr>
          <a:xfrm>
            <a:off x="558800" y="56769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Name, select or recognise.</a:t>
            </a:r>
          </a:p>
        </p:txBody>
      </p:sp>
      <p:sp>
        <p:nvSpPr>
          <p:cNvPr id="21"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2" name="text"/>
          <p:cNvSpPr txBox="1"/>
          <p:nvPr/>
        </p:nvSpPr>
        <p:spPr>
          <a:xfrm>
            <a:off x="63119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structured evidence that leads to a given result.</a:t>
            </a:r>
          </a:p>
        </p:txBody>
      </p:sp>
      <p:sp>
        <p:nvSpPr>
          <p:cNvPr id="23" name="command-word"/>
          <p:cNvSpPr txBox="1"/>
          <p:nvPr/>
        </p:nvSpPr>
        <p:spPr>
          <a:xfrm>
            <a:off x="63119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24" name="text"/>
          <p:cNvSpPr txBox="1"/>
          <p:nvPr/>
        </p:nvSpPr>
        <p:spPr>
          <a:xfrm>
            <a:off x="63119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Express in clear terms.</a:t>
            </a:r>
          </a:p>
        </p:txBody>
      </p:sp>
      <p:sp>
        <p:nvSpPr>
          <p:cNvPr id="25" name="command-word"/>
          <p:cNvSpPr txBox="1"/>
          <p:nvPr/>
        </p:nvSpPr>
        <p:spPr>
          <a:xfrm>
            <a:off x="63119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26" name="text"/>
          <p:cNvSpPr txBox="1"/>
          <p:nvPr/>
        </p:nvSpPr>
        <p:spPr>
          <a:xfrm>
            <a:off x="6311900" y="269367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Apply knowledge and understanding to situations where there is a range of valid responses in order to make proposals.</a:t>
            </a:r>
          </a:p>
        </p:txBody>
      </p:sp>
      <p:sp>
        <p:nvSpPr>
          <p:cNvPr id="27" name="panel"/>
          <p:cNvSpPr/>
          <p:nvPr/>
        </p:nvSpPr>
        <p:spPr>
          <a:xfrm>
            <a:off x="558800" y="558800"/>
            <a:ext cx="11074400" cy="12700"/>
          </a:xfrm>
          <a:prstGeom prst="rect">
            <a:avLst/>
          </a:prstGeom>
          <a:solidFill>
            <a:srgbClr val="C6C8BB"/>
          </a:solidFill>
          <a:ln>
            <a:noFill/>
          </a:ln>
        </p:spPr>
      </p:sp>
      <p:sp>
        <p:nvSpPr>
          <p:cNvPr id="2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0" name="panel"/>
          <p:cNvSpPr/>
          <p:nvPr/>
        </p:nvSpPr>
        <p:spPr>
          <a:xfrm>
            <a:off x="558800" y="6273800"/>
            <a:ext cx="11074400" cy="12700"/>
          </a:xfrm>
          <a:prstGeom prst="rect">
            <a:avLst/>
          </a:prstGeom>
          <a:solidFill>
            <a:srgbClr val="C6C8BB"/>
          </a:solidFill>
          <a:ln>
            <a:noFill/>
          </a:ln>
        </p:spPr>
      </p:sp>
      <p:sp>
        <p:nvSpPr>
          <p:cNvPr id="3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3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particles vibrate along the direction of energy transfer.</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is the misconception the whole topic is set against: a wave transfers energy without transferring matter. A describes a transverse wave.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102E29"/>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863898" y="711200"/>
            <a:ext cx="1312289" cy="266700"/>
          </a:xfrm>
          <a:prstGeom prst="roundRect">
            <a:avLst>
              <a:gd name="adj" fmla="val 30000"/>
            </a:avLst>
          </a:prstGeom>
          <a:solidFill>
            <a:srgbClr val="102E29"/>
          </a:solidFill>
          <a:ln>
            <a:no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Water waves in a ripple tank have a wavelength of 2.5 cm. 12 complete waves pass a fixed point in 4.0 s. What is the speed of the waves?</a:t>
            </a:r>
          </a:p>
        </p:txBody>
      </p:sp>
      <p:sp>
        <p:nvSpPr>
          <p:cNvPr id="14" name="panel"/>
          <p:cNvSpPr/>
          <p:nvPr/>
        </p:nvSpPr>
        <p:spPr>
          <a:xfrm>
            <a:off x="3820835" y="1953260"/>
            <a:ext cx="4550329" cy="2120900"/>
          </a:xfrm>
          <a:prstGeom prst="rect">
            <a:avLst/>
          </a:prstGeom>
          <a:solidFill>
            <a:srgbClr val="FFFFFF"/>
          </a:solidFill>
          <a:ln w="9525">
            <a:solidFill>
              <a:srgbClr val="C6C8BB"/>
            </a:solidFill>
          </a:ln>
        </p:spPr>
      </p:sp>
      <p:pic>
        <p:nvPicPr>
          <p:cNvPr id="15" name="Fig. 2.1" descr="A snapshot of the water surface in the ripple tank at one instant, drawn as a side view. Four complete waves run left to right above a horizontal distance scale that is marked in centimetres from 0 to 10, the scale line itself being the undisturbed water level. A dimension line drawn between two neighbouring crests is labelled one wavelength, 2.5 cm, and a separate arrow above the wave shows the direction in which the waves are travelling."/>
          <p:cNvPicPr>
            <a:picLocks noChangeAspect="1"/>
          </p:cNvPicPr>
          <p:nvPr/>
        </p:nvPicPr>
        <p:blipFill>
          <a:blip r:embed="rId3"/>
          <a:stretch>
            <a:fillRect/>
          </a:stretch>
        </p:blipFill>
        <p:spPr>
          <a:xfrm>
            <a:off x="3935135" y="2067560"/>
            <a:ext cx="4321729"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2.1 — A snapshot of the water surface in the ripple tank at one instant, drawn as a side view. Four complete waves run left to right above a horizontal distance scale that is marked in centimetres from 0 to 10, the scale line itself being the undisturbed water level. A dimension line drawn between two neighbouring crests is labelled one wavelength, 2.5 cm, and a separate arrow above the wave shows the direction in which the waves are travelling.</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0.83 cm/s</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7.5 cm/s</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30 cm/s</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120 cm/s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A9BDB6"/>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863898" y="711200"/>
            <a:ext cx="1312289" cy="266700"/>
          </a:xfrm>
          <a:prstGeom prst="roundRect">
            <a:avLst>
              <a:gd name="adj" fmla="val 30000"/>
            </a:avLst>
          </a:prstGeom>
          <a:noFill/>
          <a:ln w="9525">
            <a:solidFill>
              <a:srgbClr val="A9BDB6"/>
            </a:solid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7.5 cm/s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multiplies by the number of waves instead of the frequency — the error of a candidate who never works out that f = 12 / 4.0 = 3.0 Hz.</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102E29"/>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85311" y="711200"/>
            <a:ext cx="1312289" cy="266700"/>
          </a:xfrm>
          <a:prstGeom prst="roundRect">
            <a:avLst>
              <a:gd name="adj" fmla="val 30000"/>
            </a:avLst>
          </a:prstGeom>
          <a:solidFill>
            <a:srgbClr val="102E29"/>
          </a:solidFill>
          <a:ln>
            <a:no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ray of light travels from air into a transparent block of refractive index 1.5. The angle of incidence in air is 40°. What is the angle of refraction in the block? (sin 40° = 0.643)</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17°</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40°</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74°</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A9BDB6"/>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85311" y="711200"/>
            <a:ext cx="1312289" cy="266700"/>
          </a:xfrm>
          <a:prstGeom prst="roundRect">
            <a:avLst>
              <a:gd name="adj" fmla="val 30000"/>
            </a:avLst>
          </a:prstGeom>
          <a:noFill/>
          <a:ln w="9525">
            <a:solidFill>
              <a:srgbClr val="A9BDB6"/>
            </a:solid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25°</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applies the ratio the wrong way round. Light entering a denser medium bends towards the normal, so any answer larger than 40° can be rejected before a calculation is done.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3.3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list places these electromagnetic waves in order of increasing frequency?</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infrared, microwaves, ultraviolet, X-rays</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microwaves, infrared, ultraviolet, X-rays</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X-rays, ultraviolet, infrared, microwaves</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ultraviolet, X-rays, microwaves, infrared</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3 · WAVES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3 · Waves.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microwaves, infrared, ultraviolet, X-rays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swaps the first pair, which is the pair candidates most often reverse. C is the correct order of decreasing frequency, offered for anyone who reads the question too quickly.</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3 · WAVES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3 · Waves.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25</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25</Slides>
  <Notes>25</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IGCSE — Topic 3 · Waves</dc:title>
  <dc:subject>Waves</dc:subject>
  <dc:creator>GioPhysics</dc:creator>
  <cp:keywords>practice paper, IGCSE, Physics 0625 · for examination in 2026, 2027 and 2028</cp:keywords>
  <dc:description>Written by GioPhysics from the published syllabus. These are practice papers in the style of Cambridge IGCSE Physics 0625; they are not Cambridge papers, contain no past-paper questions, and the official syllabus and specimen materials remain the authority.</dc:description>
  <cp:lastModifiedBy>GioPhysics</cp:lastModifiedBy>
  <dcterms:created xsi:type="dcterms:W3CDTF">2026-01-01T00:00:00Z</dcterms:created>
  <dcterms:modified xsi:type="dcterms:W3CDTF">2026-01-01T00:00:00Z</dcterms:modified>
</cp:coreProperties>
</file>