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61.xml" ContentType="application/vnd.openxmlformats-officedocument.presentationml.slide+xml"/>
  <Override PartName="/ppt/notesSlides/interactive-notesSlide1.xml" ContentType="application/vnd.openxmlformats-officedocument.presentationml.notesSlide+xml"/>
  <Override PartName="/ppt/slides/slide62.xml" ContentType="application/vnd.openxmlformats-officedocument.presentationml.slide+xml"/>
  <Override PartName="/ppt/notesSlides/interactive-notesSlide2.xml" ContentType="application/vnd.openxmlformats-officedocument.presentationml.notesSlide+xml"/>
  <Override PartName="/ppt/slides/slide63.xml" ContentType="application/vnd.openxmlformats-officedocument.presentationml.slide+xml"/>
  <Override PartName="/ppt/notesSlides/interactive-notesSlide3.xml" ContentType="application/vnd.openxmlformats-officedocument.presentationml.notesSlide+xml"/>
  <Override PartName="/ppt/slides/slide64.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6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xmlns:r="http://schemas.openxmlformats.org/officeDocument/2006/relationships" id="316" r:id="rIdGioMenu1"/>
    <p:sldId xmlns:r="http://schemas.openxmlformats.org/officeDocument/2006/relationships" id="317" r:id="rIdGioMenu2"/>
    <p:sldId xmlns:r="http://schemas.openxmlformats.org/officeDocument/2006/relationships" id="318" r:id="rIdGioMenu3"/>
    <p:sldId xmlns:r="http://schemas.openxmlformats.org/officeDocument/2006/relationships" id="319"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63" Type="http://schemas.openxmlformats.org/officeDocument/2006/relationships/theme" Target="theme/theme1.xml"/><Relationship Id="rIdGioMenu1" Type="http://schemas.openxmlformats.org/officeDocument/2006/relationships/slide" Target="/ppt/slides/slide61.xml"/><Relationship Id="rIdGioMenu2" Type="http://schemas.openxmlformats.org/officeDocument/2006/relationships/slide" Target="/ppt/slides/slide62.xml"/><Relationship Id="rIdGioMenu3" Type="http://schemas.openxmlformats.org/officeDocument/2006/relationships/slide" Target="/ppt/slides/slide63.xml"/><Relationship Id="rIdGioMenu4" Type="http://schemas.openxmlformats.org/officeDocument/2006/relationships/slide" Target="/ppt/slides/slide64.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0bbeb850d99d497b" Type="http://schemas.openxmlformats.org/officeDocument/2006/relationships/slide" Target="/ppt/slides/slide61.xml"/><Relationship Id="Rf69ae32eba5144ce"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d40da4d507f54cbd" Type="http://schemas.openxmlformats.org/officeDocument/2006/relationships/slide" Target="/ppt/slides/slide62.xml"/><Relationship Id="R2ea176138a324dd3"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e41a33a6f8c9475e" Type="http://schemas.openxmlformats.org/officeDocument/2006/relationships/slide" Target="/ppt/slides/slide63.xml"/><Relationship Id="R03a6b2002f244c69"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73f7cfa2c9e94b69" Type="http://schemas.openxmlformats.org/officeDocument/2006/relationships/slide" Target="/ppt/slides/slide64.xml"/><Relationship Id="Rdadc44f50fb646b1"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Advanced Quantum Mechanics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Every level is at least twofold degenerate: for an eigenstate |ψ⟩, Θ|ψ⟩ has the same energy, and Θ² = −1 makes it orthogonal to |ψ⟩.</a:t>
            </a:r>
          </a:p>
          <a:p>
            <a:pPr marL="0" indent="0">
              <a:buNone/>
            </a:pPr>
            <a:r>
              <a:rPr lang="en-GB" sz="1200" dirty="0"/>
              <a:t>[Distractors] B is correct. Because H is even under time reversal, ΘH = HΘ, so Θ|ψ⟩ is an eigenstate with the same energy as |ψ⟩. Antiunitarity, ⟨Θa|Θb⟩ = ⟨b|a⟩, applied with a = Θψ and b = ψ gives ⟨ψ|Θψ⟩ = ⟨Θ²ψ|Θψ⟩ = −⟨ψ|Θψ⟩ when Θ² = −1, so ⟨ψ|Θψ⟩ = 0 and the two states are distinct: every level is a Kramers doublet, whatever the shape, the disorder or the strength of the spin-orbit scattering. A is tempting because a system with no spatial symmetry is expected to have no degeneracy at all, which is right for an even number of electrons; it forgets that time reversal is itself a symmetry, and for odd N it forces the pairing. C pictures the doublets as spin-up and spin-down copies of one orbital, which they are only without spin-orbit coupling; Kramers' theorem pairs |ψ⟩ with Θ|ψ⟩, which need not be eigenstates of any spin component, so the degeneracy survives spin-orbit scattering of any strength, though a magnetic field would split each pair, with a g-factor that the scattering reduces. D treats the many-electron levels as if they were built from single-electron pairs; with N + 1 electrons Θ² = +1, Θ|ψ⟩ can be a multiple of |ψ⟩, nothing forces the levels to pair, and a grain with an even number of electrons generically has non-degenerate levels.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R oscillates between 4/9 and 16/9, passing through more than one full cycle as η ln 3 changes by about 7 rad.</a:t>
            </a:r>
          </a:p>
          <a:p>
            <a:pPr marL="0" indent="0">
              <a:buNone/>
            </a:pPr>
            <a:r>
              <a:rPr lang="en-GB" sz="1200" dirty="0"/>
              <a:t>[Distractors] For identical spin-0 bosons the amplitude is f(θ) + f(π − θ). At θ = 60°, |f(120°)|/|f(60°)| = sin²30°/cos²30° = tan²30° = 1/3, and the relative phase of the two amplitudes is η ln[cos²(θ/2)/sin²(θ/2)] = η ln 3. So R = |1 + (1/3)e^(iη ln 3)|² = 1 + 1/9 + (2/3)cos(η ln 3). As η rises from 10.1 to 16.5 the phase η ln 3 runs from 11.1 rad to 18.1 rad, more than 2π, so R swings through its whole range, from (1 − 1/3)² = 4/9 to (1 + 1/3)² = 16/9: these are Mott oscillations (C). A keeps |f(θ)|² + |f(π − θ)|² and drops the cross term, as if the nuclei were distinguishable; the Coulomb phase does cancel in each squared amplitude, but not in the cross term, which is where exchange shows up. B would need the two amplitudes to have equal size, which happens only at 90°, and even there the relative phase η ln 1 vanishes, so R is fixed at 4 rather than oscillating; at 60° the exchanged amplitude is a third of the direct one and the cancellation can never be complete. D confuses symmetrisation with constructive interference: bosons add amplitudes, not intensities, and when the relative phase is near π the two amplitudes partly cancel, taking R below the incoherent sum 10/9.</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Only the s orbitals fail: for l = 0, s is complex and the solutions oscillate without limit near the origin, a fall to the centre, while the p and d orbitals have s ≈ 0.88 and s ≈ 1.93.</a:t>
            </a:r>
          </a:p>
          <a:p>
            <a:pPr marL="0" indent="0">
              <a:buNone/>
            </a:pPr>
            <a:r>
              <a:rPr lang="en-GB" sz="1200" dirty="0"/>
              <a:t>[Distractors] Solving s(s + 1) = l(l + 1) − (Zα)² gives s = −½ + √((l + ½)² − (Zα)²), which is real only while Zα &lt; l + ½. With Zα = 82/137.04 = 0.598, (Zα)² = 0.358 exceeds ¼, so for the s waves s = −½ ± 0.329i: R oscillates as r^(−1/2)cos(0.329 ln r) infinitely often near the origin, the point-nucleus problem has no lowest level, and the particle falls to the centre (A). For l = 1, s = −½ + √(2.25 − 0.358) = 0.876, and for l = 2, s = −½ + √(6.25 − 0.358) = 1.927, both real. B borrows the Dirac condition Zα &lt; |κ| = 1 and the small-Zα result s ≈ −(Zα)², which holds only for Zα ≪ ½; for the Klein-Gordon equation the threshold is Zα = l + ½, which lead's s waves have already passed. C forgets that the centrifugal term has the same 1/r² form: what matters is the net coefficient (l + ½)² − (Zα)² in the indicial equation, which stays positive for l ≥ 1 until Zα reaches 1.5. D picks the failing orbitals correctly but treats (Zα)² as negligible; at Zα = 0.6 it lowers the p-wave exponent by 12%, from 1 to 0.88.</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G(ψ̄_pγ^μψ_n)(ψ̄_eγ_μγ⁵ψ_ν)</a:t>
            </a:r>
          </a:p>
          <a:p>
            <a:pPr marL="0" indent="0">
              <a:buNone/>
            </a:pPr>
            <a:r>
              <a:rPr lang="en-GB" sz="1200" dirty="0"/>
              <a:t>[Distractors] With the phases fixed so that the vector term is even, every term carries the same overall phase factor, so each term's parity is set by its bilinears. Under parity a bilinear ψ̄₁Γψ₂ becomes ψ̄₁γ⁰Γγ⁰ψ₂ evaluated at −x. For Γ = 1 it is unchanged, a scalar. For Γ = γ^μ the time component keeps its sign and the space components reverse, a polar vector. For Γ = γ^μγ⁵, γ⁰γ^μγ⁵γ⁰ = −γ⁰γ^μγ⁰γ⁵, so the time component reverses and the space components do not, an axial vector. For Γ = σ^μν the components σ^(0i) reverse and σ^(ij) do not, so a contraction of two tensors is even. D contracts a polar vector with an axial vector, which changes sign under parity, so adding it to the vector term leaves no choice of phases that makes both even: this cross term is how the V − A weak interaction violates parity (D). A is tempting to a candidate who suspects a coupling without γ^μ, but ψ̄ψ is a true scalar and a product of two scalars is even. B is tempting because σ^μν mixes components of opposite parity, but each component is contracted with one of the same kind, so the product is even. C is tempting because γ⁵ marks a pseudo-quantity, but there are two axial vectors, and their two sign changes cancel.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About m²c³/(eℏ) ≈ 1.3 × 10¹⁸ V m⁻¹, at which the gap d has shrunk to two reduced Compton wavelengths, so tunnelling across it is no longer suppressed.</a:t>
            </a:r>
          </a:p>
          <a:p>
            <a:pPr marL="0" indent="0">
              <a:buNone/>
            </a:pPr>
            <a:r>
              <a:rPr lang="en-GB" sz="1200" dirty="0"/>
              <a:t>[Distractors] Tunnelling through a forbidden gap is exponentially suppressed unless the gap is no wider than the decay length of the wavefunction inside it, which for an electron between the two continua is of order ℏ/mc. Setting d = 2mc²/(eℰ) equal to 2ℏ/mc gives ℰ = mc²/(e × ℏ/mc) = m²c³/(eℏ) = 0.511 × 10⁶ V/3.86 × 10⁻¹³ m = 1.3 × 10¹⁸ V m⁻¹, the critical field; below it the pair-creation rate carries the factor exp(−πm²c³/(eℏℰ)) (A). C applies Klein's sharp-step result to a smooth field. An abrupt step higher than 2mc² does transmit freely, but only because it is sharper than ℏ/mc; spreading the same rise over a macroscopic distance makes the gap wide and the transmission vanishingly small, which is why laboratory fields do not break down the vacuum. B and D choose the wrong length. The Bohr radius has nothing to do with the vacuum, whose electrons are the negative-energy sea everywhere, and the field it gives is about 70 times too weak. The classical electron radius is α times the reduced Compton wavelength, so it gives a field about 270 times too strong.</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The Dirac field with commutators has an energy unbounded below, or states of negative norm if creators and annihilators are relabelled, while the scalar field with anticommutators fails microcausality; only the scalar with commutators and the Dirac field with anticommutators pass both tests.</a:t>
            </a:r>
          </a:p>
          <a:p>
            <a:pPr marL="0" indent="0">
              <a:buNone/>
            </a:pPr>
            <a:r>
              <a:rPr lang="en-GB" sz="1200" dirty="0"/>
              <a:t>[Distractors] B is correct, and the two failures are different in kind. Quantised canonically with commutators, the Dirac field has mode operators with [b, b†] = [d, d†] = 1, where d multiplies the negative-frequency modes, and H = Σ E_p(b†b − d†d): every quantum that d† creates lowers the energy, without limit. Making d† the annihilation operator instead, to cure this, turns its commutator with its adjoint into −1 and gives states of negative norm. The canonical commutator of the Dirac field is nevertheless causal, so A puts the Dirac field's failure in the wrong place, and the positive energy it claims is exactly what commutators cannot deliver on states of positive norm. For the scalar field the failure is of the other kind: anticommutators replace the commutator D(x − y) − D(y − x) by the anticommutator D(x − y) + D(y − x), which does not vanish at spacelike separation, and local observables built from the field then fail to commute there, so measurements outside each other's light cones would interfere. C repeats the commonest misconception of the unit: the propagation amplitude D(x − y) does not vanish outside the light cone, falling only as e^(−mcr/ℏ); only the commutator, in which the antiparticle term cancels it, vanishes. D offers a heuristic rather than the argument: the limit on occupation is a consequence of anticommutators, not the reason they are excluded, and the decisive failure is causality.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−t|0 1 1⟩</a:t>
            </a:r>
          </a:p>
          <a:p>
            <a:pPr marL="0" indent="0">
              <a:buNone/>
            </a:pPr>
            <a:r>
              <a:rPr lang="en-GB" sz="1200" dirty="0"/>
              <a:t>[Distractors] The term c₁†c₃ gives zero because orbital 3 is empty. In the other term, c₁ acting on c₁†c₂†|0⟩ gives c₂†|0⟩, and c₃† must then be moved past c₂† to reach its standard place on the right of the product: c₃†c₂†|0⟩ = −c₂†c₃†|0⟩ = −|0 1 1⟩. So T|1 1 0⟩ = −t|0 1 1⟩ (D). The sign is −1 raised to the number of occupied orbitals between the two that the fermion moves between, and it is physical: on a ring or a lattice it decides whether a hopping process lowers or raises the energy. A is the answer of a candidate who moves the electron but not the operator, which is what a product wavefunction without antisymmetry would give. B treats the occupied orbital as an obstacle; the hop is between orbitals, not along a line, and orbital 2 contributes only a sign. C moves the wrong fermion: c₃†c₁ empties orbital 1, so the final state must have n₁ = 0.</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0.75 and 1</a:t>
            </a:r>
          </a:p>
          <a:p>
            <a:pPr marL="0" indent="0">
              <a:buNone/>
            </a:pPr>
            <a:r>
              <a:rPr lang="en-GB" sz="1200" dirty="0"/>
              <a:t>[Distractors] For a number state a†a†aa|n⟩ = n(n − 1)|n⟩, so g⁽²⁾(0) = n(n − 1)/n² = 1 − 1/n = 0.75. For a coherent state a|α⟩ = α|α⟩, so ⟨a†a†aa⟩ = |α|⁴ = ⟨a†a⟩² and g⁽²⁾(0) = 1 whatever |α| is (C). The number state's value below 1 is impossible for any classical field, for which g⁽²⁾(0) = ⟨I²⟩/⟨I⟩² is at least 1 by the Cauchy-Schwarz inequality: it records that once one photon has been detected only three remain. A supposes that g⁽²⁾(0) depends only on the mean photon number, which the two states share. B gives the coherent state the value 2 of thermal light, whose photon-number fluctuations are larger than Poissonian. D reasons that a number state has no fluctuations in photon number and so no correlation; its variance is indeed zero, but g⁽²⁾(0) = 1 + (Var n − ⟨n⟩)/⟨n⟩², which is 1 − 1/n, not 0.</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304</a:t>
            </a:r>
          </a:p>
          <a:p>
            <a:pPr marL="0" indent="0">
              <a:buNone/>
            </a:pPr>
            <a:r>
              <a:rPr lang="en-GB" sz="1200" dirty="0"/>
              <a:t>[Distractors] With V = 1.5(λ/n)³ the factor (λ/n)³/V is 1/1.5, so F_P = 3 × 6000/(4π² × 1.5) = 304 (A): the dot emits into the single cavity mode about 300 times faster than into the continuum of modes of bulk GaAs. B uses the free-space λ³ against a mode volume measured in units of (λ/n)³, which inflates the result by n³ = 42.9; the wavelength that matters is the one in the medium, because the bulk rate it is compared with is the rate inside GaAs. C omits the factor 3/4π², which comes from comparing one mode, of linewidth ω/Q, with the density of modes summed over all directions and both polarisations, as in the A coefficient. D overlooks that the dipole moment enters both rates as |d|² and cancels from their ratio: the Purcell factor belongs to the cavity, and the emitter has only to sit at the field maximum, aligned and on resonance.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E/N = −0.073 Ry (−0.99 eV), and lithium's electron gas is denser than at the Hartree-Fock minimum.</a:t>
            </a:r>
          </a:p>
          <a:p>
            <a:pPr marL="0" indent="0">
              <a:buNone/>
            </a:pPr>
            <a:r>
              <a:rPr lang="en-GB" sz="1200" dirty="0"/>
              <a:t>[Distractors] At r_s = 3.25 the kinetic term is 2.21/10.56 = +0.209 Ry and the exchange term is −0.916/3.25 = −0.282 Ry, so E/N = −0.073 Ry, or −0.99 eV. Setting d(E/N)/dr_s = −4.42/r_s³ + 0.916/r_s² = 0 puts the Hartree-Fock minimum at r_s = 4.42/0.916 = 4.83. Lithium's r_s is smaller, and the electron density, 3/(4πr_s³a₀³), rises as r_s falls, so lithium's electron gas is denser than the Hartree-Fock optimum (D): in this approximation, and on its own, it would push outward on the positive background that holds it. A has the right energy but reads a larger r_s as a higher density, forgetting that r_s is the radius of the volume each electron occupies. B keeps only the exchange term, forgetting the kinetic energy that opposes it. C keeps only the kinetic energy, which is the whole story only for electrons that do not interact. What actually binds lithium also involves the ions, which jellium smears into a uniform background, and correlation, quoted rather than derived in the course.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a constant phase, or the wrong sign in the exponent, cannot cancel both the gradient and the time-derivative terms. The point of minimal coupling is that p and the energy enter only as p − qA and iℏ∂/∂t − qφ, so a local phase on ψ is absorbed by the potentials.</a:t>
            </a:r>
          </a:p>
          <a:p>
            <a:pPr marL="0" indent="0">
              <a:buNone/>
            </a:pPr>
            <a:r>
              <a:rPr lang="en-GB" sz="1200" dirty="0"/>
              <a:t>[Examiner note (b)] Candidates who carry hydrogen's v/c ≈ α across to muonic lead miss the point. The muon's speed is set by the nuclear charge it sits inside, not by the mass ratio, and at v/c ≈ 0.4 the relativistic corrections are large though still perturbative.</a:t>
            </a:r>
          </a:p>
          <a:p>
            <a:pPr marL="0" indent="0">
              <a:buNone/>
            </a:pPr>
            <a:r>
              <a:rPr lang="en-GB" sz="1200" dirty="0"/>
              <a:t>[Examiner note (c)] Candidates who write π × π = 0, as for ordinary vectors, lose the spin term entirely: the components of π do not commute in a magnetic field, and that is the whole origin of g = 2. Those who drop p ⋅ A halve the orbital term. Setting the two terms side by side shows the factor of two between spin and orbit that (d) exploits, and that the anomaly enters only through Pauli's term.</a:t>
            </a:r>
          </a:p>
          <a:p>
            <a:pPr marL="0" indent="0">
              <a:buNone/>
            </a:pPr>
            <a:r>
              <a:rPr lang="en-GB" sz="1200" dirty="0"/>
              <a:t>[Examiner note (d)] Candidates who divide by γm rather than m come out a factor 29 too large. The anomalous precession involves the rest mass, which is why a measurement on fast muons gives a directly, while time dilation lets many cycles be counted.</a:t>
            </a:r>
          </a:p>
          <a:p>
            <a:pPr marL="0" indent="0">
              <a:buNone/>
            </a:pPr>
            <a:r>
              <a:rPr lang="en-GB" sz="1200" dirty="0"/>
              <a:t>[Examiner note (e)] Candidates who carry over the hydrogen result, a delta function at the origin, miss that ∇²V is proportional to the charge density producing V. For a point nucleus the Darwin term is a contact term; a muon inside a uniform nucleus feels it everywhere as a constant.</a:t>
            </a:r>
          </a:p>
          <a:p>
            <a:pPr marL="0" indent="0">
              <a:buNone/>
            </a:pPr>
            <a:r>
              <a:rPr lang="en-GB" sz="1200" dirty="0"/>
              <a:t>[Examiner note (f)] Candidates who treat the upper components as non-relativistic wavefunctions have forgotten that orthonormality belongs to the whole spinor; renormalising each ξ separately repairs the norms but not the overlaps. With 4% of the 1s probability in χ, as in muonic lead, the defect is as large as the order-(v/c)² terms being sought.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a constant phase, or the wrong sign in the exponent, cannot cancel both the gradient and the time-derivative terms. The point of minimal coupling is that p and the energy enter only as p − qA and iℏ∂/∂t − qφ, so a local phase on ψ is absorbed by the potentials.</a:t>
            </a:r>
          </a:p>
          <a:p>
            <a:pPr marL="0" indent="0">
              <a:buNone/>
            </a:pPr>
            <a:r>
              <a:rPr lang="en-GB" sz="1200" dirty="0"/>
              <a:t>[Examiner note (b)] Candidates who carry hydrogen's v/c ≈ α across to muonic lead miss the point. The muon's speed is set by the nuclear charge it sits inside, not by the mass ratio, and at v/c ≈ 0.4 the relativistic corrections are large though still perturbative.</a:t>
            </a:r>
          </a:p>
          <a:p>
            <a:pPr marL="0" indent="0">
              <a:buNone/>
            </a:pPr>
            <a:r>
              <a:rPr lang="en-GB" sz="1200" dirty="0"/>
              <a:t>[Examiner note (c)] Candidates who write π × π = 0, as for ordinary vectors, lose the spin term entirely: the components of π do not commute in a magnetic field, and that is the whole origin of g = 2. Those who drop p ⋅ A halve the orbital term. Setting the two terms side by side shows the factor of two between spin and orbit that (d) exploits, and that the anomaly enters only through Pauli's term.</a:t>
            </a:r>
          </a:p>
          <a:p>
            <a:pPr marL="0" indent="0">
              <a:buNone/>
            </a:pPr>
            <a:r>
              <a:rPr lang="en-GB" sz="1200" dirty="0"/>
              <a:t>[Examiner note (d)] Candidates who divide by γm rather than m come out a factor 29 too large. The anomalous precession involves the rest mass, which is why a measurement on fast muons gives a directly, while time dilation lets many cycles be counted.</a:t>
            </a:r>
          </a:p>
          <a:p>
            <a:pPr marL="0" indent="0">
              <a:buNone/>
            </a:pPr>
            <a:r>
              <a:rPr lang="en-GB" sz="1200" dirty="0"/>
              <a:t>[Examiner note (e)] Candidates who carry over the hydrogen result, a delta function at the origin, miss that ∇²V is proportional to the charge density producing V. For a point nucleus the Darwin term is a contact term; a muon inside a uniform nucleus feels it everywhere as a constant.</a:t>
            </a:r>
          </a:p>
          <a:p>
            <a:pPr marL="0" indent="0">
              <a:buNone/>
            </a:pPr>
            <a:r>
              <a:rPr lang="en-GB" sz="1200" dirty="0"/>
              <a:t>[Examiner note (f)] Candidates who treat the upper components as non-relativistic wavefunctions have forgotten that orthonormality belongs to the whole spinor; renormalising each ξ separately repairs the norms but not the overlaps. With 4% of the 1s probability in χ, as in muonic lead, the defect is as large as the order-(v/c)² terms being sought.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a constant phase, or the wrong sign in the exponent, cannot cancel both the gradient and the time-derivative terms. The point of minimal coupling is that p and the energy enter only as p − qA and iℏ∂/∂t − qφ, so a local phase on ψ is absorbed by the potentials.</a:t>
            </a:r>
          </a:p>
          <a:p>
            <a:pPr marL="0" indent="0">
              <a:buNone/>
            </a:pPr>
            <a:r>
              <a:rPr lang="en-GB" sz="1200" dirty="0"/>
              <a:t>[Examiner note (b)] Candidates who carry hydrogen's v/c ≈ α across to muonic lead miss the point. The muon's speed is set by the nuclear charge it sits inside, not by the mass ratio, and at v/c ≈ 0.4 the relativistic corrections are large though still perturbative.</a:t>
            </a:r>
          </a:p>
          <a:p>
            <a:pPr marL="0" indent="0">
              <a:buNone/>
            </a:pPr>
            <a:r>
              <a:rPr lang="en-GB" sz="1200" dirty="0"/>
              <a:t>[Examiner note (c)] Candidates who write π × π = 0, as for ordinary vectors, lose the spin term entirely: the components of π do not commute in a magnetic field, and that is the whole origin of g = 2. Those who drop p ⋅ A halve the orbital term. Setting the two terms side by side shows the factor of two between spin and orbit that (d) exploits, and that the anomaly enters only through Pauli's term.</a:t>
            </a:r>
          </a:p>
          <a:p>
            <a:pPr marL="0" indent="0">
              <a:buNone/>
            </a:pPr>
            <a:r>
              <a:rPr lang="en-GB" sz="1200" dirty="0"/>
              <a:t>[Examiner note (d)] Candidates who divide by γm rather than m come out a factor 29 too large. The anomalous precession involves the rest mass, which is why a measurement on fast muons gives a directly, while time dilation lets many cycles be counted.</a:t>
            </a:r>
          </a:p>
          <a:p>
            <a:pPr marL="0" indent="0">
              <a:buNone/>
            </a:pPr>
            <a:r>
              <a:rPr lang="en-GB" sz="1200" dirty="0"/>
              <a:t>[Examiner note (e)] Candidates who carry over the hydrogen result, a delta function at the origin, miss that ∇²V is proportional to the charge density producing V. For a point nucleus the Darwin term is a contact term; a muon inside a uniform nucleus feels it everywhere as a constant.</a:t>
            </a:r>
          </a:p>
          <a:p>
            <a:pPr marL="0" indent="0">
              <a:buNone/>
            </a:pPr>
            <a:r>
              <a:rPr lang="en-GB" sz="1200" dirty="0"/>
              <a:t>[Examiner note (f)] Candidates who treat the upper components as non-relativistic wavefunctions have forgotten that orthonormality belongs to the whole spinor; renormalising each ξ separately repairs the norms but not the overlaps. With 4% of the 1s probability in χ, as in muonic lead, the defect is as large as the order-(v/c)² terms being sought.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2p₁/₂ as a pure p state miss that its lower component is an s wave, which is what makes a p₁/₂ level, unlike p₃/₂, sensitive to the nucleus of a heavy ion. Only the upper component has orbital angular momentum l; the state as a whole is labelled by κ.</a:t>
            </a:r>
          </a:p>
          <a:p>
            <a:pPr marL="0" indent="0">
              <a:buNone/>
            </a:pPr>
            <a:r>
              <a:rPr lang="en-GB" sz="1200" dirty="0"/>
              <a:t>[Examiner note (b)] Candidates who drop the Coulomb term against κ/r near a point nucleus recover the integer powers r^(l+1) and r^(l′+1), which hold only inside a finite nucleus. For the point nucleus the two terms are of the same order, both components share the non-integer power γ, and for 2p₁/₂ the small component is not small near the origin.</a:t>
            </a:r>
          </a:p>
          <a:p>
            <a:pPr marL="0" indent="0">
              <a:buNone/>
            </a:pPr>
            <a:r>
              <a:rPr lang="en-GB" sz="1200" dirty="0"/>
              <a:t>[Examiner note (c)] Candidates who use the Bohr formula find a single line at 86.4 keV, 16% low, with no splitting. At Zα = 0.67 the exact formula is needed, and the differences of large energies must be taken to five figures.</a:t>
            </a:r>
          </a:p>
          <a:p>
            <a:pPr marL="0" indent="0">
              <a:buNone/>
            </a:pPr>
            <a:r>
              <a:rPr lang="en-GB" sz="1200" dirty="0"/>
              <a:t>[Examiner note (d)] Candidates who give the shift the wrong sign, or put it down to experimental error, miss what the line measures. The 2p₃/₂ level barely overlaps the nucleus, so Lyα1 isolates the ground-state shift and tests quantum electrodynamics where Zα is close to 1.</a:t>
            </a:r>
          </a:p>
          <a:p>
            <a:pPr marL="0" indent="0">
              <a:buNone/>
            </a:pPr>
            <a:r>
              <a:rPr lang="en-GB" sz="1200" dirty="0"/>
              <a:t>[Examiner note (e)] Candidates who take the density at the nucleus from the Schrödinger formula, as is fine for hydrogen, underestimate the overlap with the nucleus tenfold. The factor r^(2γ−2) is harmless to the normalisation but not to anything that samples the nuclear volume.</a:t>
            </a:r>
          </a:p>
          <a:p>
            <a:pPr marL="0" indent="0">
              <a:buNone/>
            </a:pPr>
            <a:r>
              <a:rPr lang="en-GB" sz="1200" dirty="0"/>
              <a:t>[Examiner note (f)] Candidates who reason from (b), where the lower component of 2p₁/₂ dominates near the origin, may predict the reverse. The ratio b/a fixes the shape near the origin, but the normalisation over the whole orbit, where the upper component dominates, makes the 2p₁/₂ density at the nucleus much smaller than that of 2s₁/₂.</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2p₁/₂ as a pure p state miss that its lower component is an s wave, which is what makes a p₁/₂ level, unlike p₃/₂, sensitive to the nucleus of a heavy ion. Only the upper component has orbital angular momentum l; the state as a whole is labelled by κ.</a:t>
            </a:r>
          </a:p>
          <a:p>
            <a:pPr marL="0" indent="0">
              <a:buNone/>
            </a:pPr>
            <a:r>
              <a:rPr lang="en-GB" sz="1200" dirty="0"/>
              <a:t>[Examiner note (b)] Candidates who drop the Coulomb term against κ/r near a point nucleus recover the integer powers r^(l+1) and r^(l′+1), which hold only inside a finite nucleus. For the point nucleus the two terms are of the same order, both components share the non-integer power γ, and for 2p₁/₂ the small component is not small near the origin.</a:t>
            </a:r>
          </a:p>
          <a:p>
            <a:pPr marL="0" indent="0">
              <a:buNone/>
            </a:pPr>
            <a:r>
              <a:rPr lang="en-GB" sz="1200" dirty="0"/>
              <a:t>[Examiner note (c)] Candidates who use the Bohr formula find a single line at 86.4 keV, 16% low, with no splitting. At Zα = 0.67 the exact formula is needed, and the differences of large energies must be taken to five figures.</a:t>
            </a:r>
          </a:p>
          <a:p>
            <a:pPr marL="0" indent="0">
              <a:buNone/>
            </a:pPr>
            <a:r>
              <a:rPr lang="en-GB" sz="1200" dirty="0"/>
              <a:t>[Examiner note (d)] Candidates who give the shift the wrong sign, or put it down to experimental error, miss what the line measures. The 2p₃/₂ level barely overlaps the nucleus, so Lyα1 isolates the ground-state shift and tests quantum electrodynamics where Zα is close to 1.</a:t>
            </a:r>
          </a:p>
          <a:p>
            <a:pPr marL="0" indent="0">
              <a:buNone/>
            </a:pPr>
            <a:r>
              <a:rPr lang="en-GB" sz="1200" dirty="0"/>
              <a:t>[Examiner note (e)] Candidates who take the density at the nucleus from the Schrödinger formula, as is fine for hydrogen, underestimate the overlap with the nucleus tenfold. The factor r^(2γ−2) is harmless to the normalisation but not to anything that samples the nuclear volume.</a:t>
            </a:r>
          </a:p>
          <a:p>
            <a:pPr marL="0" indent="0">
              <a:buNone/>
            </a:pPr>
            <a:r>
              <a:rPr lang="en-GB" sz="1200" dirty="0"/>
              <a:t>[Examiner note (f)] Candidates who reason from (b), where the lower component of 2p₁/₂ dominates near the origin, may predict the reverse. The ratio b/a fixes the shape near the origin, but the normalisation over the whole orbit, where the upper component dominates, makes the 2p₁/₂ density at the nucleus much smaller than that of 2s₁/₂.</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2p₁/₂ as a pure p state miss that its lower component is an s wave, which is what makes a p₁/₂ level, unlike p₃/₂, sensitive to the nucleus of a heavy ion. Only the upper component has orbital angular momentum l; the state as a whole is labelled by κ.</a:t>
            </a:r>
          </a:p>
          <a:p>
            <a:pPr marL="0" indent="0">
              <a:buNone/>
            </a:pPr>
            <a:r>
              <a:rPr lang="en-GB" sz="1200" dirty="0"/>
              <a:t>[Examiner note (b)] Candidates who drop the Coulomb term against κ/r near a point nucleus recover the integer powers r^(l+1) and r^(l′+1), which hold only inside a finite nucleus. For the point nucleus the two terms are of the same order, both components share the non-integer power γ, and for 2p₁/₂ the small component is not small near the origin.</a:t>
            </a:r>
          </a:p>
          <a:p>
            <a:pPr marL="0" indent="0">
              <a:buNone/>
            </a:pPr>
            <a:r>
              <a:rPr lang="en-GB" sz="1200" dirty="0"/>
              <a:t>[Examiner note (c)] Candidates who use the Bohr formula find a single line at 86.4 keV, 16% low, with no splitting. At Zα = 0.67 the exact formula is needed, and the differences of large energies must be taken to five figures.</a:t>
            </a:r>
          </a:p>
          <a:p>
            <a:pPr marL="0" indent="0">
              <a:buNone/>
            </a:pPr>
            <a:r>
              <a:rPr lang="en-GB" sz="1200" dirty="0"/>
              <a:t>[Examiner note (d)] Candidates who give the shift the wrong sign, or put it down to experimental error, miss what the line measures. The 2p₃/₂ level barely overlaps the nucleus, so Lyα1 isolates the ground-state shift and tests quantum electrodynamics where Zα is close to 1.</a:t>
            </a:r>
          </a:p>
          <a:p>
            <a:pPr marL="0" indent="0">
              <a:buNone/>
            </a:pPr>
            <a:r>
              <a:rPr lang="en-GB" sz="1200" dirty="0"/>
              <a:t>[Examiner note (e)] Candidates who take the density at the nucleus from the Schrödinger formula, as is fine for hydrogen, underestimate the overlap with the nucleus tenfold. The factor r^(2γ−2) is harmless to the normalisation but not to anything that samples the nuclear volume.</a:t>
            </a:r>
          </a:p>
          <a:p>
            <a:pPr marL="0" indent="0">
              <a:buNone/>
            </a:pPr>
            <a:r>
              <a:rPr lang="en-GB" sz="1200" dirty="0"/>
              <a:t>[Examiner note (f)] Candidates who reason from (b), where the lower component of 2p₁/₂ dominates near the origin, may predict the reverse. The ratio b/a fixes the shape near the origin, but the normalisation over the whole orbit, where the upper component dominates, makes the 2p₁/₂ density at the nucleus much smaller than that of 2s₁/₂.</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φ and φ† as one real field lose the conserved charge altogether, since a real field has no phase to rotate. Varying with respect to φ instead gives the equation for φ†, which is equally valid once conjugated.</a:t>
            </a:r>
          </a:p>
          <a:p>
            <a:pPr marL="0" indent="0">
              <a:buNone/>
            </a:pPr>
            <a:r>
              <a:rPr lang="en-GB" sz="1200" dirty="0"/>
              <a:t>[Examiner note (b)] Candidates who keep only the a-terms find a charge of one sign and miss the antiparticles; those who expect b-quanta to have negative energy have confused the sign of the charge with the sign of the energy, which H fixes as positive.</a:t>
            </a:r>
          </a:p>
          <a:p>
            <a:pPr marL="0" indent="0">
              <a:buNone/>
            </a:pPr>
            <a:r>
              <a:rPr lang="en-GB" sz="1200" dirty="0"/>
              <a:t>[Examiner note (c)] The error this part catches is the belief that nothing propagates outside the light cone. The amplitude does; causality is a property of the commutator, and it is the antiparticle term that secures it.</a:t>
            </a:r>
          </a:p>
          <a:p>
            <a:pPr marL="0" indent="0">
              <a:buNone/>
            </a:pPr>
            <a:r>
              <a:rPr lang="en-GB" sz="1200" dirty="0"/>
              <a:t>[Examiner note (d)] Candidates who keep only the exponential find 0.029, three times too large, since the r^(−3/2) is not negligible over a factor of two in r. That κr = 3.5 is only moderately large is an assumption to state, not to hide.</a:t>
            </a:r>
          </a:p>
          <a:p>
            <a:pPr marL="0" indent="0">
              <a:buNone/>
            </a:pPr>
            <a:r>
              <a:rPr lang="en-GB" sz="1200" dirty="0"/>
              <a:t>[Examiner note (e)] The comparison must say what changes and why. Candidates who say the sign problem simply disappears miss that it is reinterpreted: the same indefinite quantity is now a charge, for which both signs are physical.</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φ and φ† as one real field lose the conserved charge altogether, since a real field has no phase to rotate. Varying with respect to φ instead gives the equation for φ†, which is equally valid once conjugated.</a:t>
            </a:r>
          </a:p>
          <a:p>
            <a:pPr marL="0" indent="0">
              <a:buNone/>
            </a:pPr>
            <a:r>
              <a:rPr lang="en-GB" sz="1200" dirty="0"/>
              <a:t>[Examiner note (b)] Candidates who keep only the a-terms find a charge of one sign and miss the antiparticles; those who expect b-quanta to have negative energy have confused the sign of the charge with the sign of the energy, which H fixes as positive.</a:t>
            </a:r>
          </a:p>
          <a:p>
            <a:pPr marL="0" indent="0">
              <a:buNone/>
            </a:pPr>
            <a:r>
              <a:rPr lang="en-GB" sz="1200" dirty="0"/>
              <a:t>[Examiner note (c)] The error this part catches is the belief that nothing propagates outside the light cone. The amplitude does; causality is a property of the commutator, and it is the antiparticle term that secures it.</a:t>
            </a:r>
          </a:p>
          <a:p>
            <a:pPr marL="0" indent="0">
              <a:buNone/>
            </a:pPr>
            <a:r>
              <a:rPr lang="en-GB" sz="1200" dirty="0"/>
              <a:t>[Examiner note (d)] Candidates who keep only the exponential find 0.029, three times too large, since the r^(−3/2) is not negligible over a factor of two in r. That κr = 3.5 is only moderately large is an assumption to state, not to hide.</a:t>
            </a:r>
          </a:p>
          <a:p>
            <a:pPr marL="0" indent="0">
              <a:buNone/>
            </a:pPr>
            <a:r>
              <a:rPr lang="en-GB" sz="1200" dirty="0"/>
              <a:t>[Examiner note (e)] The comparison must say what changes and why. Candidates who say the sign problem simply disappears miss that it is reinterpreted: the same indefinite quantity is now a charge, for which both signs are physical.</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φ and φ† as one real field lose the conserved charge altogether, since a real field has no phase to rotate. Varying with respect to φ instead gives the equation for φ†, which is equally valid once conjugated.</a:t>
            </a:r>
          </a:p>
          <a:p>
            <a:pPr marL="0" indent="0">
              <a:buNone/>
            </a:pPr>
            <a:r>
              <a:rPr lang="en-GB" sz="1200" dirty="0"/>
              <a:t>[Examiner note (b)] Candidates who keep only the a-terms find a charge of one sign and miss the antiparticles; those who expect b-quanta to have negative energy have confused the sign of the charge with the sign of the energy, which H fixes as positive.</a:t>
            </a:r>
          </a:p>
          <a:p>
            <a:pPr marL="0" indent="0">
              <a:buNone/>
            </a:pPr>
            <a:r>
              <a:rPr lang="en-GB" sz="1200" dirty="0"/>
              <a:t>[Examiner note (c)] The error this part catches is the belief that nothing propagates outside the light cone. The amplitude does; causality is a property of the commutator, and it is the antiparticle term that secures it.</a:t>
            </a:r>
          </a:p>
          <a:p>
            <a:pPr marL="0" indent="0">
              <a:buNone/>
            </a:pPr>
            <a:r>
              <a:rPr lang="en-GB" sz="1200" dirty="0"/>
              <a:t>[Examiner note (d)] Candidates who keep only the exponential find 0.029, three times too large, since the r^(−3/2) is not negligible over a factor of two in r. That κr = 3.5 is only moderately large is an assumption to state, not to hide.</a:t>
            </a:r>
          </a:p>
          <a:p>
            <a:pPr marL="0" indent="0">
              <a:buNone/>
            </a:pPr>
            <a:r>
              <a:rPr lang="en-GB" sz="1200" dirty="0"/>
              <a:t>[Examiner note (e)] The comparison must say what changes and why. Candidates who say the sign problem simply disappears miss that it is reinterpreted: the same indefinite quantity is now a charge, for which both signs are physical.</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Every sign here comes from moving one operator past another. A candidate who drops them can find T|B⟩ = −t(|D₁⟩ − |D₂⟩), couple the triplet to the doubly occupied states, and obtain a ground state of the wrong spin.</a:t>
            </a:r>
          </a:p>
          <a:p>
            <a:pPr marL="0" indent="0">
              <a:buNone/>
            </a:pPr>
            <a:r>
              <a:rPr lang="en-GB" sz="1200" dirty="0"/>
              <a:t>[Examiner note (b)] Candidates who quote 4t²/U as the splitting have used the large-U limit without checking t/U. The exact 2 × 2 result is available, and the superexchange formula should be judged against it.</a:t>
            </a:r>
          </a:p>
          <a:p>
            <a:pPr marL="0" indent="0">
              <a:buNone/>
            </a:pPr>
            <a:r>
              <a:rPr lang="en-GB" sz="1200" dirty="0"/>
              <a:t>[Examiner note (c)] Normalising is the step most often missed: 0.236 is a ratio of amplitudes, and the probability is d²/(1 + d²), not 0.236 or 0.236².</a:t>
            </a:r>
          </a:p>
          <a:p>
            <a:pPr marL="0" indent="0">
              <a:buNone/>
            </a:pPr>
            <a:r>
              <a:rPr lang="en-GB" sz="1200" dirty="0"/>
              <a:t>[Examiner note (d)] The expected answer, that the restricted determinant is a reasonable first approximation, is what this part tests. Its energy is positive here although the exact ground state is bound, and its error grows without limit with U.</a:t>
            </a:r>
          </a:p>
          <a:p>
            <a:pPr marL="0" indent="0">
              <a:buNone/>
            </a:pPr>
            <a:r>
              <a:rPr lang="en-GB" sz="1200" dirty="0"/>
              <a:t>[Examiner note (e)] Candidates who take the lower unrestricted energy as proof of a better state should notice that it has no definite total spin. Broken symmetry buys energy at the price of a state that is not an eigenstate of S².</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Every sign here comes from moving one operator past another. A candidate who drops them can find T|B⟩ = −t(|D₁⟩ − |D₂⟩), couple the triplet to the doubly occupied states, and obtain a ground state of the wrong spin.</a:t>
            </a:r>
          </a:p>
          <a:p>
            <a:pPr marL="0" indent="0">
              <a:buNone/>
            </a:pPr>
            <a:r>
              <a:rPr lang="en-GB" sz="1200" dirty="0"/>
              <a:t>[Examiner note (b)] Candidates who quote 4t²/U as the splitting have used the large-U limit without checking t/U. The exact 2 × 2 result is available, and the superexchange formula should be judged against it.</a:t>
            </a:r>
          </a:p>
          <a:p>
            <a:pPr marL="0" indent="0">
              <a:buNone/>
            </a:pPr>
            <a:r>
              <a:rPr lang="en-GB" sz="1200" dirty="0"/>
              <a:t>[Examiner note (c)] Normalising is the step most often missed: 0.236 is a ratio of amplitudes, and the probability is d²/(1 + d²), not 0.236 or 0.236².</a:t>
            </a:r>
          </a:p>
          <a:p>
            <a:pPr marL="0" indent="0">
              <a:buNone/>
            </a:pPr>
            <a:r>
              <a:rPr lang="en-GB" sz="1200" dirty="0"/>
              <a:t>[Examiner note (d)] The expected answer, that the restricted determinant is a reasonable first approximation, is what this part tests. Its energy is positive here although the exact ground state is bound, and its error grows without limit with U.</a:t>
            </a:r>
          </a:p>
          <a:p>
            <a:pPr marL="0" indent="0">
              <a:buNone/>
            </a:pPr>
            <a:r>
              <a:rPr lang="en-GB" sz="1200" dirty="0"/>
              <a:t>[Examiner note (e)] Candidates who take the lower unrestricted energy as proof of a better state should notice that it has no definite total spin. Broken symmetry buys energy at the price of a state that is not an eigenstate of S².</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try to evaluate the sum over states before separating the divergence get lost in the continuum. Closure does the sum in one line, and shows that the divergence knows nothing about the binding.</a:t>
            </a:r>
          </a:p>
          <a:p>
            <a:pPr marL="0" indent="0">
              <a:buNone/>
            </a:pPr>
            <a:r>
              <a:rPr lang="en-GB" sz="1200" dirty="0"/>
              <a:t>[Examiner note (b)] The subtraction is not an arbitrary deletion of an infinity: the same divergent operator appears for the free electron, where it is observable only as part of the mass. A candidate who cannot say what is subtracted, and why it is the same for every state, has not explained it.</a:t>
            </a:r>
          </a:p>
          <a:p>
            <a:pPr marL="0" indent="0">
              <a:buNone/>
            </a:pPr>
            <a:r>
              <a:rPr lang="en-GB" sz="1200" dirty="0"/>
              <a:t>[Examiner note (c)] The sum rule is the step that turns an intractable sum over states into a contact term. Candidates who miss the delta function in ∇²(1/r) find zero, and those who forget that ψ(0) = 0 for l ≥ 1 cannot explain why 2p₁/₂ stays put.</a:t>
            </a:r>
          </a:p>
          <a:p>
            <a:pPr marL="0" indent="0">
              <a:buNone/>
            </a:pPr>
            <a:r>
              <a:rPr lang="en-GB" sz="1200" dirty="0"/>
              <a:t>[Examiner note (d)] Leaving K₀ in rydbergs while mc² is in electronvolts gives a logarithm near 10.3 and a 2s shift a third too large. The 1s shift is less than eight times the 2s shift because its mean excitation energy is higher.</a:t>
            </a:r>
          </a:p>
          <a:p>
            <a:pPr marL="0" indent="0">
              <a:buNone/>
            </a:pPr>
            <a:r>
              <a:rPr lang="en-GB" sz="1200" dirty="0"/>
              <a:t>[Examiner note (e)] A good evaluation sizes the uncertainty before admiring the agreement. Candidates who conclude that the non-relativistic theory is accurate to 1% have mistaken a fortunate cutoff for a precise one.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try to evaluate the sum over states before separating the divergence get lost in the continuum. Closure does the sum in one line, and shows that the divergence knows nothing about the binding.</a:t>
            </a:r>
          </a:p>
          <a:p>
            <a:pPr marL="0" indent="0">
              <a:buNone/>
            </a:pPr>
            <a:r>
              <a:rPr lang="en-GB" sz="1200" dirty="0"/>
              <a:t>[Examiner note (b)] The subtraction is not an arbitrary deletion of an infinity: the same divergent operator appears for the free electron, where it is observable only as part of the mass. A candidate who cannot say what is subtracted, and why it is the same for every state, has not explained it.</a:t>
            </a:r>
          </a:p>
          <a:p>
            <a:pPr marL="0" indent="0">
              <a:buNone/>
            </a:pPr>
            <a:r>
              <a:rPr lang="en-GB" sz="1200" dirty="0"/>
              <a:t>[Examiner note (c)] The sum rule is the step that turns an intractable sum over states into a contact term. Candidates who miss the delta function in ∇²(1/r) find zero, and those who forget that ψ(0) = 0 for l ≥ 1 cannot explain why 2p₁/₂ stays put.</a:t>
            </a:r>
          </a:p>
          <a:p>
            <a:pPr marL="0" indent="0">
              <a:buNone/>
            </a:pPr>
            <a:r>
              <a:rPr lang="en-GB" sz="1200" dirty="0"/>
              <a:t>[Examiner note (d)] Leaving K₀ in rydbergs while mc² is in electronvolts gives a logarithm near 10.3 and a 2s shift a third too large. The 1s shift is less than eight times the 2s shift because its mean excitation energy is higher.</a:t>
            </a:r>
          </a:p>
          <a:p>
            <a:pPr marL="0" indent="0">
              <a:buNone/>
            </a:pPr>
            <a:r>
              <a:rPr lang="en-GB" sz="1200" dirty="0"/>
              <a:t>[Examiner note (e)] A good evaluation sizes the uncertainty before admiring the agreement. Candidates who conclude that the non-relativistic theory is accurate to 1% have mistaken a fortunate cutoff for a precise one.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try to evaluate the sum over states before separating the divergence get lost in the continuum. Closure does the sum in one line, and shows that the divergence knows nothing about the binding.</a:t>
            </a:r>
          </a:p>
          <a:p>
            <a:pPr marL="0" indent="0">
              <a:buNone/>
            </a:pPr>
            <a:r>
              <a:rPr lang="en-GB" sz="1200" dirty="0"/>
              <a:t>[Examiner note (b)] The subtraction is not an arbitrary deletion of an infinity: the same divergent operator appears for the free electron, where it is observable only as part of the mass. A candidate who cannot say what is subtracted, and why it is the same for every state, has not explained it.</a:t>
            </a:r>
          </a:p>
          <a:p>
            <a:pPr marL="0" indent="0">
              <a:buNone/>
            </a:pPr>
            <a:r>
              <a:rPr lang="en-GB" sz="1200" dirty="0"/>
              <a:t>[Examiner note (c)] The sum rule is the step that turns an intractable sum over states into a contact term. Candidates who miss the delta function in ∇²(1/r) find zero, and those who forget that ψ(0) = 0 for l ≥ 1 cannot explain why 2p₁/₂ stays put.</a:t>
            </a:r>
          </a:p>
          <a:p>
            <a:pPr marL="0" indent="0">
              <a:buNone/>
            </a:pPr>
            <a:r>
              <a:rPr lang="en-GB" sz="1200" dirty="0"/>
              <a:t>[Examiner note (d)] Leaving K₀ in rydbergs while mc² is in electronvolts gives a logarithm near 10.3 and a 2s shift a third too large. The 1s shift is less than eight times the 2s shift because its mean excitation energy is higher.</a:t>
            </a:r>
          </a:p>
          <a:p>
            <a:pPr marL="0" indent="0">
              <a:buNone/>
            </a:pPr>
            <a:r>
              <a:rPr lang="en-GB" sz="1200" dirty="0"/>
              <a:t>[Examiner note (e)] A good evaluation sizes the uncertainty before admiring the agreement. Candidates who conclude that the non-relativistic theory is accurate to 1% have mistaken a fortunate cutoff for a precise one.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the half-width for the full width, or forget the 2π between angular and ordinary frequency, carry a factor of 2 or 2π into T₂.</a:t>
            </a:r>
          </a:p>
          <a:p>
            <a:pPr marL="0" indent="0">
              <a:buNone/>
            </a:pPr>
            <a:r>
              <a:rPr lang="en-GB" sz="1200" dirty="0"/>
              <a:t>[Examiner note (b)] Taking the narrowest line as the unbroadened one is the error this part catches: it gives T₂ = 1.10 ns and a dephasing time that is too short.</a:t>
            </a:r>
          </a:p>
          <a:p>
            <a:pPr marL="0" indent="0">
              <a:buNone/>
            </a:pPr>
            <a:r>
              <a:rPr lang="en-GB" sz="1200" dirty="0"/>
              <a:t>[Examiner note (c)] A line forced through the origin, or fitted to Δν rather than Δν², gives no meaningful intercept. The intercept is in MHz², so Δν₀ is its square root; candidates who forget the root report a width of 7 × 10⁴ MHz.</a:t>
            </a:r>
          </a:p>
          <a:p>
            <a:pPr marL="0" indent="0">
              <a:buNone/>
            </a:pPr>
            <a:r>
              <a:rPr lang="en-GB" sz="1200" dirty="0"/>
              <a:t>[Examiner note (d)] Candidates who compare T₂ with T₁ rather than with 2T₁ conclude that coherence outlasts population and that something has gone wrong. The bound is T₂ ≤ 2T₁, and the shortfall from it measures the pure dephasing.</a:t>
            </a:r>
          </a:p>
          <a:p>
            <a:pPr marL="0" indent="0">
              <a:buNone/>
            </a:pPr>
            <a:r>
              <a:rPr lang="en-GB" sz="1200" dirty="0"/>
              <a:t>[Examiner note (e)] The rate is ρ_ee/T₁, not ρ_ee/T₂: only the decay of population emits photons, and however hard the dot is driven the rate cannot exceed 1/(2T₁).</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the half-width for the full width, or forget the 2π between angular and ordinary frequency, carry a factor of 2 or 2π into T₂.</a:t>
            </a:r>
          </a:p>
          <a:p>
            <a:pPr marL="0" indent="0">
              <a:buNone/>
            </a:pPr>
            <a:r>
              <a:rPr lang="en-GB" sz="1200" dirty="0"/>
              <a:t>[Examiner note (b)] Taking the narrowest line as the unbroadened one is the error this part catches: it gives T₂ = 1.10 ns and a dephasing time that is too short.</a:t>
            </a:r>
          </a:p>
          <a:p>
            <a:pPr marL="0" indent="0">
              <a:buNone/>
            </a:pPr>
            <a:r>
              <a:rPr lang="en-GB" sz="1200" dirty="0"/>
              <a:t>[Examiner note (c)] A line forced through the origin, or fitted to Δν rather than Δν², gives no meaningful intercept. The intercept is in MHz², so Δν₀ is its square root; candidates who forget the root report a width of 7 × 10⁴ MHz.</a:t>
            </a:r>
          </a:p>
          <a:p>
            <a:pPr marL="0" indent="0">
              <a:buNone/>
            </a:pPr>
            <a:r>
              <a:rPr lang="en-GB" sz="1200" dirty="0"/>
              <a:t>[Examiner note (d)] Candidates who compare T₂ with T₁ rather than with 2T₁ conclude that coherence outlasts population and that something has gone wrong. The bound is T₂ ≤ 2T₁, and the shortfall from it measures the pure dephasing.</a:t>
            </a:r>
          </a:p>
          <a:p>
            <a:pPr marL="0" indent="0">
              <a:buNone/>
            </a:pPr>
            <a:r>
              <a:rPr lang="en-GB" sz="1200" dirty="0"/>
              <a:t>[Examiner note (e)] The rate is ρ_ee/T₁, not ρ_ee/T₂: only the decay of population emits photons, and however hard the dot is driven the rate cannot exceed 1/(2T₁).</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lose the relative minus sign between the a and a† terms write a field that is not Hermitian and find ⟨E²⟩ negative, which should stop them at once. The factor −iω_k from the time derivative is what turns the normalisation of A into √(ℏω_k/2ε₀V).</a:t>
            </a:r>
          </a:p>
          <a:p>
            <a:pPr marL="0" indent="0">
              <a:buNone/>
            </a:pPr>
            <a:r>
              <a:rPr lang="en-GB" sz="1200" dirty="0"/>
              <a:t>[Examiner note (b)] The error this part catches is to say that the atom decays because a classical random field shakes it. The rate is set by the √(n + 1) of the creation operator; a classical noise field with the same ⟨E²⟩ would drive absorption as often as emission.</a:t>
            </a:r>
          </a:p>
          <a:p>
            <a:pPr marL="0" indent="0">
              <a:buNone/>
            </a:pPr>
            <a:r>
              <a:rPr lang="en-GB" sz="1200" dirty="0"/>
              <a:t>[Examiner note (c)] The polarisation sum is where marks are lost. Candidates who take Σ_λ|ε_λ ⋅ r|² = |r|², forgetting that a photon cannot be polarised along its own direction, are out by a factor of 3/2.</a:t>
            </a:r>
          </a:p>
          <a:p>
            <a:pPr marL="0" indent="0">
              <a:buNone/>
            </a:pPr>
            <a:r>
              <a:rPr lang="en-GB" sz="1200" dirty="0"/>
              <a:t>[Examiner note (d)] Candidates who scale ω₀ but not the matrix element obtain a Z⁶ law and a rate four times too large. Hydrogen's 1.6 ns lifetime divided by sixteen is the check.</a:t>
            </a:r>
          </a:p>
          <a:p>
            <a:pPr marL="0" indent="0">
              <a:buNone/>
            </a:pPr>
            <a:r>
              <a:rPr lang="en-GB" sz="1200" dirty="0"/>
              <a:t>[Examiner note (e)] Candidates who reproduce Einstein's argument, using Planck's law to fix A, have run the logic backwards. Here A is already known from (c), and the thermal photon distribution is what the balance delivers.</a:t>
            </a:r>
          </a:p>
          <a:p>
            <a:pPr marL="0" indent="0">
              <a:buNone/>
            </a:pPr>
            <a:r>
              <a:rPr lang="en-GB" sz="1200" dirty="0"/>
              <a:t>[Examiner note (f)] A justification must put numbers to its small parameters. 'The ion is small' earns nothing until ka is evaluated, and 'the coupling is weak' nothing until Γ is set beside ω₀.</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lose the relative minus sign between the a and a† terms write a field that is not Hermitian and find ⟨E²⟩ negative, which should stop them at once. The factor −iω_k from the time derivative is what turns the normalisation of A into √(ℏω_k/2ε₀V).</a:t>
            </a:r>
          </a:p>
          <a:p>
            <a:pPr marL="0" indent="0">
              <a:buNone/>
            </a:pPr>
            <a:r>
              <a:rPr lang="en-GB" sz="1200" dirty="0"/>
              <a:t>[Examiner note (b)] The error this part catches is to say that the atom decays because a classical random field shakes it. The rate is set by the √(n + 1) of the creation operator; a classical noise field with the same ⟨E²⟩ would drive absorption as often as emission.</a:t>
            </a:r>
          </a:p>
          <a:p>
            <a:pPr marL="0" indent="0">
              <a:buNone/>
            </a:pPr>
            <a:r>
              <a:rPr lang="en-GB" sz="1200" dirty="0"/>
              <a:t>[Examiner note (c)] The polarisation sum is where marks are lost. Candidates who take Σ_λ|ε_λ ⋅ r|² = |r|², forgetting that a photon cannot be polarised along its own direction, are out by a factor of 3/2.</a:t>
            </a:r>
          </a:p>
          <a:p>
            <a:pPr marL="0" indent="0">
              <a:buNone/>
            </a:pPr>
            <a:r>
              <a:rPr lang="en-GB" sz="1200" dirty="0"/>
              <a:t>[Examiner note (d)] Candidates who scale ω₀ but not the matrix element obtain a Z⁶ law and a rate four times too large. Hydrogen's 1.6 ns lifetime divided by sixteen is the check.</a:t>
            </a:r>
          </a:p>
          <a:p>
            <a:pPr marL="0" indent="0">
              <a:buNone/>
            </a:pPr>
            <a:r>
              <a:rPr lang="en-GB" sz="1200" dirty="0"/>
              <a:t>[Examiner note (e)] Candidates who reproduce Einstein's argument, using Planck's law to fix A, have run the logic backwards. Here A is already known from (c), and the thermal photon distribution is what the balance delivers.</a:t>
            </a:r>
          </a:p>
          <a:p>
            <a:pPr marL="0" indent="0">
              <a:buNone/>
            </a:pPr>
            <a:r>
              <a:rPr lang="en-GB" sz="1200" dirty="0"/>
              <a:t>[Examiner note (f)] A justification must put numbers to its small parameters. 'The ion is small' earns nothing until ka is evaluated, and 'the coupling is weak' nothing until Γ is set beside ω₀.</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lose the relative minus sign between the a and a† terms write a field that is not Hermitian and find ⟨E²⟩ negative, which should stop them at once. The factor −iω_k from the time derivative is what turns the normalisation of A into √(ℏω_k/2ε₀V).</a:t>
            </a:r>
          </a:p>
          <a:p>
            <a:pPr marL="0" indent="0">
              <a:buNone/>
            </a:pPr>
            <a:r>
              <a:rPr lang="en-GB" sz="1200" dirty="0"/>
              <a:t>[Examiner note (b)] The error this part catches is to say that the atom decays because a classical random field shakes it. The rate is set by the √(n + 1) of the creation operator; a classical noise field with the same ⟨E²⟩ would drive absorption as often as emission.</a:t>
            </a:r>
          </a:p>
          <a:p>
            <a:pPr marL="0" indent="0">
              <a:buNone/>
            </a:pPr>
            <a:r>
              <a:rPr lang="en-GB" sz="1200" dirty="0"/>
              <a:t>[Examiner note (c)] The polarisation sum is where marks are lost. Candidates who take Σ_λ|ε_λ ⋅ r|² = |r|², forgetting that a photon cannot be polarised along its own direction, are out by a factor of 3/2.</a:t>
            </a:r>
          </a:p>
          <a:p>
            <a:pPr marL="0" indent="0">
              <a:buNone/>
            </a:pPr>
            <a:r>
              <a:rPr lang="en-GB" sz="1200" dirty="0"/>
              <a:t>[Examiner note (d)] Candidates who scale ω₀ but not the matrix element obtain a Z⁶ law and a rate four times too large. Hydrogen's 1.6 ns lifetime divided by sixteen is the check.</a:t>
            </a:r>
          </a:p>
          <a:p>
            <a:pPr marL="0" indent="0">
              <a:buNone/>
            </a:pPr>
            <a:r>
              <a:rPr lang="en-GB" sz="1200" dirty="0"/>
              <a:t>[Examiner note (e)] Candidates who reproduce Einstein's argument, using Planck's law to fix A, have run the logic backwards. Here A is already known from (c), and the thermal photon distribution is what the balance delivers.</a:t>
            </a:r>
          </a:p>
          <a:p>
            <a:pPr marL="0" indent="0">
              <a:buNone/>
            </a:pPr>
            <a:r>
              <a:rPr lang="en-GB" sz="1200" dirty="0"/>
              <a:t>[Examiner note (f)] A justification must put numbers to its small parameters. 'The ion is small' earns nothing until ka is evaluated, and 'the coupling is weak' nothing until Γ is set beside ω₀.</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replace N₀ by N before counting obtain 2gn instead of gn on the diagonal, and with it a spectrum with a gap at k = 0. The depletion hidden in N₀² is what makes the phonon gapless.</a:t>
            </a:r>
          </a:p>
          <a:p>
            <a:pPr marL="0" indent="0">
              <a:buNone/>
            </a:pPr>
            <a:r>
              <a:rPr lang="en-GB" sz="1200" dirty="0"/>
              <a:t>[Examiner note (b)] Candidates who take u² + v² = 1, by analogy with a rotation, destroy the boson commutator. For bosons the transformation is hyperbolic, and that is what lets u_k and v_k both grow without bound as k approaches zero.</a:t>
            </a:r>
          </a:p>
          <a:p>
            <a:pPr marL="0" indent="0">
              <a:buNone/>
            </a:pPr>
            <a:r>
              <a:rPr lang="en-GB" sz="1200" dirty="0"/>
              <a:t>[Examiner note (c)] A sketch with a gap at k = 0 shows the error described in (a). The two features to show are the linear start, which makes the gas a superfluid, and the offset gn at large k.</a:t>
            </a:r>
          </a:p>
          <a:p>
            <a:pPr marL="0" indent="0">
              <a:buNone/>
            </a:pPr>
            <a:r>
              <a:rPr lang="en-GB" sz="1200" dirty="0"/>
              <a:t>[Examiner note (d)] Using h for ℏ in g is out by 4π², and leaving the mass in atomic mass units gives nonsense. The diluteness check belongs to the answer: without it the numbers have no claim to be right.</a:t>
            </a:r>
          </a:p>
          <a:p>
            <a:pPr marL="0" indent="0">
              <a:buNone/>
            </a:pPr>
            <a:r>
              <a:rPr lang="en-GB" sz="1200" dirty="0"/>
              <a:t>[Examiner note (e)] Candidates who take the ground state to be the vacuum of the a_k conclude that every atom is in the condensate. The quasiparticle vacuum is not the particle vacuum: it contains correlated pairs.</a:t>
            </a:r>
          </a:p>
          <a:p>
            <a:pPr marL="0" indent="0">
              <a:buNone/>
            </a:pPr>
            <a:r>
              <a:rPr lang="en-GB" sz="1200" dirty="0"/>
              <a:t>[Examiner note (f)] Candidates who argue that a condensate flows without friction simply because its atoms share one state miss the point of Landau's criterion. The ideal condensate shares that property and is not a superfluid.</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replace N₀ by N before counting obtain 2gn instead of gn on the diagonal, and with it a spectrum with a gap at k = 0. The depletion hidden in N₀² is what makes the phonon gapless.</a:t>
            </a:r>
          </a:p>
          <a:p>
            <a:pPr marL="0" indent="0">
              <a:buNone/>
            </a:pPr>
            <a:r>
              <a:rPr lang="en-GB" sz="1200" dirty="0"/>
              <a:t>[Examiner note (b)] Candidates who take u² + v² = 1, by analogy with a rotation, destroy the boson commutator. For bosons the transformation is hyperbolic, and that is what lets u_k and v_k both grow without bound as k approaches zero.</a:t>
            </a:r>
          </a:p>
          <a:p>
            <a:pPr marL="0" indent="0">
              <a:buNone/>
            </a:pPr>
            <a:r>
              <a:rPr lang="en-GB" sz="1200" dirty="0"/>
              <a:t>[Examiner note (c)] A sketch with a gap at k = 0 shows the error described in (a). The two features to show are the linear start, which makes the gas a superfluid, and the offset gn at large k.</a:t>
            </a:r>
          </a:p>
          <a:p>
            <a:pPr marL="0" indent="0">
              <a:buNone/>
            </a:pPr>
            <a:r>
              <a:rPr lang="en-GB" sz="1200" dirty="0"/>
              <a:t>[Examiner note (d)] Using h for ℏ in g is out by 4π², and leaving the mass in atomic mass units gives nonsense. The diluteness check belongs to the answer: without it the numbers have no claim to be right.</a:t>
            </a:r>
          </a:p>
          <a:p>
            <a:pPr marL="0" indent="0">
              <a:buNone/>
            </a:pPr>
            <a:r>
              <a:rPr lang="en-GB" sz="1200" dirty="0"/>
              <a:t>[Examiner note (e)] Candidates who take the ground state to be the vacuum of the a_k conclude that every atom is in the condensate. The quasiparticle vacuum is not the particle vacuum: it contains correlated pairs.</a:t>
            </a:r>
          </a:p>
          <a:p>
            <a:pPr marL="0" indent="0">
              <a:buNone/>
            </a:pPr>
            <a:r>
              <a:rPr lang="en-GB" sz="1200" dirty="0"/>
              <a:t>[Examiner note (f)] Candidates who argue that a condensate flows without friction simply because its atoms share one state miss the point of Landau's criterion. The ideal condensate shares that property and is not a superfluid.</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replace N₀ by N before counting obtain 2gn instead of gn on the diagonal, and with it a spectrum with a gap at k = 0. The depletion hidden in N₀² is what makes the phonon gapless.</a:t>
            </a:r>
          </a:p>
          <a:p>
            <a:pPr marL="0" indent="0">
              <a:buNone/>
            </a:pPr>
            <a:r>
              <a:rPr lang="en-GB" sz="1200" dirty="0"/>
              <a:t>[Examiner note (b)] Candidates who take u² + v² = 1, by analogy with a rotation, destroy the boson commutator. For bosons the transformation is hyperbolic, and that is what lets u_k and v_k both grow without bound as k approaches zero.</a:t>
            </a:r>
          </a:p>
          <a:p>
            <a:pPr marL="0" indent="0">
              <a:buNone/>
            </a:pPr>
            <a:r>
              <a:rPr lang="en-GB" sz="1200" dirty="0"/>
              <a:t>[Examiner note (c)] A sketch with a gap at k = 0 shows the error described in (a). The two features to show are the linear start, which makes the gas a superfluid, and the offset gn at large k.</a:t>
            </a:r>
          </a:p>
          <a:p>
            <a:pPr marL="0" indent="0">
              <a:buNone/>
            </a:pPr>
            <a:r>
              <a:rPr lang="en-GB" sz="1200" dirty="0"/>
              <a:t>[Examiner note (d)] Using h for ℏ in g is out by 4π², and leaving the mass in atomic mass units gives nonsense. The diluteness check belongs to the answer: without it the numbers have no claim to be right.</a:t>
            </a:r>
          </a:p>
          <a:p>
            <a:pPr marL="0" indent="0">
              <a:buNone/>
            </a:pPr>
            <a:r>
              <a:rPr lang="en-GB" sz="1200" dirty="0"/>
              <a:t>[Examiner note (e)] Candidates who take the ground state to be the vacuum of the a_k conclude that every atom is in the condensate. The quasiparticle vacuum is not the particle vacuum: it contains correlated pairs.</a:t>
            </a:r>
          </a:p>
          <a:p>
            <a:pPr marL="0" indent="0">
              <a:buNone/>
            </a:pPr>
            <a:r>
              <a:rPr lang="en-GB" sz="1200" dirty="0"/>
              <a:t>[Examiner note (f)] Candidates who argue that a condensate flows without friction simply because its atoms share one state miss the point of Landau's criterion. The ideal condensate shares that property and is not a superfluid.</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2654fa2c1c584e5c"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72a091bda6e34622"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7519e293eccc43bf"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c74a2bb5204c45b3"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5a1934f2a30c4149"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756e96d9b3984966"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4DBB5B-2FE5-4620-94E7-F260D3EE8E3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1615A45-DADF-4515-B41B-247FF5D9CBE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656FCFE-2186-4F28-A6F0-B62D7009D98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598E77-F8C4-478A-8AE4-4C75DFF7AC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27C04A4-3AA2-4521-8C17-F8614B90018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A7856BE-61EB-49CF-A5C7-36185F09A7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D53523-DC05-4AF2-841D-AAF9A9EAB7A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EA1DBF2-0426-4F6E-AF91-10A6E5E0461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8690D0-E131-4CD4-96CE-97FC4BF72EC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D4173AD-9E36-4C6D-8257-B49CEDC0809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4805a86c42b74084" Type="http://schemas.openxmlformats.org/officeDocument/2006/relationships/theme" Target="/ppt/slideMasters/theme/interactive-theme2.xml"/><Relationship Id="R1a81fd3f818e4377" Type="http://schemas.openxmlformats.org/officeDocument/2006/relationships/slideLayout" Target="/ppt/slideLayouts/interactive-slideLayout1.xml"/><Relationship Id="R203a0f475b874641" Type="http://schemas.openxmlformats.org/officeDocument/2006/relationships/slideLayout" Target="/ppt/slideLayouts/interactive-slideLayout2.xml"/><Relationship Id="R0aeace9e96d54f3d" Type="http://schemas.openxmlformats.org/officeDocument/2006/relationships/slideLayout" Target="/ppt/slideLayouts/interactive-slideLayout3.xml"/><Relationship Id="Reb96201eba1447b9" Type="http://schemas.openxmlformats.org/officeDocument/2006/relationships/slideLayout" Target="/ppt/slideLayouts/interactive-slideLayout4.xml"/><Relationship Id="R421e329f3cfa4b9a" Type="http://schemas.openxmlformats.org/officeDocument/2006/relationships/slideLayout" Target="/ppt/slideLayouts/interactive-slideLayout5.xml"/><Relationship Id="R3ee6e6064711402c"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a81fd3f818e4377"/>
    <p:sldLayoutId xmlns:r="http://schemas.openxmlformats.org/officeDocument/2006/relationships" id="2147483650" r:id="R203a0f475b874641"/>
    <p:sldLayoutId xmlns:r="http://schemas.openxmlformats.org/officeDocument/2006/relationships" id="2147483651" r:id="R0aeace9e96d54f3d"/>
    <p:sldLayoutId xmlns:r="http://schemas.openxmlformats.org/officeDocument/2006/relationships" id="2147483652" r:id="Reb96201eba1447b9"/>
    <p:sldLayoutId xmlns:r="http://schemas.openxmlformats.org/officeDocument/2006/relationships" id="2147483653" r:id="R421e329f3cfa4b9a"/>
    <p:sldLayoutId xmlns:r="http://schemas.openxmlformats.org/officeDocument/2006/relationships" id="2147483654" r:id="R3ee6e6064711402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61.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61.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61.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61.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61.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61.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61.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61.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61.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61.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61.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61.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61.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61.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61.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61.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61.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61.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61.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61.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61.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24" Type="http://schemas.openxmlformats.org/officeDocument/2006/relationships/slide" Target="/ppt/slides/slide21.xml"/><Relationship Id="rIdGioNav25" Type="http://schemas.openxmlformats.org/officeDocument/2006/relationships/slide" Target="/ppt/slides/slide61.xml"/><Relationship Id="rIdGioNav26" Type="http://schemas.openxmlformats.org/officeDocument/2006/relationships/slide" Target="/ppt/slides/slide23.xml"/><Relationship Id="rIdGioNav28" Type="http://schemas.openxmlformats.org/officeDocument/2006/relationships/slide" Target="/ppt/slides/slide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29" Type="http://schemas.openxmlformats.org/officeDocument/2006/relationships/slide" Target="/ppt/slides/slide22.xml"/><Relationship Id="rIdGioNav30" Type="http://schemas.openxmlformats.org/officeDocument/2006/relationships/slide" Target="/ppt/slides/slide61.xml"/><Relationship Id="rIdGioNav31" Type="http://schemas.openxmlformats.org/officeDocument/2006/relationships/slide" Target="/ppt/slides/slide24.xml"/><Relationship Id="rIdGioNav33" Type="http://schemas.openxmlformats.org/officeDocument/2006/relationships/slide" Target="/ppt/slides/slide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1" Type="http://schemas.openxmlformats.org/officeDocument/2006/relationships/slide" Target="/ppt/slides/slide23.xml"/><Relationship Id="rIdGioNav32" Type="http://schemas.openxmlformats.org/officeDocument/2006/relationships/slide" Target="/ppt/slides/slide61.xml"/><Relationship Id="rIdGioNav33" Type="http://schemas.openxmlformats.org/officeDocument/2006/relationships/slide" Target="/ppt/slides/slide25.xml"/><Relationship Id="rIdGioNav35"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3" Type="http://schemas.openxmlformats.org/officeDocument/2006/relationships/slide" Target="/ppt/slides/slide24.xml"/><Relationship Id="rIdGioNav34" Type="http://schemas.openxmlformats.org/officeDocument/2006/relationships/slide" Target="/ppt/slides/slide61.xml"/><Relationship Id="rIdGioNav35" Type="http://schemas.openxmlformats.org/officeDocument/2006/relationships/slide" Target="/ppt/slides/slide26.xml"/><Relationship Id="rIdGioNav37" Type="http://schemas.openxmlformats.org/officeDocument/2006/relationships/slide" Target="/ppt/slid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33" Type="http://schemas.openxmlformats.org/officeDocument/2006/relationships/slide" Target="/ppt/slides/slide25.xml"/><Relationship Id="rIdGioNav34" Type="http://schemas.openxmlformats.org/officeDocument/2006/relationships/slide" Target="/ppt/slides/slide61.xml"/><Relationship Id="rIdGioNav35" Type="http://schemas.openxmlformats.org/officeDocument/2006/relationships/slide" Target="/ppt/slides/slide27.xml"/><Relationship Id="rIdGioNav37" Type="http://schemas.openxmlformats.org/officeDocument/2006/relationships/slide" Target="/ppt/slid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7" Type="http://schemas.openxmlformats.org/officeDocument/2006/relationships/slide" Target="/ppt/slides/slide26.xml"/><Relationship Id="rIdGioNav28" Type="http://schemas.openxmlformats.org/officeDocument/2006/relationships/slide" Target="/ppt/slides/slide61.xml"/><Relationship Id="rIdGioNav29" Type="http://schemas.openxmlformats.org/officeDocument/2006/relationships/slide" Target="/ppt/slides/slide28.xml"/><Relationship Id="rIdGioNav31" Type="http://schemas.openxmlformats.org/officeDocument/2006/relationships/slide" Target="/ppt/slides/slide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26" Type="http://schemas.openxmlformats.org/officeDocument/2006/relationships/slide" Target="/ppt/slides/slide27.xml"/><Relationship Id="rIdGioNav27" Type="http://schemas.openxmlformats.org/officeDocument/2006/relationships/slide" Target="/ppt/slides/slide61.xml"/><Relationship Id="rIdGioNav28" Type="http://schemas.openxmlformats.org/officeDocument/2006/relationships/slide" Target="/ppt/slides/slide29.xml"/><Relationship Id="rIdGioNav30" Type="http://schemas.openxmlformats.org/officeDocument/2006/relationships/slide" Target="/ppt/slides/slide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3" Type="http://schemas.openxmlformats.org/officeDocument/2006/relationships/slide" Target="/ppt/slides/slide28.xml"/><Relationship Id="rIdGioNav34" Type="http://schemas.openxmlformats.org/officeDocument/2006/relationships/slide" Target="/ppt/slides/slide61.xml"/><Relationship Id="rIdGioNav35" Type="http://schemas.openxmlformats.org/officeDocument/2006/relationships/slide" Target="/ppt/slides/slide30.xml"/><Relationship Id="rIdGioNav37" Type="http://schemas.openxmlformats.org/officeDocument/2006/relationships/slide" Target="/ppt/slid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1" Type="http://schemas.openxmlformats.org/officeDocument/2006/relationships/slide" Target="/ppt/slides/slide29.xml"/><Relationship Id="rIdGioNav32" Type="http://schemas.openxmlformats.org/officeDocument/2006/relationships/slide" Target="/ppt/slides/slide61.xml"/><Relationship Id="rIdGioNav33" Type="http://schemas.openxmlformats.org/officeDocument/2006/relationships/slide" Target="/ppt/slides/slide31.xml"/><Relationship Id="rIdGioNav35" Type="http://schemas.openxmlformats.org/officeDocument/2006/relationships/slide" Target="/ppt/slid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29" Type="http://schemas.openxmlformats.org/officeDocument/2006/relationships/slide" Target="/ppt/slides/slide30.xml"/><Relationship Id="rIdGioNav30" Type="http://schemas.openxmlformats.org/officeDocument/2006/relationships/slide" Target="/ppt/slides/slide61.xml"/><Relationship Id="rIdGioNav31" Type="http://schemas.openxmlformats.org/officeDocument/2006/relationships/slide" Target="/ppt/slides/slide32.xml"/><Relationship Id="rIdGioNav33" Type="http://schemas.openxmlformats.org/officeDocument/2006/relationships/slide" Target="/ppt/slid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0" Type="http://schemas.openxmlformats.org/officeDocument/2006/relationships/slide" Target="/ppt/slides/slide31.xml"/><Relationship Id="rIdGioNav31" Type="http://schemas.openxmlformats.org/officeDocument/2006/relationships/slide" Target="/ppt/slides/slide61.xml"/><Relationship Id="rIdGioNav32" Type="http://schemas.openxmlformats.org/officeDocument/2006/relationships/slide" Target="/ppt/slides/slide33.xml"/><Relationship Id="rIdGioNav34" Type="http://schemas.openxmlformats.org/officeDocument/2006/relationships/slide" Target="/ppt/slides/slide3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0" Type="http://schemas.openxmlformats.org/officeDocument/2006/relationships/slide" Target="/ppt/slides/slide32.xml"/><Relationship Id="rIdGioNav21" Type="http://schemas.openxmlformats.org/officeDocument/2006/relationships/slide" Target="/ppt/slides/slide61.xml"/><Relationship Id="rIdGioNav22" Type="http://schemas.openxmlformats.org/officeDocument/2006/relationships/slide" Target="/ppt/slides/slide34.xml"/><Relationship Id="rIdGioNav24" Type="http://schemas.openxmlformats.org/officeDocument/2006/relationships/slide" Target="/ppt/slides/slide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5" Type="http://schemas.openxmlformats.org/officeDocument/2006/relationships/slide" Target="/ppt/slides/slide33.xml"/><Relationship Id="rIdGioNav36" Type="http://schemas.openxmlformats.org/officeDocument/2006/relationships/slide" Target="/ppt/slides/slide61.xml"/><Relationship Id="rIdGioNav37" Type="http://schemas.openxmlformats.org/officeDocument/2006/relationships/slide" Target="/ppt/slides/slide35.xml"/><Relationship Id="rIdGioNav39"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1" Type="http://schemas.openxmlformats.org/officeDocument/2006/relationships/slide" Target="/ppt/slides/slide34.xml"/><Relationship Id="rIdGioNav32" Type="http://schemas.openxmlformats.org/officeDocument/2006/relationships/slide" Target="/ppt/slides/slide61.xml"/><Relationship Id="rIdGioNav33" Type="http://schemas.openxmlformats.org/officeDocument/2006/relationships/slide" Target="/ppt/slides/slide36.xml"/><Relationship Id="rIdGioNav35" Type="http://schemas.openxmlformats.org/officeDocument/2006/relationships/slide" Target="/ppt/slid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24" Type="http://schemas.openxmlformats.org/officeDocument/2006/relationships/slide" Target="/ppt/slides/slide35.xml"/><Relationship Id="rIdGioNav25" Type="http://schemas.openxmlformats.org/officeDocument/2006/relationships/slide" Target="/ppt/slides/slide61.xml"/><Relationship Id="rIdGioNav26" Type="http://schemas.openxmlformats.org/officeDocument/2006/relationships/slide" Target="/ppt/slides/slide37.xml"/><Relationship Id="rIdGioNav28" Type="http://schemas.openxmlformats.org/officeDocument/2006/relationships/slide" Target="/ppt/slid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3" Type="http://schemas.openxmlformats.org/officeDocument/2006/relationships/slide" Target="/ppt/slides/slide36.xml"/><Relationship Id="rIdGioNav34" Type="http://schemas.openxmlformats.org/officeDocument/2006/relationships/slide" Target="/ppt/slides/slide61.xml"/><Relationship Id="rIdGioNav35" Type="http://schemas.openxmlformats.org/officeDocument/2006/relationships/slide" Target="/ppt/slides/slide38.xml"/><Relationship Id="rIdGioNav37" Type="http://schemas.openxmlformats.org/officeDocument/2006/relationships/slide" Target="/ppt/slides/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40" Type="http://schemas.openxmlformats.org/officeDocument/2006/relationships/slide" Target="/ppt/slides/slide37.xml"/><Relationship Id="rIdGioNav41" Type="http://schemas.openxmlformats.org/officeDocument/2006/relationships/slide" Target="/ppt/slides/slide61.xml"/><Relationship Id="rIdGioNav42" Type="http://schemas.openxmlformats.org/officeDocument/2006/relationships/slide" Target="/ppt/slides/slide39.xml"/><Relationship Id="rIdGioNav44" Type="http://schemas.openxmlformats.org/officeDocument/2006/relationships/slide" Target="/ppt/slid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33" Type="http://schemas.openxmlformats.org/officeDocument/2006/relationships/slide" Target="/ppt/slides/slide38.xml"/><Relationship Id="rIdGioNav34" Type="http://schemas.openxmlformats.org/officeDocument/2006/relationships/slide" Target="/ppt/slides/slide61.xml"/><Relationship Id="rIdGioNav35" Type="http://schemas.openxmlformats.org/officeDocument/2006/relationships/slide" Target="/ppt/slides/slide40.xml"/><Relationship Id="rIdGioNav37" Type="http://schemas.openxmlformats.org/officeDocument/2006/relationships/slide" Target="/ppt/slid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0" Type="http://schemas.openxmlformats.org/officeDocument/2006/relationships/slide" Target="/ppt/slides/slide39.xml"/><Relationship Id="rIdGioNav31" Type="http://schemas.openxmlformats.org/officeDocument/2006/relationships/slide" Target="/ppt/slides/slide61.xml"/><Relationship Id="rIdGioNav32" Type="http://schemas.openxmlformats.org/officeDocument/2006/relationships/slide" Target="/ppt/slides/slide41.xml"/><Relationship Id="rIdGioNav34" Type="http://schemas.openxmlformats.org/officeDocument/2006/relationships/slide" Target="/ppt/slides/slide4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0" Type="http://schemas.openxmlformats.org/officeDocument/2006/relationships/slide" Target="/ppt/slides/slide40.xml"/><Relationship Id="rIdGioNav21" Type="http://schemas.openxmlformats.org/officeDocument/2006/relationships/slide" Target="/ppt/slides/slide61.xml"/><Relationship Id="rIdGioNav22" Type="http://schemas.openxmlformats.org/officeDocument/2006/relationships/slide" Target="/ppt/slides/slide42.xml"/><Relationship Id="rIdGioNav24" Type="http://schemas.openxmlformats.org/officeDocument/2006/relationships/slide" Target="/ppt/slides/slide4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1" Type="http://schemas.openxmlformats.org/officeDocument/2006/relationships/slide" Target="/ppt/slides/slide41.xml"/><Relationship Id="rIdGioNav32" Type="http://schemas.openxmlformats.org/officeDocument/2006/relationships/slide" Target="/ppt/slides/slide61.xml"/><Relationship Id="rIdGioNav33" Type="http://schemas.openxmlformats.org/officeDocument/2006/relationships/slide" Target="/ppt/slides/slide43.xml"/><Relationship Id="rIdGioNav35" Type="http://schemas.openxmlformats.org/officeDocument/2006/relationships/slide" Target="/ppt/slid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35" Type="http://schemas.openxmlformats.org/officeDocument/2006/relationships/slide" Target="/ppt/slides/slide42.xml"/><Relationship Id="rIdGioNav36" Type="http://schemas.openxmlformats.org/officeDocument/2006/relationships/slide" Target="/ppt/slides/slide61.xml"/><Relationship Id="rIdGioNav37" Type="http://schemas.openxmlformats.org/officeDocument/2006/relationships/slide" Target="/ppt/slides/slide44.xml"/><Relationship Id="rIdGioNav39" Type="http://schemas.openxmlformats.org/officeDocument/2006/relationships/slide" Target="/ppt/slid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24" Type="http://schemas.openxmlformats.org/officeDocument/2006/relationships/slide" Target="/ppt/slides/slide43.xml"/><Relationship Id="rIdGioNav25" Type="http://schemas.openxmlformats.org/officeDocument/2006/relationships/slide" Target="/ppt/slides/slide61.xml"/><Relationship Id="rIdGioNav26" Type="http://schemas.openxmlformats.org/officeDocument/2006/relationships/slide" Target="/ppt/slides/slide45.xml"/><Relationship Id="rIdGioNav28" Type="http://schemas.openxmlformats.org/officeDocument/2006/relationships/slide" Target="/ppt/slid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23" Type="http://schemas.openxmlformats.org/officeDocument/2006/relationships/slide" Target="/ppt/slides/slide44.xml"/><Relationship Id="rIdGioNav24" Type="http://schemas.openxmlformats.org/officeDocument/2006/relationships/slide" Target="/ppt/slides/slide61.xml"/><Relationship Id="rIdGioNav25" Type="http://schemas.openxmlformats.org/officeDocument/2006/relationships/slide" Target="/ppt/slides/slide46.xml"/><Relationship Id="rIdGioNav27" Type="http://schemas.openxmlformats.org/officeDocument/2006/relationships/slide" Target="/ppt/slides/slide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29" Type="http://schemas.openxmlformats.org/officeDocument/2006/relationships/slide" Target="/ppt/slides/slide45.xml"/><Relationship Id="rIdGioNav30" Type="http://schemas.openxmlformats.org/officeDocument/2006/relationships/slide" Target="/ppt/slides/slide61.xml"/><Relationship Id="rIdGioNav31" Type="http://schemas.openxmlformats.org/officeDocument/2006/relationships/slide" Target="/ppt/slides/slide47.xml"/><Relationship Id="rIdGioNav33" Type="http://schemas.openxmlformats.org/officeDocument/2006/relationships/slide" Target="/ppt/slides/slide4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40" Type="http://schemas.openxmlformats.org/officeDocument/2006/relationships/slide" Target="/ppt/slides/slide46.xml"/><Relationship Id="rIdGioNav41" Type="http://schemas.openxmlformats.org/officeDocument/2006/relationships/slide" Target="/ppt/slides/slide61.xml"/><Relationship Id="rIdGioNav42" Type="http://schemas.openxmlformats.org/officeDocument/2006/relationships/slide" Target="/ppt/slides/slide48.xml"/><Relationship Id="rIdGioNav44"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31" Type="http://schemas.openxmlformats.org/officeDocument/2006/relationships/slide" Target="/ppt/slides/slide47.xml"/><Relationship Id="rIdGioNav32" Type="http://schemas.openxmlformats.org/officeDocument/2006/relationships/slide" Target="/ppt/slides/slide61.xml"/><Relationship Id="rIdGioNav33" Type="http://schemas.openxmlformats.org/officeDocument/2006/relationships/slide" Target="/ppt/slides/slide49.xml"/><Relationship Id="rIdGioNav35" Type="http://schemas.openxmlformats.org/officeDocument/2006/relationships/slide" Target="/ppt/slides/slide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27" Type="http://schemas.openxmlformats.org/officeDocument/2006/relationships/slide" Target="/ppt/slides/slide48.xml"/><Relationship Id="rIdGioNav28" Type="http://schemas.openxmlformats.org/officeDocument/2006/relationships/slide" Target="/ppt/slides/slide61.xml"/><Relationship Id="rIdGioNav29" Type="http://schemas.openxmlformats.org/officeDocument/2006/relationships/slide" Target="/ppt/slides/slide50.xml"/><Relationship Id="rIdGioNav31" Type="http://schemas.openxmlformats.org/officeDocument/2006/relationships/slide" Target="/ppt/slides/slide5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26" Type="http://schemas.openxmlformats.org/officeDocument/2006/relationships/slide" Target="/ppt/slides/slide49.xml"/><Relationship Id="rIdGioNav27" Type="http://schemas.openxmlformats.org/officeDocument/2006/relationships/slide" Target="/ppt/slides/slide61.xml"/><Relationship Id="rIdGioNav28" Type="http://schemas.openxmlformats.org/officeDocument/2006/relationships/slide" Target="/ppt/slides/slide51.xml"/><Relationship Id="rIdGioNav30" Type="http://schemas.openxmlformats.org/officeDocument/2006/relationships/slide" Target="/ppt/slides/slide5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31" Type="http://schemas.openxmlformats.org/officeDocument/2006/relationships/slide" Target="/ppt/slides/slide50.xml"/><Relationship Id="rIdGioNav32" Type="http://schemas.openxmlformats.org/officeDocument/2006/relationships/slide" Target="/ppt/slides/slide61.xml"/><Relationship Id="rIdGioNav33" Type="http://schemas.openxmlformats.org/officeDocument/2006/relationships/slide" Target="/ppt/slides/slide52.xml"/><Relationship Id="rIdGioNav35" Type="http://schemas.openxmlformats.org/officeDocument/2006/relationships/slide" Target="/ppt/slid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37" Type="http://schemas.openxmlformats.org/officeDocument/2006/relationships/slide" Target="/ppt/slides/slide51.xml"/><Relationship Id="rIdGioNav38" Type="http://schemas.openxmlformats.org/officeDocument/2006/relationships/slide" Target="/ppt/slides/slide61.xml"/><Relationship Id="rIdGioNav39" Type="http://schemas.openxmlformats.org/officeDocument/2006/relationships/slide" Target="/ppt/slides/slide53.xml"/><Relationship Id="rIdGioNav41" Type="http://schemas.openxmlformats.org/officeDocument/2006/relationships/slide" Target="/ppt/slides/slide4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31" Type="http://schemas.openxmlformats.org/officeDocument/2006/relationships/slide" Target="/ppt/slides/slide52.xml"/><Relationship Id="rIdGioNav32" Type="http://schemas.openxmlformats.org/officeDocument/2006/relationships/slide" Target="/ppt/slides/slide61.xml"/><Relationship Id="rIdGioNav33" Type="http://schemas.openxmlformats.org/officeDocument/2006/relationships/slide" Target="/ppt/slides/slide54.xml"/><Relationship Id="rIdGioNav35" Type="http://schemas.openxmlformats.org/officeDocument/2006/relationships/slide" Target="/ppt/slides/slide4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GioNav30" Type="http://schemas.openxmlformats.org/officeDocument/2006/relationships/slide" Target="/ppt/slides/slide53.xml"/><Relationship Id="rIdGioNav31" Type="http://schemas.openxmlformats.org/officeDocument/2006/relationships/slide" Target="/ppt/slides/slide61.xml"/><Relationship Id="rIdGioNav32" Type="http://schemas.openxmlformats.org/officeDocument/2006/relationships/slide" Target="/ppt/slides/slide55.xml"/><Relationship Id="rIdGioNav34" Type="http://schemas.openxmlformats.org/officeDocument/2006/relationships/slide" Target="/ppt/slides/slide5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GioNav23" Type="http://schemas.openxmlformats.org/officeDocument/2006/relationships/slide" Target="/ppt/slides/slide54.xml"/><Relationship Id="rIdGioNav24" Type="http://schemas.openxmlformats.org/officeDocument/2006/relationships/slide" Target="/ppt/slides/slide61.xml"/><Relationship Id="rIdGioNav25" Type="http://schemas.openxmlformats.org/officeDocument/2006/relationships/slide" Target="/ppt/slides/slide56.xml"/><Relationship Id="rIdGioNav27" Type="http://schemas.openxmlformats.org/officeDocument/2006/relationships/slide" Target="/ppt/slides/slide5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GioNav37" Type="http://schemas.openxmlformats.org/officeDocument/2006/relationships/slide" Target="/ppt/slides/slide55.xml"/><Relationship Id="rIdGioNav38" Type="http://schemas.openxmlformats.org/officeDocument/2006/relationships/slide" Target="/ppt/slides/slide61.xml"/><Relationship Id="rIdGioNav39" Type="http://schemas.openxmlformats.org/officeDocument/2006/relationships/slide" Target="/ppt/slides/slide57.xml"/><Relationship Id="rIdGioNav41" Type="http://schemas.openxmlformats.org/officeDocument/2006/relationships/slide" Target="/ppt/slides/slide5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GioNav33" Type="http://schemas.openxmlformats.org/officeDocument/2006/relationships/slide" Target="/ppt/slides/slide56.xml"/><Relationship Id="rIdGioNav34" Type="http://schemas.openxmlformats.org/officeDocument/2006/relationships/slide" Target="/ppt/slides/slide61.xml"/><Relationship Id="rIdGioNav35" Type="http://schemas.openxmlformats.org/officeDocument/2006/relationships/slide" Target="/ppt/slides/slide58.xml"/><Relationship Id="rIdGioNav37" Type="http://schemas.openxmlformats.org/officeDocument/2006/relationships/slide" Target="/ppt/slides/slide5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GioNav31" Type="http://schemas.openxmlformats.org/officeDocument/2006/relationships/slide" Target="/ppt/slides/slide57.xml"/><Relationship Id="rIdGioNav32" Type="http://schemas.openxmlformats.org/officeDocument/2006/relationships/slide" Target="/ppt/slides/slide61.xml"/><Relationship Id="rIdGioNav33" Type="http://schemas.openxmlformats.org/officeDocument/2006/relationships/slide" Target="/ppt/slides/slide59.xml"/><Relationship Id="rIdGioNav35" Type="http://schemas.openxmlformats.org/officeDocument/2006/relationships/slide" Target="/ppt/slides/slide5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GioNav33" Type="http://schemas.openxmlformats.org/officeDocument/2006/relationships/slide" Target="/ppt/slides/slide58.xml"/><Relationship Id="rIdGioNav34" Type="http://schemas.openxmlformats.org/officeDocument/2006/relationships/slide" Target="/ppt/slides/slide61.xml"/><Relationship Id="rIdGioNav35" Type="http://schemas.openxmlformats.org/officeDocument/2006/relationships/slide" Target="/ppt/slides/slide6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GioNav11" Type="http://schemas.openxmlformats.org/officeDocument/2006/relationships/slide" Target="/ppt/slides/slide59.xml"/><Relationship Id="rIdGioNav12" Type="http://schemas.openxmlformats.org/officeDocument/2006/relationships/slide" Target="/ppt/slides/slide61.xml"/><Relationship Id="rIdGioNav13" Type="http://schemas.openxmlformats.org/officeDocument/2006/relationships/slide" Target="/ppt/slides/slide60.xml"/></Relationships>
</file>

<file path=ppt/slides/_rels/slide61.xml.rels>&#65279;<?xml version="1.0" encoding="utf-8"?><Relationships xmlns="http://schemas.openxmlformats.org/package/2006/relationships"><Relationship Id="R62f1a43f128d47d4" Type="http://schemas.openxmlformats.org/officeDocument/2006/relationships/slideLayout" Target="/ppt/slideLayouts/interactive-slideLayout6.xml"/><Relationship Id="R08f436f024d14eb5" Type="http://schemas.openxmlformats.org/officeDocument/2006/relationships/slide" Target="/ppt/slides/slide1.xml"/><Relationship Id="R16a6b01b51b542a0" Type="http://schemas.openxmlformats.org/officeDocument/2006/relationships/slide" Target="/ppt/slides/slide2.xml"/><Relationship Id="R70c4ebaad3c94441" Type="http://schemas.openxmlformats.org/officeDocument/2006/relationships/slide" Target="/ppt/slides/slide3.xml"/><Relationship Id="R5bdb62a282f34d31" Type="http://schemas.openxmlformats.org/officeDocument/2006/relationships/slide" Target="/ppt/slides/slide4.xml"/><Relationship Id="R1049fe92a8d6418a" Type="http://schemas.openxmlformats.org/officeDocument/2006/relationships/slide" Target="/ppt/slides/slide5.xml"/><Relationship Id="R0fc07c08bc1744b5" Type="http://schemas.openxmlformats.org/officeDocument/2006/relationships/slide" Target="/ppt/slides/slide6.xml"/><Relationship Id="Ra839bea9d8d34dcb" Type="http://schemas.openxmlformats.org/officeDocument/2006/relationships/slide" Target="/ppt/slides/slide7.xml"/><Relationship Id="Ra385abcc6d564f89" Type="http://schemas.openxmlformats.org/officeDocument/2006/relationships/slide" Target="/ppt/slides/slide8.xml"/><Relationship Id="R3c18c6e156444e84" Type="http://schemas.openxmlformats.org/officeDocument/2006/relationships/slide" Target="/ppt/slides/slide9.xml"/><Relationship Id="Rb3ad5ebf90b14f37" Type="http://schemas.openxmlformats.org/officeDocument/2006/relationships/slide" Target="/ppt/slides/slide10.xml"/><Relationship Id="Rb3cbacd6b9bb41ac" Type="http://schemas.openxmlformats.org/officeDocument/2006/relationships/slide" Target="/ppt/slides/slide11.xml"/><Relationship Id="R849b37a5bc244992" Type="http://schemas.openxmlformats.org/officeDocument/2006/relationships/slide" Target="/ppt/slides/slide12.xml"/><Relationship Id="R469f9b9dccfa472d" Type="http://schemas.openxmlformats.org/officeDocument/2006/relationships/slide" Target="/ppt/slides/slide13.xml"/><Relationship Id="R65f4a788078b41e4" Type="http://schemas.openxmlformats.org/officeDocument/2006/relationships/slide" Target="/ppt/slides/slide14.xml"/><Relationship Id="R094c7dfcc86f4971" Type="http://schemas.openxmlformats.org/officeDocument/2006/relationships/slide" Target="/ppt/slides/slide15.xml"/><Relationship Id="Rb54ebc7762ff43f0" Type="http://schemas.openxmlformats.org/officeDocument/2006/relationships/slide" Target="/ppt/slides/slide16.xml"/><Relationship Id="Rac39f9f3b19543c9" Type="http://schemas.openxmlformats.org/officeDocument/2006/relationships/slide" Target="/ppt/slides/slide1.xml"/><Relationship Id="R23e9807002c644fc" Type="http://schemas.openxmlformats.org/officeDocument/2006/relationships/slide" Target="/ppt/slides/slide62.xml"/><Relationship Id="R2ba66be4a2504446" Type="http://schemas.openxmlformats.org/officeDocument/2006/relationships/hyperlink" Target="https://giophysics.com/lessons/powerpoints/" TargetMode="External"/><Relationship Id="R3f0ca9ddaaf24cb2" Type="http://schemas.openxmlformats.org/officeDocument/2006/relationships/notesSlide" Target="/ppt/notesSlides/interactive-notesSlide1.xml"/></Relationships>
</file>

<file path=ppt/slides/_rels/slide62.xml.rels>&#65279;<?xml version="1.0" encoding="utf-8"?><Relationships xmlns="http://schemas.openxmlformats.org/package/2006/relationships"><Relationship Id="Rb70fd84d5cee437c" Type="http://schemas.openxmlformats.org/officeDocument/2006/relationships/slideLayout" Target="/ppt/slideLayouts/interactive-slideLayout6.xml"/><Relationship Id="Re8d5c06f9fc641ba" Type="http://schemas.openxmlformats.org/officeDocument/2006/relationships/slide" Target="/ppt/slides/slide17.xml"/><Relationship Id="R06b68fc5910e4693" Type="http://schemas.openxmlformats.org/officeDocument/2006/relationships/slide" Target="/ppt/slides/slide18.xml"/><Relationship Id="R8904be027da840c6" Type="http://schemas.openxmlformats.org/officeDocument/2006/relationships/slide" Target="/ppt/slides/slide19.xml"/><Relationship Id="Rb355521de2f743d8" Type="http://schemas.openxmlformats.org/officeDocument/2006/relationships/slide" Target="/ppt/slides/slide20.xml"/><Relationship Id="R0bba47cc97304f4c" Type="http://schemas.openxmlformats.org/officeDocument/2006/relationships/slide" Target="/ppt/slides/slide21.xml"/><Relationship Id="R7d8606f36ac14bef" Type="http://schemas.openxmlformats.org/officeDocument/2006/relationships/slide" Target="/ppt/slides/slide22.xml"/><Relationship Id="R4574c841ed844012" Type="http://schemas.openxmlformats.org/officeDocument/2006/relationships/slide" Target="/ppt/slides/slide23.xml"/><Relationship Id="Rb5c8c4233ede4b94" Type="http://schemas.openxmlformats.org/officeDocument/2006/relationships/slide" Target="/ppt/slides/slide24.xml"/><Relationship Id="R39e5510f3bd444fe" Type="http://schemas.openxmlformats.org/officeDocument/2006/relationships/slide" Target="/ppt/slides/slide25.xml"/><Relationship Id="R26ac4ae3bdb74972" Type="http://schemas.openxmlformats.org/officeDocument/2006/relationships/slide" Target="/ppt/slides/slide26.xml"/><Relationship Id="R9cbef06d474044e2" Type="http://schemas.openxmlformats.org/officeDocument/2006/relationships/slide" Target="/ppt/slides/slide27.xml"/><Relationship Id="Rbdaf2117c99f4126" Type="http://schemas.openxmlformats.org/officeDocument/2006/relationships/slide" Target="/ppt/slides/slide28.xml"/><Relationship Id="Rd0a73c48b3264a53" Type="http://schemas.openxmlformats.org/officeDocument/2006/relationships/slide" Target="/ppt/slides/slide29.xml"/><Relationship Id="Ra1be815ac6ef4395" Type="http://schemas.openxmlformats.org/officeDocument/2006/relationships/slide" Target="/ppt/slides/slide30.xml"/><Relationship Id="Re39ff625f82f44da" Type="http://schemas.openxmlformats.org/officeDocument/2006/relationships/slide" Target="/ppt/slides/slide31.xml"/><Relationship Id="R34eb433158b2425b" Type="http://schemas.openxmlformats.org/officeDocument/2006/relationships/slide" Target="/ppt/slides/slide32.xml"/><Relationship Id="Rf1d9f375ba0a4657" Type="http://schemas.openxmlformats.org/officeDocument/2006/relationships/slide" Target="/ppt/slides/slide1.xml"/><Relationship Id="R951dcad7644b4b0b" Type="http://schemas.openxmlformats.org/officeDocument/2006/relationships/slide" Target="/ppt/slides/slide61.xml"/><Relationship Id="R3d59840363f340b3" Type="http://schemas.openxmlformats.org/officeDocument/2006/relationships/slide" Target="/ppt/slides/slide63.xml"/><Relationship Id="R2428ceb54bb94bd5" Type="http://schemas.openxmlformats.org/officeDocument/2006/relationships/hyperlink" Target="https://giophysics.com/lessons/powerpoints/" TargetMode="External"/><Relationship Id="R8372a0451ed2436d" Type="http://schemas.openxmlformats.org/officeDocument/2006/relationships/notesSlide" Target="/ppt/notesSlides/interactive-notesSlide2.xml"/></Relationships>
</file>

<file path=ppt/slides/_rels/slide63.xml.rels>&#65279;<?xml version="1.0" encoding="utf-8"?><Relationships xmlns="http://schemas.openxmlformats.org/package/2006/relationships"><Relationship Id="R447168b747c44de5" Type="http://schemas.openxmlformats.org/officeDocument/2006/relationships/slideLayout" Target="/ppt/slideLayouts/interactive-slideLayout6.xml"/><Relationship Id="R1490221f4f254aee" Type="http://schemas.openxmlformats.org/officeDocument/2006/relationships/slide" Target="/ppt/slides/slide33.xml"/><Relationship Id="Rcd2e15bfc8374e7f" Type="http://schemas.openxmlformats.org/officeDocument/2006/relationships/slide" Target="/ppt/slides/slide34.xml"/><Relationship Id="R3e4897fe06174ab7" Type="http://schemas.openxmlformats.org/officeDocument/2006/relationships/slide" Target="/ppt/slides/slide35.xml"/><Relationship Id="Rc04897c232a8476d" Type="http://schemas.openxmlformats.org/officeDocument/2006/relationships/slide" Target="/ppt/slides/slide36.xml"/><Relationship Id="Rc3bd37faab994da8" Type="http://schemas.openxmlformats.org/officeDocument/2006/relationships/slide" Target="/ppt/slides/slide37.xml"/><Relationship Id="R3b58b4f07bcf402c" Type="http://schemas.openxmlformats.org/officeDocument/2006/relationships/slide" Target="/ppt/slides/slide38.xml"/><Relationship Id="R9e2042c9e6b64a6a" Type="http://schemas.openxmlformats.org/officeDocument/2006/relationships/slide" Target="/ppt/slides/slide39.xml"/><Relationship Id="Rae99f9c3bd7b4ba6" Type="http://schemas.openxmlformats.org/officeDocument/2006/relationships/slide" Target="/ppt/slides/slide40.xml"/><Relationship Id="Rc9ff2c7cd37348b2" Type="http://schemas.openxmlformats.org/officeDocument/2006/relationships/slide" Target="/ppt/slides/slide41.xml"/><Relationship Id="Re8adf49ded364685" Type="http://schemas.openxmlformats.org/officeDocument/2006/relationships/slide" Target="/ppt/slides/slide42.xml"/><Relationship Id="Rd1aa8a0402cc4550" Type="http://schemas.openxmlformats.org/officeDocument/2006/relationships/slide" Target="/ppt/slides/slide43.xml"/><Relationship Id="Rba2e6a7e7d8546e9" Type="http://schemas.openxmlformats.org/officeDocument/2006/relationships/slide" Target="/ppt/slides/slide44.xml"/><Relationship Id="Rc2b70f5758834891" Type="http://schemas.openxmlformats.org/officeDocument/2006/relationships/slide" Target="/ppt/slides/slide45.xml"/><Relationship Id="R9d9a16f11b1c413b" Type="http://schemas.openxmlformats.org/officeDocument/2006/relationships/slide" Target="/ppt/slides/slide46.xml"/><Relationship Id="R8ccf70a7cabf4386" Type="http://schemas.openxmlformats.org/officeDocument/2006/relationships/slide" Target="/ppt/slides/slide47.xml"/><Relationship Id="Ra56f35cd579e4cec" Type="http://schemas.openxmlformats.org/officeDocument/2006/relationships/slide" Target="/ppt/slides/slide48.xml"/><Relationship Id="Re75d6f6962cf4da9" Type="http://schemas.openxmlformats.org/officeDocument/2006/relationships/slide" Target="/ppt/slides/slide1.xml"/><Relationship Id="R23a7425d47ef44b8" Type="http://schemas.openxmlformats.org/officeDocument/2006/relationships/slide" Target="/ppt/slides/slide62.xml"/><Relationship Id="R51c2ec89268c42ef" Type="http://schemas.openxmlformats.org/officeDocument/2006/relationships/slide" Target="/ppt/slides/slide64.xml"/><Relationship Id="Ra8f24cf0328846ef" Type="http://schemas.openxmlformats.org/officeDocument/2006/relationships/hyperlink" Target="https://giophysics.com/lessons/powerpoints/" TargetMode="External"/><Relationship Id="R2b78487e3ce049df" Type="http://schemas.openxmlformats.org/officeDocument/2006/relationships/notesSlide" Target="/ppt/notesSlides/interactive-notesSlide3.xml"/></Relationships>
</file>

<file path=ppt/slides/_rels/slide64.xml.rels>&#65279;<?xml version="1.0" encoding="utf-8"?><Relationships xmlns="http://schemas.openxmlformats.org/package/2006/relationships"><Relationship Id="R83dc3cc800744684" Type="http://schemas.openxmlformats.org/officeDocument/2006/relationships/slideLayout" Target="/ppt/slideLayouts/interactive-slideLayout6.xml"/><Relationship Id="Rfa7d5d9e0381487d" Type="http://schemas.openxmlformats.org/officeDocument/2006/relationships/slide" Target="/ppt/slides/slide49.xml"/><Relationship Id="R4d3c6541433c43e4" Type="http://schemas.openxmlformats.org/officeDocument/2006/relationships/slide" Target="/ppt/slides/slide50.xml"/><Relationship Id="Rb2feab395c1941a3" Type="http://schemas.openxmlformats.org/officeDocument/2006/relationships/slide" Target="/ppt/slides/slide51.xml"/><Relationship Id="R628b90a337ef42aa" Type="http://schemas.openxmlformats.org/officeDocument/2006/relationships/slide" Target="/ppt/slides/slide52.xml"/><Relationship Id="R50c48c2bc09e43c8" Type="http://schemas.openxmlformats.org/officeDocument/2006/relationships/slide" Target="/ppt/slides/slide53.xml"/><Relationship Id="R70f43d5f6a6b4096" Type="http://schemas.openxmlformats.org/officeDocument/2006/relationships/slide" Target="/ppt/slides/slide54.xml"/><Relationship Id="R702be4d9eee14599" Type="http://schemas.openxmlformats.org/officeDocument/2006/relationships/slide" Target="/ppt/slides/slide55.xml"/><Relationship Id="R2bd5268ca6814bd2" Type="http://schemas.openxmlformats.org/officeDocument/2006/relationships/slide" Target="/ppt/slides/slide56.xml"/><Relationship Id="Rb06bd72ec637496c" Type="http://schemas.openxmlformats.org/officeDocument/2006/relationships/slide" Target="/ppt/slides/slide57.xml"/><Relationship Id="R220123c6df7f4c75" Type="http://schemas.openxmlformats.org/officeDocument/2006/relationships/slide" Target="/ppt/slides/slide58.xml"/><Relationship Id="R1e1b25ae01714f4c" Type="http://schemas.openxmlformats.org/officeDocument/2006/relationships/slide" Target="/ppt/slides/slide59.xml"/><Relationship Id="Rbdb853b07e25437f" Type="http://schemas.openxmlformats.org/officeDocument/2006/relationships/slide" Target="/ppt/slides/slide60.xml"/><Relationship Id="R409ffd2bcf934481" Type="http://schemas.openxmlformats.org/officeDocument/2006/relationships/slide" Target="/ppt/slides/slide1.xml"/><Relationship Id="R211def25bebe4cbf" Type="http://schemas.openxmlformats.org/officeDocument/2006/relationships/slide" Target="/ppt/slides/slide63.xml"/><Relationship Id="Rd79563b2b75c4768" Type="http://schemas.openxmlformats.org/officeDocument/2006/relationships/hyperlink" Target="https://giophysics.com/lessons/powerpoints/" TargetMode="External"/><Relationship Id="R81d8f141089e4730"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Advanced Quantum Mechanics · Final Examination</a:t>
            </a:r>
          </a:p>
        </p:txBody>
      </p:sp>
      <p:sp>
        <p:nvSpPr>
          <p:cNvPr id="5" name="text"/>
          <p:cNvSpPr txBox="1"/>
          <p:nvPr/>
        </p:nvSpPr>
        <p:spPr>
          <a:xfrm>
            <a:off x="558800" y="256667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whole of Advanced Quantum Mechanics, weighted towards the second half: quantised fields and spin-statistics, second quantisation, the radiation field and spontaneous emission, Bethe's Lamb shift, open systems and the Bose gas. Symmetries, identical-particle scattering, the Klein-Gordon and Dirac equations, g = 2 and exact Dirac hydrogen are sampled from the first half.</a:t>
            </a:r>
          </a:p>
        </p:txBody>
      </p:sp>
      <p:sp>
        <p:nvSpPr>
          <p:cNvPr id="6" name="panel"/>
          <p:cNvSpPr/>
          <p:nvPr/>
        </p:nvSpPr>
        <p:spPr>
          <a:xfrm>
            <a:off x="558800" y="3414395"/>
            <a:ext cx="11074400" cy="12700"/>
          </a:xfrm>
          <a:prstGeom prst="rect">
            <a:avLst/>
          </a:prstGeom>
          <a:solidFill>
            <a:srgbClr val="C6C8BB"/>
          </a:solidFill>
          <a:ln>
            <a:noFill/>
          </a:ln>
        </p:spPr>
      </p:sp>
      <p:sp>
        <p:nvSpPr>
          <p:cNvPr id="7" name="fact-label"/>
          <p:cNvSpPr txBox="1"/>
          <p:nvPr/>
        </p:nvSpPr>
        <p:spPr>
          <a:xfrm>
            <a:off x="558800" y="3592195"/>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592195"/>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406082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406082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114 in total — all Core course</a:t>
            </a:r>
          </a:p>
        </p:txBody>
      </p:sp>
      <p:sp>
        <p:nvSpPr>
          <p:cNvPr id="11" name="fact-label"/>
          <p:cNvSpPr txBox="1"/>
          <p:nvPr/>
        </p:nvSpPr>
        <p:spPr>
          <a:xfrm>
            <a:off x="558800" y="433959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33959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18 questions</a:t>
            </a:r>
          </a:p>
        </p:txBody>
      </p:sp>
      <p:sp>
        <p:nvSpPr>
          <p:cNvPr id="13" name="fact-label"/>
          <p:cNvSpPr txBox="1"/>
          <p:nvPr/>
        </p:nvSpPr>
        <p:spPr>
          <a:xfrm>
            <a:off x="558800" y="461835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61835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1   ·   Routine 8   ·   Demanding 7   ·   Discriminating 2</a:t>
            </a:r>
          </a:p>
        </p:txBody>
      </p:sp>
      <p:sp>
        <p:nvSpPr>
          <p:cNvPr id="15" name="fact-label"/>
          <p:cNvSpPr txBox="1"/>
          <p:nvPr/>
        </p:nvSpPr>
        <p:spPr>
          <a:xfrm>
            <a:off x="558800" y="489712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89712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UAQM-01, UAQM-02, UAQM-03, UAQM-04, UAQM-05, UAQM-06, UAQM-07, UAQM-08, UAQM-09, UAQM-10, UAQM-11, UAQM-12, UAQM-13, UAQM-14, UAQM-15</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60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UAQM-01.06, UAQM-01.07   ·   U1</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metallic grain a few nanometres across holds an odd number N of conduction electrons. Its shape is irregular, its impurities are random, and strong spin-orbit scattering mixes spin with orbital motion, so that no spatial symmetry and no component of the total spin is conserved. No magnetic field is applied, so every term in the grain's Hamiltonian H is even under time reversal, and for N spin-half particles the time-reversal operator satisfies Θ² = (−1)^N. Which statement about the energy levels of the grain is correct?</a:t>
            </a:r>
          </a:p>
        </p:txBody>
      </p:sp>
      <p:sp>
        <p:nvSpPr>
          <p:cNvPr id="14" name="choice-letter"/>
          <p:cNvSpPr txBox="1"/>
          <p:nvPr/>
        </p:nvSpPr>
        <p:spPr>
          <a:xfrm>
            <a:off x="558800" y="259715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level is non-degenerate: once spin-orbit scattering has mixed the spin states, only a spatial symmetry could force two states to share an energy.</a:t>
            </a:r>
          </a:p>
        </p:txBody>
      </p:sp>
      <p:sp>
        <p:nvSpPr>
          <p:cNvPr id="16" name="choice-letter"/>
          <p:cNvSpPr txBox="1"/>
          <p:nvPr/>
        </p:nvSpPr>
        <p:spPr>
          <a:xfrm>
            <a:off x="558800" y="312420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12420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level is at least twofold degenerate: for an eigenstate |ψ⟩, Θ|ψ⟩ has the same energy, and Θ² = −1 makes it orthogonal to |ψ⟩.</a:t>
            </a:r>
          </a:p>
        </p:txBody>
      </p:sp>
      <p:sp>
        <p:nvSpPr>
          <p:cNvPr id="18" name="choice-letter"/>
          <p:cNvSpPr txBox="1"/>
          <p:nvPr/>
        </p:nvSpPr>
        <p:spPr>
          <a:xfrm>
            <a:off x="558800" y="365125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65125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levels are twofold degenerate only while the spin-orbit scattering is weak, because the pairs are the spin-up and spin-down states of each orbital, which strong spin-orbit coupling mixes.</a:t>
            </a:r>
          </a:p>
        </p:txBody>
      </p:sp>
      <p:sp>
        <p:nvSpPr>
          <p:cNvPr id="20" name="choice-letter"/>
          <p:cNvSpPr txBox="1"/>
          <p:nvPr/>
        </p:nvSpPr>
        <p:spPr>
          <a:xfrm>
            <a:off x="558800" y="417830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417830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level is twofold degenerate, and stays so when one more electron is added, because each electron's states still come in time-reversed pairs.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60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Every level is at least twofold degenerate: for an eigenstate |ψ⟩, Θ|ψ⟩ has the same energy, and Θ² = −1 makes it orthogonal to |ψ⟩.</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70878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correct. Because H is even under time reversal, ΘH = HΘ, so Θ|ψ⟩ is an eigenstate with the same energy as |ψ⟩. Antiunitarity, ⟨Θa|Θb⟩ = ⟨b|a⟩, applied with a = Θψ and b = ψ gives ⟨ψ|Θψ⟩ = ⟨Θ²ψ|Θψ⟩ = −⟨ψ|Θψ⟩ when Θ² = −1, so ⟨ψ|Θψ⟩ = 0 and the two states are distinct: every level is a Kramers doublet, whatever the shape, the disorder or the strength of the spin-orbit scattering. A is tempting because a system with no spatial symmetry is expected to have no degeneracy at all, which is right for an even number of electrons; it forgets that time reversal is itself a symmetry, and for odd N it forces the pairing. C pictures the doublets as spin-up and spin-down copies of one orbital, which they are only without spin-orbit coupling; Kramers' theorem pairs |ψ⟩ with Θ|ψ⟩, which need not be eigenstates of any spin component, so the degeneracy survives spin-orbit scattering of any strength, though a magnetic field would split each pair, with a g-factor that the scattering reduces. D treats the many-electron levels as if they were built from single-electron pairs; with N + 1 electrons Θ² = +1, Θ|ψ⟩ can be a multiple of |ψ⟩, nothing forces the levels to pair, and a grain with an even number of electrons generically has non-degenerate levels.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60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UAQM-02.05, UAQM-02.08   ·   U2</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elastic scattering of ¹⁶O by ¹⁶O is followed at a fixed centre-of-mass angle θ = 60° while the centre-of-mass energy is stepped down from 8.0 MeV to 3.0 MeV, below the Coulomb barrier of about 10 MeV; at this angle the nuclei never come closer than about 17 fm, so only the Coulomb interaction acts. ¹⁶O nuclei are identical spin-0 bosons. The Coulomb amplitude the pair would have if the nuclei were distinguishable is, up to a phase that does not depend on θ, f(θ) = −[η/(2k sin²(θ/2))] exp[−iη ln sin²(θ/2)], where k is the relative wavenumber and the Sommerfeld parameter η = Z²α/β, with βc the relative speed, rises from 10.1 to 16.5 over the range. Let R be the measured differential cross-section divided by |f(60°)|², the Rutherford value for the projectile alone. How does R behave over the range?</a:t>
            </a:r>
          </a:p>
        </p:txBody>
      </p:sp>
      <p:sp>
        <p:nvSpPr>
          <p:cNvPr id="14" name="choice-letter"/>
          <p:cNvSpPr txBox="1"/>
          <p:nvPr/>
        </p:nvSpPr>
        <p:spPr>
          <a:xfrm>
            <a:off x="558800" y="302641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302641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R stays at 1 + tan⁴30° = 10/9 at every energy: spin-0 nuclei have no spin states to average over, and the Coulomb phase cancels when each amplitude is squared.</a:t>
            </a:r>
          </a:p>
        </p:txBody>
      </p:sp>
      <p:sp>
        <p:nvSpPr>
          <p:cNvPr id="16" name="choice-letter"/>
          <p:cNvSpPr txBox="1"/>
          <p:nvPr/>
        </p:nvSpPr>
        <p:spPr>
          <a:xfrm>
            <a:off x="558800" y="35534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5534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R oscillates between 0 and 4, because the amplitudes of identical bosons always add, so they can interfere completely.</a:t>
            </a:r>
          </a:p>
        </p:txBody>
      </p:sp>
      <p:sp>
        <p:nvSpPr>
          <p:cNvPr id="18" name="choice-letter"/>
          <p:cNvSpPr txBox="1"/>
          <p:nvPr/>
        </p:nvSpPr>
        <p:spPr>
          <a:xfrm>
            <a:off x="558800" y="39217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9217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R oscillates between 4/9 and 16/9, passing through more than one full cycle as η ln 3 changes by about 7 rad.</a:t>
            </a:r>
          </a:p>
        </p:txBody>
      </p:sp>
      <p:sp>
        <p:nvSpPr>
          <p:cNvPr id="20" name="choice-letter"/>
          <p:cNvSpPr txBox="1"/>
          <p:nvPr/>
        </p:nvSpPr>
        <p:spPr>
          <a:xfrm>
            <a:off x="558800" y="429006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429006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R oscillates between 10/9 and 16/9, because the interference of identical bosons is always constructive, so the cross-section never falls below the sum of the two Rutherford terms.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60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R oscillates between 4/9 and 16/9, passing through more than one full cycle as η ln 3 changes by about 7 rad.</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identical spin-0 bosons the amplitude is f(θ) + f(π − θ). At θ = 60°, |f(120°)|/|f(60°)| = sin²30°/cos²30° = tan²30° = 1/3, and the relative phase of the two amplitudes is η ln[cos²(θ/2)/sin²(θ/2)] = η ln 3. So R = |1 + (1/3)e^(iη ln 3)|² = 1 + 1/9 + (2/3)cos(η ln 3). As η rises from 10.1 to 16.5 the phase η ln 3 runs from 11.1 rad to 18.1 rad, more than 2π, so R swings through its whole range, from (1 − 1/3)² = 4/9 to (1 + 1/3)² = 16/9: these are Mott oscillations (C). A keeps |f(θ)|² + |f(π − θ)|² and drops the cross term, as if the nuclei were distinguishable; the Coulomb phase does cancel in each squared amplitude, but not in the cross term, which is where exchange shows up. B would need the two amplitudes to have equal size, which happens only at 90°, and even there the relative phase η ln 1 vanishes, so R is fixed at 4 rather than oscillating; at 60° the exchanged amplitude is a third of the direct one and the cancellation can never be complete. D confuses symmetrisation with constructive interference: bosons add amplitudes, not intensities, and when the relative phase is near π the two amplitudes partly cancel, taking R below the incoherent sum 10/9.</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60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UAQM-03.06, UAQM-03.08   ·   U2</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negative kaon, K⁻, is a spinless particle of charge −e that can be captured into atomic orbits. Consider a kaon bound to a lead nucleus (Z = 82), treated as a point charge, with the strong interaction ignored. Its Klein-Gordon radial equation contains the centrifugal term ℏ²c²l(l + 1)/r² together with an attractive term −(Zαℏc)²/r² that comes from squaring the Coulomb energy, so that near the origin the radial function R(r) behaves as r^s, with s(s + 1) = l(l + 1) − (Zα)². Take α = 1/137.04. Which statement about the kaon's s, p and d orbitals (l = 0, 1 and 2) is correct?</a:t>
            </a:r>
          </a:p>
        </p:txBody>
      </p:sp>
      <p:sp>
        <p:nvSpPr>
          <p:cNvPr id="14" name="choice-letter"/>
          <p:cNvSpPr txBox="1"/>
          <p:nvPr/>
        </p:nvSpPr>
        <p:spPr>
          <a:xfrm>
            <a:off x="558800" y="259715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Only the s orbitals fail: for l = 0, s is complex and the solutions oscillate without limit near the origin, a fall to the centre, while the p and d orbitals have s ≈ 0.88 and s ≈ 1.93.</a:t>
            </a:r>
          </a:p>
        </p:txBody>
      </p:sp>
      <p:sp>
        <p:nvSpPr>
          <p:cNvPr id="16" name="choice-letter"/>
          <p:cNvSpPr txBox="1"/>
          <p:nvPr/>
        </p:nvSpPr>
        <p:spPr>
          <a:xfrm>
            <a:off x="558800" y="312420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12420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None fails, because Zα = 0.60 is below 1; the s orbitals merely acquire a weak singularity, R ∝ r^s with s ≈ −0.36.</a:t>
            </a:r>
          </a:p>
        </p:txBody>
      </p:sp>
      <p:sp>
        <p:nvSpPr>
          <p:cNvPr id="18" name="choice-letter"/>
          <p:cNvSpPr txBox="1"/>
          <p:nvPr/>
        </p:nvSpPr>
        <p:spPr>
          <a:xfrm>
            <a:off x="558800" y="349250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9250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orbital fails, because the attractive −(Zα)²/r² term outweighs the Coulomb term near the origin whatever l is.</a:t>
            </a:r>
          </a:p>
        </p:txBody>
      </p:sp>
      <p:sp>
        <p:nvSpPr>
          <p:cNvPr id="20" name="choice-letter"/>
          <p:cNvSpPr txBox="1"/>
          <p:nvPr/>
        </p:nvSpPr>
        <p:spPr>
          <a:xfrm>
            <a:off x="558800" y="386080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86080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Only the s orbitals fail, and the p and d orbitals keep s = 1 and s = 2 exactly, as in the non-relativistic atom, because (Zα)² is negligible beside l(l + 1).</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60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Only the s orbitals fail: for l = 0, s is complex and the solutions oscillate without limit near the origin, a fall to the centre, while the p and d orbitals have s ≈ 0.88 and s ≈ 1.93.</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Solving s(s + 1) = l(l + 1) − (Zα)² gives s = −½ + √((l + ½)² − (Zα)²), which is real only while Zα &lt; l + ½. With Zα = 82/137.04 = 0.598, (Zα)² = 0.358 exceeds ¼, so for the s waves s = −½ ± 0.329i: R oscillates as r^(−1/2)cos(0.329 ln r) infinitely often near the origin, the point-nucleus problem has no lowest level, and the particle falls to the centre (A). For l = 1, s = −½ + √(2.25 − 0.358) = 0.876, and for l = 2, s = −½ + √(6.25 − 0.358) = 1.927, both real. B borrows the Dirac condition Zα &lt; |κ| = 1 and the small-Zα result s ≈ −(Zα)², which holds only for Zα ≪ ½; for the Klein-Gordon equation the threshold is Zα = l + ½, which lead's s waves have already passed. C forgets that the centrifugal term has the same 1/r² form: what matters is the net coefficient (l + ½)² − (Zα)² in the indicial equation, which stays positive for l ≥ 1 until Zα reaches 1.5. D picks the failing orbitals correctly but treats (Zα)² as negligible; at Zα = 0.6 it lowers the p-wave exponent by 12%, from 1 to 0.88.</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60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UAQM-05.05, UAQM-05.06   ·   U1</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Fermi's theory of beta decay and its generalisations, n → p e⁻ ν̄ arises from contact terms in the Lagrangian density, each the product of a bilinear in the proton and neutron fields and a bilinear in the electron and neutrino fields, with ψ̄ = ψ†γ⁰, γ⁵ = iγ⁰γ¹γ²γ³ and σ^μν = (i/2)[γ^μ, γ^ν]. Under parity each Dirac field becomes γ⁰ψ(t, −x) times an intrinsic phase, and the phases are chosen so that Fermi's vector term G_V(ψ̄_pγ^μψ_n)(ψ̄_eγ_μψ_ν) conserves parity. Which further term, with a real constant G, would make the interaction violate parity?</a:t>
            </a:r>
          </a:p>
        </p:txBody>
      </p:sp>
      <p:sp>
        <p:nvSpPr>
          <p:cNvPr id="14" name="choice-letter"/>
          <p:cNvSpPr txBox="1"/>
          <p:nvPr/>
        </p:nvSpPr>
        <p:spPr>
          <a:xfrm>
            <a:off x="558800" y="25971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G(ψ̄_pψ_n)(ψ̄_eψ_ν)</a:t>
            </a:r>
          </a:p>
        </p:txBody>
      </p:sp>
      <p:sp>
        <p:nvSpPr>
          <p:cNvPr id="16" name="choice-letter"/>
          <p:cNvSpPr txBox="1"/>
          <p:nvPr/>
        </p:nvSpPr>
        <p:spPr>
          <a:xfrm>
            <a:off x="558800" y="29654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654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G(ψ̄_pσ^μνψ_n)(ψ̄_eσ_μνψ_ν)</a:t>
            </a:r>
          </a:p>
        </p:txBody>
      </p:sp>
      <p:sp>
        <p:nvSpPr>
          <p:cNvPr id="18" name="choice-letter"/>
          <p:cNvSpPr txBox="1"/>
          <p:nvPr/>
        </p:nvSpPr>
        <p:spPr>
          <a:xfrm>
            <a:off x="558800" y="33337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3337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G(ψ̄_pγ^μγ⁵ψ_n)(ψ̄_eγ_μγ⁵ψ_ν)</a:t>
            </a:r>
          </a:p>
        </p:txBody>
      </p:sp>
      <p:sp>
        <p:nvSpPr>
          <p:cNvPr id="20" name="choice-letter"/>
          <p:cNvSpPr txBox="1"/>
          <p:nvPr/>
        </p:nvSpPr>
        <p:spPr>
          <a:xfrm>
            <a:off x="558800" y="37020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7020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G(ψ̄_pγ^μψ_n)(ψ̄_eγ_μγ⁵ψ_ν)</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60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G(ψ̄_pγ^μψ_n)(ψ̄_eγ_μγ⁵ψ_ν)</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70878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the phases fixed so that the vector term is even, every term carries the same overall phase factor, so each term's parity is set by its bilinears. Under parity a bilinear ψ̄₁Γψ₂ becomes ψ̄₁γ⁰Γγ⁰ψ₂ evaluated at −x. For Γ = 1 it is unchanged, a scalar. For Γ = γ^μ the time component keeps its sign and the space components reverse, a polar vector. For Γ = γ^μγ⁵, γ⁰γ^μγ⁵γ⁰ = −γ⁰γ^μγ⁰γ⁵, so the time component reverses and the space components do not, an axial vector. For Γ = σ^μν the components σ^(0i) reverse and σ^(ij) do not, so a contraction of two tensors is even. D contracts a polar vector with an axial vector, which changes sign under parity, so adding it to the vector term leaves no choice of phases that makes both even: this cross term is how the V − A weak interaction violates parity (D). A is tempting to a candidate who suspects a coupling without γ^μ, but ψ̄ψ is a true scalar and a product of two scalars is even. B is tempting because σ^μν mixes components of opposite parity, but each component is contracted with one of the same kind, so the product is even. C is tempting because γ⁵ marks a pseudo-quantity, but there are two axial vectors, and their two sign changes cancel.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60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UAQM-08.02, UAQM-08.06   ·   U1</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uniform static electric field of strength ℰ, the potential energy of an electron changes steadily along the field, so that a positive-energy electron state at one point has the same total energy as a negative-energy state a distance d = 2mc²/(eℰ) further along: Sauter's smooth version of the Klein step. In hole theory an electron tunnelling from the filled negative-energy states across this gap leaves a hole behind, so the field creates electron-positron pairs. Take mc² = 0.511 MeV, the reduced Compton wavelength ℏ/mc = 3.86 × 10⁻¹³ m and e = 1.602 × 10⁻¹⁹ C. At about what field strength does pair creation stop being exponentially suppressed?</a:t>
            </a:r>
          </a:p>
        </p:txBody>
      </p:sp>
      <p:sp>
        <p:nvSpPr>
          <p:cNvPr id="14" name="choice-letter"/>
          <p:cNvSpPr txBox="1"/>
          <p:nvPr/>
        </p:nvSpPr>
        <p:spPr>
          <a:xfrm>
            <a:off x="558800" y="281178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81178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About m²c³/(eℏ) ≈ 1.3 × 10¹⁸ V m⁻¹, at which the gap d has shrunk to two reduced Compton wavelengths, so tunnelling across it is no longer suppressed.</a:t>
            </a:r>
          </a:p>
        </p:txBody>
      </p:sp>
      <p:sp>
        <p:nvSpPr>
          <p:cNvPr id="16" name="choice-letter"/>
          <p:cNvSpPr txBox="1"/>
          <p:nvPr/>
        </p:nvSpPr>
        <p:spPr>
          <a:xfrm>
            <a:off x="558800" y="333883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33883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About 1.9 × 10¹⁶ V m⁻¹, at which the potential energy changes by 2mc² across one Bohr radius, the size of the atoms that would supply the electrons.</a:t>
            </a:r>
          </a:p>
        </p:txBody>
      </p:sp>
      <p:sp>
        <p:nvSpPr>
          <p:cNvPr id="18" name="choice-letter"/>
          <p:cNvSpPr txBox="1"/>
          <p:nvPr/>
        </p:nvSpPr>
        <p:spPr>
          <a:xfrm>
            <a:off x="558800" y="386588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86588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Any field at all, because Klein's step needs only a total rise of more than 2mc², which a uniform field supplies over a long enough distance, whatever its gradient.</a:t>
            </a:r>
          </a:p>
        </p:txBody>
      </p:sp>
      <p:sp>
        <p:nvSpPr>
          <p:cNvPr id="20" name="choice-letter"/>
          <p:cNvSpPr txBox="1"/>
          <p:nvPr/>
        </p:nvSpPr>
        <p:spPr>
          <a:xfrm>
            <a:off x="558800" y="439293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439293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About 3.6 × 10²⁰ V m⁻¹, at which the potential energy changes by 2mc² across one classical electron radius, 2.82 fm, the length at which classical electrodynamics fails.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60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About m²c³/(eℏ) ≈ 1.3 × 10¹⁸ V m⁻¹, at which the gap d has shrunk to two reduced Compton wavelengths, so tunnelling across it is no longer suppressed.</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Tunnelling through a forbidden gap is exponentially suppressed unless the gap is no wider than the decay length of the wavefunction inside it, which for an electron between the two continua is of order ℏ/mc. Setting d = 2mc²/(eℰ) equal to 2ℏ/mc gives ℰ = mc²/(e × ℏ/mc) = m²c³/(eℏ) = 0.511 × 10⁶ V/3.86 × 10⁻¹³ m = 1.3 × 10¹⁸ V m⁻¹, the critical field; below it the pair-creation rate carries the factor exp(−πm²c³/(eℏℰ)) (A). C applies Klein's sharp-step result to a smooth field. An abrupt step higher than 2mc² does transmit freely, but only because it is sharper than ℏ/mc; spreading the same rise over a macroscopic distance makes the gap wide and the transmission vanishingly small, which is why laboratory fields do not break down the vacuum. B and D choose the wrong length. The Bohr radius has nothing to do with the vacuum, whose electrons are the negative-energy sea everywhere, and the field it gives is about 70 times too weak. The classical electron radius is α times the reduced Compton wavelength, so it gives a field about 270 times too strong.</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60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UAQM-09.06, UAQM-09.08, UAQM-09.09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free complex scalar field and a free Dirac field are each quantised in two ways: with commutators and with anticommutators of their mode operators. Two requirements are imposed: a Hamiltonian bounded below on a space of states of positive norm, and local observables that commute at spacelike separation. Which statement is correct?</a:t>
            </a:r>
          </a:p>
        </p:txBody>
      </p:sp>
      <p:sp>
        <p:nvSpPr>
          <p:cNvPr id="14" name="choice-letter"/>
          <p:cNvSpPr txBox="1"/>
          <p:nvPr/>
        </p:nvSpPr>
        <p:spPr>
          <a:xfrm>
            <a:off x="558800" y="21678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Dirac field with commutators keeps a positive energy but fails microcausality, while the scalar field with anticommutators has an energy unbounded below.</a:t>
            </a:r>
          </a:p>
        </p:txBody>
      </p:sp>
      <p:sp>
        <p:nvSpPr>
          <p:cNvPr id="16" name="choice-letter"/>
          <p:cNvSpPr txBox="1"/>
          <p:nvPr/>
        </p:nvSpPr>
        <p:spPr>
          <a:xfrm>
            <a:off x="558800" y="2694940"/>
            <a:ext cx="381000" cy="619125"/>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694940"/>
            <a:ext cx="10566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Dirac field with commutators has an energy unbounded below, or states of negative norm if creators and annihilators are relabelled, while the scalar field with anticommutators fails microcausality; only the scalar with commutators and the Dirac field with anticommutators pass both tests.</a:t>
            </a:r>
          </a:p>
        </p:txBody>
      </p:sp>
      <p:sp>
        <p:nvSpPr>
          <p:cNvPr id="18" name="choice-letter"/>
          <p:cNvSpPr txBox="1"/>
          <p:nvPr/>
        </p:nvSpPr>
        <p:spPr>
          <a:xfrm>
            <a:off x="558800" y="3428365"/>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428365"/>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Both wrong quantisations fail only the positivity requirement, since microcausality holds for any choice because the vacuum amplitude D(x − y) vanishes outside the light cone.</a:t>
            </a:r>
          </a:p>
        </p:txBody>
      </p:sp>
      <p:sp>
        <p:nvSpPr>
          <p:cNvPr id="20" name="choice-letter"/>
          <p:cNvSpPr txBox="1"/>
          <p:nvPr/>
        </p:nvSpPr>
        <p:spPr>
          <a:xfrm>
            <a:off x="558800" y="3955415"/>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955415"/>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scalar field with anticommutators is excluded only because it allows at most one quantum in each mode, which contradicts the classical limit of the field.</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60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7429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Dirac field with commutators has an energy unbounded below, or states of negative norm if creators and annihilators are relabelled, while the scalar field with anticommutators fails microcausality; only the scalar with commutators and the Dirac field with anticommutators pass both tests.</a:t>
            </a:r>
          </a:p>
        </p:txBody>
      </p:sp>
      <p:sp>
        <p:nvSpPr>
          <p:cNvPr id="15" name="text"/>
          <p:cNvSpPr txBox="1"/>
          <p:nvPr/>
        </p:nvSpPr>
        <p:spPr>
          <a:xfrm>
            <a:off x="558800" y="239395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651760"/>
            <a:ext cx="11074400" cy="189865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correct, and the two failures are different in kind. Quantised canonically with commutators, the Dirac field has mode operators with [b, b†] = [d, d†] = 1, where d multiplies the negative-frequency modes, and H = Σ E_p(b†b − d†d): every quantum that d† creates lowers the energy, without limit. Making d† the annihilation operator instead, to cure this, turns its commutator with its adjoint into −1 and gives states of negative norm. The canonical commutator of the Dirac field is nevertheless causal, so A puts the Dirac field's failure in the wrong place, and the positive energy it claims is exactly what commutators cannot deliver on states of positive norm. For the scalar field the failure is of the other kind: anticommutators replace the commutator D(x − y) − D(y − x) by the anticommutator D(x − y) + D(y − x), which does not vanish at spacelike separation, and local observables built from the field then fail to commute there, so measurements outside each other's light cones would interfere. C repeats the commonest misconception of the unit: the propagation amplitude D(x − y) does not vanish outside the light cone, falling only as e^(−mcr/ℏ); only the commutator, in which the antiparticle term cancels it, vanishes. D offers a heuristic rather than the argument: the limit on occupation is a consequence of anticommutators, not the reason they are excluded, and the decisive failure is causality.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60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UAQM-10.01, UAQM-10.03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Three fermion orbitals are ordered 1, 2, 3, and occupation-number states are defined by |n₁ n₂ n₃⟩ = (c₁†)^n₁ (c₂†)^n₂ (c₃†)^n₃ |0⟩, with {c_i, c_j†} = δ_ij and {c_i, c_j} = 0. The one-body operator T = t(c₃†c₁ + c₁†c₃) moves a fermion between orbitals 1 and 3. What is T|1 1 0⟩?</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+t|0 1 1⟩</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 because orbital 2 lies between orbitals 1 and 3 and is occupied</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−t|1 0 1⟩</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−t|0 1 1⟩</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60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−t|0 1 1⟩</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term c₁†c₃ gives zero because orbital 3 is empty. In the other term, c₁ acting on c₁†c₂†|0⟩ gives c₂†|0⟩, and c₃† must then be moved past c₂† to reach its standard place on the right of the product: c₃†c₂†|0⟩ = −c₂†c₃†|0⟩ = −|0 1 1⟩. So T|1 1 0⟩ = −t|0 1 1⟩ (D). The sign is −1 raised to the number of occupied orbitals between the two that the fermion moves between, and it is physical: on a ring or a lattice it decides whether a hopping process lowers or raises the energy. A is the answer of a candidate who moves the electron but not the operator, which is what a product wavefunction without antisymmetry would give. B treats the occupied orbital as an obstacle; the hop is between orbitals, not along a line, and orbital 2 contributes only a sign. C moves the wrong fermion: c₃†c₁ empties orbital 1, so the final state must have n₁ = 0.</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60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UAQM-11.07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mode of the quantised field is prepared first in the number state |n = 4⟩ and then in the coherent state |α⟩ with |α|² = 4. Its normalised second-order correlation at zero delay is g⁽²⁾(0) = ⟨a†a†aa⟩/⟨a†a⟩². What are the two values of g⁽²⁾(0), number state first?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 and 1</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0.75 and 2</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0.75 and 1</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 and 1</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60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0.75 and 1</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number state a†a†aa|n⟩ = n(n − 1)|n⟩, so g⁽²⁾(0) = n(n − 1)/n² = 1 − 1/n = 0.75. For a coherent state a|α⟩ = α|α⟩, so ⟨a†a†aa⟩ = |α|⁴ = ⟨a†a⟩² and g⁽²⁾(0) = 1 whatever |α| is (C). The number state's value below 1 is impossible for any classical field, for which g⁽²⁾(0) = ⟨I²⟩/⟨I⟩² is at least 1 by the Cauchy-Schwarz inequality: it records that once one photon has been detected only three remain. A supposes that g⁽²⁾(0) depends only on the mean photon number, which the two states share. B gives the coherent state the value 2 of thermal light, whose photon-number fluctuations are larger than Poissonian. D reasons that a number state has no fluctuations in photon number and so no correlation; its variance is indeed zero, but g⁽²⁾(0) = 1 + (Var n − ⟨n⟩)/⟨n⟩², which is 1 − 1/n, not 0.</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60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UAQM-12.08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quantum dot emitting at a free-space wavelength λ = 930 nm sits at the field maximum of a GaAs micropillar cavity of refractive index n = 3.5, quality factor Q = 6000 and mode volume V = 1.5(λ/n)³. Its transition is resonant with the cavity mode and its dipole is parallel to the cavity field. The Purcell factor, the ratio of its emission rate into the cavity mode to its spontaneous emission rate in bulk GaAs, is F_P = (3/4π²)(λ/n)³(Q/V). What is F_P?</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304</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1.30 × 10⁴</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4.00 × 10³</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cannot be found without the dot's transition dipole moment, which sets both rates.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60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304</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V = 1.5(λ/n)³ the factor (λ/n)³/V is 1/1.5, so F_P = 3 × 6000/(4π² × 1.5) = 304 (A): the dot emits into the single cavity mode about 300 times faster than into the continuum of modes of bulk GaAs. B uses the free-space λ³ against a mode volume measured in units of (λ/n)³, which inflates the result by n³ = 42.9; the wavelength that matters is the one in the medium, because the bulk rate it is compared with is the rate inside GaAs. C omits the factor 3/4π², which comes from comparing one mode, of linewidth ω/Q, with the density of modes summed over all directions and both polarisations, as in the A coefficient. D overlooks that the dipole moment enters both rates as |d|² and cancels from their ratio: the Purcell factor belongs to the cavity, and the emitter has only to sit at the field maximum, aligned and on resonance.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60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UAQM-15.02, UAQM-15.03, UAQM-15.04   ·   U3</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Hartree-Fock theory the energy per electron of the uniform electron gas, in rydbergs, is E/N = 2.21/r_s² − 0.916/r_s, where r_s is the radius, in Bohr radii, of the sphere that contains one electron, and 1 Ry = 13.61 eV. The conduction electrons of lithium have r_s = 3.25. What is E/N at lithium's density, and how does that density compare with the density at which the Hartree-Fock E/N is lowest?</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E/N = −0.073 Ry (−0.99 eV), and lithium's electron gas is less dense than at the Hartree-Fock minimum.</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E/N = −0.282 Ry (−3.84 eV), and lithium's electron gas is denser than at the Hartree-Fock minimum.</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E/N = +0.209 Ry (+2.85 eV), and lithium's electron gas is denser than at the Hartree-Fock minimum.</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E/N = −0.073 Ry (−0.99 eV), and lithium's electron gas is denser than at the Hartree-Fock minimum.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60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E/N = −0.073 Ry (−0.99 eV), and lithium's electron gas is denser than at the Hartree-Fock minimum.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r_s = 3.25 the kinetic term is 2.21/10.56 = +0.209 Ry and the exchange term is −0.916/3.25 = −0.282 Ry, so E/N = −0.073 Ry, or −0.99 eV. Setting d(E/N)/dr_s = −4.42/r_s³ + 0.916/r_s² = 0 puts the Hartree-Fock minimum at r_s = 4.42/0.916 = 4.83. Lithium's r_s is smaller, and the electron density, 3/(4πr_s³a₀³), rises as r_s falls, so lithium's electron gas is denser than the Hartree-Fock optimum (D): in this approximation, and on its own, it would push outward on the positive background that holds it. A has the right energy but reads a larger r_s as a higher density, forgetting that r_s is the radius of the volume each electron occupies. B keeps only the exchange term, forgetting the kinetic energy that opposes it. C keeps only the kinetic energy, which is the whole story only for electrons that do not interact. What actually binds lithium also involves the ions, which jellium smears into a uniform background, and correlation, quoted rather than derived in the course.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60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UAQM-04.09, UAQM-06.01, UAQM-06.02, UAQM-06.04, UAQM-06.05, UAQM-06.08</a:t>
            </a:r>
          </a:p>
        </p:txBody>
      </p:sp>
      <p:sp>
        <p:nvSpPr>
          <p:cNvPr id="13" name="text"/>
          <p:cNvSpPr txBox="1"/>
          <p:nvPr/>
        </p:nvSpPr>
        <p:spPr>
          <a:xfrm>
            <a:off x="558800" y="1346200"/>
            <a:ext cx="11074400" cy="25755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negative muon, a spin-half Dirac particle of charge q = −e and mass m about 207 times the electron's, is captured by a lead nucleus, ²⁰⁸Pb (Z = 82), and cascades to the 1s orbit of muonic lead. That orbit is so small that the muon spends most of its time inside the nucleus, modelled as a uniformly charged sphere of radius R = 7.1 fm, where its potential energy is V(r) = −(Zαℏc/R)(3/2 − r²/2R²). In static potentials φ and A its Dirac Hamiltonian is H = cα ⋅ π + βmc² + qφ, with π = p − qA, p = −iℏ∇ and V = qφ. In the Dirac representation, writing a stationary state as e^(−i(mc² + W)t/ℏ) times the column (ξ, χ) of upper and lower two-component spinors, Hψ = (mc² + W)ψ becomes (W − V)ξ = cσ ⋅ π χ and (W − V + 2mc²)χ = cσ ⋅ π ξ. Pauli's anomalous-moment term adds to H, in a magnetic field B, the operator −a(qℏ/2m)βΣ ⋅ B, where Σ = diag(σ, σ). For vector operators a and b that commute with the Pauli matrices, (σ ⋅ a)(σ ⋅ b) = a ⋅ b + iσ ⋅ (a × b), and for any function f(r), pf − fp = −iℏ∇f. In a storage-ring measurement of the anomaly, muons of Lorentz factor γ = 29.3 circulate in a uniform field B = 1.4513 T, with no electric field acting on them, and the rate of their decay positrons oscillates at the frequency ω_a/2π = 229.08 kHz at which the spin turns relative to the momentum. Take mc² = 105.66 MeV, m = 1.8835 × 10⁻²⁸ kg, ℏc = 197.33 MeV fm, α = 1/137.036, e = 1.602 × 10⁻¹⁹ C and the muon's lifetime at rest τ = 2.197 µs.</a:t>
            </a:r>
          </a:p>
        </p:txBody>
      </p:sp>
      <p:sp>
        <p:nvSpPr>
          <p:cNvPr id="14" name="part-ref"/>
          <p:cNvSpPr txBox="1"/>
          <p:nvPr/>
        </p:nvSpPr>
        <p:spPr>
          <a:xfrm>
            <a:off x="558800" y="4099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4099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4335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Dirac equation iℏ∂ψ/∂t = Hψ keeps its form under the gauge transformation A → A + ∇Λ, φ → φ − ∂Λ/∂t, for any smooth function Λ(r, t), provided that ψ → e^(iqΛ/ℏ)ψ.</a:t>
            </a:r>
          </a:p>
        </p:txBody>
      </p:sp>
      <p:sp>
        <p:nvSpPr>
          <p:cNvPr id="17" name="part-ref"/>
          <p:cNvSpPr txBox="1"/>
          <p:nvPr/>
        </p:nvSpPr>
        <p:spPr>
          <a:xfrm>
            <a:off x="558800" y="4871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Estimate</a:t>
            </a:r>
          </a:p>
        </p:txBody>
      </p:sp>
      <p:sp>
        <p:nvSpPr>
          <p:cNvPr id="18" name="part-marks"/>
          <p:cNvSpPr txBox="1"/>
          <p:nvPr/>
        </p:nvSpPr>
        <p:spPr>
          <a:xfrm>
            <a:off x="11009102" y="4871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510794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Inside the nucleus V is the potential energy of a three-dimensional harmonic oscillator. Estimate, stating your assumptions, the oscillator quantum ℏω, the muon's speed in the 1s state as a fraction of c and hence the size of χ relative to ξ, and judge whether an expansion in v/c is trustworthy for muonic lead.</a:t>
            </a:r>
          </a:p>
        </p:txBody>
      </p:sp>
      <p:sp>
        <p:nvSpPr>
          <p:cNvPr id="20" name="panel"/>
          <p:cNvSpPr/>
          <p:nvPr/>
        </p:nvSpPr>
        <p:spPr>
          <a:xfrm>
            <a:off x="558800" y="558800"/>
            <a:ext cx="11074400" cy="12700"/>
          </a:xfrm>
          <a:prstGeom prst="rect">
            <a:avLst/>
          </a:prstGeom>
          <a:solidFill>
            <a:srgbClr val="C6C8BB"/>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C6C8BB"/>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60</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8"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slow muon in a uniform magnetic field B, with A = ½B × r and no electric field, eliminate χ to leading order in v/c and derive the Hamiltonian for ξ to first order in B. Hence find the g-factors with which the orbital angular momentum L = r × p and the spin S = (ℏ/2)σ couple to B under minimal coupling alone, and the spin g-factor once Pauli's term is included.</a:t>
            </a:r>
          </a:p>
        </p:txBody>
      </p:sp>
      <p:sp>
        <p:nvSpPr>
          <p:cNvPr id="16" name="part-ref"/>
          <p:cNvSpPr txBox="1"/>
          <p:nvPr/>
        </p:nvSpPr>
        <p:spPr>
          <a:xfrm>
            <a:off x="558800" y="2316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17" name="part-marks"/>
          <p:cNvSpPr txBox="1"/>
          <p:nvPr/>
        </p:nvSpPr>
        <p:spPr>
          <a:xfrm>
            <a:off x="11009102" y="2316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552700"/>
            <a:ext cx="11023600" cy="79248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slow muon the Pauli Hamiltonian makes the spin precess at ω_s = g|q|B/2m while the momentum turns at ω_c = |q|B/m, so the spin turns relative to the momentum at ω_a = a|q|B/m; with no electric field the Thomas-BMT equation shows that this holds at any speed. Calculate a for the muon from the storage-ring measurement, and the number of cycles of the positron-rate oscillation in one dilated lifetime γτ.</a:t>
            </a:r>
          </a:p>
        </p:txBody>
      </p:sp>
      <p:sp>
        <p:nvSpPr>
          <p:cNvPr id="19" name="part-ref"/>
          <p:cNvSpPr txBox="1"/>
          <p:nvPr/>
        </p:nvSpPr>
        <p:spPr>
          <a:xfrm>
            <a:off x="558800" y="3484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20" name="part-marks"/>
          <p:cNvSpPr txBox="1"/>
          <p:nvPr/>
        </p:nvSpPr>
        <p:spPr>
          <a:xfrm>
            <a:off x="11009102" y="3484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372110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Foldy-Wouthuysen reduction to order (v/c)² contains the even term −(1/8m²c⁴)[O, [O, V]], where O = cα ⋅ p is the odd part of H when A = 0. Show that for a static V this term equals (ℏ²/8m²c²)∇²V + (ℏ/4m²c²)Σ ⋅ (∇V × p), and that inside the uniformly charged nucleus the Darwin part is the constant 3Zα(ℏc)³/(8(mc²)²R³). Evaluate it for muonic lead.</a:t>
            </a:r>
          </a:p>
        </p:txBody>
      </p:sp>
      <p:sp>
        <p:nvSpPr>
          <p:cNvPr id="22" name="part-ref"/>
          <p:cNvSpPr txBox="1"/>
          <p:nvPr/>
        </p:nvSpPr>
        <p:spPr>
          <a:xfrm>
            <a:off x="558800" y="44551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Explain</a:t>
            </a:r>
          </a:p>
        </p:txBody>
      </p:sp>
      <p:sp>
        <p:nvSpPr>
          <p:cNvPr id="23" name="part-marks"/>
          <p:cNvSpPr txBox="1"/>
          <p:nvPr/>
        </p:nvSpPr>
        <p:spPr>
          <a:xfrm>
            <a:off x="11009102" y="44551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469138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1s and 2s states of muonic lead are orthogonal four-component spinors. Using your estimate from (b), explain why their upper components ξ₁ₛ and ξ₂ₛ cannot be eigenfunctions of any Hermitian Hamiltonian at order (v/c)², so that no two-component Schrödinger equation for ξ can be exact to that order, and what the Foldy-Wouthuysen transformation does instead.</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23 / 60</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p(e^(iqΛ/ℏ)ψ) = e^(iqΛ/ℏ)(p + q∇Λ)ψ, so (p − qA′)ψ′ = e^(iqΛ/ℏ)(p − qA)ψ: the kinetic momentum acting on ψ′ is the phase times π acting on ψ, and cα ⋅ π and βmc² pass through the phase unchanged</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iℏ∂ψ′/∂t = e^(iqΛ/ℏ)(iℏ∂ψ/∂t − q(∂Λ/∂t)ψ), and the extra term −q(∂Λ/∂t)ψ′ is exactly the change qφ′ − qφ = −q∂Λ/∂t in the potential energy, so ψ′ obeys the same equation with the new potentials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a constant phase, or the wrong sign in the exponent, cannot cancel both the gradient and the time-derivative terms. The point of minimal coupling is that p and the energy enter only as p − qA and iℏ∂/∂t − qφ, so a local phase on ψ is absorbed by the potentials.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Estimate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assuming the 1s muon lies mostly inside the nucleus, V = V(0) + ½kr² with k = Zαℏc/R³, so ℏω = ℏc√(Zαℏc/(mc²R³)) = 197.33 MeV fm × √(0.5984 × 197.33 MeV fm/(105.66 MeV × 357.9 fm³)) ≈ 11.0 MeV, and the oscillator length √(ℏ/mω) ≈ 5.8 fm, less than R = 7.1 fm, supports the assumption</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 = ¾ℏω ≈ 8.3 MeV, v²/c² ≈ 2⟨T⟩/mc² ≈ 0.16 and v/c ≈ 0.4; the lower equation gives χ ≈ (σ ⋅ p/2mc)ξ, so |χ|/|ξ| ≈ v/2c ≈ 0.2 and χ carries about 4% of the probability: the expansion converges, but its order-(v/c)² terms are corrections of order 15%, not the parts in 10⁵ of hydrogen</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carry hydrogen's v/c ≈ α across to muonic lead miss the point. The muon's speed is set by the nuclear charge it sits inside, not by the mass ratio, and at v/c ≈ 0.4 the relativistic corrections are large though still perturbative.</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V = 0 and W neglected beside 2mc², the lower equation gives χ ≈ (σ ⋅ π/2mc)ξ, so Wξ = (σ ⋅ π)²ξ/2m; (σ ⋅ π)² = π² + iσ ⋅ (π × π), and because the components of π do not commute, π × π = −q(p × A + A × p) = iqℏ∇ × A = iqℏB, so (σ ⋅ π)² = π² − qℏσ ⋅ B</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A = ½B × r, ∇ ⋅ A = 0, so p ⋅ A = A ⋅ p and π² = p² − 2qA ⋅ p + q²A², where 2A ⋅ p = (B × r) ⋅ p = B ⋅ L; to first order in B, H = p²/2m − (q/2m)L ⋅ B − (q/m)S ⋅ B: an orbital moment (q/2m)L, with g_l = 1, and a spin moment (q/m)S = g(q/2m)S, with g = 2</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upper block of βΣ ⋅ B is σ ⋅ B, so Pauli's term adds −a(qℏ/2m)σ ⋅ B = −a(q/m)S ⋅ B, making the spin term −(1 + a)(q/m)S ⋅ B and g = 2(1 + a) while leaving the orbital term alone; a is a parameter the Dirac equation itself does not fix</a:t>
            </a:r>
          </a:p>
        </p:txBody>
      </p:sp>
      <p:sp>
        <p:nvSpPr>
          <p:cNvPr id="21" name="text"/>
          <p:cNvSpPr txBox="1"/>
          <p:nvPr/>
        </p:nvSpPr>
        <p:spPr>
          <a:xfrm>
            <a:off x="812800" y="299275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write π × π = 0, as for ordinary vectors, lose the spin term entirely: the components of π do not commute in a magnetic field, and that is the whole origin of g = 2. Those who drop p ⋅ A halve the orbital term. Setting the two terms side by side shows the factor of two between spin and orbit that (d) exploits, and that the anomaly enters only through Pauli's term.</a:t>
            </a:r>
          </a:p>
        </p:txBody>
      </p:sp>
      <p:sp>
        <p:nvSpPr>
          <p:cNvPr id="22" name="ms-ref"/>
          <p:cNvSpPr txBox="1"/>
          <p:nvPr/>
        </p:nvSpPr>
        <p:spPr>
          <a:xfrm>
            <a:off x="558800" y="3640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3" name="ms-objective"/>
          <p:cNvSpPr txBox="1"/>
          <p:nvPr/>
        </p:nvSpPr>
        <p:spPr>
          <a:xfrm>
            <a:off x="11400482" y="3640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8811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8811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ω_a m/(eB) = 2π × 229.08 × 10³ s⁻¹ × 1.8835 × 10⁻²⁸ kg/(1.602 × 10⁻¹⁹ C × 1.4513 T) = 1.166 × 10⁻³</a:t>
            </a:r>
          </a:p>
        </p:txBody>
      </p:sp>
      <p:sp>
        <p:nvSpPr>
          <p:cNvPr id="26" name="ms-tick"/>
          <p:cNvSpPr txBox="1"/>
          <p:nvPr/>
        </p:nvSpPr>
        <p:spPr>
          <a:xfrm>
            <a:off x="558800" y="41344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344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γτ = 29.3 × 2.197 µs = 64.4 µs, so the positron rate completes 229.08 kHz × 64.4 µs ≈ 14.7 cycles per dilated lifetime, enough to fit the frequency directly rather than measuring ω_s and ω_c separately</a:t>
            </a:r>
          </a:p>
        </p:txBody>
      </p:sp>
      <p:sp>
        <p:nvSpPr>
          <p:cNvPr id="28" name="text"/>
          <p:cNvSpPr txBox="1"/>
          <p:nvPr/>
        </p:nvSpPr>
        <p:spPr>
          <a:xfrm>
            <a:off x="812800" y="46539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divide by γm rather than m come out a factor 29 too large. The anomalous precession involves the rest mass, which is why a measurement on fast muons gives a directly, while time dilation lets many cycles be counted.</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60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 V] = cα_j[p_j, V] = −iℏcα ⋅ ∇V, so [O, [O, V]] = −iℏc²Σ_jk[α_jp_j, α_k∂_kV]; using p_j∂_kV = (∂_kV)p_j − iℏ∂_j∂_kV this is −iℏc²Σ_jk[(α_jα_k − α_kα_j)(∂_kV)p_j − iℏα_jα_k∂_j∂_kV]</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α_jα_k = δ_jk + iε_jklΣ_l the symmetric part gives −ℏ²c²∇²V and the antisymmetric part −2ℏc²Σ ⋅ (∇V × p), so −(1/8m²c⁴)[O, [O, V]] = (ℏ²/8m²c²)∇²V + (ℏ/4m²c²)Σ ⋅ (∇V × p)</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inside the sphere dV/dr = Zαℏcr/R³, so ∇²V = (1/r²)d(r²dV/dr)/dr = 3Zαℏc/R³ and the Darwin term is 3Zα(ℏc)³/(8(mc²)²R³) = 3 × 0.5984 × (197.33 MeV fm)³/(8 × (105.66 MeV)² × 357.9 fm³) ≈ 0.43 MeV, a uniform upward shift wherever the muon is inside the nucleus</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carry over the hydrogen result, a delta function at the origin, miss that ∇²V is proportional to the charge density producing V. For a point nucleus the Darwin term is a contact term; a muon inside a uniform nucleus feels it everywhere as a constant.</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Explain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716020"/>
            <a:ext cx="254000" cy="75946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orthonormality belongs to the whole spinor, ∫(ξ₁ₛ†ξ₂ₛ + χ₁ₛ†χ₂ₛ)d³r = 0, and with χ ≈ (σ ⋅ p/2mc)ξ this gives ∫ξ₁ₛ†ξ₂ₛ d³r ≈ −⟨ξ₁ₛ|p²|ξ₂ₛ⟩/(4m²c²), which is not zero, while ∫ξ₁ₛ†ξ₁ₛ d³r ≈ 1 − ⟨p²⟩/(4m²c²) ≈ 0.96; eigenfunctions of a Hermitian operator belonging to different eigenvalues are orthogonal, so no such operator has the ξ as its eigenfunctions, and expanding 1/(W − V + 2mc²) one step further gives instead an operator that depends on the energy W</a:t>
            </a:r>
          </a:p>
        </p:txBody>
      </p:sp>
      <p:sp>
        <p:nvSpPr>
          <p:cNvPr id="26" name="ms-tick"/>
          <p:cNvSpPr txBox="1"/>
          <p:nvPr/>
        </p:nvSpPr>
        <p:spPr>
          <a:xfrm>
            <a:off x="558800" y="453898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53898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Foldy-Wouthuysen transformation is unitary, so it keeps the spinors orthonormal while removing the odd operators order by order; the upper components of the transformed spinors, Φ ≈ [1 + p²/(8m²c²)]ξ to this order, are orthonormal two-component functions obeying one energy-independent Hermitian Hamiltonian, which contains the Darwin and spin-orbit terms of (e)</a:t>
            </a:r>
          </a:p>
        </p:txBody>
      </p:sp>
      <p:sp>
        <p:nvSpPr>
          <p:cNvPr id="28" name="text"/>
          <p:cNvSpPr txBox="1"/>
          <p:nvPr/>
        </p:nvSpPr>
        <p:spPr>
          <a:xfrm>
            <a:off x="812800" y="524827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treat the upper components as non-relativistic wavefunctions have forgotten that orthonormality belongs to the whole spinor; renormalising each ξ separately repairs the norms but not the overlaps. With 4% of the 1s probability in χ, as in muonic lead, the defect is as large as the order-(v/c)² terms being sought.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60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UAQM-07.02, UAQM-07.04, UAQM-07.05, UAQM-07.07, UAQM-07.08, UAQM-07.09</a:t>
            </a:r>
          </a:p>
        </p:txBody>
      </p:sp>
      <p:sp>
        <p:nvSpPr>
          <p:cNvPr id="13" name="text"/>
          <p:cNvSpPr txBox="1"/>
          <p:nvPr/>
        </p:nvSpPr>
        <p:spPr>
          <a:xfrm>
            <a:off x="558800" y="1346200"/>
            <a:ext cx="11074400" cy="214630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Lyman-α X-rays of hydrogen-like uranium, U⁹¹⁺ (Z = 92), emitted when bare uranium nuclei circulating in a heavy-ion storage ring capture an electron that cascades to the ground state, test the Dirac-Coulomb spectrum where Zα is not small. The two lines are Lyα1, 2p₃/₂ → 1s₁/₂, and Lyα2, 2p₁/₂ → 1s₁/₂, and spectroscopy of the stored ions places Lyα1 at 102.17 keV. In a central potential V(r) the radial functions G(r) and F(r) of the upper and lower components satisfy dG/dr = −(κ/r)G + [(E + mc² − V)/ℏc]F and dF/dr = (κ/r)F − [(E − mc² − V)/ℏc]G, where E includes mc², κ = (l − j)(2j + 1) and l is the orbital angular momentum of the upper component. For a point nucleus V = −Zαℏc/r, and the exact energies are E_nj = mc²[1 + (Zα)²/(n − |κ| + γ)²]^(−1/2), with γ = √(κ² − (Zα)²). The normalised point-nucleus 1s density, both components together, is |ψ₁ₛ(r)|² = [(2Z/a₀)^(2γ+1)/(4πΓ(2γ + 1))]r^(2γ−2)e^(−2Zr/a₀), with Γ(2γ + 1) = 1.313 for Z = 92, while the Schrödinger 1s density is (Z³/πa₀³)e^(−2Zr/a₀). The uranium nucleus has its surface at about r = 7.5 fm and is treated as infinitely heavy. Take mc² = 510.999 keV, α = 1/137.036 and a₀ = 5.2918 × 10⁴ fm.</a:t>
            </a:r>
          </a:p>
        </p:txBody>
      </p:sp>
      <p:sp>
        <p:nvSpPr>
          <p:cNvPr id="14" name="part-ref"/>
          <p:cNvSpPr txBox="1"/>
          <p:nvPr/>
        </p:nvSpPr>
        <p:spPr>
          <a:xfrm>
            <a:off x="558800" y="36703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09102" y="36703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9065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which conserved operator takes the place of L² in labelling the electron's states, and state κ and the orbital angular momentum l′ of the lower component for each of 1s₁/₂, 2p₁/₂ and 2p₃/₂, saying which of their components are s waves, able to reach the nucleus.</a:t>
            </a:r>
          </a:p>
        </p:txBody>
      </p:sp>
      <p:sp>
        <p:nvSpPr>
          <p:cNvPr id="17" name="part-ref"/>
          <p:cNvSpPr txBox="1"/>
          <p:nvPr/>
        </p:nvSpPr>
        <p:spPr>
          <a:xfrm>
            <a:off x="558800" y="44424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44424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467868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the radial equations how G and F rise from the origin. For the point nucleus, writing G ≈ ar^γ and F ≈ br^γ, find γ and b/a, evaluate b/a for 1s₁/₂ and for 2p₁/₂ at Z = 92, and say which component dominates near the nucleus in each. Then find the powers of r with which G and F rise inside a nucleus of finite size, where V(r) tends to a finite V(0).</a:t>
            </a:r>
          </a:p>
        </p:txBody>
      </p:sp>
      <p:sp>
        <p:nvSpPr>
          <p:cNvPr id="20" name="part-ref"/>
          <p:cNvSpPr txBox="1"/>
          <p:nvPr/>
        </p:nvSpPr>
        <p:spPr>
          <a:xfrm>
            <a:off x="558800" y="54127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54127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56489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for a point nucleus, the energies of Lyα1 and Lyα2 in keV, and the 2p fine-structure splitting.</a:t>
            </a:r>
          </a:p>
        </p:txBody>
      </p:sp>
      <p:sp>
        <p:nvSpPr>
          <p:cNvPr id="23" name="panel"/>
          <p:cNvSpPr/>
          <p:nvPr/>
        </p:nvSpPr>
        <p:spPr>
          <a:xfrm>
            <a:off x="558800" y="558800"/>
            <a:ext cx="11074400" cy="12700"/>
          </a:xfrm>
          <a:prstGeom prst="rect">
            <a:avLst/>
          </a:prstGeom>
          <a:solidFill>
            <a:srgbClr val="C6C8BB"/>
          </a:solidFill>
          <a:ln>
            <a:noFill/>
          </a:ln>
        </p:spPr>
      </p:sp>
      <p:sp>
        <p:nvSpPr>
          <p:cNvPr id="2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6" name="panel"/>
          <p:cNvSpPr/>
          <p:nvPr/>
        </p:nvSpPr>
        <p:spPr>
          <a:xfrm>
            <a:off x="558800" y="6273800"/>
            <a:ext cx="11074400" cy="12700"/>
          </a:xfrm>
          <a:prstGeom prst="rect">
            <a:avLst/>
          </a:prstGeom>
          <a:solidFill>
            <a:srgbClr val="C6C8BB"/>
          </a:solidFill>
          <a:ln>
            <a:noFill/>
          </a:ln>
        </p:spPr>
      </p:sp>
      <p:sp>
        <p:nvSpPr>
          <p:cNvPr id="2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7" action="ppaction://hlinksldjump"/>
              </a:rPr>
              <a:t>Previous</a:t>
            </a:r>
          </a:p>
        </p:txBody>
      </p:sp>
      <p:sp>
        <p:nvSpPr>
          <p:cNvPr id="2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8" action="ppaction://hlinksldjump"/>
              </a:rPr>
              <a:t>Lesson menu</a:t>
            </a:r>
          </a:p>
        </p:txBody>
      </p:sp>
      <p:sp>
        <p:nvSpPr>
          <p:cNvPr id="2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Next slide</a:t>
            </a:r>
          </a:p>
        </p:txBody>
      </p:sp>
      <p:sp>
        <p:nvSpPr>
          <p:cNvPr id="3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27 / 60</a:t>
            </a:r>
          </a:p>
        </p:txBody>
      </p:sp>
      <p:sp>
        <p:nvSpPr>
          <p:cNvPr id="3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Check mark scheme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Treating the 2p₃/₂ level as given correctly by the point-nucleus formula, determine from the measured Lyα1 energy the shift of the 1s level that the point-nucleus Dirac theory omits, its sign, and its size as a fraction of the 1s binding energy.</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Dirac 1s density at the nuclear surface, r = 7.5 fm, with the Schrödinger 1s density there, and say what the comparison implies for the finite-size part of the shift found in (d).</a:t>
            </a:r>
          </a:p>
        </p:txBody>
      </p:sp>
      <p:sp>
        <p:nvSpPr>
          <p:cNvPr id="19" name="part-ref"/>
          <p:cNvSpPr txBox="1"/>
          <p:nvPr/>
        </p:nvSpPr>
        <p:spPr>
          <a:xfrm>
            <a:off x="558800" y="28905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Predict</a:t>
            </a:r>
          </a:p>
        </p:txBody>
      </p:sp>
      <p:sp>
        <p:nvSpPr>
          <p:cNvPr id="20" name="part-marks"/>
          <p:cNvSpPr txBox="1"/>
          <p:nvPr/>
        </p:nvSpPr>
        <p:spPr>
          <a:xfrm>
            <a:off x="11084694" y="28905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1" name="text"/>
          <p:cNvSpPr txBox="1"/>
          <p:nvPr/>
        </p:nvSpPr>
        <p:spPr>
          <a:xfrm>
            <a:off x="558800" y="3126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the point-nucleus Dirac theory 2s₁/₂ and 2p₁/₂ are exactly degenerate. Predict which of the two the finite size of the nucleus raises more, and so which lies higher.</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60</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 does not commute with H, because cα ⋅ p couples an upper component of orbital angular momentum l to a lower one of l′ = 2j − l; together with J², J_z and parity, K = β(Σ ⋅ L + ℏ) commutes with H, and its eigenvalue −κℏ labels the state, |κ| = j + ½ giving j and the sign of κ telling whether the upper component has l = j − ½ (κ &lt; 0) or l = j + ½ (κ &gt; 0)</a:t>
            </a:r>
          </a:p>
        </p:txBody>
      </p:sp>
      <p:sp>
        <p:nvSpPr>
          <p:cNvPr id="17" name="ms-tick"/>
          <p:cNvSpPr txBox="1"/>
          <p:nvPr/>
        </p:nvSpPr>
        <p:spPr>
          <a:xfrm>
            <a:off x="558800" y="2219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219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κ = −1 for 1s₁/₂, +1 for 2p₁/₂ and −2 for 2p₃/₂, with l′ = 1, 0 and 2: the s waves are the upper component of 1s₁/₂ and the lower component of 2p₁/₂, so both reach the nucleus, while 2p₃/₂, with l = 1 and l′ = 2, has none</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treat 2p₁/₂ as a pure p state miss that its lower component is an s wave, which is what makes a p₁/₂ level, unlike p₃/₂, sensitive to the nucleus of a heavy ion. Only the upper component has orbital angular momentum l; the state as a whole is labelled by κ.</a:t>
            </a:r>
          </a:p>
        </p:txBody>
      </p:sp>
      <p:sp>
        <p:nvSpPr>
          <p:cNvPr id="20" name="ms-ref"/>
          <p:cNvSpPr txBox="1"/>
          <p:nvPr/>
        </p:nvSpPr>
        <p:spPr>
          <a:xfrm>
            <a:off x="558800" y="3221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1" name="ms-objective"/>
          <p:cNvSpPr txBox="1"/>
          <p:nvPr/>
        </p:nvSpPr>
        <p:spPr>
          <a:xfrm>
            <a:off x="11400482" y="3221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4626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the point nucleus the Coulomb term is as singular as κ/r and dominates E ± mc², and the r^(γ−1) terms give (γ + κ)a = Zαb and (γ − κ)b = −Zαa, which have a nonzero solution only if γ² = κ² − (Zα)²; the positive root γ = √(κ² − (Zα)²) keeps the density normalisable, and b/a = (γ + κ)/(Zα)</a:t>
            </a:r>
          </a:p>
        </p:txBody>
      </p:sp>
      <p:sp>
        <p:nvSpPr>
          <p:cNvPr id="24" name="ms-tick"/>
          <p:cNvSpPr txBox="1"/>
          <p:nvPr/>
        </p:nvSpPr>
        <p:spPr>
          <a:xfrm>
            <a:off x="558800" y="409575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409575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Z = 92, Zα = 0.6714 and γ = √(1 − 0.4507) = 0.7411 for |κ| = 1, so b/a = (0.7411 + 1)/0.6714 = +2.59 for 2p₁/₂, the s-wave lower component outweighing the upper one near the nucleus, and b/a = (0.7411 − 1)/0.6714 = −0.386 for 1s₁/₂, the upper component dominating; both components share the non-integer power, so G/r and F/r diverge weakly, as r^(γ−1) = r^(−0.26)</a:t>
            </a:r>
          </a:p>
        </p:txBody>
      </p:sp>
      <p:sp>
        <p:nvSpPr>
          <p:cNvPr id="26" name="ms-tick"/>
          <p:cNvSpPr txBox="1"/>
          <p:nvPr/>
        </p:nvSpPr>
        <p:spPr>
          <a:xfrm>
            <a:off x="558800" y="472884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72884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inside a finite nucleus V stays finite, so near the origin only the κ/r terms are singular: for κ &lt; 0, G ∝ r^(−κ) = r^(l+1) and F ∝ r^(l+2) = r^(l′+1), and for κ &gt; 0, F ∝ r^κ = r^(l′+1) and G ∝ r^(κ+1) = r^(l+1); the integer powers of the non-relativistic problem return, each component with its own orbital angular momentum, and the singularity of the point nucleus is removed</a:t>
            </a:r>
          </a:p>
        </p:txBody>
      </p:sp>
      <p:sp>
        <p:nvSpPr>
          <p:cNvPr id="28" name="text"/>
          <p:cNvSpPr txBox="1"/>
          <p:nvPr/>
        </p:nvSpPr>
        <p:spPr>
          <a:xfrm>
            <a:off x="812800" y="543814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drop the Coulomb term against κ/r near a point nucleus recover the integer powers r^(l+1) and r^(l′+1), which hold only inside a finite nucleus. For the point nucleus the two terms are of the same order, both components share the non-integer power γ, and for 2p₁/₂ the small component is not small near the origin.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60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E₁ₛ = γmc² = 0.74113 × 510.999 keV = 378.72 keV; for 2p₁/₂, n − |κ| + γ = 1.7411 and E = 510.999 keV/√(1 + 0.4507/3.0315) = 476.78 keV; for 2p₃/₂, γ = √(4 − 0.4507) = 1.8840 and E = 510.999 keV/√(1 + 0.4507/3.5493) = 481.35 keV</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Lyα1 = 481.35 keV − 378.72 keV = 102.63 keV and Lyα2 = 476.78 keV − 378.72 keV = 98.06 keV, a fine-structure splitting of 4.57 keV, where the non-relativistic theory gives one line at (3/8)(Zα)²mc² = 86.4 keV</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the Bohr formula find a single line at 86.4 keV, 16% low, with no splitting. At Zα = 0.67 the exact formula is needed, and the differences of large energies must be taken to five figures.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measured line lies 102.63 keV − 102.17 keV = 0.46 keV below the point-nucleus value, so with 2p₃/₂ fixed the 1s level lies about 0.46 keV higher, less bound, than the point-nucleus Dirac prediction</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1s binding energy is mc² − E₁ₛ = 510.999 keV − 378.72 keV = 132.28 keV, so the shift is 0.46/132.28 = 0.35% of it, the combined effect of the nucleus's finite size and of the radiative corrections of quantum electrodynamics, which together raise the s level</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give the shift the wrong sign, or put it down to experimental error, miss what the line measures. The 2p₃/₂ level barely overlaps the nucleus, so Lyα1 isolates the ground-state shift and tests quantum electrodynamics where Zα is close to 1.</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exponentials cancel and the ratio is [2/Γ(2γ + 1)](2Zr/a₀)^(2γ−2); with 2Zr/a₀ = 2 × 92 × 7.5 fm/(5.2918 × 10⁴ fm) = 0.0261 and 2γ − 2 = −0.518 it is (2/1.313) × 0.0261^(−0.518) ≈ 10</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weak singularity r^(2γ−2) puts about ten times more of the Dirac electron's density inside the nucleus than the Schrödinger estimate, so the finite-size shift is about ten times what a non-relativistic calculation gives and makes up a substantial part of the 0.46 keV</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density at the nucleus from the Schrödinger formula, as is fine for hydrogen, underestimate the overlap with the nucleus tenfold. The factor r^(2γ−2) is harmless to the normalisation but not to anything that samples the nuclear volume.</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Predict — 1 mark</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2s₁/₂, whose s wave is the large upper component, overlaps the nucleus far more than 2p₁/₂, whose s wave is the lower component that is small over most of the orbit, so 2s₁/₂ is raised more and lies above 2p₁/₂, in the same direction as the radiative Lamb shift</a:t>
            </a:r>
          </a:p>
        </p:txBody>
      </p:sp>
      <p:sp>
        <p:nvSpPr>
          <p:cNvPr id="24" name="text"/>
          <p:cNvSpPr txBox="1"/>
          <p:nvPr/>
        </p:nvSpPr>
        <p:spPr>
          <a:xfrm>
            <a:off x="812800" y="3792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reason from (b), where the lower component of 2p₁/₂ dominates near the origin, may predict the reverse. The ratio b/a fixes the shape near the origin, but the normalisation over the whole orbit, where the upper component dominates, makes the 2p₁/₂ density at the nucleus much smaller than that of 2s₁/₂.</a:t>
            </a:r>
          </a:p>
        </p:txBody>
      </p:sp>
      <p:sp>
        <p:nvSpPr>
          <p:cNvPr id="25" name="panel"/>
          <p:cNvSpPr/>
          <p:nvPr/>
        </p:nvSpPr>
        <p:spPr>
          <a:xfrm>
            <a:off x="558800" y="558800"/>
            <a:ext cx="11074400" cy="12700"/>
          </a:xfrm>
          <a:prstGeom prst="rect">
            <a:avLst/>
          </a:prstGeom>
          <a:solidFill>
            <a:srgbClr val="2F4B45"/>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2F4B45"/>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60</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3"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UAQM-09.01, UAQM-09.03, UAQM-09.04</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free complex scalar field φ(x, t), with φ and φ† treated as independent fields, describes spinless particles of mass m and charge q through the Lagrangian density ℒ = (1/c²)(∂φ†/∂t)(∂φ/∂t) − ∇φ† ⋅ ∇φ − κ²φ†φ, where κ = mc/ℏ. In a box of volume V with periodic boundary conditions the quantised field is φ(x, t) = Σ_k N_k[a_k e^(i(k⋅x − ω_k t)) + b_k† e^(−i(k⋅x − ω_k t))], with ω_k = c√(k² + κ²), N_k = √(ℏc²/(2ω_kV)), [a_k, a_k′†] = [b_k, b_k′†] = δ_kk′ and all other commutators zero. After normal ordering the Hamiltonian is H = Σ_k ℏω_k(a_k†a_k + b_k†b_k). Take ℏc = 197.3 MeV fm.</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Apply the Euler-Lagrange equation for φ† to derive the field equation for φ, and use it to show that the density ρ = (iq/ℏc²)(φ†∂φ/∂t − φ∂φ†/∂t) and the current j = −(iq/ℏ)(φ†∇φ − φ∇φ†) satisfy ∂ρ/∂t + ∇ ⋅ j = 0.</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substituting the mode expansion, show that after normal ordering the charge Q = ∫ρ d³x is qΣ_k(a_k†a_k − b_k†b_k), and hence that a_k† creates a quantum of charge +q and b_k† one of charge −q, each with energy ℏω_k.</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7769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field commutator is [φ(x), φ†(y)] = D(x − y) − D(y − x), where D(x − y) = ⟨0|φ(x)φ†(y)|0⟩ = Σ_k N_k² e^(i(k⋅(x − y) − ω_k(t_x − t_y))). Explain why the commutator vanishes when x − y is spacelike although D(x − y) does not, and what would go wrong if the field contained the a_k terms alone.</a:t>
            </a:r>
          </a:p>
        </p:txBody>
      </p:sp>
      <p:sp>
        <p:nvSpPr>
          <p:cNvPr id="23" name="part-ref"/>
          <p:cNvSpPr txBox="1"/>
          <p:nvPr/>
        </p:nvSpPr>
        <p:spPr>
          <a:xfrm>
            <a:off x="558800" y="51117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24" name="part-marks"/>
          <p:cNvSpPr txBox="1"/>
          <p:nvPr/>
        </p:nvSpPr>
        <p:spPr>
          <a:xfrm>
            <a:off x="11009102" y="51117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34797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equal times and separation r, D is proportional to (1/r)K₁(κr), which for κr ≫ 1 behaves as r^(−3/2)e^(−κr). For a π⁺, with mc² = 139.6 MeV, estimate the length 1/κ over which the amplitude extends outside the light cone, and the factor by which D falls between r = 5 fm and r = 10 fm, stating your assumptions.</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60</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density ρ of this question, as an operator of the quantised field, with the same expression read as a probability density in the one-particle Klein-Gordon theory.</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33 / 60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∂ℒ/∂(∂_tφ†) = (1/c²)∂_tφ, ∂ℒ/∂(∇φ†) = −∇φ and ∂ℒ/∂φ† = −κ²φ, so ∂_t[∂ℒ/∂(∂_tφ†)] + ∇ ⋅ [∂ℒ/∂(∇φ†)] − ∂ℒ/∂φ† = 0 gives (1/c²)∂²φ/∂t² − ∇²φ + κ²φ = 0, the Klein-Gordon equation, with its conjugate for φ†</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∂ρ/∂t = (iq/ℏc²)(φ†∂²_tφ − φ∂²_tφ†), the products of first time derivatives cancelling, and likewise ∇ ⋅ j = −(iq/ℏ)(φ†∇²φ − φ∇²φ†)</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∂²_tφ = c²(∇²φ − κ²φ) and its conjugate, the κ² terms cancel and ∂ρ/∂t = (iq/ℏ)(φ†∇²φ − φ∇²φ†) = −∇ ⋅ j: the current is conserved, the Noether current of the symmetry φ → e^(−iθ)φ</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treat φ and φ† as one real field lose the conserved charge altogether, since a real field has no phase to rotate. Varying with respect to φ instead gives the equation for φ†, which is equally valid once conjugated.</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∫e^(i(k − k′)⋅x) d³x = Vδ_kk′ pairs each operator with one of the same mode or of the opposite mode, and the terms in a_k b_(−k) e^(−2iω_k t) and in a_k†b_(−k)† e^(2iω_k t) enter φ†∂_tφ and φ∂_tφ† with the same coefficient and cancel, so Q is independent of time</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mode then contributes (iq/ℏc²)(−iω_k)N_k²V(a_k†a_k + a_k a_k† − b_k b_k† − b_k†b_k) = (q/2)(a_k†a_k + a_k a_k† − b_k b_k† − b_k†b_k), since ω_kN_k²V/ℏc² = ½; normal ordering gives Q = qΣ_k(a_k†a_k − b_k†b_k)</a:t>
            </a:r>
          </a:p>
        </p:txBody>
      </p:sp>
      <p:sp>
        <p:nvSpPr>
          <p:cNvPr id="28" name="ms-tick"/>
          <p:cNvSpPr txBox="1"/>
          <p:nvPr/>
        </p:nvSpPr>
        <p:spPr>
          <a:xfrm>
            <a:off x="558800" y="44126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4126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 a_k†] = qa_k† and [Q, b_k†] = −qb_k†, so a_k†|0⟩ has charge +q and b_k†|0⟩ charge −q, while [H, a_k†] = ℏω_k a_k† and [H, b_k†] = ℏω_k b_k† give both the energy ℏω_k: the antiparticle has the opposite charge and a positive energy</a:t>
            </a:r>
          </a:p>
        </p:txBody>
      </p:sp>
      <p:sp>
        <p:nvSpPr>
          <p:cNvPr id="30" name="text"/>
          <p:cNvSpPr txBox="1"/>
          <p:nvPr/>
        </p:nvSpPr>
        <p:spPr>
          <a:xfrm>
            <a:off x="812800" y="49320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keep only the a-terms find a charge of one sign and miss the antiparticles; those who expect b-quanta to have negative energy have confused the sign of the charge with the sign of the energy, which H fixes as positive.</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60</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spacelike x − y, D depends only on the invariant interval (at equal times it is even in x − y, by k → −k), and a proper Lorentz transformation can carry a spacelike x − y into −(x − y); so D(x − y) = D(y − x) and the commutator vanishes, although each term is nonzero</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second term comes from the b-operators: the amplitude for an antiparticle to travel from x to y cancels that for a particle to travel from y to x; with the a-terms alone, [φ(x), φ†(y)] = D(x − y), nonzero at spacelike separation, so a measurement at one point could affect another outside its light cone: a relativistic charged field needs its antiparticle</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this part catches is the belief that nothing propagates outside the light cone. The amplitude does; causality is a property of the commutator, and it is the antiparticle term that secures it.</a:t>
            </a:r>
          </a:p>
        </p:txBody>
      </p:sp>
      <p:sp>
        <p:nvSpPr>
          <p:cNvPr id="20" name="ms-ref"/>
          <p:cNvSpPr txBox="1"/>
          <p:nvPr/>
        </p:nvSpPr>
        <p:spPr>
          <a:xfrm>
            <a:off x="558800" y="3221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2 marks</a:t>
            </a:r>
          </a:p>
        </p:txBody>
      </p:sp>
      <p:sp>
        <p:nvSpPr>
          <p:cNvPr id="21" name="ms-objective"/>
          <p:cNvSpPr txBox="1"/>
          <p:nvPr/>
        </p:nvSpPr>
        <p:spPr>
          <a:xfrm>
            <a:off x="11400482" y="3221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462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1/κ = ℏc/mc² = 197.3 MeV fm/139.6 MeV = 1.41 fm, the pion's reduced Compton wavelength</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assuming the asymptotic form already holds at κr = 5/1.41 = 3.5, D(10 fm)/D(5 fm) ≈ (1/2)^(3/2) e^(−5/1.41) = 0.354 × 0.029 = 0.010 (the Bessel functions themselves give 0.0098): a hundredfold fall, but never zero</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keep only the exponential find 0.029, three times too large, since the r^(−3/2) is not negligible over a factor of two in r. That κr = 3.5 is only moderately large is an assumption to state, not to hide.</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one-particle theory the same bilinear (without the factor q) is negative on negative-frequency solutions and can be given either sign by the initial data, so it cannot be a probability density, and the negative-energy solutions have no consistent meaning</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field theory it is the charge density: its integral has eigenvalues q(N_a − N_b), negative values counting antiparticles, which have positive energy and states of positive norm; the indefinite sign becomes the two signs of charge, not of probability</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comparison must say what changes and why. Candidates who say the sign problem simply disappears miss that it is reinterpreted: the same indefinite quantity is now a charge, for which both signs are physical.</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60</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UAQM-10.03, UAQM-10.04, UAQM-10.05, UAQM-10.09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electrons occupy a molecule of two sites, 1 and 2, each with one orbital, described by the Hubbard Hamiltonian H = −t Σ_σ (c₁σ†c₂σ + c₂σ†c₁σ) + U(n₁↑n₁↓ + n₂↑n₂↓), with hopping t = 0.40 eV and on-site repulsion U = 3.2 eV. The operators obey {c_iσ, c_jσ′†} = δ_ij δ_σσ′ and {c_iσ, c_jσ′} = 0. In the sector with S_z = 0 a basis is |D₁⟩ = c₁↑†c₁↓†|0⟩ and |D₂⟩ = c₂↑†c₂↓†|0⟩, with both electrons on one site, and |A⟩ = c₁↑†c₂↓†|0⟩ and |B⟩ = c₂↑†c₁↓†|0⟩, with one electron on each.</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hopping term T sends both |A⟩ and |B⟩ to −t(|D₁⟩ + |D₂⟩), and hence that in the basis |S⟩ = (|A⟩ + |B⟩)/√2, |D₊⟩ = (|D₁⟩ + |D₂⟩)/√2 the Hamiltonian is the matrix [[0, −2t], [−2t, U]], while (|A⟩ − |B⟩)/√2 and (|D₁⟩ − |D₂⟩)/√2 are eigenstates with energies 0 and U.</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ground-state energy and the singlet-triplet splitting, and compare the splitting with the superexchange coupling 4t²/U.</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probability of finding both electrons on the same site in the ground state.</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describes the ground state by the restricted Hartree-Fock determinant, with both electrons in the bonding orbital, created by (c₁σ† + c₂σ†)/√2. Evaluate this description: find its energy and its probability of double occupation, and say what it gets wrong as U/t grows.</a:t>
            </a:r>
          </a:p>
        </p:txBody>
      </p:sp>
      <p:sp>
        <p:nvSpPr>
          <p:cNvPr id="26" name="part-ref"/>
          <p:cNvSpPr txBox="1"/>
          <p:nvPr/>
        </p:nvSpPr>
        <p:spPr>
          <a:xfrm>
            <a:off x="558800" y="50749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7" name="part-marks"/>
          <p:cNvSpPr txBox="1"/>
          <p:nvPr/>
        </p:nvSpPr>
        <p:spPr>
          <a:xfrm>
            <a:off x="11009102" y="50749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3111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Unrestricted Hartree-Fock lets the up-spin and down-spin electrons occupy different orbitals, and its best determinant has energy −2t²/U = −0.10 eV. Explain why it recovers only about half of the exact binding, and what symmetry of H it breaks to do so.</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60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|A⟩ only c₂↑†c₁↑ and c₁↓†c₂↓ act: c₂↑†c₁↑c₁↑†c₂↓†|0⟩ = c₂↑†c₂↓†|0⟩ = |D₂⟩, and c₁↓†c₂↓c₁↑†c₂↓†|0⟩ = −c₁↓†c₁↑†|0⟩ = +|D₁⟩, two anticommutation signs cancelling; likewise c₁↑†c₂↑|B⟩ = |D₁⟩ and c₂↓†c₁↓|B⟩ = |D₂⟩, so T|A⟩ = T|B⟩ = −t(|D₁⟩ + |D₂⟩)</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U term acts only on |D₁⟩ and |D₂⟩, each with eigenvalue U, and |A⟩, |B⟩ have energy 0; by Hermiticity T|D₁⟩ = T|D₂⟩ = −t(|A⟩ + |B⟩), so T annihilates (|A⟩ − |B⟩)/√2 and (|D₁⟩ − |D₂⟩)/√2, which are eigenstates with energies 0 and U</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⟨S|T|D₊⟩ = ½(⟨A| + ⟨B|)(−2t)(|A⟩ + |B⟩) = −2t, so on {|S⟩, |D₊⟩} H = [[0, −2t], [−2t, U]]; |S⟩ = (c₁↑†c₂↓† − c₁↓†c₂↑†)|0⟩/√2 is the spin singlet and (|A⟩ − |B⟩)/√2 the triplet with m = 0</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Every sign here comes from moving one operator past another. A candidate who drops them can find T|B⟩ = −t(|D₁⟩ − |D₂⟩), couple the triplet to the doubly occupied states, and obtain a ground state of the wrong spin.</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E₀ = [U − √(U² + 16t²)]/2 = [3.2 − √(10.24 + 2.56)]/2 eV = (3.2 − 3.578)/2 eV = −0.189 eV, a spin singlet</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triplet lies at 0, so the splitting is 0.189 eV, against 4t²/U = 4(0.40)²/3.2 eV = 0.200 eV, 6% high because t/U = 0.125 is not very small; the coupling is antiferromagnetic</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quote 4t²/U as the splitting have used the large-U limit without checking t/U. The exact 2 × 2 result is available, and the superexchange formula should be judged against it.</a:t>
            </a:r>
          </a:p>
        </p:txBody>
      </p:sp>
      <p:sp>
        <p:nvSpPr>
          <p:cNvPr id="29" name="ms-ref"/>
          <p:cNvSpPr txBox="1"/>
          <p:nvPr/>
        </p:nvSpPr>
        <p:spPr>
          <a:xfrm>
            <a:off x="558800" y="497141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30" name="ms-objective"/>
          <p:cNvSpPr txBox="1"/>
          <p:nvPr/>
        </p:nvSpPr>
        <p:spPr>
          <a:xfrm>
            <a:off x="11400482" y="497141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5212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212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row of (H − E₀) acting on the amplitudes s of |S⟩ and d of |D₊⟩ gives −2td = E₀s, so d/s = −E₀/2t = 0.189/0.80 = 0.236</a:t>
            </a:r>
          </a:p>
        </p:txBody>
      </p:sp>
      <p:sp>
        <p:nvSpPr>
          <p:cNvPr id="33" name="ms-tick"/>
          <p:cNvSpPr txBox="1"/>
          <p:nvPr/>
        </p:nvSpPr>
        <p:spPr>
          <a:xfrm>
            <a:off x="558800" y="546544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46544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d²/(s² + d²) = 0.0557/1.0557 = 0.053, about 5%, against 50% for two electrons that ignore each other</a:t>
            </a:r>
          </a:p>
        </p:txBody>
      </p:sp>
      <p:sp>
        <p:nvSpPr>
          <p:cNvPr id="35" name="text"/>
          <p:cNvSpPr txBox="1"/>
          <p:nvPr/>
        </p:nvSpPr>
        <p:spPr>
          <a:xfrm>
            <a:off x="812800" y="579501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Normalising is the step most often missed: 0.236 is a ratio of amplitudes, and the probability is d²/(1 + d²), not 0.236 or 0.236².</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38 / 60</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determinant is ½(c₁↑† + c₂↑†)(c₁↓† + c₂↓†)|0⟩ = (|S⟩ + |D₊⟩)/√2, with energy ½(0 + U) − 2t = U/2 − 2t = +0.80 eV, 0.99 eV above the exact −0.19 eV: the correlation energy, −0.99 eV, is about five times the magnitude of the exact energy itself</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its probability of double occupation is 50% whatever U is, against the exact 5%: one determinant of delocalised orbitals cannot keep the two electrons apart</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 U/t grows the restricted energy rises as U/2 while the exact energy tends to −4t²/U, approaching zero from below: restricted Hartree-Fock fails worst exactly where the spins localise and couple antiferromagnetically, the dissociation problem of H₂</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expected answer, that the restricted determinant is a reasonable first approximation, is what this part tests. Its energy is positive here although the exact ground state is bound, and its error grows without limit with U.</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U ≫ t the unrestricted determinant approaches |A⟩ = (|S⟩ + |T₀⟩)/√2, with |T₀⟩ = (|A⟩ − |B⟩)/√2: an equal mixture of the singlet, near −4t²/U, and the triplet, at 0, so its energy is about their average, −2t²/U</a:t>
            </a:r>
          </a:p>
        </p:txBody>
      </p:sp>
      <p:sp>
        <p:nvSpPr>
          <p:cNvPr id="26" name="ms-tick"/>
          <p:cNvSpPr txBox="1"/>
          <p:nvPr/>
        </p:nvSpPr>
        <p:spPr>
          <a:xfrm>
            <a:off x="558800" y="415925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to localise the spins it breaks the spin-rotation symmetry, since the determinant is not an eigenstate of S², and the symmetry exchanging the sites; the singlet (|A⟩ + |B⟩)/√2, which the exact ground state 0.973|S⟩ + 0.230|D₊⟩ approaches as U/t grows, is a sum of two determinants, which no single determinant can represent</a:t>
            </a:r>
          </a:p>
        </p:txBody>
      </p:sp>
      <p:sp>
        <p:nvSpPr>
          <p:cNvPr id="28" name="text"/>
          <p:cNvSpPr txBox="1"/>
          <p:nvPr/>
        </p:nvSpPr>
        <p:spPr>
          <a:xfrm>
            <a:off x="812800" y="48685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lower unrestricted energy as proof of a better state should notice that it has no definite total spin. Broken symmetry buys energy at the price of a state that is not an eigenstate of S².</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60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UAQM-13.02, UAQM-13.03, UAQM-13.04, UAQM-13.05, UAQM-13.07</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Bethe's non-relativistic calculation a hydrogen atom in a state |n⟩ is coupled to the transverse vacuum field through H′ = (e/m)A ⋅ p in the dipole approximation, photon energies being cut off at K. Summing the second-order energy over photon modes and polarisations gives W_n = −(2α/(3πm²c²)) Σ_m |⟨m|p|n⟩|² ∫₀^K k dk/(E_m − E_n + k), where k = ℏω is the photon energy and the sum runs over all bound and continuum states |m⟩. For a free electron of momentum p the same calculation gives W_free = −(2α/(3πm²c²))p²K. Write p_mn = ⟨m|p|n⟩. Take mc² = 0.510999 MeV, α = 1/137.036, 1 Ry = 13.6057 eV and h = 4.1357 × 10⁻¹⁵ eV s.</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for K large compared with every |E_m − E_n| that matters, W_n grows linearly with K, and that the coefficient of K is the free-electron result averaged over the state |n⟩.</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201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linear term is removed by mass renormalisation, and why what remains depends on K only through a logarithm.</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39420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sum rule Σ_m|p_mn|²(E_m − E_n) = (ℏ²/2)⟨n|∇²V|n⟩ holds for V = −e²/(4πε₀r). Defining the mean excitation energy K₀ by ln K₀ = Σ_m|p_mn|²(E_m − E_n) ln|E_m − E_n| / Σ_m|p_mn|²(E_m − E_n), show that ΔE_n = (4α⁵mc²/(3πn³)) ln(K/K₀) for s states, and that the term in ln K vanishes in every other state. You may use |ψ_ns(0)|² = 1/(πn³a₀³), a₀ = ℏ/(αmc) and e²/(4πε₀) = αℏc.</a:t>
            </a:r>
          </a:p>
        </p:txBody>
      </p:sp>
      <p:sp>
        <p:nvSpPr>
          <p:cNvPr id="23" name="part-ref"/>
          <p:cNvSpPr txBox="1"/>
          <p:nvPr/>
        </p:nvSpPr>
        <p:spPr>
          <a:xfrm>
            <a:off x="558800" y="51282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51282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3644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 the cutoff at K = mc² and the quoted mean excitation energies K₀(2s) = 16.64 Ry and K₀(1s) = 19.77 Ry, calculate the shifts of 2s and of 1s in frequency units, and compare them with the measured 2s₁/₂–2p₁/₂ splitting of 1057.8 MHz and 1s shift of 8.17 GHz.</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40 / 60</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non-relativistic calculation fixes the cutoff K only to within a factor of about two. Evaluate whether the agreement found in (d) shows that Bethe's choice K = mc² is correct.</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60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Δ = E_m − E_n, ∫₀^K k dk/(Δ + k) = K − Δ ln|(Δ + K)/Δ| ≈ K − Δ ln(K/|Δ|) for K ≫ |Δ|, so W_n = −(2α/3πm²c²)[K Σ_m|p_mn|² − Σ_m|p_mn|²Δ ln(K/|Δ|)]</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closure Σ_m|p_mn|² = ⟨n|p²|n⟩, so the linear term is −(2αK/3πm²c²)⟨n|p²|n⟩ = ⟨n|W_free|n⟩: the bound electron's self-energy diverges exactly as a free electron's with the same momentum distribution</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try to evaluate the sum over states before separating the divergence get lost in the continuum. Closure does the sum in one line, and shows that the divergence knows nothing about the binding.</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W_free = −(2αK/3πm²c²)p² changes the coefficient of p²: p²/2m₀ + W_free = p²/2(m₀ + δm) with δm = 4αK/(3πc²), an electromagnetic mass; the measured mass already contains it, so writing H with the observed mass subtracts W_free and removes the linear term from every state (the A² term, the same for every state in the dipole approximation, drops out of all intervals)</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what remains, ΔE_n = (2α/3πm²c²) Σ_m|p_mn|²(E_m − E_n) ln(K/|E_m − E_n|), exists only because the electron is bound, vanishing for a free one, and keeps K only in a logarithm, because photons much more energetic than the binding cannot tell a bound electron from a free one</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subtraction is not an arbitrary deletion of an infinity: the same divergent operator appears for the free electron, where it is observable only as part of the mass. A candidate who cannot say what is subtracted, and why it is the same for every state, has not explained it.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42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∇²(1/r) = −4πδ³(r) gives ∇²V = (e²/ε₀)δ³(r) = 4παℏc δ³(r), so the sum rule gives 2παℏ³c|ψ_n(0)|², which vanishes unless l = 0: the term in ln K acts on s states only</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the definition of K₀, ΔE_n = (2α/3πm²c²) × 2παℏ³c|ψ_n(0)|² × ln(K/K₀) = (4α²ℏ³/3m²c)|ψ_n(0)|² ln(K/K₀)</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|ψ_ns(0)|² = 1/(πn³a₀³) = α³m³c³/(πn³ℏ³), ΔE_n = (4α⁵mc²/(3πn³)) ln(K/K₀): of order α⁵mc²/n³ times a large logarithm</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sum rule is the step that turns an intractable sum over states into a contact term. Candidates who miss the delta function in ∇²(1/r) find zero, and those who forget that ψ(0) = 0 for l ≥ 1 cannot explain why 2p₁/₂ stays put.</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n = 2, 4α⁵mc²/(3π × 8) = 5.610 × 10⁻⁷ eV, which is 135.6 MHz</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ln(mc²/K₀) = ln(510999 eV/226.4 eV) = 7.722, so the 2s shift is 135.6 MHz × 7.722 = 1047 MHz, 1% below the measured 1057.8 MHz, 2p₁/₂ receiving no logarithmic shift</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1s the prefactor is 8 × 135.6 MHz = 1085 MHz and ln(510999 eV/269.0 eV) = 7.549, giving 8.19 GHz against the measured 8.17 GHz</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Leaving K₀ in rydbergs while mc² is in electronvolts gives a logarithm near 10.3 and a 2s shift a third too large. The 1s shift is less than eight times the 2s shift because its mean excitation energy is higher.</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60</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factor of two in K changes the 2s shift by 135.6 MHz × ln 2 = 94 MHz, about 9%, and the 1s shift by 0.75 GHz; agreement at the 1% level is therefore much closer than the method can guarantee, and is partly fortunate</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what the calculation does establish is robust against the cutoff: a shift of order α⁵mc²/n³ times a logarithm, confined to s states, with a 1s to 2s ratio of 7.8 rather than 8; removing the cutoff needs the covariant QED calculation, which also adds vacuum polarisation and the anomalous moment, each worth tens of MHz</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good evaluation sizes the uncertainty before admiring the agreement. Candidates who conclude that the non-relativistic theory is accurate to 1% have mistaken a fortunate cutoff for a precise one.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60</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UAQM-14.02, UAQM-14.06</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InGaAs quantum dot at 4 K is driven resonantly by a narrow-band laser, and its fluorescence is recorded as the laser frequency is scanned across the transition. For each laser power P at the dot, the full width at half maximum Δν of the fluorescence line, as a frequency, is recorded. A separate time-resolved measurement gives the population relaxation time T₁ = 0.80 ns. For a two-level emitter with population relaxation time T₁ and coherence time T₂, driven at Rabi frequency Ω and detuning Δ (both angular frequencies), the steady state of the optical Bloch equations has the excited-state population ρ_ee = ½Ω²T₁T₂/(1 + Δ²T₂² + Ω²T₁T₂), and Ω² is proportional to P. Without pure dephasing T₂ = 2T₁; in general 1/T₂ = 1/(2T₁) + 1/T_φ, where T_φ is the pure dephasing time.</a:t>
            </a:r>
          </a:p>
        </p:txBody>
      </p:sp>
      <p:sp>
        <p:nvSpPr>
          <p:cNvPr id="14" name="text"/>
          <p:cNvSpPr txBox="1"/>
          <p:nvPr/>
        </p:nvSpPr>
        <p:spPr>
          <a:xfrm>
            <a:off x="558800" y="302641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Fluorescence linewidth of one quantum dot at six laser powers</a:t>
            </a:r>
          </a:p>
        </p:txBody>
      </p:sp>
      <p:graphicFrame>
        <p:nvGraphicFramePr>
          <p:cNvPr id="15" name="readings"/>
          <p:cNvGraphicFramePr>
            <a:graphicFrameLocks noGrp="1"/>
          </p:cNvGraphicFramePr>
          <p:nvPr/>
        </p:nvGraphicFramePr>
        <p:xfrm>
          <a:off x="558800" y="3255010"/>
          <a:ext cx="11049000" cy="2044700"/>
        </p:xfrm>
        <a:graphic>
          <a:graphicData uri="http://schemas.openxmlformats.org/drawingml/2006/table">
            <a:tbl>
              <a:tblPr firstRow="1"/>
              <a:tblGrid>
                <a:gridCol w="3683000"/>
                <a:gridCol w="3683000"/>
                <a:gridCol w="3683000"/>
              </a:tblGrid>
              <a:tr h="292100">
                <a:tc>
                  <a:txBody>
                    <a:bodyPr/>
                    <a:lstStyle/>
                    <a:p>
                      <a:pPr marL="0" indent="0" algn="l">
                        <a:lnSpc>
                          <a:spcPct val="100000"/>
                        </a:lnSpc>
                        <a:buNone/>
                      </a:pPr>
                      <a:r>
                        <a:rPr lang="en-GB" sz="1000" b="1" i="0" dirty="0">
                          <a:solidFill>
                            <a:srgbClr val="F3EFDF"/>
                          </a:solidFill>
                          <a:latin typeface="Arial"/>
                          <a:cs typeface="Arial"/>
                        </a:rPr>
                        <a:t>Run</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Laser power P / nW</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Linewidth Δν / MHz</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289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314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361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429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554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732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5477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7" name="part-marks"/>
          <p:cNvSpPr txBox="1"/>
          <p:nvPr/>
        </p:nvSpPr>
        <p:spPr>
          <a:xfrm>
            <a:off x="11009102" y="5477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57137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Δν = (1/πT₂)√(1 + Ω²T₁T₂), and hence that Δν² = Δν₀²(1 + P/P_sat), where Δν₀ = 1/(πT₂) and P_sat is the power at which Ω²T₁T₂ = 1.</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45 / 60</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Describe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how the readings should be plotted to test this model and to extract Δν₀ and P_sat, and explain why the narrowest line measured is not itself Δν₀.</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3545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gradient and intercept of your graph, and hence Δν₀ and P_sat.</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29286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this emitter's line is lifetime-limited, finding T₂ and, if it is needed, the pure dephasing time T_φ.</a:t>
            </a:r>
          </a:p>
        </p:txBody>
      </p:sp>
      <p:sp>
        <p:nvSpPr>
          <p:cNvPr id="22" name="part-ref"/>
          <p:cNvSpPr txBox="1"/>
          <p:nvPr/>
        </p:nvSpPr>
        <p:spPr>
          <a:xfrm>
            <a:off x="558800" y="326644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3" name="part-marks"/>
          <p:cNvSpPr txBox="1"/>
          <p:nvPr/>
        </p:nvSpPr>
        <p:spPr>
          <a:xfrm>
            <a:off x="11084694" y="326644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4" name="text"/>
          <p:cNvSpPr txBox="1"/>
          <p:nvPr/>
        </p:nvSpPr>
        <p:spPr>
          <a:xfrm>
            <a:off x="558800" y="35026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Predict the rate at which the dot scatters photons when it is driven on resonance at P = 40 nW.</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46 / 60</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ρ_ee is a Lorentzian in Δ that falls to half its peak value when Δ²T₂² = 1 + Ω²T₁T₂, so its full width in angular frequency is (2/T₂)√(1 + Ω²T₁T₂)</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dividing by 2π, Δν = (1/πT₂)√(1 + Ω²T₁T₂); with Ω²T₁T₂ = P/P_sat this gives Δν² = Δν₀²(1 + P/P_sat), linear in P</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half-width for the full width, or forget the 2π between angular and ordinary frequency, carry a factor of 2 or 2π into T₂.</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Describe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727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plot Δν² against P: the model predicts a straight line whose intercept at P = 0 is Δν₀² and whose gradient is Δν₀²/P_sat, so P_sat = intercept/gradient; a plot of Δν against P curves and cannot be extrapolated reliably</a:t>
            </a:r>
          </a:p>
        </p:txBody>
      </p:sp>
      <p:sp>
        <p:nvSpPr>
          <p:cNvPr id="24" name="ms-tick"/>
          <p:cNvSpPr txBox="1"/>
          <p:nvPr/>
        </p:nvSpPr>
        <p:spPr>
          <a:xfrm>
            <a:off x="558800" y="31711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even the lowest power, 2.0 nW, is about a sixth of P_sat, so the 289 MHz line is already power-broadened by about 8%; the zero-power width has to be found by extrapolation</a:t>
            </a:r>
          </a:p>
        </p:txBody>
      </p:sp>
      <p:sp>
        <p:nvSpPr>
          <p:cNvPr id="26" name="text"/>
          <p:cNvSpPr txBox="1"/>
          <p:nvPr/>
        </p:nvSpPr>
        <p:spPr>
          <a:xfrm>
            <a:off x="812800" y="36906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Taking the narrowest line as the unbroadened one is the error this part catches: it gives T₂ = 1.10 ns and a dephasing time that is too short.</a:t>
            </a:r>
          </a:p>
        </p:txBody>
      </p:sp>
      <p:sp>
        <p:nvSpPr>
          <p:cNvPr id="27" name="ms-ref"/>
          <p:cNvSpPr txBox="1"/>
          <p:nvPr/>
        </p:nvSpPr>
        <p:spPr>
          <a:xfrm>
            <a:off x="558800" y="40081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40081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9" name="ms-tick"/>
          <p:cNvSpPr txBox="1"/>
          <p:nvPr/>
        </p:nvSpPr>
        <p:spPr>
          <a:xfrm>
            <a:off x="558800" y="4248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48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Δν² = 0.835, 0.986, 1.303, 1.840, 3.069 and 5.358 × 10⁵ MHz², which lie on a straight line to within 2%</a:t>
            </a:r>
          </a:p>
        </p:txBody>
      </p:sp>
      <p:sp>
        <p:nvSpPr>
          <p:cNvPr id="31" name="ms-tick"/>
          <p:cNvSpPr txBox="1"/>
          <p:nvPr/>
        </p:nvSpPr>
        <p:spPr>
          <a:xfrm>
            <a:off x="558800" y="45021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5021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5.8 × 10³ MHz² nW⁻¹ (accept 5.7 to 6.0 × 10³ MHz² nW⁻¹) and intercept = 7.1 × 10⁴ MHz² (accept 6.9 to 7.3 × 10⁴ MHz²)</a:t>
            </a:r>
          </a:p>
        </p:txBody>
      </p:sp>
      <p:sp>
        <p:nvSpPr>
          <p:cNvPr id="33" name="ms-tick"/>
          <p:cNvSpPr txBox="1"/>
          <p:nvPr/>
        </p:nvSpPr>
        <p:spPr>
          <a:xfrm>
            <a:off x="558800" y="47555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555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Δν₀ = √(intercept) = 266 MHz (accept 263 to 270 MHz) and P_sat = intercept/gradient = 12 nW (accept 11.5 to 12.8 nW)</a:t>
            </a:r>
          </a:p>
        </p:txBody>
      </p:sp>
      <p:sp>
        <p:nvSpPr>
          <p:cNvPr id="35" name="text"/>
          <p:cNvSpPr txBox="1"/>
          <p:nvPr/>
        </p:nvSpPr>
        <p:spPr>
          <a:xfrm>
            <a:off x="812800" y="50850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line forced through the origin, or fitted to Δν rather than Δν², gives no meaningful intercept. The intercept is in MHz², so Δν₀ is its square root; candidates who forget the root report a width of 7 × 10⁴ MHz.</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47 / 60</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T₂ = 1/(πΔν₀) = 1/(π × 266 × 10⁶ Hz) = 1.20 ns (accept 1.18 to 1.21 ns)</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lifetime-limited line would have T₂ = 2T₁ = 1.60 ns and Δν₀ = 1/(2πT₁) = 199 MHz; the measured 266 MHz is a third wider, so the line is not lifetime-limited</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1/T_φ = 1/T₂ − 1/(2T₁) = (0.836 − 0.625) ns⁻¹ = 0.211 ns⁻¹, so T_φ = 4.7 ns (accept 4.5 to 5.0 ns): pure dephasing, from phonons or fluctuating charges near the dot, which a measurement of T₁ cannot see</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compare T₂ with T₁ rather than with 2T₁ conclude that coherence outlasts population and that something has gone wrong. The bound is T₂ ≤ 2T₁, and the shortfall from it measures the pure dephasing.</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1 mark</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P/P_sat = 40/12 = 3.3, ρ_ee = ½ × 3.3/4.3 = 0.38, and the scattering rate ρ_ee/T₁ = 0.38/(0.80 ns) = 4.8 × 10⁸ s⁻¹, about 77% of the saturated maximum 1/(2T₁) = 6.3 × 10⁸ s⁻¹</a:t>
            </a:r>
          </a:p>
        </p:txBody>
      </p:sp>
      <p:sp>
        <p:nvSpPr>
          <p:cNvPr id="26" name="text"/>
          <p:cNvSpPr txBox="1"/>
          <p:nvPr/>
        </p:nvSpPr>
        <p:spPr>
          <a:xfrm>
            <a:off x="812800" y="40455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rate is ρ_ee/T₁, not ρ_ee/T₂: only the decay of population emits photons, and however hard the dot is driven the rate cannot exceed 1/(2T₁).</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UAQM-11.03, UAQM-11.05, UAQM-12.01, UAQM-12.02, UAQM-12.03</a:t>
            </a:r>
          </a:p>
        </p:txBody>
      </p:sp>
      <p:sp>
        <p:nvSpPr>
          <p:cNvPr id="13" name="text"/>
          <p:cNvSpPr txBox="1"/>
          <p:nvPr/>
        </p:nvSpPr>
        <p:spPr>
          <a:xfrm>
            <a:off x="558800" y="1346200"/>
            <a:ext cx="11074400" cy="171704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cubic box of volume V with periodic boundary conditions, the transverse vector potential in Coulomb gauge is, in the Heisenberg picture, A(r, t) = Σ_(k,λ) √(ℏ/(2ε₀ω_kV)) [a_(kλ) ε_(kλ) e^(i(k⋅r − ω_k t)) + a_(kλ)† ε_(kλ)* e^(−i(k⋅r − ω_k t))], with ω_k = ck, two unit polarisation vectors ε_(kλ) perpendicular to k for each k, and [a_(kλ), a_(k′λ′)†] = δ_kk′ δ_λλ′. A one-electron atom or ion, with an infinitely heavy nucleus at the origin, has an excited state |b⟩ and a lower state |a⟩ separated by ℏω₀. It couples to the field through H′ = (e/m)A(0) ⋅ p, the dipole approximation, where −e and m are the electron's charge and mass, and ⟨a|p|b⟩ = −imω₀⟨a|r|b⟩. For a hydrogen-like ion of nuclear charge Ze, |⟨1s|r|2p, m⟩|² = (2¹⁵/3¹⁰)(a₀/Z)² for each m, and the 2p–1s energy difference is (3/4)Z² × 13.606 eV. Take ℏ = 1.055 × 10⁻³⁴ J s, e = 1.602 × 10⁻¹⁹ C, ε₀ = 8.854 × 10⁻¹² F m⁻¹, c = 2.998 × 10⁸ m s⁻¹ and a₀ = 5.292 × 10⁻¹¹ m.</a:t>
            </a:r>
          </a:p>
        </p:txBody>
      </p:sp>
      <p:sp>
        <p:nvSpPr>
          <p:cNvPr id="14" name="part-ref"/>
          <p:cNvSpPr txBox="1"/>
          <p:nvPr/>
        </p:nvSpPr>
        <p:spPr>
          <a:xfrm>
            <a:off x="558800" y="32410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32410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4772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the transverse electric field operator from A, and show that in the vacuum each mode contributes ℏω_k/(2ε₀V) to ⟨E²⟩, so that its mean electric energy is half its zero-point energy.</a:t>
            </a:r>
          </a:p>
        </p:txBody>
      </p:sp>
      <p:sp>
        <p:nvSpPr>
          <p:cNvPr id="17" name="part-ref"/>
          <p:cNvSpPr txBox="1"/>
          <p:nvPr/>
        </p:nvSpPr>
        <p:spPr>
          <a:xfrm>
            <a:off x="558800" y="4013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4013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4249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matrix element for emission of a photon into a mode (k, λ) already holding n photons is ⟨a; n + 1|H′|b; n⟩ = (e/m)√(ℏ/(2ε₀ω_kV)) √(n + 1) ε_(kλ)* ⋅ ⟨a|p|b⟩, and explain why this makes an excited atom in the vacuum emit, though an atom in a classical field of zero amplitude never does.</a:t>
            </a:r>
          </a:p>
        </p:txBody>
      </p:sp>
      <p:sp>
        <p:nvSpPr>
          <p:cNvPr id="20" name="part-ref"/>
          <p:cNvSpPr txBox="1"/>
          <p:nvPr/>
        </p:nvSpPr>
        <p:spPr>
          <a:xfrm>
            <a:off x="558800" y="4983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4983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52197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Fermi's golden rule, and summing over all modes, directions and both polarisations, derive A = ω₀³e²|⟨a|r|b⟩|²/(3πε₀ℏc³) for spontaneous emission from |b⟩ to |a⟩.</a:t>
            </a:r>
          </a:p>
        </p:txBody>
      </p:sp>
      <p:sp>
        <p:nvSpPr>
          <p:cNvPr id="23" name="panel"/>
          <p:cNvSpPr/>
          <p:nvPr/>
        </p:nvSpPr>
        <p:spPr>
          <a:xfrm>
            <a:off x="558800" y="558800"/>
            <a:ext cx="11074400" cy="12700"/>
          </a:xfrm>
          <a:prstGeom prst="rect">
            <a:avLst/>
          </a:prstGeom>
          <a:solidFill>
            <a:srgbClr val="C6C8BB"/>
          </a:solidFill>
          <a:ln>
            <a:noFill/>
          </a:ln>
        </p:spPr>
      </p:sp>
      <p:sp>
        <p:nvSpPr>
          <p:cNvPr id="2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6" name="panel"/>
          <p:cNvSpPr/>
          <p:nvPr/>
        </p:nvSpPr>
        <p:spPr>
          <a:xfrm>
            <a:off x="558800" y="6273800"/>
            <a:ext cx="11074400" cy="12700"/>
          </a:xfrm>
          <a:prstGeom prst="rect">
            <a:avLst/>
          </a:prstGeom>
          <a:solidFill>
            <a:srgbClr val="C6C8BB"/>
          </a:solidFill>
          <a:ln>
            <a:noFill/>
          </a:ln>
        </p:spPr>
      </p:sp>
      <p:sp>
        <p:nvSpPr>
          <p:cNvPr id="2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7" action="ppaction://hlinksldjump"/>
              </a:rPr>
              <a:t>Previous</a:t>
            </a:r>
          </a:p>
        </p:txBody>
      </p:sp>
      <p:sp>
        <p:nvSpPr>
          <p:cNvPr id="2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8" action="ppaction://hlinksldjump"/>
              </a:rPr>
              <a:t>Lesson menu</a:t>
            </a:r>
          </a:p>
        </p:txBody>
      </p:sp>
      <p:sp>
        <p:nvSpPr>
          <p:cNvPr id="2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Next slide</a:t>
            </a:r>
          </a:p>
        </p:txBody>
      </p:sp>
      <p:sp>
        <p:nvSpPr>
          <p:cNvPr id="3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49 / 60</a:t>
            </a:r>
          </a:p>
        </p:txBody>
      </p:sp>
      <p:sp>
        <p:nvSpPr>
          <p:cNvPr id="3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Check mark scheme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A, the lifetime and the natural linewidth Γ/2π of the 2p state of the hydrogen-like helium ion He⁺ (Z = 2).</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atom now sits in thermal radiation at temperature T, whose modes near ω₀ hold n̄ photons on average. Explain how the √n and √(n + 1) factors of the field operators lead to Planck's distribution, rather than assuming it as Einstein did.</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Justify</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9286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the dipole approximation, and the use of the golden rule leading to exponential decay at the rate A, for the He⁺ 2p state.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50 / 60</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Coulomb gauge the transverse field is E = −∂A/∂t = Σ_(k,λ) i√(ℏω_k/(2ε₀V)) [a_(kλ)ε_(kλ)e^(i(k⋅r − ω_k t)) − a_(kλ)†ε_(kλ)*e^(−i(k⋅r − ω_k t))]</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⟨0|E²|0⟩ only the product a a† of each mode survives, with ⟨0|a a†|0⟩ = 1 and |ε|² = 1, so each mode contributes ℏω_k/(2ε₀V); its electric energy (ε₀/2)⟨E²⟩V = ℏω_k/4 is half the zero-point energy ℏω_k/2, the magnetic field carrying the other half</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lose the relative minus sign between the a and a† terms write a field that is not Hermitian and find ⟨E²⟩ negative, which should stop them at once. The factor −iω_k from the time derivative is what turns the normalisation of A into √(ℏω_k/2ε₀V).</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the a† term of A raises the photon number, and a†|n⟩ = √(n + 1)|n + 1⟩ gives the stated element, with atomic factor ε_(kλ)* ⋅ ⟨a|p|b⟩</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n = 0 the factor is √1, not zero: the 1 in n + 1 has no classical counterpart, since a classical field of zero amplitude gives H′ = 0 and leaves |b⟩ stationary; stimulated emission, proportional to n, and spontaneous emission, the 1, come from the same matrix element</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error this part catches is to say that the atom decays because a classical random field shakes it. The rate is set by the √(n + 1) of the creation operator; a classical noise field with the same ⟨E²⟩ would drive absorption as often as emission.</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51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 = (2π/ℏ)Σ_(k,λ)|M_(kλ)|²δ(ℏω_k − ℏω₀), with |M_(kλ)|² = (e²/m²)(ℏ/(2ε₀ω_kV))m²ω₀²|ε_(kλ)* ⋅ r_ab|² for n = 0, using p_ab = −imω₀r_ab</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mode sum becomes an integral, Σ_k → (V/(2π)³)∫k² dk dΩ = (V/(8π³c³))∫ω² dω dΩ, in which V cancels the 1/V of |M|², and δ(ℏω − ℏω₀) = δ(ω − ω₀)/ℏ sets ω = ω₀</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polarisations perpendicular to k give Σ_λ|ε_λ* ⋅ r_ab|² = |r_ab|² − |k̂ ⋅ r_ab|², and since |k̂ ⋅ r_ab|² averages to |r_ab|²/3 over directions, the angular integral is 4π|r_ab|² − (4π/3)|r_ab|² = (8π/3)|r_ab|² (for a real r_ab this is ∫|r_ab|²sin²Θ dΩ, Θ the angle between k and r_ab)</a:t>
            </a:r>
          </a:p>
        </p:txBody>
      </p:sp>
      <p:sp>
        <p:nvSpPr>
          <p:cNvPr id="21" name="ms-tick"/>
          <p:cNvSpPr txBox="1"/>
          <p:nvPr/>
        </p:nvSpPr>
        <p:spPr>
          <a:xfrm>
            <a:off x="558800" y="2726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726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Γ = (2π/ℏ)(e²ℏω₀/2ε₀)|r_ab|²(ω₀²/(8π³c³ℏ))(8π/3) = ω₀³e²|r_ab|²/(3πε₀ℏc³) = A, obtained from the quantised field without any appeal to Planck's law</a:t>
            </a:r>
          </a:p>
        </p:txBody>
      </p:sp>
      <p:sp>
        <p:nvSpPr>
          <p:cNvPr id="23" name="text"/>
          <p:cNvSpPr txBox="1"/>
          <p:nvPr/>
        </p:nvSpPr>
        <p:spPr>
          <a:xfrm>
            <a:off x="812800" y="3056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polarisation sum is where marks are lost. Candidates who take Σ_λ|ε_λ ⋅ r|² = |r|², forgetting that a photon cannot be polarised along its own direction, are out by a factor of 3/2.</a:t>
            </a:r>
          </a:p>
        </p:txBody>
      </p:sp>
      <p:sp>
        <p:nvSpPr>
          <p:cNvPr id="24" name="ms-ref"/>
          <p:cNvSpPr txBox="1"/>
          <p:nvPr/>
        </p:nvSpPr>
        <p:spPr>
          <a:xfrm>
            <a:off x="558800" y="3538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5" name="ms-objective"/>
          <p:cNvSpPr txBox="1"/>
          <p:nvPr/>
        </p:nvSpPr>
        <p:spPr>
          <a:xfrm>
            <a:off x="11400482" y="3538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ℏω₀ = (3/4)(4)(13.606 eV) = 40.82 eV, so ω₀ = (40.82 × 1.602 × 10⁻¹⁹ J)/(1.055 × 10⁻³⁴ J s) = 6.198 × 10¹⁶ rad s⁻¹ (a wavelength of 30.4 nm), and |r_ab|² = 0.5549 × (2.646 × 10⁻¹¹ m)² = 3.885 × 10⁻²² m²</a:t>
            </a:r>
          </a:p>
        </p:txBody>
      </p:sp>
      <p:sp>
        <p:nvSpPr>
          <p:cNvPr id="28" name="ms-tick"/>
          <p:cNvSpPr txBox="1"/>
          <p:nvPr/>
        </p:nvSpPr>
        <p:spPr>
          <a:xfrm>
            <a:off x="558800" y="4222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222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(6.198 × 10¹⁶ s⁻¹)³(1.602 × 10⁻¹⁹ C)²(3.885 × 10⁻²² m²)/[3π(8.854 × 10⁻¹² F m⁻¹)(1.055 × 10⁻³⁴ J s)(2.998 × 10⁸ m s⁻¹)³] = 1.00 × 10¹⁰ s⁻¹</a:t>
            </a:r>
          </a:p>
        </p:txBody>
      </p:sp>
      <p:sp>
        <p:nvSpPr>
          <p:cNvPr id="30" name="ms-tick"/>
          <p:cNvSpPr txBox="1"/>
          <p:nvPr/>
        </p:nvSpPr>
        <p:spPr>
          <a:xfrm>
            <a:off x="558800" y="4476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476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τ = 1/A = 100 ps and Γ/2π = A/2π = 1.59 GHz; A scales as Z⁴, ω₀³ growing as Z⁶ and |r_ab|² falling as Z⁻², so it is sixteen times hydrogen's 6.26 × 10⁸ s⁻¹</a:t>
            </a:r>
          </a:p>
        </p:txBody>
      </p:sp>
      <p:sp>
        <p:nvSpPr>
          <p:cNvPr id="32" name="text"/>
          <p:cNvSpPr txBox="1"/>
          <p:nvPr/>
        </p:nvSpPr>
        <p:spPr>
          <a:xfrm>
            <a:off x="812800" y="49955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scale ω₀ but not the matrix element obtain a Z⁶ law and a rate four times too large. Hydrogen's 1.6 ns lifetime divided by sixteen is the check.</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52 / 60</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|⟨n + 1|a†|n⟩|² = n + 1 and |⟨n − 1|a|n⟩|² = n, the emission rate from |b⟩ is A(n̄ + 1), stimulated plus spontaneous, and the absorption rate from |a⟩ is An̄ for non-degenerate levels: the B coefficients and A come from the same matrix element</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equilibrium N_bA(n̄ + 1) = N_aAn̄ with N_b/N_a = e^(−ℏω₀/k_BT), the Boltzmann factor being the one thermal input, so n̄ = 1/(e^(ℏω₀/k_BT) − 1): Planck's distribution is an output of the quantised field, and Einstein's relations follow with it</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reproduce Einstein's argument, using Planck's law to fix A, have run the logic backwards. Here A is already known from (c), and the thermal photon distribution is what the balance delivers.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Justify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dipole approximation needs ka ≪ 1 across the ion: k = ω₀/c = 2.07 × 10⁸ m⁻¹ and the orbit size a₀/Z = 2.65 × 10⁻¹¹ m give ka = 5.5 × 10⁻³, so e^(ik⋅r) ≈ 1 to better than 1%</a:t>
            </a:r>
          </a:p>
        </p:txBody>
      </p:sp>
      <p:sp>
        <p:nvSpPr>
          <p:cNvPr id="24" name="ms-tick"/>
          <p:cNvSpPr txBox="1"/>
          <p:nvPr/>
        </p:nvSpPr>
        <p:spPr>
          <a:xfrm>
            <a:off x="558800" y="371602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golden rule and the Markov step need a weak coupling and a mode density smooth across the line: Γ/ω₀ = (1.00 × 10¹⁰ s⁻¹)/(6.20 × 10¹⁶ s⁻¹) = 1.6 × 10⁻⁷, so the free-space modes are flat over many linewidths and the decay is exponential, with departures only at times of order 1/ω₀ and at very long times, both negligible</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justification must put numbers to its small parameters. 'The ion is small' earns nothing until ka is evaluated, and 'the coupling is weak' nothing until Γ is set beside ω₀.</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53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UAQM-15.07, UAQM-15.08, UAQM-15.09</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uniform gas of N spinless bosons of mass m in a box of volume V, with periodic boundary conditions, interacts through a short-range potential represented at low energy by the contact coupling g = 4πℏ²a_s/m, where a_s is the s-wave scattering length. In second quantisation H = Σ_k ε_k a_k†a_k + (g/2V)Σ_(k,k′,q) a_(k+q)†a_(k′−q)†a_(k′)a_k, with ε_k = ℏ²k²/2m. Bogoliubov's approximation replaces a₀ and a₀† by √N₀, where N₀ is the number of bosons in the condensate, and keeps the terms of H up to second order in the operators a_k with k ≠ 0, the sums over such k being written Σ′. Write n = N/V. Take ℏ = 1.055 × 10⁻³⁴ J s, 1 u = 1.661 × 10⁻²⁷ kg and k_B = 1.381 × 10⁻²³ J K⁻¹.</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to this order and with N₀ eliminated in favour of N, H ≈ gN²/(2V) + Σ′[(ε_k + gn)a_k†a_k + (gn/2)(a_k†a_(−k)† + a_k a_(−k))].</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6220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Writing a_k = u_k b_k − v_k b_(−k)† with u_k and v_k real, derive the condition on u_k and v_k that keeps [b_k, b_k†] = 1, the choice that removes the terms b_k b_(−k) and b_k†b_(−k)†, and the excitation energy E_k = √(ε_k(ε_k + 2gn)).</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Sketch</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942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E_k against k, with ε_k on the same axes, marking the behaviour at small and at large k and the scale k ≈ 1/ξ, where ξ = ℏ/√(2mgn), at which it changes.</a:t>
            </a:r>
          </a:p>
        </p:txBody>
      </p:sp>
      <p:sp>
        <p:nvSpPr>
          <p:cNvPr id="23" name="part-ref"/>
          <p:cNvSpPr txBox="1"/>
          <p:nvPr/>
        </p:nvSpPr>
        <p:spPr>
          <a:xfrm>
            <a:off x="558800" y="49301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9301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1663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condensate of ⁸⁷Rb (m = 87 u, a_s = 5.3 nm) of density n = 2.0 × 10²⁰ m⁻³, calculate gn/k_B in nanokelvin, the speed of sound c, the healing length ξ and n a_s³.</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54 / 60</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⟨a_k†a_k⟩ for k ≠ 0 in the ground state, the vacuum of every b_k, and hence, given that the sum over k gives a depletion (N − N₀)/N = (8/(3√π))√(n a_s³), the fraction of the atoms of (d) that lie outside the condensate at zero temperature.</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Predict</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tightly focused repulsive laser beam is dragged through the condensate of (d) at 1.5 mm s⁻¹. Predict, using Landau's criterion, whether it heats the gas, and whether an obstacle moving at the same speed through an ideal Bose gas would.</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55 / 60</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term with all four momenta zero gives (g/2V)N₀²; terms with one nonzero momentum vanish by momentum conservation, and those with three or four are dropped as of higher order</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two nonzero momenta, the four ways of placing one condensate operator among the creators and one among the annihilators each give N₀a_k†a_k, and a_q†a_(−q)†a₀a₀ and a₀†a₀†a_q a_(−q) give N₀(a_q†a_(−q)† + a_q a_(−q)), so the interaction is (g/2V)[N₀² + 4N₀Σ′a_k†a_k + N₀Σ′(a_k†a_(−k)† + a_k a_(−k))]</a:t>
            </a:r>
          </a:p>
        </p:txBody>
      </p:sp>
      <p:sp>
        <p:nvSpPr>
          <p:cNvPr id="19" name="ms-tick"/>
          <p:cNvSpPr txBox="1"/>
          <p:nvPr/>
        </p:nvSpPr>
        <p:spPr>
          <a:xfrm>
            <a:off x="558800" y="26631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6631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N₀ = N − Σ′a_k†a_k, N₀² ≈ N² − 2NΣ′a_k†a_k cancels half of the 4N₀ term, leaving gN/V = gn for each particle outside the condensate; elsewhere N₀ may be replaced by N to this order, which gives the stated H</a:t>
            </a:r>
          </a:p>
        </p:txBody>
      </p:sp>
      <p:sp>
        <p:nvSpPr>
          <p:cNvPr id="21" name="text"/>
          <p:cNvSpPr txBox="1"/>
          <p:nvPr/>
        </p:nvSpPr>
        <p:spPr>
          <a:xfrm>
            <a:off x="812800" y="3182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replace N₀ by N before counting obtain 2gn instead of gn on the diagonal, and with it a spectrum with a gap at k = 0. The depletion hidden in N₀² is what makes the phonon gapless.</a:t>
            </a:r>
          </a:p>
        </p:txBody>
      </p:sp>
      <p:sp>
        <p:nvSpPr>
          <p:cNvPr id="22" name="ms-ref"/>
          <p:cNvSpPr txBox="1"/>
          <p:nvPr/>
        </p:nvSpPr>
        <p:spPr>
          <a:xfrm>
            <a:off x="558800" y="36652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4 marks</a:t>
            </a:r>
          </a:p>
        </p:txBody>
      </p:sp>
      <p:sp>
        <p:nvSpPr>
          <p:cNvPr id="23" name="ms-objective"/>
          <p:cNvSpPr txBox="1"/>
          <p:nvPr/>
        </p:nvSpPr>
        <p:spPr>
          <a:xfrm>
            <a:off x="11400482" y="36652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[a_k, a_k†] = u_k²[b_k, b_k†] − v_k²[b_(−k), b_(−k)†] = u_k² − v_k² must equal 1, so u_k = cosh θ_k and v_k = sinh θ_k: a hyperbolic rotation rather than an ordinary one</a:t>
            </a:r>
          </a:p>
        </p:txBody>
      </p:sp>
      <p:sp>
        <p:nvSpPr>
          <p:cNvPr id="26" name="ms-tick"/>
          <p:cNvSpPr txBox="1"/>
          <p:nvPr/>
        </p:nvSpPr>
        <p:spPr>
          <a:xfrm>
            <a:off x="558800" y="4349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349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the pair k, −k, with X_k = ε_k + gn and Y = gn, H_k = X_k(a_k†a_k + a_(−k)†a_(−k)) + Y(a_k†a_(−k)† + a_k a_(−k)); after substitution the coefficient of b_k b_(−k) + b_k†b_(−k)† is −2X_ku_kv_k + Y(u_k² + v_k²) = −X_k sinh 2θ_k + Y cosh 2θ_k</a:t>
            </a:r>
          </a:p>
        </p:txBody>
      </p:sp>
      <p:sp>
        <p:nvSpPr>
          <p:cNvPr id="28" name="ms-tick"/>
          <p:cNvSpPr txBox="1"/>
          <p:nvPr/>
        </p:nvSpPr>
        <p:spPr>
          <a:xfrm>
            <a:off x="558800" y="479234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79234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setting it to zero gives tanh 2θ_k = gn/(ε_k + gn), which has a solution for every k ≠ 0 because gn is less than ε_k + gn</a:t>
            </a:r>
          </a:p>
        </p:txBody>
      </p:sp>
      <p:sp>
        <p:nvSpPr>
          <p:cNvPr id="30" name="ms-tick"/>
          <p:cNvSpPr txBox="1"/>
          <p:nvPr/>
        </p:nvSpPr>
        <p:spPr>
          <a:xfrm>
            <a:off x="558800" y="504571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504571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coefficient of b_k†b_k + b_(−k)†b_(−k) is X_k cosh 2θ_k − Y sinh 2θ_k = √(X_k² − Y²), so H = constant + Σ′E_k b_k†b_k with E_k = √((ε_k + gn)² − (gn)²) = √(ε_k(ε_k + 2gn))</a:t>
            </a:r>
          </a:p>
        </p:txBody>
      </p:sp>
      <p:sp>
        <p:nvSpPr>
          <p:cNvPr id="32" name="text"/>
          <p:cNvSpPr txBox="1"/>
          <p:nvPr/>
        </p:nvSpPr>
        <p:spPr>
          <a:xfrm>
            <a:off x="812800" y="556514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u² + v² = 1, by analogy with a rotation, destroy the boson commutator. For bosons the transformation is hyperbolic, and that is what lets u_k and v_k both grow without bound as k approaches zero.</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56 / 60</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both curves start at the origin, E_k rising linearly with slope ℏc, where c = √(gn/m), a phonon branch, while ε_k starts as a parabola of zero slope; both curves are labelled and E_k lies above ε_k everywhere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change from linear to quadratic is marked near k ≈ 1/ξ, where ε_k ≈ gn, and at large k E_k approaches from below the parabola ε_k + gn, a free particle displaced upward by the mean field gn</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sketch with a gap at k = 0 shows the error described in (a). The two features to show are the linear start, which makes the gas a superfluid, and the offset gn at large k.</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 87 × 1.661 × 10⁻²⁷ kg = 1.445 × 10⁻²⁵ kg and g = 4πℏ²a_s/m = 4π(1.055 × 10⁻³⁴ J s)²(5.3 × 10⁻⁹ m)/(1.445 × 10⁻²⁵ kg) = 5.13 × 10⁻⁵¹ J m³, so gn = 1.03 × 10⁻³⁰ J and gn/k_B = 74 nK</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 √(gn/m) = √(1.03 × 10⁻³⁰ J/1.445 × 10⁻²⁵ kg) = 2.66 × 10⁻³ m s⁻¹ and ξ = ℏ/√(2mgn) = 1.9 × 10⁻⁷ m, about 0.19 μm</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a_s³ = 2.0 × 10²⁰ m⁻³ × (5.3 × 10⁻⁹ m)³ = 3.0 × 10⁻⁵ ≪ 1, so the gas is dilute and Bogoliubov's quadratic theory, an expansion in √(n a_s³), is well justified</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h for ℏ in g is out by 4π², and leaving the mass in atomic mass units gives nonsense. The diluteness check belongs to the answer: without it the numbers have no claim to be right.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57 / 60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16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a_k = u_k b_k − v_k b_(−k)† gives ⟨a_k†a_k⟩ = v_k²⟨b_(−k)b_(−k)†⟩ = v_k² = ½[(ε_k + gn)/E_k − 1], nonzero for every k: the pair term of the interaction holds atoms out of the condensate in pairs of opposite momentum even at T = 0</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N₀)/N = 1.505 × √(3.0 × 10⁻⁵) = 8.2 × 10⁻³: less than 1% of the atoms are outside the condensate, consistent with keeping H to quadratic order</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ground state to be the vacuum of the a_k conclude that every atom is in the condensate. The quasiparticle vacuum is not the particle vacuum: it contains correlated pairs.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Predict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 obstacle moving at v can create an excitation of momentum p only if E(p) − p ⋅ v ≤ 0, which needs v ≥ E(p)/p for some p; for the Bogoliubov spectrum E/p = √(c² + (p/2m)²) is least as p → 0, so the critical speed is c = 2.66 mm s⁻¹, and at 1.5 mm s⁻¹ no excitation can be made: the flow is frictionless and the gas is not heated (vortex nucleation, beyond this theory, is neglected)</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the ideal gas E = p²/2m, so E/p = p/2m can be made as small as desired and the critical speed is zero: the obstacle creates excitations at any speed and heats the gas, so superfluidity comes from the interaction, which turns the low-energy spectrum into phonons</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argue that a condensate flows without friction simply because its atoms share one state miss the point of Landau's criterion. The ideal condensate shares that property and is not a superfluid.</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ADVANCED QUANTUM MECHANICS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58 / 60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59 / 60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ADVANCED QUANTUM MECHANICS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60 / 60</a:t>
            </a:r>
          </a:p>
        </p:txBody>
      </p:sp>
    </p:spTree>
  </p:cSld>
  <p:clrMapOvr>
    <a:masterClrMapping/>
  </p:clrMapOvr>
</p:sld>
</file>

<file path=ppt/slides/slide61.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A35EA561-DDF7-4149-859E-B00165EDA317}"/>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6A1F18D0-F6D6-43AC-88F0-805538F0E757}"/>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Final Examination</a:t>
            </a:r>
          </a:p>
        </p:txBody>
      </p:sp>
      <p:sp>
        <p:nvSpPr>
          <p:cNvPr id="3" name="interactive-menu-row-1">
            <a:extLst xmlns:a="http://schemas.openxmlformats.org/drawingml/2006/main">
              <a:ext uri="{FF2B5EF4-FFF2-40B4-BE49-F238E27FC236}">
                <a16:creationId xmlns:a16="http://schemas.microsoft.com/office/drawing/2014/main" id="{C9A016E9-1648-438F-98A1-58F84C17FD2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f436f024d14eb5" action="ppaction://hlinksldjump"/>
              </a:rPr>
              <a:t>1. University Advanced Quantum Mechanics · Final Examination</a:t>
            </a:r>
          </a:p>
        </p:txBody>
      </p:sp>
      <p:sp>
        <p:nvSpPr>
          <p:cNvPr id="4" name="interactive-menu-row-2">
            <a:extLst xmlns:a="http://schemas.openxmlformats.org/drawingml/2006/main">
              <a:ext uri="{FF2B5EF4-FFF2-40B4-BE49-F238E27FC236}">
                <a16:creationId xmlns:a16="http://schemas.microsoft.com/office/drawing/2014/main" id="{B8480587-F7E9-40C6-8880-4268B1BDF306}"/>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6a6b01b51b542a0"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34099449-8FF0-40D5-994F-136D14E60C38}"/>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0c4ebaad3c94441" action="ppaction://hlinksldjump"/>
              </a:rPr>
              <a:t>3. B</a:t>
            </a:r>
          </a:p>
        </p:txBody>
      </p:sp>
      <p:sp>
        <p:nvSpPr>
          <p:cNvPr id="6" name="interactive-menu-row-4">
            <a:extLst xmlns:a="http://schemas.openxmlformats.org/drawingml/2006/main">
              <a:ext uri="{FF2B5EF4-FFF2-40B4-BE49-F238E27FC236}">
                <a16:creationId xmlns:a16="http://schemas.microsoft.com/office/drawing/2014/main" id="{51893CA9-D4C1-41E9-91F2-5B1A34F46EDA}"/>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bdb62a282f34d31"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621878E5-61A8-45AF-B27A-9DFA92E61B1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049fe92a8d6418a" action="ppaction://hlinksldjump"/>
              </a:rPr>
              <a:t>5. C</a:t>
            </a:r>
          </a:p>
        </p:txBody>
      </p:sp>
      <p:sp>
        <p:nvSpPr>
          <p:cNvPr id="8" name="interactive-menu-row-6">
            <a:extLst xmlns:a="http://schemas.openxmlformats.org/drawingml/2006/main">
              <a:ext uri="{FF2B5EF4-FFF2-40B4-BE49-F238E27FC236}">
                <a16:creationId xmlns:a16="http://schemas.microsoft.com/office/drawing/2014/main" id="{AF48FD08-EDB4-4556-B594-E7A790A5A6FF}"/>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fc07c08bc1744b5"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11DAD39A-9F6B-4165-B378-8829B31C6B3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839bea9d8d34dcb" action="ppaction://hlinksldjump"/>
              </a:rPr>
              <a:t>7. A</a:t>
            </a:r>
          </a:p>
        </p:txBody>
      </p:sp>
      <p:sp>
        <p:nvSpPr>
          <p:cNvPr id="10" name="interactive-menu-row-8">
            <a:extLst xmlns:a="http://schemas.openxmlformats.org/drawingml/2006/main">
              <a:ext uri="{FF2B5EF4-FFF2-40B4-BE49-F238E27FC236}">
                <a16:creationId xmlns:a16="http://schemas.microsoft.com/office/drawing/2014/main" id="{0C0EC278-670A-44B1-A57E-87BCFFBA0CF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385abcc6d564f89"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2F015A41-726F-4A65-8B28-36CCEA7D9B33}"/>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c18c6e156444e84" action="ppaction://hlinksldjump"/>
              </a:rPr>
              <a:t>9. D</a:t>
            </a:r>
          </a:p>
        </p:txBody>
      </p:sp>
      <p:sp>
        <p:nvSpPr>
          <p:cNvPr id="12" name="interactive-menu-row-10">
            <a:extLst xmlns:a="http://schemas.openxmlformats.org/drawingml/2006/main">
              <a:ext uri="{FF2B5EF4-FFF2-40B4-BE49-F238E27FC236}">
                <a16:creationId xmlns:a16="http://schemas.microsoft.com/office/drawing/2014/main" id="{939AC280-01D6-4866-998C-930D6EAE618F}"/>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ad5ebf90b14f37"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5FB73388-044B-40B6-9A83-CBD0BB77C45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cbacd6b9bb41ac" action="ppaction://hlinksldjump"/>
              </a:rPr>
              <a:t>11. A</a:t>
            </a:r>
          </a:p>
        </p:txBody>
      </p:sp>
      <p:sp>
        <p:nvSpPr>
          <p:cNvPr id="14" name="interactive-menu-row-12">
            <a:extLst xmlns:a="http://schemas.openxmlformats.org/drawingml/2006/main">
              <a:ext uri="{FF2B5EF4-FFF2-40B4-BE49-F238E27FC236}">
                <a16:creationId xmlns:a16="http://schemas.microsoft.com/office/drawing/2014/main" id="{B4CE1151-77B7-47CB-B6A0-1B6EF77C7594}"/>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49b37a5bc244992"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5ECB333F-4858-4EFD-BC16-EAEDF9768408}"/>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69f9b9dccfa472d" action="ppaction://hlinksldjump"/>
              </a:rPr>
              <a:t>13. B</a:t>
            </a:r>
          </a:p>
        </p:txBody>
      </p:sp>
      <p:sp>
        <p:nvSpPr>
          <p:cNvPr id="16" name="interactive-menu-row-14">
            <a:extLst xmlns:a="http://schemas.openxmlformats.org/drawingml/2006/main">
              <a:ext uri="{FF2B5EF4-FFF2-40B4-BE49-F238E27FC236}">
                <a16:creationId xmlns:a16="http://schemas.microsoft.com/office/drawing/2014/main" id="{5EA3D822-A4E0-47B3-8520-DC15DD37FFB4}"/>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5f4a788078b41e4"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3B9C29D5-CA86-4AC9-AA03-A1A71CC374B0}"/>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94c7dfcc86f4971" action="ppaction://hlinksldjump"/>
              </a:rPr>
              <a:t>15. D</a:t>
            </a:r>
          </a:p>
        </p:txBody>
      </p:sp>
      <p:sp>
        <p:nvSpPr>
          <p:cNvPr id="18" name="interactive-menu-row-16">
            <a:extLst xmlns:a="http://schemas.openxmlformats.org/drawingml/2006/main">
              <a:ext uri="{FF2B5EF4-FFF2-40B4-BE49-F238E27FC236}">
                <a16:creationId xmlns:a16="http://schemas.microsoft.com/office/drawing/2014/main" id="{F901659F-4CE7-4E97-8DED-8259C60B009D}"/>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54ebc7762ff43f0"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8F774023-2417-472D-99CF-51C71A36D0B3}"/>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83328BAC-CB86-464C-B044-70752CFE9D6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ac39f9f3b19543c9"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B14807CB-7F0E-4FEC-9688-3E14AFB26FE6}"/>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3e9807002c644fc"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890C384E-E9E2-4AE1-A8E5-AD25A7E88ADA}"/>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ba66be4a2504446"/>
              </a:rPr>
              <a:t>Online lesson</a:t>
            </a:r>
          </a:p>
        </p:txBody>
      </p:sp>
    </p:spTree>
    <p:extLst>
      <p:ext uri="{BB962C8B-B14F-4D97-AF65-F5344CB8AC3E}">
        <p14:creationId xmlns:p14="http://schemas.microsoft.com/office/powerpoint/2010/main" val="2105260578"/>
      </p:ext>
    </p:extLst>
  </p:cSld>
</p:sld>
</file>

<file path=ppt/slides/slide62.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3D780BBE-21DB-4F31-910B-D5FE204E4FE0}"/>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C31A735C-995A-4779-AED0-0A87F4E7138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Final Examination</a:t>
            </a:r>
          </a:p>
        </p:txBody>
      </p:sp>
      <p:sp>
        <p:nvSpPr>
          <p:cNvPr id="3" name="interactive-menu-row-1">
            <a:extLst xmlns:a="http://schemas.openxmlformats.org/drawingml/2006/main">
              <a:ext uri="{FF2B5EF4-FFF2-40B4-BE49-F238E27FC236}">
                <a16:creationId xmlns:a16="http://schemas.microsoft.com/office/drawing/2014/main" id="{63AAA482-32D8-44AC-AF45-935A38B251E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8d5c06f9fc641ba" action="ppaction://hlinksldjump"/>
              </a:rPr>
              <a:t>17. C</a:t>
            </a:r>
          </a:p>
        </p:txBody>
      </p:sp>
      <p:sp>
        <p:nvSpPr>
          <p:cNvPr id="4" name="interactive-menu-row-2">
            <a:extLst xmlns:a="http://schemas.openxmlformats.org/drawingml/2006/main">
              <a:ext uri="{FF2B5EF4-FFF2-40B4-BE49-F238E27FC236}">
                <a16:creationId xmlns:a16="http://schemas.microsoft.com/office/drawing/2014/main" id="{6C7F846F-E061-468A-98F2-8F243B9EFA09}"/>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6b68fc5910e4693"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6B7D80F2-D1EF-4013-ACCB-28C24D990119}"/>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904be027da840c6" action="ppaction://hlinksldjump"/>
              </a:rPr>
              <a:t>19. A</a:t>
            </a:r>
          </a:p>
        </p:txBody>
      </p:sp>
      <p:sp>
        <p:nvSpPr>
          <p:cNvPr id="6" name="interactive-menu-row-4">
            <a:extLst xmlns:a="http://schemas.openxmlformats.org/drawingml/2006/main">
              <a:ext uri="{FF2B5EF4-FFF2-40B4-BE49-F238E27FC236}">
                <a16:creationId xmlns:a16="http://schemas.microsoft.com/office/drawing/2014/main" id="{30BFF441-B078-4D35-9057-04B22C0902D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55521de2f743d8"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2C9445F7-42C1-441E-8D4A-F98561549085}"/>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bba47cc97304f4c" action="ppaction://hlinksldjump"/>
              </a:rPr>
              <a:t>21. D</a:t>
            </a:r>
          </a:p>
        </p:txBody>
      </p:sp>
      <p:sp>
        <p:nvSpPr>
          <p:cNvPr id="8" name="interactive-menu-row-6">
            <a:extLst xmlns:a="http://schemas.openxmlformats.org/drawingml/2006/main">
              <a:ext uri="{FF2B5EF4-FFF2-40B4-BE49-F238E27FC236}">
                <a16:creationId xmlns:a16="http://schemas.microsoft.com/office/drawing/2014/main" id="{DE99E2BD-7B33-45D5-8EF0-38E0E2F16D7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d8606f36ac14bef"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9E1ED6CA-CD6C-475D-BD53-58B1F940CFA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574c841ed844012" action="ppaction://hlinksldjump"/>
              </a:rPr>
              <a:t>23. Question 11 (cont.)</a:t>
            </a:r>
          </a:p>
        </p:txBody>
      </p:sp>
      <p:sp>
        <p:nvSpPr>
          <p:cNvPr id="10" name="interactive-menu-row-8">
            <a:extLst xmlns:a="http://schemas.openxmlformats.org/drawingml/2006/main">
              <a:ext uri="{FF2B5EF4-FFF2-40B4-BE49-F238E27FC236}">
                <a16:creationId xmlns:a16="http://schemas.microsoft.com/office/drawing/2014/main" id="{2B6A50D9-39F0-4ED6-B15A-2ECEABD5BE49}"/>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5c8c4233ede4b94" action="ppaction://hlinksldjump"/>
              </a:rPr>
              <a:t>24. Answer 11</a:t>
            </a:r>
          </a:p>
        </p:txBody>
      </p:sp>
      <p:sp>
        <p:nvSpPr>
          <p:cNvPr id="11" name="interactive-menu-row-9">
            <a:extLst xmlns:a="http://schemas.openxmlformats.org/drawingml/2006/main">
              <a:ext uri="{FF2B5EF4-FFF2-40B4-BE49-F238E27FC236}">
                <a16:creationId xmlns:a16="http://schemas.microsoft.com/office/drawing/2014/main" id="{9A9B006F-5A25-4D5D-A9A6-3865B4B39F23}"/>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e5510f3bd444fe" action="ppaction://hlinksldjump"/>
              </a:rPr>
              <a:t>25. Answer 11 (cont.)</a:t>
            </a:r>
          </a:p>
        </p:txBody>
      </p:sp>
      <p:sp>
        <p:nvSpPr>
          <p:cNvPr id="12" name="interactive-menu-row-10">
            <a:extLst xmlns:a="http://schemas.openxmlformats.org/drawingml/2006/main">
              <a:ext uri="{FF2B5EF4-FFF2-40B4-BE49-F238E27FC236}">
                <a16:creationId xmlns:a16="http://schemas.microsoft.com/office/drawing/2014/main" id="{D6D94FD8-C05C-4B59-8BEA-ABB7C5F4A64B}"/>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6ac4ae3bdb74972" action="ppaction://hlinksldjump"/>
              </a:rPr>
              <a:t>26. Answer 11 (cont.)</a:t>
            </a:r>
          </a:p>
        </p:txBody>
      </p:sp>
      <p:sp>
        <p:nvSpPr>
          <p:cNvPr id="13" name="interactive-menu-row-11">
            <a:extLst xmlns:a="http://schemas.openxmlformats.org/drawingml/2006/main">
              <a:ext uri="{FF2B5EF4-FFF2-40B4-BE49-F238E27FC236}">
                <a16:creationId xmlns:a16="http://schemas.microsoft.com/office/drawing/2014/main" id="{878E830A-46E4-4B08-8EF2-19DF5AF722DE}"/>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cbef06d474044e2" action="ppaction://hlinksldjump"/>
              </a:rPr>
              <a:t>27. Question 12</a:t>
            </a:r>
          </a:p>
        </p:txBody>
      </p:sp>
      <p:sp>
        <p:nvSpPr>
          <p:cNvPr id="14" name="interactive-menu-row-12">
            <a:extLst xmlns:a="http://schemas.openxmlformats.org/drawingml/2006/main">
              <a:ext uri="{FF2B5EF4-FFF2-40B4-BE49-F238E27FC236}">
                <a16:creationId xmlns:a16="http://schemas.microsoft.com/office/drawing/2014/main" id="{5912C9AF-C5EF-47F1-B3EA-A647EA1197A1}"/>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af2117c99f4126" action="ppaction://hlinksldjump"/>
              </a:rPr>
              <a:t>28. Question 12 (cont.)</a:t>
            </a:r>
          </a:p>
        </p:txBody>
      </p:sp>
      <p:sp>
        <p:nvSpPr>
          <p:cNvPr id="15" name="interactive-menu-row-13">
            <a:extLst xmlns:a="http://schemas.openxmlformats.org/drawingml/2006/main">
              <a:ext uri="{FF2B5EF4-FFF2-40B4-BE49-F238E27FC236}">
                <a16:creationId xmlns:a16="http://schemas.microsoft.com/office/drawing/2014/main" id="{9A686E85-45CE-4F94-8A9C-7E0D4054CAD8}"/>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0a73c48b3264a53" action="ppaction://hlinksldjump"/>
              </a:rPr>
              <a:t>29. Answer 12</a:t>
            </a:r>
          </a:p>
        </p:txBody>
      </p:sp>
      <p:sp>
        <p:nvSpPr>
          <p:cNvPr id="16" name="interactive-menu-row-14">
            <a:extLst xmlns:a="http://schemas.openxmlformats.org/drawingml/2006/main">
              <a:ext uri="{FF2B5EF4-FFF2-40B4-BE49-F238E27FC236}">
                <a16:creationId xmlns:a16="http://schemas.microsoft.com/office/drawing/2014/main" id="{31E9EA4D-0D95-4A82-A5D3-0BDA58EE9BBA}"/>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1be815ac6ef4395" action="ppaction://hlinksldjump"/>
              </a:rPr>
              <a:t>30. Answer 12 (cont.)</a:t>
            </a:r>
          </a:p>
        </p:txBody>
      </p:sp>
      <p:sp>
        <p:nvSpPr>
          <p:cNvPr id="17" name="interactive-menu-row-15">
            <a:extLst xmlns:a="http://schemas.openxmlformats.org/drawingml/2006/main">
              <a:ext uri="{FF2B5EF4-FFF2-40B4-BE49-F238E27FC236}">
                <a16:creationId xmlns:a16="http://schemas.microsoft.com/office/drawing/2014/main" id="{0256E245-70BB-4C53-8C90-E91912BCD071}"/>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39ff625f82f44da" action="ppaction://hlinksldjump"/>
              </a:rPr>
              <a:t>31. Answer 12 (cont.)</a:t>
            </a:r>
          </a:p>
        </p:txBody>
      </p:sp>
      <p:sp>
        <p:nvSpPr>
          <p:cNvPr id="18" name="interactive-menu-row-16">
            <a:extLst xmlns:a="http://schemas.openxmlformats.org/drawingml/2006/main">
              <a:ext uri="{FF2B5EF4-FFF2-40B4-BE49-F238E27FC236}">
                <a16:creationId xmlns:a16="http://schemas.microsoft.com/office/drawing/2014/main" id="{58D57902-1D26-4FC0-B1CA-2F2A5E9AB2A4}"/>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4eb433158b2425b" action="ppaction://hlinksldjump"/>
              </a:rPr>
              <a:t>32. Question 13</a:t>
            </a:r>
          </a:p>
        </p:txBody>
      </p:sp>
      <p:sp>
        <p:nvSpPr>
          <p:cNvPr id="19" name="interactive-menu-help">
            <a:extLst xmlns:a="http://schemas.openxmlformats.org/drawingml/2006/main">
              <a:ext uri="{FF2B5EF4-FFF2-40B4-BE49-F238E27FC236}">
                <a16:creationId xmlns:a16="http://schemas.microsoft.com/office/drawing/2014/main" id="{F1AF8151-D70F-46D6-BCCE-9A856D01A91E}"/>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BC711E0E-F609-4F2E-8636-3CACDAC5F909}"/>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f1d9f375ba0a4657"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70F9341E-3AF1-4FED-ADCA-98AA450C135E}"/>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951dcad7644b4b0b"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6BEFF35A-1EEF-4C9C-903E-B1B803DE0D27}"/>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d59840363f340b3"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CF458B45-2ACF-46B9-8A85-F6C9870B86A7}"/>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428ceb54bb94bd5"/>
              </a:rPr>
              <a:t>Online lesson</a:t>
            </a:r>
          </a:p>
        </p:txBody>
      </p:sp>
    </p:spTree>
    <p:extLst>
      <p:ext uri="{BB962C8B-B14F-4D97-AF65-F5344CB8AC3E}">
        <p14:creationId xmlns:p14="http://schemas.microsoft.com/office/powerpoint/2010/main" val="1149683112"/>
      </p:ext>
    </p:extLst>
  </p:cSld>
</p:sld>
</file>

<file path=ppt/slides/slide63.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3D4D7CA0-1753-48F9-B5AF-90A0849F8074}"/>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B5BAD214-E301-4C0F-AD21-48CC73F8211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Final Examination</a:t>
            </a:r>
          </a:p>
        </p:txBody>
      </p:sp>
      <p:sp>
        <p:nvSpPr>
          <p:cNvPr id="3" name="interactive-menu-row-1">
            <a:extLst xmlns:a="http://schemas.openxmlformats.org/drawingml/2006/main">
              <a:ext uri="{FF2B5EF4-FFF2-40B4-BE49-F238E27FC236}">
                <a16:creationId xmlns:a16="http://schemas.microsoft.com/office/drawing/2014/main" id="{3E06042E-FF84-4839-A589-95290C6FE3B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490221f4f254aee" action="ppaction://hlinksldjump"/>
              </a:rPr>
              <a:t>33. Question 13 (cont.)</a:t>
            </a:r>
          </a:p>
        </p:txBody>
      </p:sp>
      <p:sp>
        <p:nvSpPr>
          <p:cNvPr id="4" name="interactive-menu-row-2">
            <a:extLst xmlns:a="http://schemas.openxmlformats.org/drawingml/2006/main">
              <a:ext uri="{FF2B5EF4-FFF2-40B4-BE49-F238E27FC236}">
                <a16:creationId xmlns:a16="http://schemas.microsoft.com/office/drawing/2014/main" id="{FC7FFC73-9DD0-4EFE-8EFA-4735BF8DE1F9}"/>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d2e15bfc8374e7f" action="ppaction://hlinksldjump"/>
              </a:rPr>
              <a:t>34. Answer 13</a:t>
            </a:r>
          </a:p>
        </p:txBody>
      </p:sp>
      <p:sp>
        <p:nvSpPr>
          <p:cNvPr id="5" name="interactive-menu-row-3">
            <a:extLst xmlns:a="http://schemas.openxmlformats.org/drawingml/2006/main">
              <a:ext uri="{FF2B5EF4-FFF2-40B4-BE49-F238E27FC236}">
                <a16:creationId xmlns:a16="http://schemas.microsoft.com/office/drawing/2014/main" id="{B41EB4C6-D080-47A1-9785-EC0F70F277C9}"/>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e4897fe06174ab7" action="ppaction://hlinksldjump"/>
              </a:rPr>
              <a:t>35. Answer 13 (cont.)</a:t>
            </a:r>
          </a:p>
        </p:txBody>
      </p:sp>
      <p:sp>
        <p:nvSpPr>
          <p:cNvPr id="6" name="interactive-menu-row-4">
            <a:extLst xmlns:a="http://schemas.openxmlformats.org/drawingml/2006/main">
              <a:ext uri="{FF2B5EF4-FFF2-40B4-BE49-F238E27FC236}">
                <a16:creationId xmlns:a16="http://schemas.microsoft.com/office/drawing/2014/main" id="{F1072B2C-5FF9-4C0E-B99B-7E2297C814B3}"/>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04897c232a8476d" action="ppaction://hlinksldjump"/>
              </a:rPr>
              <a:t>36. Answer 13 (cont.)</a:t>
            </a:r>
          </a:p>
        </p:txBody>
      </p:sp>
      <p:sp>
        <p:nvSpPr>
          <p:cNvPr id="7" name="interactive-menu-row-5">
            <a:extLst xmlns:a="http://schemas.openxmlformats.org/drawingml/2006/main">
              <a:ext uri="{FF2B5EF4-FFF2-40B4-BE49-F238E27FC236}">
                <a16:creationId xmlns:a16="http://schemas.microsoft.com/office/drawing/2014/main" id="{739BA7FF-24BC-45E3-B694-9F6560D6DF8A}"/>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3bd37faab994da8" action="ppaction://hlinksldjump"/>
              </a:rPr>
              <a:t>37. Question 14</a:t>
            </a:r>
          </a:p>
        </p:txBody>
      </p:sp>
      <p:sp>
        <p:nvSpPr>
          <p:cNvPr id="8" name="interactive-menu-row-6">
            <a:extLst xmlns:a="http://schemas.openxmlformats.org/drawingml/2006/main">
              <a:ext uri="{FF2B5EF4-FFF2-40B4-BE49-F238E27FC236}">
                <a16:creationId xmlns:a16="http://schemas.microsoft.com/office/drawing/2014/main" id="{99ABF65B-0101-4400-A04F-25163D928517}"/>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b58b4f07bcf402c" action="ppaction://hlinksldjump"/>
              </a:rPr>
              <a:t>38. Answer 14</a:t>
            </a:r>
          </a:p>
        </p:txBody>
      </p:sp>
      <p:sp>
        <p:nvSpPr>
          <p:cNvPr id="9" name="interactive-menu-row-7">
            <a:extLst xmlns:a="http://schemas.openxmlformats.org/drawingml/2006/main">
              <a:ext uri="{FF2B5EF4-FFF2-40B4-BE49-F238E27FC236}">
                <a16:creationId xmlns:a16="http://schemas.microsoft.com/office/drawing/2014/main" id="{E829E949-DFA8-46CE-90E1-5B39EB7F441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e2042c9e6b64a6a" action="ppaction://hlinksldjump"/>
              </a:rPr>
              <a:t>39. Answer 14 (cont.)</a:t>
            </a:r>
          </a:p>
        </p:txBody>
      </p:sp>
      <p:sp>
        <p:nvSpPr>
          <p:cNvPr id="10" name="interactive-menu-row-8">
            <a:extLst xmlns:a="http://schemas.openxmlformats.org/drawingml/2006/main">
              <a:ext uri="{FF2B5EF4-FFF2-40B4-BE49-F238E27FC236}">
                <a16:creationId xmlns:a16="http://schemas.microsoft.com/office/drawing/2014/main" id="{97F98222-0739-4A4D-8E7D-15FB7955B9E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e99f9c3bd7b4ba6" action="ppaction://hlinksldjump"/>
              </a:rPr>
              <a:t>40. Question 15</a:t>
            </a:r>
          </a:p>
        </p:txBody>
      </p:sp>
      <p:sp>
        <p:nvSpPr>
          <p:cNvPr id="11" name="interactive-menu-row-9">
            <a:extLst xmlns:a="http://schemas.openxmlformats.org/drawingml/2006/main">
              <a:ext uri="{FF2B5EF4-FFF2-40B4-BE49-F238E27FC236}">
                <a16:creationId xmlns:a16="http://schemas.microsoft.com/office/drawing/2014/main" id="{1424143E-3A54-4E38-93A7-4632FD8AACF8}"/>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9ff2c7cd37348b2" action="ppaction://hlinksldjump"/>
              </a:rPr>
              <a:t>41. Question 15 (cont.)</a:t>
            </a:r>
          </a:p>
        </p:txBody>
      </p:sp>
      <p:sp>
        <p:nvSpPr>
          <p:cNvPr id="12" name="interactive-menu-row-10">
            <a:extLst xmlns:a="http://schemas.openxmlformats.org/drawingml/2006/main">
              <a:ext uri="{FF2B5EF4-FFF2-40B4-BE49-F238E27FC236}">
                <a16:creationId xmlns:a16="http://schemas.microsoft.com/office/drawing/2014/main" id="{9FDFE966-814F-4B1A-8601-BB301BA2EC31}"/>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8adf49ded364685" action="ppaction://hlinksldjump"/>
              </a:rPr>
              <a:t>42. Answer 15</a:t>
            </a:r>
          </a:p>
        </p:txBody>
      </p:sp>
      <p:sp>
        <p:nvSpPr>
          <p:cNvPr id="13" name="interactive-menu-row-11">
            <a:extLst xmlns:a="http://schemas.openxmlformats.org/drawingml/2006/main">
              <a:ext uri="{FF2B5EF4-FFF2-40B4-BE49-F238E27FC236}">
                <a16:creationId xmlns:a16="http://schemas.microsoft.com/office/drawing/2014/main" id="{171ECE70-87C0-440B-A909-59DA136AE03B}"/>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1aa8a0402cc4550" action="ppaction://hlinksldjump"/>
              </a:rPr>
              <a:t>43. Answer 15 (cont.)</a:t>
            </a:r>
          </a:p>
        </p:txBody>
      </p:sp>
      <p:sp>
        <p:nvSpPr>
          <p:cNvPr id="14" name="interactive-menu-row-12">
            <a:extLst xmlns:a="http://schemas.openxmlformats.org/drawingml/2006/main">
              <a:ext uri="{FF2B5EF4-FFF2-40B4-BE49-F238E27FC236}">
                <a16:creationId xmlns:a16="http://schemas.microsoft.com/office/drawing/2014/main" id="{E262053E-7F03-427A-85D1-4DF8CD3EB7C1}"/>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a2e6a7e7d8546e9" action="ppaction://hlinksldjump"/>
              </a:rPr>
              <a:t>44. Answer 15 (cont.)</a:t>
            </a:r>
          </a:p>
        </p:txBody>
      </p:sp>
      <p:sp>
        <p:nvSpPr>
          <p:cNvPr id="15" name="interactive-menu-row-13">
            <a:extLst xmlns:a="http://schemas.openxmlformats.org/drawingml/2006/main">
              <a:ext uri="{FF2B5EF4-FFF2-40B4-BE49-F238E27FC236}">
                <a16:creationId xmlns:a16="http://schemas.microsoft.com/office/drawing/2014/main" id="{0C5E2624-0CEA-4D86-A6D4-E2256546878C}"/>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2b70f5758834891" action="ppaction://hlinksldjump"/>
              </a:rPr>
              <a:t>45. Question 16</a:t>
            </a:r>
          </a:p>
        </p:txBody>
      </p:sp>
      <p:sp>
        <p:nvSpPr>
          <p:cNvPr id="16" name="interactive-menu-row-14">
            <a:extLst xmlns:a="http://schemas.openxmlformats.org/drawingml/2006/main">
              <a:ext uri="{FF2B5EF4-FFF2-40B4-BE49-F238E27FC236}">
                <a16:creationId xmlns:a16="http://schemas.microsoft.com/office/drawing/2014/main" id="{3F15F515-9E07-4991-9081-7F4394D973EE}"/>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9a16f11b1c413b" action="ppaction://hlinksldjump"/>
              </a:rPr>
              <a:t>46. Question 16 (cont.)</a:t>
            </a:r>
          </a:p>
        </p:txBody>
      </p:sp>
      <p:sp>
        <p:nvSpPr>
          <p:cNvPr id="17" name="interactive-menu-row-15">
            <a:extLst xmlns:a="http://schemas.openxmlformats.org/drawingml/2006/main">
              <a:ext uri="{FF2B5EF4-FFF2-40B4-BE49-F238E27FC236}">
                <a16:creationId xmlns:a16="http://schemas.microsoft.com/office/drawing/2014/main" id="{ED5ED63A-708C-4B47-BA8F-863BF7208E92}"/>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ccf70a7cabf4386" action="ppaction://hlinksldjump"/>
              </a:rPr>
              <a:t>47. Answer 16</a:t>
            </a:r>
          </a:p>
        </p:txBody>
      </p:sp>
      <p:sp>
        <p:nvSpPr>
          <p:cNvPr id="18" name="interactive-menu-row-16">
            <a:extLst xmlns:a="http://schemas.openxmlformats.org/drawingml/2006/main">
              <a:ext uri="{FF2B5EF4-FFF2-40B4-BE49-F238E27FC236}">
                <a16:creationId xmlns:a16="http://schemas.microsoft.com/office/drawing/2014/main" id="{96B457B6-2CAC-49B7-A1E5-AA04030F0FF0}"/>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56f35cd579e4cec" action="ppaction://hlinksldjump"/>
              </a:rPr>
              <a:t>48. Answer 16 (cont.)</a:t>
            </a:r>
          </a:p>
        </p:txBody>
      </p:sp>
      <p:sp>
        <p:nvSpPr>
          <p:cNvPr id="19" name="interactive-menu-help">
            <a:extLst xmlns:a="http://schemas.openxmlformats.org/drawingml/2006/main">
              <a:ext uri="{FF2B5EF4-FFF2-40B4-BE49-F238E27FC236}">
                <a16:creationId xmlns:a16="http://schemas.microsoft.com/office/drawing/2014/main" id="{361AC4F0-6EC8-4C94-BB66-CF80B4C0181B}"/>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D000A449-F26A-48F6-95B6-E47C763FE9F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e75d6f6962cf4da9"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8AD393FF-2709-49CD-9DA0-4D163A11D61C}"/>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3a7425d47ef44b8"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151D6E15-AB94-4309-8CDE-015C51F42595}"/>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1c2ec89268c42ef"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47633A69-0460-4954-B50C-451E1CAB7C1A}"/>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8f24cf0328846ef"/>
              </a:rPr>
              <a:t>Online lesson</a:t>
            </a:r>
          </a:p>
        </p:txBody>
      </p:sp>
    </p:spTree>
    <p:extLst>
      <p:ext uri="{BB962C8B-B14F-4D97-AF65-F5344CB8AC3E}">
        <p14:creationId xmlns:p14="http://schemas.microsoft.com/office/powerpoint/2010/main" val="781543470"/>
      </p:ext>
    </p:extLst>
  </p:cSld>
</p:sld>
</file>

<file path=ppt/slides/slide6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9" name="interactive-menu-title">
            <a:extLst xmlns:a="http://schemas.openxmlformats.org/drawingml/2006/main">
              <a:ext uri="{FF2B5EF4-FFF2-40B4-BE49-F238E27FC236}">
                <a16:creationId xmlns:a16="http://schemas.microsoft.com/office/drawing/2014/main" id="{E37B1292-0338-4D25-9517-52B8089E35A1}"/>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035C474F-7F60-4E2A-9086-0E5B92DA2D86}"/>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Advanced Quantum Mechanics · Final Examination</a:t>
            </a:r>
          </a:p>
        </p:txBody>
      </p:sp>
      <p:sp>
        <p:nvSpPr>
          <p:cNvPr id="3" name="interactive-menu-row-1">
            <a:extLst xmlns:a="http://schemas.openxmlformats.org/drawingml/2006/main">
              <a:ext uri="{FF2B5EF4-FFF2-40B4-BE49-F238E27FC236}">
                <a16:creationId xmlns:a16="http://schemas.microsoft.com/office/drawing/2014/main" id="{76241DA0-FFF1-49EC-BBA5-1C7B9F675106}"/>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a7d5d9e0381487d" action="ppaction://hlinksldjump"/>
              </a:rPr>
              <a:t>49. Question 17</a:t>
            </a:r>
          </a:p>
        </p:txBody>
      </p:sp>
      <p:sp>
        <p:nvSpPr>
          <p:cNvPr id="4" name="interactive-menu-row-2">
            <a:extLst xmlns:a="http://schemas.openxmlformats.org/drawingml/2006/main">
              <a:ext uri="{FF2B5EF4-FFF2-40B4-BE49-F238E27FC236}">
                <a16:creationId xmlns:a16="http://schemas.microsoft.com/office/drawing/2014/main" id="{EC2B3626-8E7B-40F7-AB4B-070B65F61F0E}"/>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d3c6541433c43e4" action="ppaction://hlinksldjump"/>
              </a:rPr>
              <a:t>50. Question 17 (cont.)</a:t>
            </a:r>
          </a:p>
        </p:txBody>
      </p:sp>
      <p:sp>
        <p:nvSpPr>
          <p:cNvPr id="5" name="interactive-menu-row-3">
            <a:extLst xmlns:a="http://schemas.openxmlformats.org/drawingml/2006/main">
              <a:ext uri="{FF2B5EF4-FFF2-40B4-BE49-F238E27FC236}">
                <a16:creationId xmlns:a16="http://schemas.microsoft.com/office/drawing/2014/main" id="{D05EAF72-E656-49AB-9657-A9B26271F4C8}"/>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2feab395c1941a3" action="ppaction://hlinksldjump"/>
              </a:rPr>
              <a:t>51. Answer 17</a:t>
            </a:r>
          </a:p>
        </p:txBody>
      </p:sp>
      <p:sp>
        <p:nvSpPr>
          <p:cNvPr id="6" name="interactive-menu-row-4">
            <a:extLst xmlns:a="http://schemas.openxmlformats.org/drawingml/2006/main">
              <a:ext uri="{FF2B5EF4-FFF2-40B4-BE49-F238E27FC236}">
                <a16:creationId xmlns:a16="http://schemas.microsoft.com/office/drawing/2014/main" id="{A5B9512D-5723-4516-B7DA-FA73CB141CE9}"/>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28b90a337ef42aa" action="ppaction://hlinksldjump"/>
              </a:rPr>
              <a:t>52. Answer 17 (cont.)</a:t>
            </a:r>
          </a:p>
        </p:txBody>
      </p:sp>
      <p:sp>
        <p:nvSpPr>
          <p:cNvPr id="7" name="interactive-menu-row-5">
            <a:extLst xmlns:a="http://schemas.openxmlformats.org/drawingml/2006/main">
              <a:ext uri="{FF2B5EF4-FFF2-40B4-BE49-F238E27FC236}">
                <a16:creationId xmlns:a16="http://schemas.microsoft.com/office/drawing/2014/main" id="{FDADA5A0-9D2F-4D62-B7B0-46012ADE165A}"/>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0c48c2bc09e43c8" action="ppaction://hlinksldjump"/>
              </a:rPr>
              <a:t>53. Answer 17 (cont.)</a:t>
            </a:r>
          </a:p>
        </p:txBody>
      </p:sp>
      <p:sp>
        <p:nvSpPr>
          <p:cNvPr id="8" name="interactive-menu-row-6">
            <a:extLst xmlns:a="http://schemas.openxmlformats.org/drawingml/2006/main">
              <a:ext uri="{FF2B5EF4-FFF2-40B4-BE49-F238E27FC236}">
                <a16:creationId xmlns:a16="http://schemas.microsoft.com/office/drawing/2014/main" id="{207FAF4E-6FFF-4063-BD4E-80E782137332}"/>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0f43d5f6a6b4096" action="ppaction://hlinksldjump"/>
              </a:rPr>
              <a:t>54. Question 18</a:t>
            </a:r>
          </a:p>
        </p:txBody>
      </p:sp>
      <p:sp>
        <p:nvSpPr>
          <p:cNvPr id="9" name="interactive-menu-row-7">
            <a:extLst xmlns:a="http://schemas.openxmlformats.org/drawingml/2006/main">
              <a:ext uri="{FF2B5EF4-FFF2-40B4-BE49-F238E27FC236}">
                <a16:creationId xmlns:a16="http://schemas.microsoft.com/office/drawing/2014/main" id="{56282A6E-5724-4461-978E-673C004F5DB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02be4d9eee14599" action="ppaction://hlinksldjump"/>
              </a:rPr>
              <a:t>55. Question 18 (cont.)</a:t>
            </a:r>
          </a:p>
        </p:txBody>
      </p:sp>
      <p:sp>
        <p:nvSpPr>
          <p:cNvPr id="10" name="interactive-menu-row-8">
            <a:extLst xmlns:a="http://schemas.openxmlformats.org/drawingml/2006/main">
              <a:ext uri="{FF2B5EF4-FFF2-40B4-BE49-F238E27FC236}">
                <a16:creationId xmlns:a16="http://schemas.microsoft.com/office/drawing/2014/main" id="{941C2BBF-178E-42D7-A61C-F5070034694C}"/>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bd5268ca6814bd2" action="ppaction://hlinksldjump"/>
              </a:rPr>
              <a:t>56. Answer 18</a:t>
            </a:r>
          </a:p>
        </p:txBody>
      </p:sp>
      <p:sp>
        <p:nvSpPr>
          <p:cNvPr id="11" name="interactive-menu-row-9">
            <a:extLst xmlns:a="http://schemas.openxmlformats.org/drawingml/2006/main">
              <a:ext uri="{FF2B5EF4-FFF2-40B4-BE49-F238E27FC236}">
                <a16:creationId xmlns:a16="http://schemas.microsoft.com/office/drawing/2014/main" id="{71140713-ED7C-4C36-B71B-3DEC3A91AF2C}"/>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06bd72ec637496c" action="ppaction://hlinksldjump"/>
              </a:rPr>
              <a:t>57. Answer 18 (cont.)</a:t>
            </a:r>
          </a:p>
        </p:txBody>
      </p:sp>
      <p:sp>
        <p:nvSpPr>
          <p:cNvPr id="12" name="interactive-menu-row-10">
            <a:extLst xmlns:a="http://schemas.openxmlformats.org/drawingml/2006/main">
              <a:ext uri="{FF2B5EF4-FFF2-40B4-BE49-F238E27FC236}">
                <a16:creationId xmlns:a16="http://schemas.microsoft.com/office/drawing/2014/main" id="{6BC5EEFC-9031-44D3-BAE0-A886A629BB34}"/>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20123c6df7f4c75" action="ppaction://hlinksldjump"/>
              </a:rPr>
              <a:t>58. Answer 18 (cont.)</a:t>
            </a:r>
          </a:p>
        </p:txBody>
      </p:sp>
      <p:sp>
        <p:nvSpPr>
          <p:cNvPr id="13" name="interactive-menu-row-11">
            <a:extLst xmlns:a="http://schemas.openxmlformats.org/drawingml/2006/main">
              <a:ext uri="{FF2B5EF4-FFF2-40B4-BE49-F238E27FC236}">
                <a16:creationId xmlns:a16="http://schemas.microsoft.com/office/drawing/2014/main" id="{A1DE1C60-393D-4851-89E7-CF8B91DB73A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e1b25ae01714f4c" action="ppaction://hlinksldjump"/>
              </a:rPr>
              <a:t>59. Command words</a:t>
            </a:r>
          </a:p>
        </p:txBody>
      </p:sp>
      <p:sp>
        <p:nvSpPr>
          <p:cNvPr id="14" name="interactive-menu-row-12">
            <a:extLst xmlns:a="http://schemas.openxmlformats.org/drawingml/2006/main">
              <a:ext uri="{FF2B5EF4-FFF2-40B4-BE49-F238E27FC236}">
                <a16:creationId xmlns:a16="http://schemas.microsoft.com/office/drawing/2014/main" id="{20A0FB48-1E0D-4043-8D93-2C1C8383592A}"/>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b853b07e25437f" action="ppaction://hlinksldjump"/>
              </a:rPr>
              <a:t>60. Command words</a:t>
            </a:r>
          </a:p>
        </p:txBody>
      </p:sp>
      <p:sp>
        <p:nvSpPr>
          <p:cNvPr id="15" name="interactive-menu-help">
            <a:extLst xmlns:a="http://schemas.openxmlformats.org/drawingml/2006/main">
              <a:ext uri="{FF2B5EF4-FFF2-40B4-BE49-F238E27FC236}">
                <a16:creationId xmlns:a16="http://schemas.microsoft.com/office/drawing/2014/main" id="{5090BD8F-C641-43E0-AD8B-F1E3DB01DA95}"/>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6" name="interactive-menu-resume">
            <a:extLst xmlns:a="http://schemas.openxmlformats.org/drawingml/2006/main">
              <a:ext uri="{FF2B5EF4-FFF2-40B4-BE49-F238E27FC236}">
                <a16:creationId xmlns:a16="http://schemas.microsoft.com/office/drawing/2014/main" id="{4AE24C13-C333-4AC4-B424-8B7EAA65A57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409ffd2bcf934481" action="ppaction://hlinksldjump"/>
              </a:rPr>
              <a:t>Start lesson</a:t>
            </a:r>
          </a:p>
        </p:txBody>
      </p:sp>
      <p:sp>
        <p:nvSpPr>
          <p:cNvPr id="17" name="interactive-menu-previous">
            <a:extLst xmlns:a="http://schemas.openxmlformats.org/drawingml/2006/main">
              <a:ext uri="{FF2B5EF4-FFF2-40B4-BE49-F238E27FC236}">
                <a16:creationId xmlns:a16="http://schemas.microsoft.com/office/drawing/2014/main" id="{DF39541F-2134-4994-8563-E432E8516FC5}"/>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11def25bebe4cbf" action="ppaction://hlinksldjump"/>
              </a:rPr>
              <a:t>Previous menu</a:t>
            </a:r>
          </a:p>
        </p:txBody>
      </p:sp>
      <p:sp>
        <p:nvSpPr>
          <p:cNvPr id="18" name="interactive-online-source">
            <a:extLst xmlns:a="http://schemas.openxmlformats.org/drawingml/2006/main">
              <a:ext uri="{FF2B5EF4-FFF2-40B4-BE49-F238E27FC236}">
                <a16:creationId xmlns:a16="http://schemas.microsoft.com/office/drawing/2014/main" id="{85C9AAFD-E7D3-413B-A4BA-0E3FFAA9053E}"/>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79563b2b75c4768"/>
              </a:rPr>
              <a:t>Online lesson</a:t>
            </a:r>
          </a:p>
        </p:txBody>
      </p:sp>
    </p:spTree>
    <p:extLst>
      <p:ext uri="{BB962C8B-B14F-4D97-AF65-F5344CB8AC3E}">
        <p14:creationId xmlns:p14="http://schemas.microsoft.com/office/powerpoint/2010/main" val="724548738"/>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64</Slides>
  <Notes>60</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Advanced Quantum Mechanics · Final Examination</dc:title>
  <dc:subject>University Advanced Quantum Mechanics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