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45.xml" ContentType="application/vnd.openxmlformats-officedocument.presentationml.slide+xml"/>
  <Override PartName="/ppt/notesSlides/interactive-notesSlide1.xml" ContentType="application/vnd.openxmlformats-officedocument.presentationml.notesSlide+xml"/>
  <Override PartName="/ppt/slides/slide46.xml" ContentType="application/vnd.openxmlformats-officedocument.presentationml.slide+xml"/>
  <Override PartName="/ppt/notesSlides/interactive-notesSlide2.xml" ContentType="application/vnd.openxmlformats-officedocument.presentationml.notesSlide+xml"/>
  <Override PartName="/ppt/slides/slide47.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xmlns:r="http://schemas.openxmlformats.org/officeDocument/2006/relationships" id="300" r:id="rIdGioMenu1"/>
    <p:sldId xmlns:r="http://schemas.openxmlformats.org/officeDocument/2006/relationships" id="301" r:id="rIdGioMenu2"/>
    <p:sldId xmlns:r="http://schemas.openxmlformats.org/officeDocument/2006/relationships" id="302"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theme" Target="theme/theme1.xml"/><Relationship Id="rIdGioMenu1" Type="http://schemas.openxmlformats.org/officeDocument/2006/relationships/slide" Target="/ppt/slides/slide45.xml"/><Relationship Id="rIdGioMenu2" Type="http://schemas.openxmlformats.org/officeDocument/2006/relationships/slide" Target="/ppt/slides/slide46.xml"/><Relationship Id="rIdGioMenu3" Type="http://schemas.openxmlformats.org/officeDocument/2006/relationships/slide" Target="/ppt/slides/slide47.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c25bd326ad5e4dad" Type="http://schemas.openxmlformats.org/officeDocument/2006/relationships/slide" Target="/ppt/slides/slide45.xml"/><Relationship Id="Rea2b7dde36fd42fc"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9eba4608f83d4e59" Type="http://schemas.openxmlformats.org/officeDocument/2006/relationships/slide" Target="/ppt/slides/slide46.xml"/><Relationship Id="R4cfa3b1d9cc044b0"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290f810038a24785" Type="http://schemas.openxmlformats.org/officeDocument/2006/relationships/slide" Target="/ppt/slides/slide47.xml"/><Relationship Id="R3de46d5470cf4d3b"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Advanced Quantum Mechanics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Advanced Quantum Mechanics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Advanced Quantum Mechanics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Er³⁺, whose ground multiplet has J = 15/2, in the crystal field and a uniform static electric field of 1.0 × 10⁷ V/m</a:t>
            </a:r>
          </a:p>
          <a:p>
            <a:pPr marL="0" indent="0">
              <a:buNone/>
            </a:pPr>
            <a:r>
              <a:rPr lang="en-GB" sz="1200" dirty="0"/>
              <a:t>[Distractors] A takes Kramers' theorem to protect every ion. Holmium's J = 8 is an integer, so Θ² = +1, and a crystal field with no point symmetry can split the 17 states of the multiplet into 17 singlets, each mapped into itself by Θ; whatever pairing a non-Kramers ion shows comes from the symmetry of its site, which this site lacks. B has the right ion and the wrong field: a magnetic field is odd under time reversal, so a Hamiltonian containing −μ⋅B no longer commutes with Θ, and each Kramers doublet splits linearly in B, which is how such doublets are seen in electron paramagnetic resonance. D counts the electron's spin alone, but the atom also contains the proton: its total angular momentum F is 0 or 1, both integers, so Θ² = +1, and the F = 0 ground level is already a non-degenerate singlet. C is correct: J = 15/2 gives Θ² = −1, and an electric field is even under T, so H still commutes with Θ and each state is orthogonal to its time-reversed partner at the same energy. The field can shift the eight Kramers doublets but never split them, however strong it is.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1</a:t>
            </a:r>
          </a:p>
          <a:p>
            <a:pPr marL="0" indent="0">
              <a:buNone/>
            </a:pPr>
            <a:r>
              <a:rPr lang="en-GB" sz="1200" dirty="0"/>
              <a:t>[Distractors] A is the result for beam and target fully polarised parallel: the pair is then in the spin triplet, whose spatial amplitude f(θ) − f(π − θ) vanishes at 90°; but an unpolarised pair is in the singlet a quarter of the time. C is what two distinguishable particles would give, |f(θ)|² + |f(π − θ)|² = 2|f|² at 90°, the classical count of either particle reaching the detector with no interference term. D is the result for identical spinless bosons, |f(θ) + f(π − θ)|² = 4|f|², and would hold for electrons only if they were always in the singlet. B is correct: averaging over spins weights the singlet, whose spatial amplitude is symmetric, by 1/4 and the triplet, antisymmetric, by 3/4, so dσ/dΩ = (1/4)|f + f′|² + (3/4)|f − f′|² with f′ = f(π − θ). At 90°, f′ = f, giving (1/4) × 4|f|² + 0 = |f|², half the distinguishable-particle value.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69</a:t>
            </a:r>
          </a:p>
          <a:p>
            <a:pPr marL="0" indent="0">
              <a:buNone/>
            </a:pPr>
            <a:r>
              <a:rPr lang="en-GB" sz="1200" dirty="0"/>
              <a:t>[Distractors] B is the limit of the Dirac equation's point-nucleus 1s state, where √(1 − (Zα)²) becomes imaginary at Zα = 1. The Klein–Gordon limit is lower because its effective centrifugal coefficient, l(l + 1) − (Zα)², turns attractive enough to produce fall to the centre once (Zα)² exceeds (l + ½)², not κ². C is the charge at which, for a nucleus of finite size, the Dirac 1s level reaches −mc² and an empty level would be filled by pair creation, a different question from Unit 8. D is the limit for the 2p states, Zα = 3/2, since s stays real up to Zα = l + ½. A is correct: s is real only while Zα &lt; l + ½, and for l = 0 that means Zα &lt; ½, Z &lt; 68.5; beyond it the solutions oscillate infinitely often near r = 0 and the point-Coulomb problem has no ground state.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[H, Σ⋅p] = 0, so helicity is conserved, although Σ_z on its own is not</a:t>
            </a:r>
          </a:p>
          <a:p>
            <a:pPr marL="0" indent="0">
              <a:buNone/>
            </a:pPr>
            <a:r>
              <a:rPr lang="en-GB" sz="1200" dirty="0"/>
              <a:t>[Distractors] A carries a classical argument into a Hamiltonian it does not fit: [H, L] = c[α⋅p, L] = −iℏc(α × p), which is not zero, so orbital angular momentum alone is not conserved. B fails in the same way in the spin sector: [α_i, Σ_j] = 2iε_ijkα_k gives [H, Σ] = 2ic(α × p), and the two commutators cancel only in J = L + (ℏ/2)Σ, which is why the equation itself describes a particle of spin ½. C overlooks that β anticommutes with every α_i, so [H, β] = −2cβ(α⋅p); the kinetic term continually mixes upper and lower components, which is how a moving electron acquires its small component. D is correct: the same relation gives [α⋅p, Σ⋅p] = 2iε_ijk p_i p_j α_k = 0 by antisymmetry, and Σ⋅p commutes with β, so helicity is conserved, whereas Σ_z alone changes whenever p has a component transverse to z.</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ψ̄γ⁵ψ</a:t>
            </a:r>
          </a:p>
          <a:p>
            <a:pPr marL="0" indent="0">
              <a:buNone/>
            </a:pPr>
            <a:r>
              <a:rPr lang="en-GB" sz="1200" dirty="0"/>
              <a:t>[Distractors] Under parity ψ → γ⁰ψ and ψ̄ → ψ̄γ⁰, so a bilinear ψ̄Γψ becomes ψ̄γ⁰Γγ⁰ψ at the reflected point. A is a Lorentz scalar, but γ⁰ ⋅ 1 ⋅ γ⁰ = 1 makes it even under parity: it is the true scalar. B is even under parity too, since γ⁰γ⁰γ⁰ = γ⁰, and it is not a scalar at all but the time component of the vector current, the density ψ†ψ, which a boost mixes with the spatial current. D does change sign, because γ⁰(γ⁰γ⁵)γ⁰ = −γ⁰γ⁵, but it is the time component of the axial-vector current, and a boost mixes it with ψ̄γ^iγ⁵ψ; it behaves as a pseudoscalar only under rotations. C is correct: γ⁵ anticommutes with every γ^μ and so commutes with every generator σ^(μν), giving ψ̄γ⁵ψ → ψ̄S⁻¹γ⁵Sψ = ψ̄γ⁵ψ under a proper transformation, while γ⁰γ⁵γ⁰ = −γ⁵ makes it odd under parity: a pseudoscalar.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152.6 MHz</a:t>
            </a:r>
          </a:p>
          <a:p>
            <a:pPr marL="0" indent="0">
              <a:buNone/>
            </a:pPr>
            <a:r>
              <a:rPr lang="en-GB" sz="1200" dirty="0"/>
              <a:t>[Distractors] B doubles the anomaly. The spin-flip energy of the electron is (g/2)ℏω_c, and going from n quanta to n + 1 removes ℏω_c of it, leaving (g/2 − 1)ℏω_c = aℏω_c, not (g − 2)ℏω_c. C is the spin-flip frequency itself, f_s = (g/2)f_c = (1 + a)f_c = 131.72 GHz, which connects n with spin up to n with spin down; the degenerate pair also differs by a cyclotron quantum, and that quantum cancels all of f_s except the anomaly. D takes the shift of one level for the separation of the pair: with g = 2(1 + a) the spin-up level rises by aℏω_c/2 and the spin-down level falls by as much, so they separate by aℏω_c. A is correct: f_c = (1.75882 × 10¹¹ C kg⁻¹ × 4.70 T)/(2π) = 131.56 GHz, and f_a = af_c = 152.6 MHz. Because the trap measures f_a and f_c together, it yields a = f_a/f_c directly, which is why g − 2 is measured rather than 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3P_(3/2) and 3D_(3/2) coincide exactly, because the energies depend only on n and on |κ| = j + ½.</a:t>
            </a:r>
          </a:p>
          <a:p>
            <a:pPr marL="0" indent="0">
              <a:buNone/>
            </a:pPr>
            <a:r>
              <a:rPr lang="en-GB" sz="1200" dirty="0"/>
              <a:t>[Distractors] A mistakes a radiative correction for a relativistic one. The exact energies, E = mc²[1 + (Zα)²/(n_r + γ)²]^(−1/2) with γ = √(κ² − (Zα)²), contain κ only through κ², so the degeneracy survives to all orders in Zα, and the Lamb shift needs the quantised radiation field. C carries the Schrödinger degeneracy over the wrong way: in Dirac's spectrum levels of the same l and different j split, which is the fine structure, here with 3D_(5/2) above 3D_(3/2). D states the opposite of the theorem: κ = −1 and κ = +1 give the same κ² and, for n = 2, the same n_r = 1, so the two states coincide. B is correct: 3P_(3/2) has κ = −2 and 3D_(3/2) has κ = +2, both with n_r = 1, so they share one energy although they have opposite parity.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V₀ &lt; mc² and V₀ &gt; 3mc²</a:t>
            </a:r>
          </a:p>
          <a:p>
            <a:pPr marL="0" indent="0">
              <a:buNone/>
            </a:pPr>
            <a:r>
              <a:rPr lang="en-GB" sz="1200" dirty="0"/>
              <a:t>[Distractors] A is the Schrödinger answer: a step lower than the kinetic energy is crossed and a higher one only penetrated. For the Dirac equation that holds only up to V₀ = E + mc². B compares the step with the total energy instead of the kinetic energy, and misses the gap in which |E − V₀| &lt; mc²: for mc² &lt; V₀ &lt; 3mc², q is imaginary. C uses the threshold 2mc², which is the Klein threshold for an electron at rest, E = mc²; for this electron the step must exceed E + mc² = 3mc². D is correct: q is real when |E − V₀| &gt; mc², that is for V₀ &lt; E − mc² = mc², the ordinary transmitted electron, or for V₀ &gt; E + mc² = 3mc², the Klein regime, in which E − V₀ lies below −mc² and hole theory reads the transmitted wave as positrons created at the step.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Θ as linear find (e^(iδ)Θ)² = e^(2iδ)Θ², conclude that the sign of Θ² can be chosen at will, and so lose the whole basis of Kramers' theorem.</a:t>
            </a:r>
          </a:p>
          <a:p>
            <a:pPr marL="0" indent="0">
              <a:buNone/>
            </a:pPr>
            <a:r>
              <a:rPr lang="en-GB" sz="1200" dirty="0"/>
              <a:t>[Examiner note (c)] Answers that show only that d is odd under parity have proved that P must fail and have said nothing about T. The argument needs the proportionality to J, which carries the T-odd signature into the expectation value.</a:t>
            </a:r>
          </a:p>
          <a:p>
            <a:pPr marL="0" indent="0">
              <a:buNone/>
            </a:pPr>
            <a:r>
              <a:rPr lang="en-GB" sz="1200" dirty="0"/>
              <a:t>[Examiner note (e)] Forgetting that K acts on the i in front of the second factor gives T² = i²γ¹γ³γ¹γ³ = +1, the wrong sign for a spin-½ particle.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Θ as linear find (e^(iδ)Θ)² = e^(2iδ)Θ², conclude that the sign of Θ² can be chosen at will, and so lose the whole basis of Kramers' theorem.</a:t>
            </a:r>
          </a:p>
          <a:p>
            <a:pPr marL="0" indent="0">
              <a:buNone/>
            </a:pPr>
            <a:r>
              <a:rPr lang="en-GB" sz="1200" dirty="0"/>
              <a:t>[Examiner note (c)] Answers that show only that d is odd under parity have proved that P must fail and have said nothing about T. The argument needs the proportionality to J, which carries the T-odd signature into the expectation value.</a:t>
            </a:r>
          </a:p>
          <a:p>
            <a:pPr marL="0" indent="0">
              <a:buNone/>
            </a:pPr>
            <a:r>
              <a:rPr lang="en-GB" sz="1200" dirty="0"/>
              <a:t>[Examiner note (e)] Forgetting that K acts on the i in front of the second factor gives T² = i²γ¹γ³γ¹γ³ = +1, the wrong sign for a spin-½ particle.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of the metric decides the sign of the ∇² term. Writing (p⁰)² + p² builds a Euclidean invariant, and the equation that follows has no plane-wave solutions with real energy above mc².</a:t>
            </a:r>
          </a:p>
          <a:p>
            <a:pPr marL="0" indent="0">
              <a:buNone/>
            </a:pPr>
            <a:r>
              <a:rPr lang="en-GB" sz="1200" dirty="0"/>
              <a:t>[Examiner note (b)] The mapping fails for candidates who identify M with m: the effective mass, E/c², and the effective energy, (E² − m²c⁴)/(2E), both contain E, and only when both are written that way does E² factor out. Taking the other root of λ(λ + 1) gives a solution that is singular at the origin and does not reduce to l.</a:t>
            </a:r>
          </a:p>
          <a:p>
            <a:pPr marL="0" indent="0">
              <a:buNone/>
            </a:pPr>
            <a:r>
              <a:rPr lang="en-GB" sz="1200" dirty="0"/>
              <a:t>[Examiner note (c)] The (Zα)⁴ term has two sources, the shift δ in N and the second-order term of the inverse square root. Dropping 3x²/8 loses the −¾, and the correction then no longer equals the expectation value of −p⁴/(8m³c²), the check that ties the exact result to its non-relativistic limit.</a:t>
            </a:r>
          </a:p>
          <a:p>
            <a:pPr marL="0" indent="0">
              <a:buNone/>
            </a:pPr>
            <a:r>
              <a:rPr lang="en-GB" sz="1200" dirty="0"/>
              <a:t>[Examiner note (d)] Using m_π in place of μ moves the line by about 1.1%, 43 eV, a hundred times the relativistic correction the part asks for. The 4f term dominates the correction because it falls as 1/n⁴ and is larger at smaller l.</a:t>
            </a:r>
          </a:p>
          <a:p>
            <a:pPr marL="0" indent="0">
              <a:buNone/>
            </a:pPr>
            <a:r>
              <a:rPr lang="en-GB" sz="1200" dirty="0"/>
              <a:t>[Examiner note (e)] The expected wrong sketch puts the Klein–Gordon 2s and 2p levels together, carrying over Schrödinger's degeneracy in l. The exact Klein–Gordon levels depend on l through N; it is the Dirac equation, through the spin–orbit and Darwin terms, that restores a degeneracy, now in j.</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of the metric decides the sign of the ∇² term. Writing (p⁰)² + p² builds a Euclidean invariant, and the equation that follows has no plane-wave solutions with real energy above mc².</a:t>
            </a:r>
          </a:p>
          <a:p>
            <a:pPr marL="0" indent="0">
              <a:buNone/>
            </a:pPr>
            <a:r>
              <a:rPr lang="en-GB" sz="1200" dirty="0"/>
              <a:t>[Examiner note (b)] The mapping fails for candidates who identify M with m: the effective mass, E/c², and the effective energy, (E² − m²c⁴)/(2E), both contain E, and only when both are written that way does E² factor out. Taking the other root of λ(λ + 1) gives a solution that is singular at the origin and does not reduce to l.</a:t>
            </a:r>
          </a:p>
          <a:p>
            <a:pPr marL="0" indent="0">
              <a:buNone/>
            </a:pPr>
            <a:r>
              <a:rPr lang="en-GB" sz="1200" dirty="0"/>
              <a:t>[Examiner note (c)] The (Zα)⁴ term has two sources, the shift δ in N and the second-order term of the inverse square root. Dropping 3x²/8 loses the −¾, and the correction then no longer equals the expectation value of −p⁴/(8m³c²), the check that ties the exact result to its non-relativistic limit.</a:t>
            </a:r>
          </a:p>
          <a:p>
            <a:pPr marL="0" indent="0">
              <a:buNone/>
            </a:pPr>
            <a:r>
              <a:rPr lang="en-GB" sz="1200" dirty="0"/>
              <a:t>[Examiner note (d)] Using m_π in place of μ moves the line by about 1.1%, 43 eV, a hundred times the relativistic correction the part asks for. The 4f term dominates the correction because it falls as 1/n⁴ and is larger at smaller l.</a:t>
            </a:r>
          </a:p>
          <a:p>
            <a:pPr marL="0" indent="0">
              <a:buNone/>
            </a:pPr>
            <a:r>
              <a:rPr lang="en-GB" sz="1200" dirty="0"/>
              <a:t>[Examiner note (e)] The expected wrong sketch puts the Klein–Gordon 2s and 2p levels together, carrying over Schrödinger's degeneracy in l. The exact Klein–Gordon levels depend on l through N; it is the Dirac equation, through the spin–orbit and Darwin terms, that restores a degeneracy, now in j.</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of the metric decides the sign of the ∇² term. Writing (p⁰)² + p² builds a Euclidean invariant, and the equation that follows has no plane-wave solutions with real energy above mc².</a:t>
            </a:r>
          </a:p>
          <a:p>
            <a:pPr marL="0" indent="0">
              <a:buNone/>
            </a:pPr>
            <a:r>
              <a:rPr lang="en-GB" sz="1200" dirty="0"/>
              <a:t>[Examiner note (b)] The mapping fails for candidates who identify M with m: the effective mass, E/c², and the effective energy, (E² − m²c⁴)/(2E), both contain E, and only when both are written that way does E² factor out. Taking the other root of λ(λ + 1) gives a solution that is singular at the origin and does not reduce to l.</a:t>
            </a:r>
          </a:p>
          <a:p>
            <a:pPr marL="0" indent="0">
              <a:buNone/>
            </a:pPr>
            <a:r>
              <a:rPr lang="en-GB" sz="1200" dirty="0"/>
              <a:t>[Examiner note (c)] The (Zα)⁴ term has two sources, the shift δ in N and the second-order term of the inverse square root. Dropping 3x²/8 loses the −¾, and the correction then no longer equals the expectation value of −p⁴/(8m³c²), the check that ties the exact result to its non-relativistic limit.</a:t>
            </a:r>
          </a:p>
          <a:p>
            <a:pPr marL="0" indent="0">
              <a:buNone/>
            </a:pPr>
            <a:r>
              <a:rPr lang="en-GB" sz="1200" dirty="0"/>
              <a:t>[Examiner note (d)] Using m_π in place of μ moves the line by about 1.1%, 43 eV, a hundred times the relativistic correction the part asks for. The 4f term dominates the correction because it falls as 1/n⁴ and is larger at smaller l.</a:t>
            </a:r>
          </a:p>
          <a:p>
            <a:pPr marL="0" indent="0">
              <a:buNone/>
            </a:pPr>
            <a:r>
              <a:rPr lang="en-GB" sz="1200" dirty="0"/>
              <a:t>[Examiner note (e)] The expected wrong sketch puts the Klein–Gordon 2s and 2p levels together, carrying over Schrödinger's degeneracy in l. The exact Klein–Gordon levels depend on l through N; it is the Dirac equation, through the spin–orbit and Darwin terms, that restores a degeneracy, now in j.</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slip to catch is the sign in the lower block: writing E − mc² in the denominator gives b = 3, a spinor dominated by its lower component, which is the pattern of a negative-energy solution, not of an electron at 0.6c.</a:t>
            </a:r>
          </a:p>
          <a:p>
            <a:pPr marL="0" indent="0">
              <a:buNone/>
            </a:pPr>
            <a:r>
              <a:rPr lang="en-GB" sz="1200" dirty="0"/>
              <a:t>[Examiner note (b)] A boost matrix that preserved u†u would leave the density the same in every frame, though ψ†ψ is the time component of a four-vector and must grow by γ. Candidates who assume S unitary, as the rotation matrices are, cannot reach 2E/c.</a:t>
            </a:r>
          </a:p>
          <a:p>
            <a:pPr marL="0" indent="0">
              <a:buNone/>
            </a:pPr>
            <a:r>
              <a:rPr lang="en-GB" sz="1200" dirty="0"/>
              <a:t>[Examiner note (c)] Candidates who take the velocity to be p/m get 0.75c, the non-relativistic answer, and miss that cα already contains the relativistic kinematics.</a:t>
            </a:r>
          </a:p>
          <a:p>
            <a:pPr marL="0" indent="0">
              <a:buNone/>
            </a:pPr>
            <a:r>
              <a:rPr lang="en-GB" sz="1200" dirty="0"/>
              <a:t>[Examiner note (d)] The weak answer says the electron moves at c and averages to 0.6c by reversing direction, as if the eigenvalues were velocities a positive-energy electron could have. The eigenstates of α_z are not states of one sign of energy, and the resolution needs the negative-energy components of Unit 8.</a:t>
            </a:r>
          </a:p>
          <a:p>
            <a:pPr marL="0" indent="0">
              <a:buNone/>
            </a:pPr>
            <a:r>
              <a:rPr lang="en-GB" sz="1200" dirty="0"/>
              <a:t>[Examiner note (e)] A frequency of E/ℏ, the rate at which one plane wave's phase turns, misses that the effect is a beat between +E and −E. Candidates who describe the trembling as an observable motion of every free electron forget that it exists only in packets containing both signs of energy.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slip to catch is the sign in the lower block: writing E − mc² in the denominator gives b = 3, a spinor dominated by its lower component, which is the pattern of a negative-energy solution, not of an electron at 0.6c.</a:t>
            </a:r>
          </a:p>
          <a:p>
            <a:pPr marL="0" indent="0">
              <a:buNone/>
            </a:pPr>
            <a:r>
              <a:rPr lang="en-GB" sz="1200" dirty="0"/>
              <a:t>[Examiner note (b)] A boost matrix that preserved u†u would leave the density the same in every frame, though ψ†ψ is the time component of a four-vector and must grow by γ. Candidates who assume S unitary, as the rotation matrices are, cannot reach 2E/c.</a:t>
            </a:r>
          </a:p>
          <a:p>
            <a:pPr marL="0" indent="0">
              <a:buNone/>
            </a:pPr>
            <a:r>
              <a:rPr lang="en-GB" sz="1200" dirty="0"/>
              <a:t>[Examiner note (c)] Candidates who take the velocity to be p/m get 0.75c, the non-relativistic answer, and miss that cα already contains the relativistic kinematics.</a:t>
            </a:r>
          </a:p>
          <a:p>
            <a:pPr marL="0" indent="0">
              <a:buNone/>
            </a:pPr>
            <a:r>
              <a:rPr lang="en-GB" sz="1200" dirty="0"/>
              <a:t>[Examiner note (d)] The weak answer says the electron moves at c and averages to 0.6c by reversing direction, as if the eigenvalues were velocities a positive-energy electron could have. The eigenstates of α_z are not states of one sign of energy, and the resolution needs the negative-energy components of Unit 8.</a:t>
            </a:r>
          </a:p>
          <a:p>
            <a:pPr marL="0" indent="0">
              <a:buNone/>
            </a:pPr>
            <a:r>
              <a:rPr lang="en-GB" sz="1200" dirty="0"/>
              <a:t>[Examiner note (e)] A frequency of E/ℏ, the rate at which one plane wave's phase turns, misses that the effect is a beat between +E and −E. Candidates who describe the trembling as an observable motion of every free electron forget that it exists only in packets containing both signs of energy.</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K's eigenvalue is −κℏ, so the states with j = l + ½, 1s and 2P_(3/2) among them, have negative κ; candidates who drop the minus sign assign the wrong states to the nodeless solutions of (c). Reading the parity from l′ instead makes 2S_(1/2) odd and 2P_(1/2) even, which would forbid 2P_(1/2) → 1S_(1/2) as an electric-dipole transition, although it is one of the two components of Lyman-α.</a:t>
            </a:r>
          </a:p>
          <a:p>
            <a:pPr marL="0" indent="0">
              <a:buNone/>
            </a:pPr>
            <a:r>
              <a:rPr lang="en-GB" sz="1200" dirty="0"/>
              <a:t>[Examiner note (b)] Candidates who match powers of r without separating the 1/r terms from the constant terms obtain one tangled relation between E and γ. The structure to see is that the singular terms fix γ independently of E, as the centrifugal term fixes the power at the origin in Schrödinger's problem.</a:t>
            </a:r>
          </a:p>
          <a:p>
            <a:pPr marL="0" indent="0">
              <a:buNone/>
            </a:pPr>
            <a:r>
              <a:rPr lang="en-GB" sz="1200" dirty="0"/>
              <a:t>[Examiner note (c)] Both lines are needed. A candidate who squares at once loses the sign of B/A, and with it the reason that no 2S_(1/2) or 2P_(1/2) state is a single term: those states need a radial node, as the n_r = 1 that the general formula gives them shows.</a:t>
            </a:r>
          </a:p>
          <a:p>
            <a:pPr marL="0" indent="0">
              <a:buNone/>
            </a:pPr>
            <a:r>
              <a:rPr lang="en-GB" sz="1200" dirty="0"/>
              <a:t>[Examiner note (d)] The order-(Zα)⁴ expansion misses 1.9 keV, 2% of the binding, at Z = 82. Candidates who then estimate the small-component share as (Zα)²/4 = 0.090 underestimate it by a tenth for the same reason.</a:t>
            </a:r>
          </a:p>
          <a:p>
            <a:pPr marL="0" indent="0">
              <a:buNone/>
            </a:pPr>
            <a:r>
              <a:rPr lang="en-GB" sz="1200" dirty="0"/>
              <a:t>[Examiner note (e)] The common prediction is that the 1s level reaches −mc² at Z = 137. The point-nucleus formula ends at E = 0 there; only because a finite nucleus keeps the solution regular can the level go on falling, and it takes about 35 more units of charge to reach −mc², which is why Z ≈ 172, not 137, is the threshold for spontaneous positron emission.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K's eigenvalue is −κℏ, so the states with j = l + ½, 1s and 2P_(3/2) among them, have negative κ; candidates who drop the minus sign assign the wrong states to the nodeless solutions of (c). Reading the parity from l′ instead makes 2S_(1/2) odd and 2P_(1/2) even, which would forbid 2P_(1/2) → 1S_(1/2) as an electric-dipole transition, although it is one of the two components of Lyman-α.</a:t>
            </a:r>
          </a:p>
          <a:p>
            <a:pPr marL="0" indent="0">
              <a:buNone/>
            </a:pPr>
            <a:r>
              <a:rPr lang="en-GB" sz="1200" dirty="0"/>
              <a:t>[Examiner note (b)] Candidates who match powers of r without separating the 1/r terms from the constant terms obtain one tangled relation between E and γ. The structure to see is that the singular terms fix γ independently of E, as the centrifugal term fixes the power at the origin in Schrödinger's problem.</a:t>
            </a:r>
          </a:p>
          <a:p>
            <a:pPr marL="0" indent="0">
              <a:buNone/>
            </a:pPr>
            <a:r>
              <a:rPr lang="en-GB" sz="1200" dirty="0"/>
              <a:t>[Examiner note (c)] Both lines are needed. A candidate who squares at once loses the sign of B/A, and with it the reason that no 2S_(1/2) or 2P_(1/2) state is a single term: those states need a radial node, as the n_r = 1 that the general formula gives them shows.</a:t>
            </a:r>
          </a:p>
          <a:p>
            <a:pPr marL="0" indent="0">
              <a:buNone/>
            </a:pPr>
            <a:r>
              <a:rPr lang="en-GB" sz="1200" dirty="0"/>
              <a:t>[Examiner note (d)] The order-(Zα)⁴ expansion misses 1.9 keV, 2% of the binding, at Z = 82. Candidates who then estimate the small-component share as (Zα)²/4 = 0.090 underestimate it by a tenth for the same reason.</a:t>
            </a:r>
          </a:p>
          <a:p>
            <a:pPr marL="0" indent="0">
              <a:buNone/>
            </a:pPr>
            <a:r>
              <a:rPr lang="en-GB" sz="1200" dirty="0"/>
              <a:t>[Examiner note (e)] The common prediction is that the 1s level reaches −mc² at Z = 137. The point-nucleus formula ends at E = 0 there; only because a finite nucleus keeps the solution regular can the level go on falling, and it takes about 35 more units of charge to reach −mc², which is why Z ≈ 172, not 137, is the threshold for spontaneous positron emission.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K's eigenvalue is −κℏ, so the states with j = l + ½, 1s and 2P_(3/2) among them, have negative κ; candidates who drop the minus sign assign the wrong states to the nodeless solutions of (c). Reading the parity from l′ instead makes 2S_(1/2) odd and 2P_(1/2) even, which would forbid 2P_(1/2) → 1S_(1/2) as an electric-dipole transition, although it is one of the two components of Lyman-α.</a:t>
            </a:r>
          </a:p>
          <a:p>
            <a:pPr marL="0" indent="0">
              <a:buNone/>
            </a:pPr>
            <a:r>
              <a:rPr lang="en-GB" sz="1200" dirty="0"/>
              <a:t>[Examiner note (b)] Candidates who match powers of r without separating the 1/r terms from the constant terms obtain one tangled relation between E and γ. The structure to see is that the singular terms fix γ independently of E, as the centrifugal term fixes the power at the origin in Schrödinger's problem.</a:t>
            </a:r>
          </a:p>
          <a:p>
            <a:pPr marL="0" indent="0">
              <a:buNone/>
            </a:pPr>
            <a:r>
              <a:rPr lang="en-GB" sz="1200" dirty="0"/>
              <a:t>[Examiner note (c)] Both lines are needed. A candidate who squares at once loses the sign of B/A, and with it the reason that no 2S_(1/2) or 2P_(1/2) state is a single term: those states need a radial node, as the n_r = 1 that the general formula gives them shows.</a:t>
            </a:r>
          </a:p>
          <a:p>
            <a:pPr marL="0" indent="0">
              <a:buNone/>
            </a:pPr>
            <a:r>
              <a:rPr lang="en-GB" sz="1200" dirty="0"/>
              <a:t>[Examiner note (d)] The order-(Zα)⁴ expansion misses 1.9 keV, 2% of the binding, at Z = 82. Candidates who then estimate the small-component share as (Zα)²/4 = 0.090 underestimate it by a tenth for the same reason.</a:t>
            </a:r>
          </a:p>
          <a:p>
            <a:pPr marL="0" indent="0">
              <a:buNone/>
            </a:pPr>
            <a:r>
              <a:rPr lang="en-GB" sz="1200" dirty="0"/>
              <a:t>[Examiner note (e)] The common prediction is that the 1s level reaches −mc² at Z = 137. The point-nucleus formula ends at E = 0 there; only because a finite nucleus keeps the solution regular can the level go on falling, and it takes about 35 more units of charge to reach −mc², which is why Z ≈ 172, not 137, is the threshold for spontaneous positron emission.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weight the symmetric and antisymmetric spin spaces equally lose the 1/(2s + 1). The checks are s = ½, where the weights must reduce to the 1/4 and 3/4 of two electrons, and s = 0, where R must be 2.</a:t>
            </a:r>
          </a:p>
          <a:p>
            <a:pPr marL="0" indent="0">
              <a:buNone/>
            </a:pPr>
            <a:r>
              <a:rPr lang="en-GB" sz="1200" dirty="0"/>
              <a:t>[Examiner note (b)] σ_R = √N₉₀/N_R = √(R/N_R), so it grows with R and falls with the non-interfering count N_R: ¹²C, with the largest R and the smallest N_R, has the largest σ_R, while ¹³C, with the fewest counts N₉₀, has the smallest. Candidates who quote one uncertainty for the whole table, or rank the rows by N₉₀ alone, cannot judge the high-spin rows in (c).</a:t>
            </a:r>
          </a:p>
          <a:p>
            <a:pPr marL="0" indent="0">
              <a:buNone/>
            </a:pPr>
            <a:r>
              <a:rPr lang="en-GB" sz="1200" dirty="0"/>
              <a:t>[Examiner note (c)] The spacing between successive spins, 1/(2s + 1) − 1/(2s + 3), falls roughly as 1/(2s²), so a precision that settles s = 1 by a wide margin cannot settle s = 3. Candidates who assign each spin from the nearest value without testing the alternatives cannot say which assignments the data support.</a:t>
            </a:r>
          </a:p>
          <a:p>
            <a:pPr marL="0" indent="0">
              <a:buNone/>
            </a:pPr>
            <a:r>
              <a:rPr lang="en-GB" sz="1200" dirty="0"/>
              <a:t>[Examiner note (d)] Candidates often dismiss the acceptance without a number, or test it on the pair with the smallest η. The fractional loss grows as η², and η = Z²α/β is dominated by Z², since β hardly differs between these runs, which is why the highest-Z pair is the one to check. Comparing raw shifts in R across pairs misleads: a spin-0 pair has the largest interference term to lose, but also the widest gap to the next spin.</a:t>
            </a:r>
          </a:p>
          <a:p>
            <a:pPr marL="0" indent="0">
              <a:buNone/>
            </a:pPr>
            <a:r>
              <a:rPr lang="en-GB" sz="1200" dirty="0"/>
              <a:t>[Examiner note (e)] Answers that say 90° is where the cross-section is largest miss the point: for fermions it is a minimum. What matters is that the interference phase vanishes there.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weight the symmetric and antisymmetric spin spaces equally lose the 1/(2s + 1). The checks are s = ½, where the weights must reduce to the 1/4 and 3/4 of two electrons, and s = 0, where R must be 2.</a:t>
            </a:r>
          </a:p>
          <a:p>
            <a:pPr marL="0" indent="0">
              <a:buNone/>
            </a:pPr>
            <a:r>
              <a:rPr lang="en-GB" sz="1200" dirty="0"/>
              <a:t>[Examiner note (b)] σ_R = √N₉₀/N_R = √(R/N_R), so it grows with R and falls with the non-interfering count N_R: ¹²C, with the largest R and the smallest N_R, has the largest σ_R, while ¹³C, with the fewest counts N₉₀, has the smallest. Candidates who quote one uncertainty for the whole table, or rank the rows by N₉₀ alone, cannot judge the high-spin rows in (c).</a:t>
            </a:r>
          </a:p>
          <a:p>
            <a:pPr marL="0" indent="0">
              <a:buNone/>
            </a:pPr>
            <a:r>
              <a:rPr lang="en-GB" sz="1200" dirty="0"/>
              <a:t>[Examiner note (c)] The spacing between successive spins, 1/(2s + 1) − 1/(2s + 3), falls roughly as 1/(2s²), so a precision that settles s = 1 by a wide margin cannot settle s = 3. Candidates who assign each spin from the nearest value without testing the alternatives cannot say which assignments the data support.</a:t>
            </a:r>
          </a:p>
          <a:p>
            <a:pPr marL="0" indent="0">
              <a:buNone/>
            </a:pPr>
            <a:r>
              <a:rPr lang="en-GB" sz="1200" dirty="0"/>
              <a:t>[Examiner note (d)] Candidates often dismiss the acceptance without a number, or test it on the pair with the smallest η. The fractional loss grows as η², and η = Z²α/β is dominated by Z², since β hardly differs between these runs, which is why the highest-Z pair is the one to check. Comparing raw shifts in R across pairs misleads: a spin-0 pair has the largest interference term to lose, but also the widest gap to the next spin.</a:t>
            </a:r>
          </a:p>
          <a:p>
            <a:pPr marL="0" indent="0">
              <a:buNone/>
            </a:pPr>
            <a:r>
              <a:rPr lang="en-GB" sz="1200" dirty="0"/>
              <a:t>[Examiner note (e)] Answers that say 90° is where the cross-section is largest miss the point: for fermions it is a minimum. What matters is that the interference phase vanishes there.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weight the symmetric and antisymmetric spin spaces equally lose the 1/(2s + 1). The checks are s = ½, where the weights must reduce to the 1/4 and 3/4 of two electrons, and s = 0, where R must be 2.</a:t>
            </a:r>
          </a:p>
          <a:p>
            <a:pPr marL="0" indent="0">
              <a:buNone/>
            </a:pPr>
            <a:r>
              <a:rPr lang="en-GB" sz="1200" dirty="0"/>
              <a:t>[Examiner note (b)] σ_R = √N₉₀/N_R = √(R/N_R), so it grows with R and falls with the non-interfering count N_R: ¹²C, with the largest R and the smallest N_R, has the largest σ_R, while ¹³C, with the fewest counts N₉₀, has the smallest. Candidates who quote one uncertainty for the whole table, or rank the rows by N₉₀ alone, cannot judge the high-spin rows in (c).</a:t>
            </a:r>
          </a:p>
          <a:p>
            <a:pPr marL="0" indent="0">
              <a:buNone/>
            </a:pPr>
            <a:r>
              <a:rPr lang="en-GB" sz="1200" dirty="0"/>
              <a:t>[Examiner note (c)] The spacing between successive spins, 1/(2s + 1) − 1/(2s + 3), falls roughly as 1/(2s²), so a precision that settles s = 1 by a wide margin cannot settle s = 3. Candidates who assign each spin from the nearest value without testing the alternatives cannot say which assignments the data support.</a:t>
            </a:r>
          </a:p>
          <a:p>
            <a:pPr marL="0" indent="0">
              <a:buNone/>
            </a:pPr>
            <a:r>
              <a:rPr lang="en-GB" sz="1200" dirty="0"/>
              <a:t>[Examiner note (d)] Candidates often dismiss the acceptance without a number, or test it on the pair with the smallest η. The fractional loss grows as η², and η = Z²α/β is dominated by Z², since β hardly differs between these runs, which is why the highest-Z pair is the one to check. Comparing raw shifts in R across pairs misleads: a spin-0 pair has the largest interference term to lose, but also the widest gap to the next spin.</a:t>
            </a:r>
          </a:p>
          <a:p>
            <a:pPr marL="0" indent="0">
              <a:buNone/>
            </a:pPr>
            <a:r>
              <a:rPr lang="en-GB" sz="1200" dirty="0"/>
              <a:t>[Examiner note (e)] Answers that say 90° is where the cross-section is largest miss the point: for fermions it is a minimum. What matters is that the interference phase vanishes there.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to catch is treating π like p and writing (σ⋅π)² = π². That is right for a free particle and loses the whole magnetic moment, which lives entirely in the non-commuting components of p − qA.</a:t>
            </a:r>
          </a:p>
          <a:p>
            <a:pPr marL="0" indent="0">
              <a:buNone/>
            </a:pPr>
            <a:r>
              <a:rPr lang="en-GB" sz="1200" dirty="0"/>
              <a:t>[Examiner note (b)] Estimates that quote v/c ≈ α without saying where it comes from have not stated an assumption, and those that take |χ|/|φ| ≈ α rather than α/2 overestimate the share by a factor of four.</a:t>
            </a:r>
          </a:p>
          <a:p>
            <a:pPr marL="0" indent="0">
              <a:buNone/>
            </a:pPr>
            <a:r>
              <a:rPr lang="en-GB" sz="1200" dirty="0"/>
              <a:t>[Examiner note (c)] Candidates notice the stray E′ and replace it by p²/(2m), which hides the problem rather than solving it. Calling (σ⋅p)V(σ⋅p) non-Hermitian is wrong, since it is its own adjoint: the non-Hermiticity is a symptom of using a wavefunction that is not normalised, and the cure has to act on φ itself.</a:t>
            </a:r>
          </a:p>
          <a:p>
            <a:pPr marL="0" indent="0">
              <a:buNone/>
            </a:pPr>
            <a:r>
              <a:rPr lang="en-GB" sz="1200" dirty="0"/>
              <a:t>[Examiner note (d)] Most attempts fail at the bookkeeping of the second line: the E′ inside the bracket must be cancelled by the renormalisation, not replaced by p²/(2m), and p² and V must be kept in the symmetric order the anticommutator gives. Because the result is printed, the last mark needs the two −iℏ∇V⋅p terms shown cancelling.</a:t>
            </a:r>
          </a:p>
          <a:p>
            <a:pPr marL="0" indent="0">
              <a:buNone/>
            </a:pPr>
            <a:r>
              <a:rPr lang="en-GB" sz="1200" dirty="0"/>
              <a:t>[Examiner note (e)] Leaving the result as ∇²V hides the physics: the Coulomb Laplacian is a delta function, so the Darwin term shifts only s levels, which is how it takes the place of the spin–orbit term at l = 0. A sign slip in ∇²(1/r) = −4πδ³(r) gives a Darwin term that lowers the s levels.</a:t>
            </a:r>
          </a:p>
          <a:p>
            <a:pPr marL="0" indent="0">
              <a:buNone/>
            </a:pPr>
            <a:r>
              <a:rPr lang="en-GB" sz="1200" dirty="0"/>
              <a:t>[Examiner note (f)] The factor of two is where answers split: some insert the Thomas half without justification, others declare the rest-frame argument simply wrong. The point is that the reduction, done in the laboratory frame, contains both the magnetic precession and the kinematic one, and only the magnetic one scales with g.</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to catch is treating π like p and writing (σ⋅π)² = π². That is right for a free particle and loses the whole magnetic moment, which lives entirely in the non-commuting components of p − qA.</a:t>
            </a:r>
          </a:p>
          <a:p>
            <a:pPr marL="0" indent="0">
              <a:buNone/>
            </a:pPr>
            <a:r>
              <a:rPr lang="en-GB" sz="1200" dirty="0"/>
              <a:t>[Examiner note (b)] Estimates that quote v/c ≈ α without saying where it comes from have not stated an assumption, and those that take |χ|/|φ| ≈ α rather than α/2 overestimate the share by a factor of four.</a:t>
            </a:r>
          </a:p>
          <a:p>
            <a:pPr marL="0" indent="0">
              <a:buNone/>
            </a:pPr>
            <a:r>
              <a:rPr lang="en-GB" sz="1200" dirty="0"/>
              <a:t>[Examiner note (c)] Candidates notice the stray E′ and replace it by p²/(2m), which hides the problem rather than solving it. Calling (σ⋅p)V(σ⋅p) non-Hermitian is wrong, since it is its own adjoint: the non-Hermiticity is a symptom of using a wavefunction that is not normalised, and the cure has to act on φ itself.</a:t>
            </a:r>
          </a:p>
          <a:p>
            <a:pPr marL="0" indent="0">
              <a:buNone/>
            </a:pPr>
            <a:r>
              <a:rPr lang="en-GB" sz="1200" dirty="0"/>
              <a:t>[Examiner note (d)] Most attempts fail at the bookkeeping of the second line: the E′ inside the bracket must be cancelled by the renormalisation, not replaced by p²/(2m), and p² and V must be kept in the symmetric order the anticommutator gives. Because the result is printed, the last mark needs the two −iℏ∇V⋅p terms shown cancelling.</a:t>
            </a:r>
          </a:p>
          <a:p>
            <a:pPr marL="0" indent="0">
              <a:buNone/>
            </a:pPr>
            <a:r>
              <a:rPr lang="en-GB" sz="1200" dirty="0"/>
              <a:t>[Examiner note (e)] Leaving the result as ∇²V hides the physics: the Coulomb Laplacian is a delta function, so the Darwin term shifts only s levels, which is how it takes the place of the spin–orbit term at l = 0. A sign slip in ∇²(1/r) = −4πδ³(r) gives a Darwin term that lowers the s levels.</a:t>
            </a:r>
          </a:p>
          <a:p>
            <a:pPr marL="0" indent="0">
              <a:buNone/>
            </a:pPr>
            <a:r>
              <a:rPr lang="en-GB" sz="1200" dirty="0"/>
              <a:t>[Examiner note (f)] The factor of two is where answers split: some insert the Thomas half without justification, others declare the rest-frame argument simply wrong. The point is that the reduction, done in the laboratory frame, contains both the magnetic precession and the kinematic one, and only the magnetic one scales with g.</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to catch is treating π like p and writing (σ⋅π)² = π². That is right for a free particle and loses the whole magnetic moment, which lives entirely in the non-commuting components of p − qA.</a:t>
            </a:r>
          </a:p>
          <a:p>
            <a:pPr marL="0" indent="0">
              <a:buNone/>
            </a:pPr>
            <a:r>
              <a:rPr lang="en-GB" sz="1200" dirty="0"/>
              <a:t>[Examiner note (b)] Estimates that quote v/c ≈ α without saying where it comes from have not stated an assumption, and those that take |χ|/|φ| ≈ α rather than α/2 overestimate the share by a factor of four.</a:t>
            </a:r>
          </a:p>
          <a:p>
            <a:pPr marL="0" indent="0">
              <a:buNone/>
            </a:pPr>
            <a:r>
              <a:rPr lang="en-GB" sz="1200" dirty="0"/>
              <a:t>[Examiner note (c)] Candidates notice the stray E′ and replace it by p²/(2m), which hides the problem rather than solving it. Calling (σ⋅p)V(σ⋅p) non-Hermitian is wrong, since it is its own adjoint: the non-Hermiticity is a symptom of using a wavefunction that is not normalised, and the cure has to act on φ itself.</a:t>
            </a:r>
          </a:p>
          <a:p>
            <a:pPr marL="0" indent="0">
              <a:buNone/>
            </a:pPr>
            <a:r>
              <a:rPr lang="en-GB" sz="1200" dirty="0"/>
              <a:t>[Examiner note (d)] Most attempts fail at the bookkeeping of the second line: the E′ inside the bracket must be cancelled by the renormalisation, not replaced by p²/(2m), and p² and V must be kept in the symmetric order the anticommutator gives. Because the result is printed, the last mark needs the two −iℏ∇V⋅p terms shown cancelling.</a:t>
            </a:r>
          </a:p>
          <a:p>
            <a:pPr marL="0" indent="0">
              <a:buNone/>
            </a:pPr>
            <a:r>
              <a:rPr lang="en-GB" sz="1200" dirty="0"/>
              <a:t>[Examiner note (e)] Leaving the result as ∇²V hides the physics: the Coulomb Laplacian is a delta function, so the Darwin term shifts only s levels, which is how it takes the place of the spin–orbit term at l = 0. A sign slip in ∇²(1/r) = −4πδ³(r) gives a Darwin term that lowers the s levels.</a:t>
            </a:r>
          </a:p>
          <a:p>
            <a:pPr marL="0" indent="0">
              <a:buNone/>
            </a:pPr>
            <a:r>
              <a:rPr lang="en-GB" sz="1200" dirty="0"/>
              <a:t>[Examiner note (f)] The factor of two is where answers split: some insert the Thomas half without justification, others declare the rest-frame argument simply wrong. The point is that the reduction, done in the laboratory frame, contains both the magnetic precession and the kinematic one, and only the magnetic one scales with g.</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c25da3321d894a03"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3478eb4b7d41494b"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2eafd836cb1a4635"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535299e344984b58"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2ecf6b302a87463b"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5f4a64617d48413d"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E8126A-D234-40CF-B946-F7E5BC167B3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006FDD6-78C7-4029-A453-C07B7946238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7154A9E-A61E-477A-8842-813635044BD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8516516-DCFE-4F1D-88D0-97373394B25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5A6544A-0CD9-4234-9737-3AAC62C0B1E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37A31BA-FFD0-4838-8EDC-0E7BC32A7D5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C5B4F38-BD69-4B1D-9701-CEE7077A48C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12BC209-7DB2-4D5F-A77E-46923DD4B4B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DBFD987-69D9-4AC2-91CC-25AE1B1EE5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F439755-F4AE-4DED-890D-6AAAAD8506F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dabd62d754e048ab" Type="http://schemas.openxmlformats.org/officeDocument/2006/relationships/theme" Target="/ppt/slideMasters/theme/interactive-theme2.xml"/><Relationship Id="R78706647ce03483e" Type="http://schemas.openxmlformats.org/officeDocument/2006/relationships/slideLayout" Target="/ppt/slideLayouts/interactive-slideLayout1.xml"/><Relationship Id="R3015f6d4cd71444d" Type="http://schemas.openxmlformats.org/officeDocument/2006/relationships/slideLayout" Target="/ppt/slideLayouts/interactive-slideLayout2.xml"/><Relationship Id="R2285cbf9f62342e0" Type="http://schemas.openxmlformats.org/officeDocument/2006/relationships/slideLayout" Target="/ppt/slideLayouts/interactive-slideLayout3.xml"/><Relationship Id="Recafa50df7b54b54" Type="http://schemas.openxmlformats.org/officeDocument/2006/relationships/slideLayout" Target="/ppt/slideLayouts/interactive-slideLayout4.xml"/><Relationship Id="R010ca2c2e22540a4" Type="http://schemas.openxmlformats.org/officeDocument/2006/relationships/slideLayout" Target="/ppt/slideLayouts/interactive-slideLayout5.xml"/><Relationship Id="R36b26a8659a64918"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706647ce03483e"/>
    <p:sldLayoutId xmlns:r="http://schemas.openxmlformats.org/officeDocument/2006/relationships" id="2147483650" r:id="R3015f6d4cd71444d"/>
    <p:sldLayoutId xmlns:r="http://schemas.openxmlformats.org/officeDocument/2006/relationships" id="2147483651" r:id="R2285cbf9f62342e0"/>
    <p:sldLayoutId xmlns:r="http://schemas.openxmlformats.org/officeDocument/2006/relationships" id="2147483652" r:id="Recafa50df7b54b54"/>
    <p:sldLayoutId xmlns:r="http://schemas.openxmlformats.org/officeDocument/2006/relationships" id="2147483653" r:id="R010ca2c2e22540a4"/>
    <p:sldLayoutId xmlns:r="http://schemas.openxmlformats.org/officeDocument/2006/relationships" id="2147483654" r:id="R36b26a8659a6491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45.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45.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45.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45.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45.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45.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45.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45.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45.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45.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45.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45.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45.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45.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45.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45.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45.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3" Type="http://schemas.openxmlformats.org/officeDocument/2006/relationships/slide" Target="/ppt/slides/slide17.xml"/><Relationship Id="rIdGioNav34" Type="http://schemas.openxmlformats.org/officeDocument/2006/relationships/slide" Target="/ppt/slides/slide45.xml"/><Relationship Id="rIdGioNav35" Type="http://schemas.openxmlformats.org/officeDocument/2006/relationships/slide" Target="/ppt/slides/slide19.xml"/><Relationship Id="rIdGioNav37"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39" Type="http://schemas.openxmlformats.org/officeDocument/2006/relationships/slide" Target="/ppt/slides/slide18.xml"/><Relationship Id="rIdGioNav40" Type="http://schemas.openxmlformats.org/officeDocument/2006/relationships/slide" Target="/ppt/slides/slide45.xml"/><Relationship Id="rIdGioNav41" Type="http://schemas.openxmlformats.org/officeDocument/2006/relationships/slide" Target="/ppt/slides/slide20.xml"/><Relationship Id="rIdGioNav43" Type="http://schemas.openxmlformats.org/officeDocument/2006/relationships/slide" Target="/ppt/slid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4" Type="http://schemas.openxmlformats.org/officeDocument/2006/relationships/slide" Target="/ppt/slides/slide19.xml"/><Relationship Id="rIdGioNav25" Type="http://schemas.openxmlformats.org/officeDocument/2006/relationships/slide" Target="/ppt/slides/slide45.xml"/><Relationship Id="rIdGioNav26" Type="http://schemas.openxmlformats.org/officeDocument/2006/relationships/slide" Target="/ppt/slides/slide21.xml"/><Relationship Id="rIdGioNav28" Type="http://schemas.openxmlformats.org/officeDocument/2006/relationships/slide" Target="/ppt/slid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30" Type="http://schemas.openxmlformats.org/officeDocument/2006/relationships/slide" Target="/ppt/slides/slide20.xml"/><Relationship Id="rIdGioNav31" Type="http://schemas.openxmlformats.org/officeDocument/2006/relationships/slide" Target="/ppt/slides/slide45.xml"/><Relationship Id="rIdGioNav32" Type="http://schemas.openxmlformats.org/officeDocument/2006/relationships/slide" Target="/ppt/slides/slide22.xml"/><Relationship Id="rIdGioNav34" Type="http://schemas.openxmlformats.org/officeDocument/2006/relationships/slide" Target="/ppt/slides/slide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20" Type="http://schemas.openxmlformats.org/officeDocument/2006/relationships/slide" Target="/ppt/slides/slide21.xml"/><Relationship Id="rIdGioNav21" Type="http://schemas.openxmlformats.org/officeDocument/2006/relationships/slide" Target="/ppt/slides/slide45.xml"/><Relationship Id="rIdGioNav22" Type="http://schemas.openxmlformats.org/officeDocument/2006/relationships/slide" Target="/ppt/slides/slide23.xml"/><Relationship Id="rIdGioNav24"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3" Type="http://schemas.openxmlformats.org/officeDocument/2006/relationships/slide" Target="/ppt/slides/slide22.xml"/><Relationship Id="rIdGioNav34" Type="http://schemas.openxmlformats.org/officeDocument/2006/relationships/slide" Target="/ppt/slides/slide45.xml"/><Relationship Id="rIdGioNav35" Type="http://schemas.openxmlformats.org/officeDocument/2006/relationships/slide" Target="/ppt/slides/slide24.xml"/><Relationship Id="rIdGioNav37" Type="http://schemas.openxmlformats.org/officeDocument/2006/relationships/slide" Target="/ppt/slid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1" Type="http://schemas.openxmlformats.org/officeDocument/2006/relationships/slide" Target="/ppt/slides/slide23.xml"/><Relationship Id="rIdGioNav32" Type="http://schemas.openxmlformats.org/officeDocument/2006/relationships/slide" Target="/ppt/slides/slide45.xml"/><Relationship Id="rIdGioNav33" Type="http://schemas.openxmlformats.org/officeDocument/2006/relationships/slide" Target="/ppt/slides/slide25.xml"/><Relationship Id="rIdGioNav35" Type="http://schemas.openxmlformats.org/officeDocument/2006/relationships/slide" Target="/ppt/slid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24" Type="http://schemas.openxmlformats.org/officeDocument/2006/relationships/slide" Target="/ppt/slides/slide24.xml"/><Relationship Id="rIdGioNav25" Type="http://schemas.openxmlformats.org/officeDocument/2006/relationships/slide" Target="/ppt/slides/slide45.xml"/><Relationship Id="rIdGioNav26" Type="http://schemas.openxmlformats.org/officeDocument/2006/relationships/slide" Target="/ppt/slides/slide26.xml"/><Relationship Id="rIdGioNav28" Type="http://schemas.openxmlformats.org/officeDocument/2006/relationships/slide" Target="/ppt/slid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33" Type="http://schemas.openxmlformats.org/officeDocument/2006/relationships/slide" Target="/ppt/slides/slide25.xml"/><Relationship Id="rIdGioNav34" Type="http://schemas.openxmlformats.org/officeDocument/2006/relationships/slide" Target="/ppt/slides/slide45.xml"/><Relationship Id="rIdGioNav35" Type="http://schemas.openxmlformats.org/officeDocument/2006/relationships/slide" Target="/ppt/slides/slide27.xml"/><Relationship Id="rIdGioNav37" Type="http://schemas.openxmlformats.org/officeDocument/2006/relationships/slide" Target="/ppt/slides/slide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40" Type="http://schemas.openxmlformats.org/officeDocument/2006/relationships/slide" Target="/ppt/slides/slide26.xml"/><Relationship Id="rIdGioNav41" Type="http://schemas.openxmlformats.org/officeDocument/2006/relationships/slide" Target="/ppt/slides/slide45.xml"/><Relationship Id="rIdGioNav42" Type="http://schemas.openxmlformats.org/officeDocument/2006/relationships/slide" Target="/ppt/slides/slide28.xml"/><Relationship Id="rIdGioNav44" Type="http://schemas.openxmlformats.org/officeDocument/2006/relationships/slide" Target="/ppt/slid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29" Type="http://schemas.openxmlformats.org/officeDocument/2006/relationships/slide" Target="/ppt/slides/slide27.xml"/><Relationship Id="rIdGioNav30" Type="http://schemas.openxmlformats.org/officeDocument/2006/relationships/slide" Target="/ppt/slides/slide45.xml"/><Relationship Id="rIdGioNav31" Type="http://schemas.openxmlformats.org/officeDocument/2006/relationships/slide" Target="/ppt/slides/slide29.xml"/><Relationship Id="rIdGioNav33" Type="http://schemas.openxmlformats.org/officeDocument/2006/relationships/slide" Target="/ppt/slid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33" Type="http://schemas.openxmlformats.org/officeDocument/2006/relationships/slide" Target="/ppt/slides/slide28.xml"/><Relationship Id="rIdGioNav34" Type="http://schemas.openxmlformats.org/officeDocument/2006/relationships/slide" Target="/ppt/slides/slide45.xml"/><Relationship Id="rIdGioNav35" Type="http://schemas.openxmlformats.org/officeDocument/2006/relationships/slide" Target="/ppt/slides/slide30.xml"/><Relationship Id="rIdGioNav37"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3" Type="http://schemas.openxmlformats.org/officeDocument/2006/relationships/slide" Target="/ppt/slides/slide29.xml"/><Relationship Id="rIdGioNav34" Type="http://schemas.openxmlformats.org/officeDocument/2006/relationships/slide" Target="/ppt/slides/slide45.xml"/><Relationship Id="rIdGioNav35" Type="http://schemas.openxmlformats.org/officeDocument/2006/relationships/slide" Target="/ppt/slides/slide31.xml"/><Relationship Id="rIdGioNav37" Type="http://schemas.openxmlformats.org/officeDocument/2006/relationships/slide" Target="/ppt/slid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1" Type="http://schemas.openxmlformats.org/officeDocument/2006/relationships/slide" Target="/ppt/slides/slide30.xml"/><Relationship Id="rIdGioNav32" Type="http://schemas.openxmlformats.org/officeDocument/2006/relationships/slide" Target="/ppt/slides/slide45.xml"/><Relationship Id="rIdGioNav33" Type="http://schemas.openxmlformats.org/officeDocument/2006/relationships/slide" Target="/ppt/slides/slide32.xml"/><Relationship Id="rIdGioNav35" Type="http://schemas.openxmlformats.org/officeDocument/2006/relationships/slide" Target="/ppt/slid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24" Type="http://schemas.openxmlformats.org/officeDocument/2006/relationships/slide" Target="/ppt/slides/slide31.xml"/><Relationship Id="rIdGioNav25" Type="http://schemas.openxmlformats.org/officeDocument/2006/relationships/slide" Target="/ppt/slides/slide45.xml"/><Relationship Id="rIdGioNav26" Type="http://schemas.openxmlformats.org/officeDocument/2006/relationships/slide" Target="/ppt/slides/slide33.xml"/><Relationship Id="rIdGioNav28" Type="http://schemas.openxmlformats.org/officeDocument/2006/relationships/slide" Target="/ppt/slid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20" Type="http://schemas.openxmlformats.org/officeDocument/2006/relationships/slide" Target="/ppt/slides/slide32.xml"/><Relationship Id="rIdGioNav21" Type="http://schemas.openxmlformats.org/officeDocument/2006/relationships/slide" Target="/ppt/slides/slide45.xml"/><Relationship Id="rIdGioNav22" Type="http://schemas.openxmlformats.org/officeDocument/2006/relationships/slide" Target="/ppt/slides/slide34.xml"/><Relationship Id="rIdGioNav24" Type="http://schemas.openxmlformats.org/officeDocument/2006/relationships/slide" Target="/ppt/slides/slide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2" Type="http://schemas.openxmlformats.org/officeDocument/2006/relationships/slide" Target="/ppt/slides/slide33.xml"/><Relationship Id="rIdGioNav33" Type="http://schemas.openxmlformats.org/officeDocument/2006/relationships/slide" Target="/ppt/slides/slide45.xml"/><Relationship Id="rIdGioNav34" Type="http://schemas.openxmlformats.org/officeDocument/2006/relationships/slide" Target="/ppt/slides/slide35.xml"/><Relationship Id="rIdGioNav36" Type="http://schemas.openxmlformats.org/officeDocument/2006/relationships/slide" Target="/ppt/slides/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1" Type="http://schemas.openxmlformats.org/officeDocument/2006/relationships/slide" Target="/ppt/slides/slide34.xml"/><Relationship Id="rIdGioNav32" Type="http://schemas.openxmlformats.org/officeDocument/2006/relationships/slide" Target="/ppt/slides/slide45.xml"/><Relationship Id="rIdGioNav33" Type="http://schemas.openxmlformats.org/officeDocument/2006/relationships/slide" Target="/ppt/slides/slide36.xml"/><Relationship Id="rIdGioNav35" Type="http://schemas.openxmlformats.org/officeDocument/2006/relationships/slide" Target="/ppt/slid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3" Type="http://schemas.openxmlformats.org/officeDocument/2006/relationships/slide" Target="/ppt/slides/slide35.xml"/><Relationship Id="rIdGioNav34" Type="http://schemas.openxmlformats.org/officeDocument/2006/relationships/slide" Target="/ppt/slides/slide45.xml"/><Relationship Id="rIdGioNav35" Type="http://schemas.openxmlformats.org/officeDocument/2006/relationships/slide" Target="/ppt/slides/slide37.xml"/><Relationship Id="rIdGioNav37" Type="http://schemas.openxmlformats.org/officeDocument/2006/relationships/slide" Target="/ppt/slid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22" Type="http://schemas.openxmlformats.org/officeDocument/2006/relationships/slide" Target="/ppt/slides/slide36.xml"/><Relationship Id="rIdGioNav23" Type="http://schemas.openxmlformats.org/officeDocument/2006/relationships/slide" Target="/ppt/slides/slide45.xml"/><Relationship Id="rIdGioNav24" Type="http://schemas.openxmlformats.org/officeDocument/2006/relationships/slide" Target="/ppt/slides/slide38.xml"/><Relationship Id="rIdGioNav26" Type="http://schemas.openxmlformats.org/officeDocument/2006/relationships/slide" Target="/ppt/slid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33" Type="http://schemas.openxmlformats.org/officeDocument/2006/relationships/slide" Target="/ppt/slides/slide37.xml"/><Relationship Id="rIdGioNav34" Type="http://schemas.openxmlformats.org/officeDocument/2006/relationships/slide" Target="/ppt/slides/slide45.xml"/><Relationship Id="rIdGioNav35" Type="http://schemas.openxmlformats.org/officeDocument/2006/relationships/slide" Target="/ppt/slides/slide39.xml"/><Relationship Id="rIdGioNav37" Type="http://schemas.openxmlformats.org/officeDocument/2006/relationships/slide" Target="/ppt/slides/slide4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20" Type="http://schemas.openxmlformats.org/officeDocument/2006/relationships/slide" Target="/ppt/slides/slide38.xml"/><Relationship Id="rIdGioNav21" Type="http://schemas.openxmlformats.org/officeDocument/2006/relationships/slide" Target="/ppt/slides/slide45.xml"/><Relationship Id="rIdGioNav22" Type="http://schemas.openxmlformats.org/officeDocument/2006/relationships/slide" Target="/ppt/slides/slide40.xml"/><Relationship Id="rIdGioNav24" Type="http://schemas.openxmlformats.org/officeDocument/2006/relationships/slide" Target="/ppt/slides/slide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3" Type="http://schemas.openxmlformats.org/officeDocument/2006/relationships/slide" Target="/ppt/slides/slide39.xml"/><Relationship Id="rIdGioNav34" Type="http://schemas.openxmlformats.org/officeDocument/2006/relationships/slide" Target="/ppt/slides/slide45.xml"/><Relationship Id="rIdGioNav35" Type="http://schemas.openxmlformats.org/officeDocument/2006/relationships/slide" Target="/ppt/slides/slide41.xml"/><Relationship Id="rIdGioNav37" Type="http://schemas.openxmlformats.org/officeDocument/2006/relationships/slide" Target="/ppt/slid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35" Type="http://schemas.openxmlformats.org/officeDocument/2006/relationships/slide" Target="/ppt/slides/slide40.xml"/><Relationship Id="rIdGioNav36" Type="http://schemas.openxmlformats.org/officeDocument/2006/relationships/slide" Target="/ppt/slides/slide45.xml"/><Relationship Id="rIdGioNav37" Type="http://schemas.openxmlformats.org/officeDocument/2006/relationships/slide" Target="/ppt/slides/slide42.xml"/><Relationship Id="rIdGioNav39" Type="http://schemas.openxmlformats.org/officeDocument/2006/relationships/slide" Target="/ppt/slides/slide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33" Type="http://schemas.openxmlformats.org/officeDocument/2006/relationships/slide" Target="/ppt/slides/slide41.xml"/><Relationship Id="rIdGioNav34" Type="http://schemas.openxmlformats.org/officeDocument/2006/relationships/slide" Target="/ppt/slides/slide45.xml"/><Relationship Id="rIdGioNav35" Type="http://schemas.openxmlformats.org/officeDocument/2006/relationships/slide" Target="/ppt/slides/slide43.xml"/><Relationship Id="rIdGioNav37" Type="http://schemas.openxmlformats.org/officeDocument/2006/relationships/slide" Target="/ppt/slides/slide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33" Type="http://schemas.openxmlformats.org/officeDocument/2006/relationships/slide" Target="/ppt/slides/slide42.xml"/><Relationship Id="rIdGioNav34" Type="http://schemas.openxmlformats.org/officeDocument/2006/relationships/slide" Target="/ppt/slides/slide45.xml"/><Relationship Id="rIdGioNav35" Type="http://schemas.openxmlformats.org/officeDocument/2006/relationships/slide" Target="/ppt/slides/slide4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11" Type="http://schemas.openxmlformats.org/officeDocument/2006/relationships/slide" Target="/ppt/slides/slide43.xml"/><Relationship Id="rIdGioNav12" Type="http://schemas.openxmlformats.org/officeDocument/2006/relationships/slide" Target="/ppt/slides/slide45.xml"/><Relationship Id="rIdGioNav13" Type="http://schemas.openxmlformats.org/officeDocument/2006/relationships/slide" Target="/ppt/slides/slide44.xml"/></Relationships>
</file>

<file path=ppt/slides/_rels/slide45.xml.rels>&#65279;<?xml version="1.0" encoding="utf-8"?><Relationships xmlns="http://schemas.openxmlformats.org/package/2006/relationships"><Relationship Id="R7b949dbdfd764b71" Type="http://schemas.openxmlformats.org/officeDocument/2006/relationships/slideLayout" Target="/ppt/slideLayouts/interactive-slideLayout6.xml"/><Relationship Id="Re4196123eb6344b4" Type="http://schemas.openxmlformats.org/officeDocument/2006/relationships/slide" Target="/ppt/slides/slide1.xml"/><Relationship Id="Raf55d08b17bf461a" Type="http://schemas.openxmlformats.org/officeDocument/2006/relationships/slide" Target="/ppt/slides/slide2.xml"/><Relationship Id="R519304cc81df40ee" Type="http://schemas.openxmlformats.org/officeDocument/2006/relationships/slide" Target="/ppt/slides/slide3.xml"/><Relationship Id="R650b568623a144ba" Type="http://schemas.openxmlformats.org/officeDocument/2006/relationships/slide" Target="/ppt/slides/slide4.xml"/><Relationship Id="R90bba6a6f3ee45aa" Type="http://schemas.openxmlformats.org/officeDocument/2006/relationships/slide" Target="/ppt/slides/slide5.xml"/><Relationship Id="Rf30dc128b2984ea0" Type="http://schemas.openxmlformats.org/officeDocument/2006/relationships/slide" Target="/ppt/slides/slide6.xml"/><Relationship Id="Rdcd5fce780404b73" Type="http://schemas.openxmlformats.org/officeDocument/2006/relationships/slide" Target="/ppt/slides/slide7.xml"/><Relationship Id="R610a32e1d33f4842" Type="http://schemas.openxmlformats.org/officeDocument/2006/relationships/slide" Target="/ppt/slides/slide8.xml"/><Relationship Id="R38774539e05340b7" Type="http://schemas.openxmlformats.org/officeDocument/2006/relationships/slide" Target="/ppt/slides/slide9.xml"/><Relationship Id="Ra770592ce53549db" Type="http://schemas.openxmlformats.org/officeDocument/2006/relationships/slide" Target="/ppt/slides/slide10.xml"/><Relationship Id="R578240696d724341" Type="http://schemas.openxmlformats.org/officeDocument/2006/relationships/slide" Target="/ppt/slides/slide11.xml"/><Relationship Id="Rcf7dc1e2daf146b2" Type="http://schemas.openxmlformats.org/officeDocument/2006/relationships/slide" Target="/ppt/slides/slide12.xml"/><Relationship Id="R1210885c22d74f24" Type="http://schemas.openxmlformats.org/officeDocument/2006/relationships/slide" Target="/ppt/slides/slide13.xml"/><Relationship Id="Rc278b0524f444dff" Type="http://schemas.openxmlformats.org/officeDocument/2006/relationships/slide" Target="/ppt/slides/slide14.xml"/><Relationship Id="R60e4e786e97d48b2" Type="http://schemas.openxmlformats.org/officeDocument/2006/relationships/slide" Target="/ppt/slides/slide15.xml"/><Relationship Id="R4305d9af51b449f1" Type="http://schemas.openxmlformats.org/officeDocument/2006/relationships/slide" Target="/ppt/slides/slide16.xml"/><Relationship Id="Reb3437db6a3a4d26" Type="http://schemas.openxmlformats.org/officeDocument/2006/relationships/slide" Target="/ppt/slides/slide1.xml"/><Relationship Id="R5f1799762b564e79" Type="http://schemas.openxmlformats.org/officeDocument/2006/relationships/slide" Target="/ppt/slides/slide46.xml"/><Relationship Id="R93dbb08e2cf940bf" Type="http://schemas.openxmlformats.org/officeDocument/2006/relationships/hyperlink" Target="https://giophysics.com/lessons/powerpoints/" TargetMode="External"/><Relationship Id="R11d095d2b38746ea" Type="http://schemas.openxmlformats.org/officeDocument/2006/relationships/notesSlide" Target="/ppt/notesSlides/interactive-notesSlide1.xml"/></Relationships>
</file>

<file path=ppt/slides/_rels/slide46.xml.rels>&#65279;<?xml version="1.0" encoding="utf-8"?><Relationships xmlns="http://schemas.openxmlformats.org/package/2006/relationships"><Relationship Id="Rf5de5e6679f4490a" Type="http://schemas.openxmlformats.org/officeDocument/2006/relationships/slideLayout" Target="/ppt/slideLayouts/interactive-slideLayout6.xml"/><Relationship Id="Rbc5e65fcc70a4ac1" Type="http://schemas.openxmlformats.org/officeDocument/2006/relationships/slide" Target="/ppt/slides/slide17.xml"/><Relationship Id="Rcf56f95649ba4e82" Type="http://schemas.openxmlformats.org/officeDocument/2006/relationships/slide" Target="/ppt/slides/slide18.xml"/><Relationship Id="R3f763c84660a4c51" Type="http://schemas.openxmlformats.org/officeDocument/2006/relationships/slide" Target="/ppt/slides/slide19.xml"/><Relationship Id="R395ed7952b1a46bc" Type="http://schemas.openxmlformats.org/officeDocument/2006/relationships/slide" Target="/ppt/slides/slide20.xml"/><Relationship Id="R541a9cbf2d314473" Type="http://schemas.openxmlformats.org/officeDocument/2006/relationships/slide" Target="/ppt/slides/slide21.xml"/><Relationship Id="R4016f61691334d3b" Type="http://schemas.openxmlformats.org/officeDocument/2006/relationships/slide" Target="/ppt/slides/slide22.xml"/><Relationship Id="R0a45b610eed54e37" Type="http://schemas.openxmlformats.org/officeDocument/2006/relationships/slide" Target="/ppt/slides/slide23.xml"/><Relationship Id="R68b1637427844b94" Type="http://schemas.openxmlformats.org/officeDocument/2006/relationships/slide" Target="/ppt/slides/slide24.xml"/><Relationship Id="R9d75a52a85724b61" Type="http://schemas.openxmlformats.org/officeDocument/2006/relationships/slide" Target="/ppt/slides/slide25.xml"/><Relationship Id="Re4f40bb963b84089" Type="http://schemas.openxmlformats.org/officeDocument/2006/relationships/slide" Target="/ppt/slides/slide26.xml"/><Relationship Id="Rfbd08f912ad44cc3" Type="http://schemas.openxmlformats.org/officeDocument/2006/relationships/slide" Target="/ppt/slides/slide27.xml"/><Relationship Id="R712167f781c44790" Type="http://schemas.openxmlformats.org/officeDocument/2006/relationships/slide" Target="/ppt/slides/slide28.xml"/><Relationship Id="R1b502c0bcd9e4a97" Type="http://schemas.openxmlformats.org/officeDocument/2006/relationships/slide" Target="/ppt/slides/slide29.xml"/><Relationship Id="R1a2cba7c476a4cd5" Type="http://schemas.openxmlformats.org/officeDocument/2006/relationships/slide" Target="/ppt/slides/slide30.xml"/><Relationship Id="R0498a6abc9ce4b3d" Type="http://schemas.openxmlformats.org/officeDocument/2006/relationships/slide" Target="/ppt/slides/slide31.xml"/><Relationship Id="R8b2fff6145c249db" Type="http://schemas.openxmlformats.org/officeDocument/2006/relationships/slide" Target="/ppt/slides/slide32.xml"/><Relationship Id="Rb6348ec5cee54ccb" Type="http://schemas.openxmlformats.org/officeDocument/2006/relationships/slide" Target="/ppt/slides/slide1.xml"/><Relationship Id="Rcd7d8a69e4794e3f" Type="http://schemas.openxmlformats.org/officeDocument/2006/relationships/slide" Target="/ppt/slides/slide45.xml"/><Relationship Id="R36a933735c9c48ef" Type="http://schemas.openxmlformats.org/officeDocument/2006/relationships/slide" Target="/ppt/slides/slide47.xml"/><Relationship Id="Ra12e90c4c3914bc2" Type="http://schemas.openxmlformats.org/officeDocument/2006/relationships/hyperlink" Target="https://giophysics.com/lessons/powerpoints/" TargetMode="External"/><Relationship Id="R1b02664858574a3f" Type="http://schemas.openxmlformats.org/officeDocument/2006/relationships/notesSlide" Target="/ppt/notesSlides/interactive-notesSlide2.xml"/></Relationships>
</file>

<file path=ppt/slides/_rels/slide47.xml.rels>&#65279;<?xml version="1.0" encoding="utf-8"?><Relationships xmlns="http://schemas.openxmlformats.org/package/2006/relationships"><Relationship Id="Rd22b877440d04d8c" Type="http://schemas.openxmlformats.org/officeDocument/2006/relationships/slideLayout" Target="/ppt/slideLayouts/interactive-slideLayout6.xml"/><Relationship Id="R0953284b27cc4ab5" Type="http://schemas.openxmlformats.org/officeDocument/2006/relationships/slide" Target="/ppt/slides/slide33.xml"/><Relationship Id="R4c95f060fd834c8f" Type="http://schemas.openxmlformats.org/officeDocument/2006/relationships/slide" Target="/ppt/slides/slide34.xml"/><Relationship Id="R24a43a768a634d98" Type="http://schemas.openxmlformats.org/officeDocument/2006/relationships/slide" Target="/ppt/slides/slide35.xml"/><Relationship Id="R95596ab384304ef8" Type="http://schemas.openxmlformats.org/officeDocument/2006/relationships/slide" Target="/ppt/slides/slide36.xml"/><Relationship Id="Rcf35f54c36b348b7" Type="http://schemas.openxmlformats.org/officeDocument/2006/relationships/slide" Target="/ppt/slides/slide37.xml"/><Relationship Id="R82445753347147ce" Type="http://schemas.openxmlformats.org/officeDocument/2006/relationships/slide" Target="/ppt/slides/slide38.xml"/><Relationship Id="R6fe63106f8b0484f" Type="http://schemas.openxmlformats.org/officeDocument/2006/relationships/slide" Target="/ppt/slides/slide39.xml"/><Relationship Id="R4376874c10c745c4" Type="http://schemas.openxmlformats.org/officeDocument/2006/relationships/slide" Target="/ppt/slides/slide40.xml"/><Relationship Id="Rb1514deb82b14b5c" Type="http://schemas.openxmlformats.org/officeDocument/2006/relationships/slide" Target="/ppt/slides/slide41.xml"/><Relationship Id="R190e9831b5ce49d8" Type="http://schemas.openxmlformats.org/officeDocument/2006/relationships/slide" Target="/ppt/slides/slide42.xml"/><Relationship Id="Rd701eda59f4447fe" Type="http://schemas.openxmlformats.org/officeDocument/2006/relationships/slide" Target="/ppt/slides/slide43.xml"/><Relationship Id="Ra9eaa6ad41b44176" Type="http://schemas.openxmlformats.org/officeDocument/2006/relationships/slide" Target="/ppt/slides/slide44.xml"/><Relationship Id="R2d16045c840b47bf" Type="http://schemas.openxmlformats.org/officeDocument/2006/relationships/slide" Target="/ppt/slides/slide1.xml"/><Relationship Id="R2f129234fdd94ab6" Type="http://schemas.openxmlformats.org/officeDocument/2006/relationships/slide" Target="/ppt/slides/slide46.xml"/><Relationship Id="Rfe899f20c7f44a42" Type="http://schemas.openxmlformats.org/officeDocument/2006/relationships/hyperlink" Target="https://giophysics.com/lessons/powerpoints/" TargetMode="External"/><Relationship Id="R380bfe5aa9f64b61"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105664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Advanced Quantum Mechanics · Midterm Examination</a:t>
            </a:r>
          </a:p>
        </p:txBody>
      </p:sp>
      <p:sp>
        <p:nvSpPr>
          <p:cNvPr id="5" name="text"/>
          <p:cNvSpPr txBox="1"/>
          <p:nvPr/>
        </p:nvSpPr>
        <p:spPr>
          <a:xfrm>
            <a:off x="558800" y="2566670"/>
            <a:ext cx="11074400" cy="8255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first eight units of Advanced Quantum Mechanics on one paper: time reversal and Kramers degeneracy, identical particles scattering with spin, the Klein–Gordon equation and its exact Coulomb levels, Dirac's free spinors and their boosts, the exact Dirac–Coulomb spectrum, and the Klein step, Zitterbewegung and hole theory. The extended derivation takes the Dirac equation to its non-relativistic limit and derives g = 2, the spin–orbit term with its Thomas half and the Darwin term, which Quantum Mechanics II quoted.</a:t>
            </a:r>
          </a:p>
        </p:txBody>
      </p:sp>
      <p:sp>
        <p:nvSpPr>
          <p:cNvPr id="6" name="panel"/>
          <p:cNvSpPr/>
          <p:nvPr/>
        </p:nvSpPr>
        <p:spPr>
          <a:xfrm>
            <a:off x="558800" y="3620770"/>
            <a:ext cx="11074400" cy="12700"/>
          </a:xfrm>
          <a:prstGeom prst="rect">
            <a:avLst/>
          </a:prstGeom>
          <a:solidFill>
            <a:srgbClr val="C6C8BB"/>
          </a:solidFill>
          <a:ln>
            <a:noFill/>
          </a:ln>
        </p:spPr>
      </p:sp>
      <p:sp>
        <p:nvSpPr>
          <p:cNvPr id="7" name="fact-label"/>
          <p:cNvSpPr txBox="1"/>
          <p:nvPr/>
        </p:nvSpPr>
        <p:spPr>
          <a:xfrm>
            <a:off x="558800" y="379857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79857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407733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407733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74 in total — all Core course</a:t>
            </a:r>
          </a:p>
        </p:txBody>
      </p:sp>
      <p:sp>
        <p:nvSpPr>
          <p:cNvPr id="11" name="fact-label"/>
          <p:cNvSpPr txBox="1"/>
          <p:nvPr/>
        </p:nvSpPr>
        <p:spPr>
          <a:xfrm>
            <a:off x="558800" y="435610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35610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14 questions</a:t>
            </a:r>
          </a:p>
        </p:txBody>
      </p:sp>
      <p:sp>
        <p:nvSpPr>
          <p:cNvPr id="13" name="fact-label"/>
          <p:cNvSpPr txBox="1"/>
          <p:nvPr/>
        </p:nvSpPr>
        <p:spPr>
          <a:xfrm>
            <a:off x="558800" y="463486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63486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3   ·   Routine 6   ·   Demanding 3   ·   Discriminating 2</a:t>
            </a:r>
          </a:p>
        </p:txBody>
      </p:sp>
      <p:sp>
        <p:nvSpPr>
          <p:cNvPr id="15" name="fact-label"/>
          <p:cNvSpPr txBox="1"/>
          <p:nvPr/>
        </p:nvSpPr>
        <p:spPr>
          <a:xfrm>
            <a:off x="558800" y="491363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91363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UAQM-01, UAQM-02, UAQM-03, UAQM-04, UAQM-05, UAQM-06, UAQM-07, UAQM-08</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UAQM-01.06, UAQM-01.07   ·   U1</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a system of total angular momentum J, the time-reversal operator satisfies Θ² = (−1)^(2J), whatever phase is chosen for it. Options A to C place an ion at a crystal site with no point symmetry at all, so the crystal field removes every degeneracy that symmetry does not protect; option D is a free atom. In which case does time-reversal invariance guarantee that every level of the ground multiplet stays at least twofold degenerate?</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Ho³⁺, whose ground multiplet has J = 8, in the crystal field alone</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Er³⁺, whose ground multiplet has J = 15/2, in the crystal field and a uniform static magnetic field of 0.10 T</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Er³⁺, whose ground multiplet has J = 15/2, in the crystal field and a uniform static electric field of 1.0 × 10⁷ V/m</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free hydrogen atom in its 1s level, the proton's spin included, in a uniform static electric field of 1.0 × 10⁷ V/m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Er³⁺, whose ground multiplet has J = 15/2, in the crystal field and a uniform static electric field of 1.0 × 10⁷ V/m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takes Kramers' theorem to protect every ion. Holmium's J = 8 is an integer, so Θ² = +1, and a crystal field with no point symmetry can split the 17 states of the multiplet into 17 singlets, each mapped into itself by Θ; whatever pairing a non-Kramers ion shows comes from the symmetry of its site, which this site lacks. B has the right ion and the wrong field: a magnetic field is odd under time reversal, so a Hamiltonian containing −μ⋅B no longer commutes with Θ, and each Kramers doublet splits linearly in B, which is how such doublets are seen in electron paramagnetic resonance. D counts the electron's spin alone, but the atom also contains the proton: its total angular momentum F is 0 or 1, both integers, so Θ² = +1, and the F = 0 ground level is already a non-degenerate singlet. C is correct: J = 15/2 gives Θ² = −1, and an electric field is even under T, so H still commutes with Θ and each state is orthogonal to its time-reversed partner at the same energy. The field can shift the eight Kramers doublets but never split them, however strong it is.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UAQM-02.06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electrons scatter in their centre-of-mass frame through a spin-independent interaction whose direct amplitude is f(θ). Beam and target are unpolarised, and a detector at θ = 90° counts an electron whichever of the two it is. In units of |f(90°)|², what differential cross-section does the detector measure?</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is the result for beam and target fully polarised parallel: the pair is then in the spin triplet, whose spatial amplitude f(θ) − f(π − θ) vanishes at 90°; but an unpolarised pair is in the singlet a quarter of the time. C is what two distinguishable particles would give, |f(θ)|² + |f(π − θ)|² = 2|f|² at 90°, the classical count of either particle reaching the detector with no interference term. D is the result for identical spinless bosons, |f(θ) + f(π − θ)|² = 4|f|², and would hold for electrons only if they were always in the singlet. B is correct: averaging over spins weights the singlet, whose spatial amplitude is symmetric, by 1/4 and the triplet, antisymmetric, by 3/4, so dσ/dΩ = (1/4)|f + f′|² + (3/4)|f − f′|² with f′ = f(π − θ). At 90°, f′ = f, giving (1/4) × 4|f|² + 0 = |f|², half the distinguishable-particle value.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UAQM-03.07, UAQM-03.08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a spinless particle bound to a point nucleus of charge Ze, the exact Klein–Gordon energies are E = mc²[1 + (Zα)²/(n − l − ½ + s)²]^(−1/2), with s = √((l + ½)² − (Zα)²) and α = 1/137.04. Above about what Z does the formula first fail, giving a complex energy for the 1s state?</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69</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137</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172</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206</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69</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the limit of the Dirac equation's point-nucleus 1s state, where √(1 − (Zα)²) becomes imaginary at Zα = 1. The Klein–Gordon limit is lower because its effective centrifugal coefficient, l(l + 1) − (Zα)², turns attractive enough to produce fall to the centre once (Zα)² exceeds (l + ½)², not κ². C is the charge at which, for a nucleus of finite size, the Dirac 1s level reaches −mc² and an empty level would be filled by pair creation, a different question from Unit 8. D is the limit for the 2p states, Zα = 3/2, since s stays real up to Zα = l + ½. A is correct: s is real only while Zα &lt; l + ½, and for l = 0 that means Zα &lt; ½, Z &lt; 68.5; beyond it the solutions oscillate infinitely often near r = 0 and the point-Coulomb problem has no ground state.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UAQM-04.07, UAQM-04.08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free Dirac particle has H = cα⋅p + βmc², where α_i and β are the 4 × 4 Dirac matrices, Σ = diag(σ, σ) is the spin matrix and L = r × p. Which statement is correct?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[H, L] = 0, because a free particle experiences no torque</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[H, Σ_z] = 0, because H contains no magnetic field to turn the spin</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[H, β] = 0, so the upper and lower components of ψ evolve independently</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[H, Σ⋅p] = 0, so helicity is conserved, although Σ_z on its own is not</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[H, Σ⋅p] = 0, so helicity is conserved, although Σ_z on its own is not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carries a classical argument into a Hamiltonian it does not fit: [H, L] = c[α⋅p, L] = −iℏc(α × p), which is not zero, so orbital angular momentum alone is not conserved. B fails in the same way in the spin sector: [α_i, Σ_j] = 2iε_ijkα_k gives [H, Σ] = 2ic(α × p), and the two commutators cancel only in J = L + (ℏ/2)Σ, which is why the equation itself describes a particle of spin ½. C overlooks that β anticommutes with every α_i, so [H, β] = −2cβ(α⋅p); the kinetic term continually mixes upper and lower components, which is how a moving electron acquires its small component. D is correct: the same relation gives [α⋅p, Σ⋅p] = 2iε_ijk p_i p_j α_k = 0 by antisymmetry, and Σ⋅p commutes with β, so helicity is conserved, whereas Σ_z alone changes whenever p has a component transverse to z.</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UAQM-05.05, UAQM-05.06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Under parity a Dirac field transforms as ψ(r, t) → γ⁰ψ(−r, t), with ψ̄ = ψ†γ⁰ and γ⁵ = iγ⁰γ¹γ²γ³. Which bilinear is unchanged by every proper Lorentz transformation but changes sign under parity?</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ψ̄ψ</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ψ̄γ⁰ψ</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ψ̄γ⁵ψ</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ψ̄γ⁰γ⁵ψ</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ψ̄γ⁵ψ</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Under parity ψ → γ⁰ψ and ψ̄ → ψ̄γ⁰, so a bilinear ψ̄Γψ becomes ψ̄γ⁰Γγ⁰ψ at the reflected point. A is a Lorentz scalar, but γ⁰ ⋅ 1 ⋅ γ⁰ = 1 makes it even under parity: it is the true scalar. B is even under parity too, since γ⁰γ⁰γ⁰ = γ⁰, and it is not a scalar at all but the time component of the vector current, the density ψ†ψ, which a boost mixes with the spatial current. D does change sign, because γ⁰(γ⁰γ⁵)γ⁰ = −γ⁰γ⁵, but it is the time component of the axial-vector current, and a boost mixes it with ψ̄γ^iγ⁵ψ; it behaves as a pseudoscalar only under rotations. C is correct: γ⁵ anticommutes with every γ^μ and so commutes with every generator σ^(μν), giving ψ̄γ⁵ψ → ψ̄S⁻¹γ⁵Sψ = ψ̄γ⁵ψ under a proper transformation, while γ⁰γ⁵γ⁰ = −γ⁵ makes it odd under parity: a pseudoscalar.</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UAQM-06.03, UAQM-06.04   ·   U3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is held in a Penning trap whose magnetic field is 4.70 T. Its cyclotron frequency is f_c = eB/(2πm), with e/m = 1.75882 × 10¹¹ C kg⁻¹. In the exact Dirac Landau levels, where g = 2, the level with n quanta of cyclotron motion and spin up along B coincides with the level with n + 1 quanta and spin down. Taking g = 2(1 + a), with a = 1.15965 × 10⁻³, and neglecting relativistic shifts and the trap's electric field, at what frequency must a drive be applied to connect these two levels?</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152.6 MHz</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305.1 MHz</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131.72 GHz</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76.3 MHz</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152.6 MHz</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doubles the anomaly. The spin-flip energy of the electron is (g/2)ℏω_c, and going from n quanta to n + 1 removes ℏω_c of it, leaving (g/2 − 1)ℏω_c = aℏω_c, not (g − 2)ℏω_c. C is the spin-flip frequency itself, f_s = (g/2)f_c = (1 + a)f_c = 131.72 GHz, which connects n with spin up to n with spin down; the degenerate pair also differs by a cyclotron quantum, and that quantum cancels all of f_s except the anomaly. D takes the shift of one level for the separation of the pair: with g = 2(1 + a) the spin-up level rises by aℏω_c/2 and the spin-down level falls by as much, so they separate by aℏω_c. A is correct: f_c = (1.75882 × 10¹¹ C kg⁻¹ × 4.70 T)/(2π) = 131.56 GHz, and f_a = af_c = 152.6 MHz. Because the trap measures f_a and f_c together, it yields a = f_a/f_c directly, which is why g − 2 is measured rather than g.</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UAQM-07.06, UAQM-07.07   ·   U1</a:t>
            </a:r>
          </a:p>
        </p:txBody>
      </p:sp>
      <p:sp>
        <p:nvSpPr>
          <p:cNvPr id="13" name="text"/>
          <p:cNvSpPr txBox="1"/>
          <p:nvPr/>
        </p:nvSpPr>
        <p:spPr>
          <a:xfrm>
            <a:off x="558800" y="1346200"/>
            <a:ext cx="11074400" cy="21463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the exact Dirac–Coulomb spectrum of a hydrogen-like ion with a point nucleus and Z &lt; 137, which statement is correct?</a:t>
            </a:r>
          </a:p>
        </p:txBody>
      </p:sp>
      <p:sp>
        <p:nvSpPr>
          <p:cNvPr id="14" name="choice-letter"/>
          <p:cNvSpPr txBox="1"/>
          <p:nvPr/>
        </p:nvSpPr>
        <p:spPr>
          <a:xfrm>
            <a:off x="558800" y="173863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73863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2S_(1/2) and 2P_(1/2) coincide only to order (Zα)⁴; the exact energies separate them at order (Zα)⁶, and that separation is the Lamb shift.</a:t>
            </a:r>
          </a:p>
        </p:txBody>
      </p:sp>
      <p:sp>
        <p:nvSpPr>
          <p:cNvPr id="16" name="choice-letter"/>
          <p:cNvSpPr txBox="1"/>
          <p:nvPr/>
        </p:nvSpPr>
        <p:spPr>
          <a:xfrm>
            <a:off x="558800" y="22656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2656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3P_(3/2) and 3D_(3/2) coincide exactly, because the energies depend only on n and on |κ| = j + ½.</a:t>
            </a:r>
          </a:p>
        </p:txBody>
      </p:sp>
      <p:sp>
        <p:nvSpPr>
          <p:cNvPr id="18" name="choice-letter"/>
          <p:cNvSpPr txBox="1"/>
          <p:nvPr/>
        </p:nvSpPr>
        <p:spPr>
          <a:xfrm>
            <a:off x="558800" y="26339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339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3D_(3/2) and 3D_(5/2) coincide exactly, because the energies depend only on n and l.</a:t>
            </a:r>
          </a:p>
        </p:txBody>
      </p:sp>
      <p:sp>
        <p:nvSpPr>
          <p:cNvPr id="20" name="choice-letter"/>
          <p:cNvSpPr txBox="1"/>
          <p:nvPr/>
        </p:nvSpPr>
        <p:spPr>
          <a:xfrm>
            <a:off x="558800" y="30022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022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2S_(1/2), with κ = −1, and 2P_(1/2), with κ = +1, are separated, because the energies depend on the sign of κ.</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3P_(3/2) and 3D_(3/2) coincide exactly, because the energies depend only on n and on |κ| = j + ½.</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mistakes a radiative correction for a relativistic one. The exact energies, E = mc²[1 + (Zα)²/(n_r + γ)²]^(−1/2) with γ = √(κ² − (Zα)²), contain κ only through κ², so the degeneracy survives to all orders in Zα, and the Lamb shift needs the quantised radiation field. C carries the Schrödinger degeneracy over the wrong way: in Dirac's spectrum levels of the same l and different j split, which is the fine structure, here with 3D_(5/2) above 3D_(3/2). D states the opposite of the theorem: κ = −1 and κ = +1 give the same κ² and, for n = 2, the same n_r = 1, so the two states coincide. B is correct: 3P_(3/2) has κ = −2 and 3D_(3/2) has κ = +2, both with n_r = 1, so they share one energy although they have opposite parity.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UAQM-08.02, UAQM-08.06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of total energy E = 2mc², so kinetic energy mc², meets an electrostatic step on which its potential energy rises by V₀. Beyond the step its momentum ℏq obeys c²ℏ²q² = (E − V₀)² − m²c⁴. For which step heights is the transmitted wave oscillatory rather than evanescent?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V₀ &lt; mc² only: any higher step is penetrated only evanescently</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V₀ &lt; 2mc² only: a step below the total energy can be crossed</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V₀ &lt; mc² and V₀ &gt; 2mc²</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V₀ &lt; mc² and V₀ &gt; 3mc²</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V₀ &lt; mc² and V₀ &gt; 3mc²</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is the Schrödinger answer: a step lower than the kinetic energy is crossed and a higher one only penetrated. For the Dirac equation that holds only up to V₀ = E + mc². B compares the step with the total energy instead of the kinetic energy, and misses the gap in which |E − V₀| &lt; mc²: for mc² &lt; V₀ &lt; 3mc², q is imaginary. C uses the threshold 2mc², which is the Klein threshold for an electron at rest, E = mc²; for this electron the step must exceed E + mc² = 3mc². D is correct: q is real when |E − V₀| &gt; mc², that is for V₀ &lt; E − mc² = mc², the ordinary transmitted electron, or for V₀ &gt; E + mc² = 3mc², the Klein regime, in which E − V₀ lies below −mc² and hole theory reads the transmitted wave as positrons created at the step.</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102E29"/>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102E29"/>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solidFill>
            <a:srgbClr val="102E29"/>
          </a:solidFill>
          <a:ln>
            <a:no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UAQM-01.02, UAQM-01.06, UAQM-01.08, UAQM-08.07</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a spin-½ particle, the time-reversal operator in the basis of S_z eigenstates |↑⟩ and |↓⟩ is Θ = exp(−iπS_y/ℏ)K = −iσ_yK, where K takes the complex conjugate of every component in that basis. Θ is antiunitary: Θ(a|u⟩ + b|v⟩) = a*Θ|u⟩ + b*Θ|v⟩ and ⟨Θu|Θv⟩ = ⟨v|u⟩. The Pauli matrices are σ_x = [[0, 1], [1, 0]], σ_y = [[0, −i], [i, 0]] and σ_z = [[1, 0], [0, −1]], and S = (ℏ/2)σ.</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Θ|↑⟩ and Θ|↓⟩, and hence Θ². Show that replacing Θ by e^(iδ)Θ, for any real δ, leaves Θ² unchanged.</a:t>
            </a:r>
          </a:p>
        </p:txBody>
      </p:sp>
      <p:sp>
        <p:nvSpPr>
          <p:cNvPr id="17" name="part-ref"/>
          <p:cNvSpPr txBox="1"/>
          <p:nvPr/>
        </p:nvSpPr>
        <p:spPr>
          <a:xfrm>
            <a:off x="558800" y="274193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84694" y="274193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9" name="text"/>
          <p:cNvSpPr txBox="1"/>
          <p:nvPr/>
        </p:nvSpPr>
        <p:spPr>
          <a:xfrm>
            <a:off x="558800" y="29781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ΘσΘ⁻¹ = −σ, so that ΘSΘ⁻¹ = −S.</a:t>
            </a:r>
          </a:p>
        </p:txBody>
      </p:sp>
      <p:sp>
        <p:nvSpPr>
          <p:cNvPr id="20" name="part-ref"/>
          <p:cNvSpPr txBox="1"/>
          <p:nvPr/>
        </p:nvSpPr>
        <p:spPr>
          <a:xfrm>
            <a:off x="558800" y="33159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Justify</a:t>
            </a:r>
          </a:p>
        </p:txBody>
      </p:sp>
      <p:sp>
        <p:nvSpPr>
          <p:cNvPr id="21" name="part-marks"/>
          <p:cNvSpPr txBox="1"/>
          <p:nvPr/>
        </p:nvSpPr>
        <p:spPr>
          <a:xfrm>
            <a:off x="11009102" y="33159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55219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particle, or an atom, whose only degeneracy is the 2j + 1 values of m in a rotation-invariant theory is said to have a permanent electric dipole moment d if ⟨j, m|d|j, m⟩ ≠ 0. Using the Wigner–Eckart theorem within the multiplet, justify the claim that such a moment requires both parity and time-reversal invariance to fail.</a:t>
            </a:r>
          </a:p>
        </p:txBody>
      </p:sp>
      <p:sp>
        <p:nvSpPr>
          <p:cNvPr id="23" name="part-ref"/>
          <p:cNvSpPr txBox="1"/>
          <p:nvPr/>
        </p:nvSpPr>
        <p:spPr>
          <a:xfrm>
            <a:off x="558800" y="428625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84694" y="428625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5" name="text"/>
          <p:cNvSpPr txBox="1"/>
          <p:nvPr/>
        </p:nvSpPr>
        <p:spPr>
          <a:xfrm>
            <a:off x="558800" y="45224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n = 2 level of hydrogen shows a linear Stark effect, a shift proportional to the applied field, as though the atom had a permanent dipole moment. Explain why this does not contradict (c).</a:t>
            </a:r>
          </a:p>
        </p:txBody>
      </p:sp>
      <p:sp>
        <p:nvSpPr>
          <p:cNvPr id="26" name="part-ref"/>
          <p:cNvSpPr txBox="1"/>
          <p:nvPr/>
        </p:nvSpPr>
        <p:spPr>
          <a:xfrm>
            <a:off x="558800" y="50584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27" name="part-marks"/>
          <p:cNvSpPr txBox="1"/>
          <p:nvPr/>
        </p:nvSpPr>
        <p:spPr>
          <a:xfrm>
            <a:off x="11009102" y="50584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2946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Dirac spinor in the Dirac representation, γ^i = [[0, σ_i], [−σ_i, 0]] for i = 1, 2, 3 in 2 × 2 blocks, and time reversal acts as T = iγ¹γ³K. Show that T² = −1.</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−iσ_y = [[0, −1], [1, 0]] is real, so Θ|↑⟩ = |↓⟩ and Θ|↓⟩ = −|↑⟩; then Θ²|↑⟩ = Θ|↓⟩ = −|↑⟩ and Θ²|↓⟩ = −Θ|↑⟩ = −|↓⟩, so Θ² = −1</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(e^(iδ)Θ)(e^(iδ)Θ) = e^(iδ)e^(−iδ)Θ² = Θ², because the antilinear Θ conjugates the phase it passes through: the sign of Θ² belongs to the spin, not to a convention</a:t>
            </a:r>
          </a:p>
        </p:txBody>
      </p:sp>
      <p:sp>
        <p:nvSpPr>
          <p:cNvPr id="19" name="text"/>
          <p:cNvSpPr txBox="1"/>
          <p:nvPr/>
        </p:nvSpPr>
        <p:spPr>
          <a:xfrm>
            <a:off x="812800" y="23596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treat Θ as linear find (e^(iδ)Θ)² = e^(2iδ)Θ², conclude that the sign of Θ² can be chosen at will, and so lose the whole basis of Kramers' theorem.</a:t>
            </a:r>
          </a:p>
        </p:txBody>
      </p:sp>
      <p:sp>
        <p:nvSpPr>
          <p:cNvPr id="20" name="ms-ref"/>
          <p:cNvSpPr txBox="1"/>
          <p:nvPr/>
        </p:nvSpPr>
        <p:spPr>
          <a:xfrm>
            <a:off x="558800" y="26771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1 mark</a:t>
            </a:r>
          </a:p>
        </p:txBody>
      </p:sp>
      <p:sp>
        <p:nvSpPr>
          <p:cNvPr id="21" name="ms-objective"/>
          <p:cNvSpPr txBox="1"/>
          <p:nvPr/>
        </p:nvSpPr>
        <p:spPr>
          <a:xfrm>
            <a:off x="11400482" y="26771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9178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Θ⁻¹ = K(iσ_y), ΘσΘ⁻¹ = σ_yσ*σ_y: σ_x and σ_z are real and anticommute with σ_y, giving σ_yσ_xσ_y = −σ_x and σ_yσ_zσ_y = −σ_z, while σ_y* = −σ_y gives σ_y(−σ_y)σ_y = −σ_y</a:t>
            </a:r>
          </a:p>
        </p:txBody>
      </p:sp>
      <p:sp>
        <p:nvSpPr>
          <p:cNvPr id="24" name="ms-ref"/>
          <p:cNvSpPr txBox="1"/>
          <p:nvPr/>
        </p:nvSpPr>
        <p:spPr>
          <a:xfrm>
            <a:off x="558800" y="3513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Justify — 2 marks</a:t>
            </a:r>
          </a:p>
        </p:txBody>
      </p:sp>
      <p:sp>
        <p:nvSpPr>
          <p:cNvPr id="25" name="ms-objective"/>
          <p:cNvSpPr txBox="1"/>
          <p:nvPr/>
        </p:nvSpPr>
        <p:spPr>
          <a:xfrm>
            <a:off x="11400482" y="3513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6" name="ms-tick"/>
          <p:cNvSpPr txBox="1"/>
          <p:nvPr/>
        </p:nvSpPr>
        <p:spPr>
          <a:xfrm>
            <a:off x="558800" y="37541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541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within one multiplet the Wigner–Eckart theorem makes every vector operator proportional to J: ⟨j, m′|d|j, m⟩ = k⟨j, m′|J|j, m⟩, with k a single real constant because d and J are Hermitian, so a permanent moment means k ≠ 0</a:t>
            </a:r>
          </a:p>
        </p:txBody>
      </p:sp>
      <p:sp>
        <p:nvSpPr>
          <p:cNvPr id="28" name="ms-tick"/>
          <p:cNvSpPr txBox="1"/>
          <p:nvPr/>
        </p:nvSpPr>
        <p:spPr>
          <a:xfrm>
            <a:off x="558800" y="41973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1973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is odd under P and even under T, while J is even under P and odd under T; if P is a symmetry it maps the non-degenerate multiplet into itself, and PdP⁻¹ = −d with PJP⁻¹ = J forces k = −k, and if T is a symmetry, ΘdΘ⁻¹ = d with ΘJΘ⁻¹ = −J forces k = −k again, so k ≠ 0 needs both to fail</a:t>
            </a:r>
          </a:p>
        </p:txBody>
      </p:sp>
      <p:sp>
        <p:nvSpPr>
          <p:cNvPr id="30" name="text"/>
          <p:cNvSpPr txBox="1"/>
          <p:nvPr/>
        </p:nvSpPr>
        <p:spPr>
          <a:xfrm>
            <a:off x="812800" y="47167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show only that d is odd under parity have proved that P must fail and have said nothing about T. The argument needs the proportionality to J, which carries the T-odd signature into the expectation value.</a:t>
            </a:r>
          </a:p>
        </p:txBody>
      </p:sp>
      <p:sp>
        <p:nvSpPr>
          <p:cNvPr id="31" name="ms-ref"/>
          <p:cNvSpPr txBox="1"/>
          <p:nvPr/>
        </p:nvSpPr>
        <p:spPr>
          <a:xfrm>
            <a:off x="558800" y="519938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1 mark</a:t>
            </a:r>
          </a:p>
        </p:txBody>
      </p:sp>
      <p:sp>
        <p:nvSpPr>
          <p:cNvPr id="32" name="ms-objective"/>
          <p:cNvSpPr txBox="1"/>
          <p:nvPr/>
        </p:nvSpPr>
        <p:spPr>
          <a:xfrm>
            <a:off x="11400482" y="519938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3" name="ms-tick"/>
          <p:cNvSpPr txBox="1"/>
          <p:nvPr/>
        </p:nvSpPr>
        <p:spPr>
          <a:xfrm>
            <a:off x="558800" y="544004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44004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linear effect needs states of opposite parity at one energy, 2s and 2p, so the level is not the non-degenerate multiplet that (c) assumes; the field mixes them into states that carry a dipole, and once the field is weak beside the 2S_(1/2)–2P_(1/2) splitting the shift becomes quadratic, as it must for a non-degenerate level</a:t>
            </a:r>
          </a:p>
        </p:txBody>
      </p:sp>
      <p:sp>
        <p:nvSpPr>
          <p:cNvPr id="35" name="panel"/>
          <p:cNvSpPr/>
          <p:nvPr/>
        </p:nvSpPr>
        <p:spPr>
          <a:xfrm>
            <a:off x="558800" y="558800"/>
            <a:ext cx="11074400" cy="12700"/>
          </a:xfrm>
          <a:prstGeom prst="rect">
            <a:avLst/>
          </a:prstGeom>
          <a:solidFill>
            <a:srgbClr val="2F4B45"/>
          </a:solidFill>
          <a:ln>
            <a:noFill/>
          </a:ln>
        </p:spPr>
      </p:sp>
      <p:sp>
        <p:nvSpPr>
          <p:cNvPr id="3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8" name="panel"/>
          <p:cNvSpPr/>
          <p:nvPr/>
        </p:nvSpPr>
        <p:spPr>
          <a:xfrm>
            <a:off x="558800" y="6273800"/>
            <a:ext cx="11074400" cy="12700"/>
          </a:xfrm>
          <a:prstGeom prst="rect">
            <a:avLst/>
          </a:prstGeom>
          <a:solidFill>
            <a:srgbClr val="2F4B45"/>
          </a:solidFill>
          <a:ln>
            <a:noFill/>
          </a:ln>
        </p:spPr>
      </p:sp>
      <p:sp>
        <p:nvSpPr>
          <p:cNvPr id="3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Previous</a:t>
            </a:r>
          </a:p>
        </p:txBody>
      </p:sp>
      <p:sp>
        <p:nvSpPr>
          <p:cNvPr id="4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Lesson menu</a:t>
            </a:r>
          </a:p>
        </p:txBody>
      </p:sp>
      <p:sp>
        <p:nvSpPr>
          <p:cNvPr id="4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1" action="ppaction://hlinksldjump"/>
              </a:rPr>
              <a:t>Next slide</a:t>
            </a:r>
          </a:p>
        </p:txBody>
      </p:sp>
      <p:sp>
        <p:nvSpPr>
          <p:cNvPr id="4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44</a:t>
            </a:r>
          </a:p>
        </p:txBody>
      </p:sp>
      <p:sp>
        <p:nvSpPr>
          <p:cNvPr id="4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Return to question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γ¹ and γ³ contain only σ_x and σ_z, so they are real, and K(iγ¹γ³) = (−iγ¹γ³)K; hence T² = (iγ¹γ³)(−iγ¹γ³)K² = γ¹γ³γ¹γ³</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γ³γ¹ = −γ¹γ³ and (γ^i)² = g^(ii) = −1, so γ¹γ³γ¹γ³ = −(γ¹)²(γ³)² = −(−1)(−1) = −1: the four-component spinor, like the two-component one in (a), has T² = −1, and a Dirac particle's levels in any T-invariant field are Kramers doublets</a:t>
            </a:r>
          </a:p>
        </p:txBody>
      </p:sp>
      <p:sp>
        <p:nvSpPr>
          <p:cNvPr id="19" name="text"/>
          <p:cNvSpPr txBox="1"/>
          <p:nvPr/>
        </p:nvSpPr>
        <p:spPr>
          <a:xfrm>
            <a:off x="812800" y="23596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Forgetting that K acts on the i in front of the second factor gives T² = i²γ¹γ³γ¹γ³ = +1, the wrong sign for a spin-½ particle.</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44</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UAQM-03.01, UAQM-03.03, UAQM-03.04, UAQM-03.06, UAQM-03.07</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spinless particle of mass m and charge −e is bound by a point nucleus of charge Ze, treated as the fixed source of the static potential energy V(r) = −Zαℏc/r. Covariant notation uses x^μ = (ct, r), the metric g = diag(1, −1, −1, −1) and p^μ = iℏ∂^μ, so that p⁰ = (iℏ/c)∂/∂t and p = −iℏ∇; minimal coupling replaces the energy E by E − V, and a stationary state has ψ ∝ e^(−iEt/ℏ). Schrödinger's hydrogen problem, −(ℏ²/2M)u″ + [ℏ²λ(λ + 1)/(2Mr²) − k/r]u = εu, has bound states ε = −Mk²/[2ℏ²(n_r + λ + 1)²], n_r = 0, 1, 2, …, for any real λ &gt; −½, taking the solution regular at the origin, u ∝ r^(λ+1). Take α = 1/137.036.</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the free Klein–Gordon equation from p_μp^μ = m²c², and show that with the Coulomb potential included a stationary state obeys [(E − V)² − m²c⁴]ψ = −ℏ²c²∇²ψ.</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05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With ψ = [u(r)/r]Yₗᵐ(θ, φ), the equation becomes −ℏ²c²u″ + [ℏ²c²l(l + 1) − (Zαℏc)²]u/r² − 2EZαℏc u/r = (E² − m²c⁴)u. By mapping it onto Schrödinger's problem, determine the exact bound-state energies, writing n = n_r + l + 1.</a:t>
            </a:r>
          </a:p>
        </p:txBody>
      </p:sp>
      <p:sp>
        <p:nvSpPr>
          <p:cNvPr id="20" name="part-ref"/>
          <p:cNvSpPr txBox="1"/>
          <p:nvPr/>
        </p:nvSpPr>
        <p:spPr>
          <a:xfrm>
            <a:off x="558800" y="41414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1414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776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to order (Zα)⁴, E = mc² − mc²(Zα)²/(2n²) − [mc²(Zα)⁴/(2n⁴)][n/(l + ½) − ¾].</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79248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charged-pion mass is determined from the X-rays of the 5g → 4f transition in pionic nitrogen, a π⁻ bound to ¹⁴N (Z = 7), where the strong interaction is negligible for these orbits. Treat the pion as moving in the static field of the nucleus with its mass replaced by the reduced mass μ, using m_πc² = 139.570 MeV and a nuclear rest energy of 13040.20 MeV. Calculate the transition energy to order (Zα)², and the order-(Zα)⁴ correction to it, in eV.</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21 / 44</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Sketch</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79248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On one energy-level diagram, sketch the n = 2 levels of a spinless particle of the electron's mass bound to a proton, from (c) with Z = 1, beside the n = 2 levels of hydrogen given by the Dirac equation, E = mc² − mc²α²/(2n²) − [mc²α⁴/(2n⁴)][n/(j + ½) − ¾]. Mark each level's shift from the unperturbed n = 2 level in units of mc²α⁴/128, and label the hydrogen levels with the terms of the fine-structure Hamiltonian that move them away from the Klein–Gordon levels.</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44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p_μp^μ = (p⁰)² − p⋅p, with p⁰ = (iℏ/c)∂/∂t and p = −iℏ∇, gives −(ℏ²/c²)∂²ψ/∂t² + ℏ²∇²ψ = m²c²ψ, that is (1/c²)∂²ψ/∂t² − ∇²ψ + (mc/ℏ)²ψ = 0, Lorentz invariant because p_μp^μ is a scalar</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ψ ∝ e^(−iEt/ℏ), cp⁰ acting on ψ gives E; minimal coupling replaces it by E − V, so (E − V)²ψ − c²p²ψ = m²c⁴ψ, that is [(E − V)² − m²c⁴]ψ = −ℏ²c²∇²ψ</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sign of the metric decides the sign of the ∇² term. Writing (p⁰)² + p² builds a Euclidean invariant, and the equation that follows has no plane-wave solutions with real energy above mc².</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dividing by 2E gives Schrödinger's form with M = E/c², k = Zαℏc, ε = (E² − m²c⁴)/(2E) and λ(λ + 1) = l(l + 1) − (Zα)², so λ = −½ + √((l + ½)² − (Zα)²), the root that tends to l as Zα → 0</a:t>
            </a:r>
          </a:p>
        </p:txBody>
      </p:sp>
      <p:sp>
        <p:nvSpPr>
          <p:cNvPr id="24" name="ms-tick"/>
          <p:cNvSpPr txBox="1"/>
          <p:nvPr/>
        </p:nvSpPr>
        <p:spPr>
          <a:xfrm>
            <a:off x="558800" y="3716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then (E² − m²c⁴)/(2E) = −(E/c²)(Zαℏc)²/(2ℏ²N²) = −E(Zα)²/(2N²), with N = n_r + λ + 1 = n − l − ½ + √((l + ½)² − (Zα)²)</a:t>
            </a:r>
          </a:p>
        </p:txBody>
      </p:sp>
      <p:sp>
        <p:nvSpPr>
          <p:cNvPr id="26" name="ms-tick"/>
          <p:cNvSpPr txBox="1"/>
          <p:nvPr/>
        </p:nvSpPr>
        <p:spPr>
          <a:xfrm>
            <a:off x="558800" y="3969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E²[1 + (Zα)²/N²] = m²c⁴ and E = mc²[1 + (Zα)²/N²]^(−1/2), which depends on l through N, unlike the Schrödinger levels</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mapping fails for candidates who identify M with m: the effective mass, E/c², and the effective energy, (E² − m²c⁴)/(2E), both contain E, and only when both are written that way does E² factor out. Taking the other root of λ(λ + 1) gives a solution that is singular at the origin and does not reduce to l.</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n − δ with δ = (l + ½) − √((l + ½)² − (Zα)²) ≈ (Zα)²/(2l + 1), so (Zα)²/N² ≈ (Zα)²/n² + 2(Zα)⁴/[n³(2l + 1)]</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(1 + x)^(−1/2) ≈ 1 − x/2 + 3x²/8 and x² ≈ (Zα)⁴/n⁴, E ≈ mc²[1 − (Zα)²/(2n²) − (Zα)⁴/(n³(2l + 1)) + 3(Zα)⁴/(8n⁴)], and (Zα)⁴/(n³(2l + 1)) = [(Zα)⁴/(2n⁴)]n/(l + ½), which gives the result</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(Zα)⁴ term has two sources, the shift δ in N and the second-order term of the inverse square root. Dropping 3x²/8 loses the −¾, and the correction then no longer equals the expectation value of −p⁴/(8m³c²), the check that ties the exact result to its non-relativistic limit.</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μc² = (139.570 × 13040.20/13179.77) MeV = 138.092 MeV and Zα = 0.051081, so to order (Zα)² the line is [μc²(Zα)²/2](1/16 − 1/25) = 4053.66 eV</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(Zα)⁴ terms are −0.272 eV for 5g (n = 5, l = 4) and −0.721 eV for 4f (n = 4, l = 3), so the correction is +0.450 eV and the line lies at 4054.11 eV; at 1.1 × 10⁻⁴ of the energy, a pion mass quoted to a few parts per million must include it</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m_π in place of μ moves the line by about 1.1%, 43 eV, a hundred times the relativistic correction the part asks for. The 4f term dominates the correction because it falls as 1/n⁴ and is larger at smaller l.</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44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Sketch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Klein–Gordon: 2s at −13 units and 2p at −7/3 units, 2p above 2s by 32/3 units, mc²α⁴/12 or 29.2 GHz; hydrogen: 2S_(1/2) and 2P_(1/2) drawn as one level at −5 units and 2P_(3/2) at −1 unit, every level below the unperturbed one</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differences labelled: the Darwin term raises 2s by 8 units to 2S_(1/2); spin–orbit coupling raises 2p by 4/3 units to 2P_(3/2) and lowers it by 8/3 units to 2P_(1/2); the Klein–Gordon levels carry only the −p⁴/(8m³c²) term, so their pattern is right only for a spinless particle, as in a pionic atom</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expected wrong sketch puts the Klein–Gordon 2s and 2p levels together, carrying over Schrödinger's degeneracy in l. The exact Klein–Gordon levels depend on l through N; it is the Dirac equation, through the spin–orbit and Darwin terms, that restores a degeneracy, now in j.</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44</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UAQM-04.01, UAQM-04.06, UAQM-05.04, UAQM-08.01</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the Dirac representation the free Dirac Hamiltonian is H = cα⋅p + βmc², with β = [[I, 0], [0, −I]] and α_i = [[0, σ_i], [σ_i, 0]] in 2 × 2 blocks, and ψ̄ = ψ†β. An electron moves along +z with momentum p = (3/4)mc. Positive-energy spinors are normalised to u†u = 2E/c, and the matrix that carries a rest spinor into the spinor of an electron moving along +z with Lorentz factor γ is S = cosh(η/2) + α_z sinh(η/2), where cosh η = γ. Take mc² = 0.511 MeV, ℏ = 1.055 × 10⁻³⁴ J s, ℏc = 197.3 MeV fm and 1 MeV = 1.602 × 10⁻¹³ J.</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From the Dirac equation Hu = Eu, derive the positive-energy spinor u(p, ↑), with spin up along z, in the form N(1, 0, b, 0), finding E, b and N.</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S applied to the rest spinor √(2mc)(1, 0, 0, 0) gives the spinor of (a), and that S is not unitary, in a way consistent with ūu staying at 2mc while u†u grows to 2E/c.</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⟨cα_z⟩ = u†cα_zu/u†u for this spinor, and compare it with the group velocity ∂E/∂p.</a:t>
            </a:r>
          </a:p>
        </p:txBody>
      </p:sp>
      <p:sp>
        <p:nvSpPr>
          <p:cNvPr id="23" name="part-ref"/>
          <p:cNvSpPr txBox="1"/>
          <p:nvPr/>
        </p:nvSpPr>
        <p:spPr>
          <a:xfrm>
            <a:off x="558800" y="430276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84694" y="430276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Every eigenvalue of cα_z is +c or −c. Explain how this is consistent with (c).</a:t>
            </a:r>
          </a:p>
        </p:txBody>
      </p:sp>
      <p:sp>
        <p:nvSpPr>
          <p:cNvPr id="26" name="part-ref"/>
          <p:cNvSpPr txBox="1"/>
          <p:nvPr/>
        </p:nvSpPr>
        <p:spPr>
          <a:xfrm>
            <a:off x="558800" y="48768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27" name="part-marks"/>
          <p:cNvSpPr txBox="1"/>
          <p:nvPr/>
        </p:nvSpPr>
        <p:spPr>
          <a:xfrm>
            <a:off x="11009102" y="48768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1130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wave packet built from both positive- and negative-energy solutions near this momentum shows Zitterbewegung. Estimate the angular frequency and the amplitude of the trembling, stating your assumptions, and say what happens to it in a packet built from positive-energy solutions alone.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26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anticommutation relations make H² = (p²c² + m²c⁴)I, so the positive energy is E = mc²√(1 + 9/16) = (5/4)mc²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writing u = (φ, χ), the lower block of Hu = Eu reads cσ⋅p φ − mc²χ = Eχ, so χ = [cpσ_z/(E + mc²)]φ, and with φ = (1, 0), b = (3/4)/(9/4) = 1/3</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N²(1 + 1/9) = 2E/c = (5/2)mc, so N² = (9/4)mc and u = √(mc)(3/2, 0, 1/2, 0)</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slip to catch is the sign in the lower block: writing E − mc² in the denominator gives b = 3, a spinor dominated by its lower component, which is the pattern of a negative-energy solution, not of an electron at 0.6c.</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 = 5/4, so cosh(η/2) = √((γ + 1)/2) = 3/(2√2) and sinh(η/2) = √((γ − 1)/2) = 1/(2√2); since α_z(1, 0, 0, 0) = (0, 0, 1, 0), S√(2mc)(1, 0, 0, 0) = √(2mc)(3/(2√2), 0, 1/(2√2), 0) = √(mc)(3/2, 0, 1/2, 0), the spinor of (a)</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is Hermitian, so S†S = S² = cosh η + α_z sinh η ≠ I, and u†u = 2mc cosh η = (5/2)mc = 2E/c because α_z has no diagonal element in the rest spinor; but βSβ = S⁻¹, so S†βS = β and ūu = 2mc is unchanged</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boost matrix that preserved u†u would leave the density the same in every frame, though ψ†ψ is the time component of a four-vector and must grow by γ. Candidates who assume S unitary, as the rotation matrices are, cannot reach 2E/c.</a:t>
            </a:r>
          </a:p>
        </p:txBody>
      </p:sp>
      <p:sp>
        <p:nvSpPr>
          <p:cNvPr id="29" name="ms-ref"/>
          <p:cNvSpPr txBox="1"/>
          <p:nvPr/>
        </p:nvSpPr>
        <p:spPr>
          <a:xfrm>
            <a:off x="558800" y="45916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5916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α_zu = √(mc)(1/2, 0, 3/2, 0), so u†α_zu = mc(3/4 + 3/4) = (3/2)mc and ⟨cα_z⟩ = [(3/2)/(5/2)]c = 0.6c</a:t>
            </a:r>
          </a:p>
        </p:txBody>
      </p:sp>
      <p:sp>
        <p:nvSpPr>
          <p:cNvPr id="33" name="ms-tick"/>
          <p:cNvSpPr txBox="1"/>
          <p:nvPr/>
        </p:nvSpPr>
        <p:spPr>
          <a:xfrm>
            <a:off x="558800" y="50857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∂E/∂p = pc²/E = [(3/4)/(5/4)]c = 0.6c, the same: in a positive-energy plane wave the velocity operator cα = (i/ℏ)[H, r] has the group velocity as its expectation value</a:t>
            </a:r>
          </a:p>
        </p:txBody>
      </p:sp>
      <p:sp>
        <p:nvSpPr>
          <p:cNvPr id="35" name="text"/>
          <p:cNvSpPr txBox="1"/>
          <p:nvPr/>
        </p:nvSpPr>
        <p:spPr>
          <a:xfrm>
            <a:off x="812800" y="56051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the velocity to be p/m get 0.75c, the non-relativistic answer, and miss that cα already contains the relativistic kinematics.</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44</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α_z² = I gives eigenvalues ±1, but α_z does not commute with H, since it anticommutes with β, so its eigenstates are superpositions of positive- and negative-energy solutions; the electron of (c) is not in an α_z eigenstate, and 0.6c is the average of cα_z over a state of one sign of energy</a:t>
            </a:r>
          </a:p>
        </p:txBody>
      </p:sp>
      <p:sp>
        <p:nvSpPr>
          <p:cNvPr id="17" name="text"/>
          <p:cNvSpPr txBox="1"/>
          <p:nvPr/>
        </p:nvSpPr>
        <p:spPr>
          <a:xfrm>
            <a:off x="812800" y="21062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weak answer says the electron moves at c and averages to 0.6c by reversing direction, as if the eigenvalues were velocities a positive-energy electron could have. The eigenstates of α_z are not states of one sign of energy, and the resolution needs the negative-energy components of Unit 8.</a:t>
            </a:r>
          </a:p>
        </p:txBody>
      </p:sp>
      <p:sp>
        <p:nvSpPr>
          <p:cNvPr id="18" name="ms-ref"/>
          <p:cNvSpPr txBox="1"/>
          <p:nvPr/>
        </p:nvSpPr>
        <p:spPr>
          <a:xfrm>
            <a:off x="558800" y="25888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2 marks</a:t>
            </a:r>
          </a:p>
        </p:txBody>
      </p:sp>
      <p:sp>
        <p:nvSpPr>
          <p:cNvPr id="19" name="ms-objective"/>
          <p:cNvSpPr txBox="1"/>
          <p:nvPr/>
        </p:nvSpPr>
        <p:spPr>
          <a:xfrm>
            <a:off x="11400482" y="25888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0" name="ms-tick"/>
          <p:cNvSpPr txBox="1"/>
          <p:nvPr/>
        </p:nvSpPr>
        <p:spPr>
          <a:xfrm>
            <a:off x="558800" y="28295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8295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assuming the packet is narrow in momentum about p, the interference between components at +E and −E oscillates at ω = 2E/ℏ = 2 × 0.639 × 1.602 × 10⁻¹³ J/(1.055 × 10⁻³⁴ J s) = 1.9 × 10²¹ s⁻¹, with amplitude of order ℏc/(2E) = 197.3 MeV fm/1.28 MeV ≈ 1.5 × 10⁻¹³ m, close to ℏ/(2mc) = 1.9 × 10⁻¹³ m, a fraction of the Compton wavelength</a:t>
            </a:r>
          </a:p>
        </p:txBody>
      </p:sp>
      <p:sp>
        <p:nvSpPr>
          <p:cNvPr id="22" name="ms-tick"/>
          <p:cNvSpPr txBox="1"/>
          <p:nvPr/>
        </p:nvSpPr>
        <p:spPr>
          <a:xfrm>
            <a:off x="558800" y="3462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62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trembling is an interference between the two signs of energy, so it vanishes identically in a packet of positive energy only, where ⟨r⟩ moves uniformly at the group velocity of (c); confining a packet within about ℏ/(mc) forces in negative-energy components, and the trembling with them</a:t>
            </a:r>
          </a:p>
        </p:txBody>
      </p:sp>
      <p:sp>
        <p:nvSpPr>
          <p:cNvPr id="24" name="text"/>
          <p:cNvSpPr txBox="1"/>
          <p:nvPr/>
        </p:nvSpPr>
        <p:spPr>
          <a:xfrm>
            <a:off x="812800" y="3982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frequency of E/ℏ, the rate at which one plane wave's phase turns, misses that the effect is a beat between +E and −E. Candidates who describe the trembling as an observable motion of every free electron forget that it exists only in packets containing both signs of energy.</a:t>
            </a:r>
          </a:p>
        </p:txBody>
      </p:sp>
      <p:sp>
        <p:nvSpPr>
          <p:cNvPr id="25" name="panel"/>
          <p:cNvSpPr/>
          <p:nvPr/>
        </p:nvSpPr>
        <p:spPr>
          <a:xfrm>
            <a:off x="558800" y="558800"/>
            <a:ext cx="11074400" cy="12700"/>
          </a:xfrm>
          <a:prstGeom prst="rect">
            <a:avLst/>
          </a:prstGeom>
          <a:solidFill>
            <a:srgbClr val="2F4B45"/>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2F4B45"/>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44</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3"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UAQM-07.02, UAQM-07.04, UAQM-07.05, UAQM-07.06, UAQM-07.08, UAQM-07.09</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of mass m is bound to a point nucleus of charge Ze, with Z &lt; 137, so that V(r) = −Zαℏc/r. In a central field the Dirac Hamiltonian commutes with J, with the Dirac parity operator and with K = β(Σ⋅L + ℏ), whose eigenvalue is written −κℏ, so that κ = −(j + ½) for j = l + ½ and κ = +(j + ½) for j = l − ½, l being the orbital angular momentum of the upper component. Writing the upper component as [G(r)/r] times a spinor harmonic of orbital angular momentum l, and the lower as i[F(r)/r] times one of orbital angular momentum l′, the radial equations are ℏc(dG/dr + κG/r) = (E + mc² − V)F and ℏc(dF/dr − κF/r) = −(E − mc² − V)G. Take α = 1/137.036 and mc² = 511.0 keV.</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κ for each state of the n = 2 shell, 2S_(1/2), 2P_(1/2) and 2P_(3/2), together with l′ and the parity of each state.</a:t>
            </a:r>
          </a:p>
        </p:txBody>
      </p:sp>
      <p:sp>
        <p:nvSpPr>
          <p:cNvPr id="17" name="part-ref"/>
          <p:cNvSpPr txBox="1"/>
          <p:nvPr/>
        </p:nvSpPr>
        <p:spPr>
          <a:xfrm>
            <a:off x="558800" y="33858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3858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220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solution with no radial nodes, try G = Ar^γ e^(−λr) and F = Br^γ e^(−λr), with λ &gt; 0. Derive from the radial equations γ, the ratio B/A, and λ in terms of E.</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942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E = mc²γ/|κ|, and that such a nodeless solution exists only for κ &lt; 0.</a:t>
            </a:r>
          </a:p>
        </p:txBody>
      </p:sp>
      <p:sp>
        <p:nvSpPr>
          <p:cNvPr id="23" name="part-ref"/>
          <p:cNvSpPr txBox="1"/>
          <p:nvPr/>
        </p:nvSpPr>
        <p:spPr>
          <a:xfrm>
            <a:off x="558800" y="47320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7320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682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hydrogen-like lead, Pb⁸¹⁺ (Z = 82), calculate the 1s binding energy mc² − E, comparing it with the value to order (Zα)⁴, mc²[(Zα)²/2 + (Zα)⁴/8], and the fraction of the 1s probability carried by the small component.</a:t>
            </a:r>
          </a:p>
        </p:txBody>
      </p:sp>
      <p:sp>
        <p:nvSpPr>
          <p:cNvPr id="26" name="part-ref"/>
          <p:cNvSpPr txBox="1"/>
          <p:nvPr/>
        </p:nvSpPr>
        <p:spPr>
          <a:xfrm>
            <a:off x="558800" y="55041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55041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7404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Predict how the 1s solution behaves as Z approaches 137 and beyond, for a point nucleus, and say what a nucleus of finite size changes.</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2S_(1/2): κ = −1; 2P_(1/2): κ = +1; 2P_(3/2): κ = −2</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 = 2j − l: 1 for 2S_(1/2), 0 for 2P_(1/2) and 2 for 2P_(3/2); the parity is (−1)^l of the upper component, even for 2S_(1/2) and odd for both 2P states, the β in the Dirac parity operator compensating the opposite (−1)^(l′) of the lower component</a:t>
            </a:r>
          </a:p>
        </p:txBody>
      </p:sp>
      <p:sp>
        <p:nvSpPr>
          <p:cNvPr id="19" name="text"/>
          <p:cNvSpPr txBox="1"/>
          <p:nvPr/>
        </p:nvSpPr>
        <p:spPr>
          <a:xfrm>
            <a:off x="812800" y="235966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K's eigenvalue is −κℏ, so the states with j = l + ½, 1s and 2P_(3/2) among them, have negative κ; candidates who drop the minus sign assign the wrong states to the nodeless solutions of (c). Reading the parity from l′ instead makes 2S_(1/2) odd and 2P_(1/2) even, which would forbid 2P_(1/2) → 1S_(1/2) as an electric-dipole transition, although it is one of the two components of Lyman-α.</a:t>
            </a:r>
          </a:p>
        </p:txBody>
      </p:sp>
      <p:sp>
        <p:nvSpPr>
          <p:cNvPr id="20" name="ms-ref"/>
          <p:cNvSpPr txBox="1"/>
          <p:nvPr/>
        </p:nvSpPr>
        <p:spPr>
          <a:xfrm>
            <a:off x="558800" y="30073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1" name="ms-objective"/>
          <p:cNvSpPr txBox="1"/>
          <p:nvPr/>
        </p:nvSpPr>
        <p:spPr>
          <a:xfrm>
            <a:off x="11400482" y="30073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480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480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1/r terms of the first equation give ℏc(γ + κ)A = ZαℏcB, so B/A = (γ + κ)/(Zα); those of the second give (γ − κ)B = −ZαA, so B/A = −Zα/(γ − κ)</a:t>
            </a:r>
          </a:p>
        </p:txBody>
      </p:sp>
      <p:sp>
        <p:nvSpPr>
          <p:cNvPr id="24" name="ms-tick"/>
          <p:cNvSpPr txBox="1"/>
          <p:nvPr/>
        </p:nvSpPr>
        <p:spPr>
          <a:xfrm>
            <a:off x="558800" y="36912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6912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equating the two ratios, γ² − κ² = −(Zα)², so γ = √(κ² − (Zα)²), the positive root, since the negative one gives G and F that diverge at the origin, as r^(−|κ|) when Zα is small, and cannot be normalised; for |κ| = 1, γ is less than 1</a:t>
            </a:r>
          </a:p>
        </p:txBody>
      </p:sp>
      <p:sp>
        <p:nvSpPr>
          <p:cNvPr id="26" name="ms-tick"/>
          <p:cNvSpPr txBox="1"/>
          <p:nvPr/>
        </p:nvSpPr>
        <p:spPr>
          <a:xfrm>
            <a:off x="558800" y="41344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344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r-independent terms give −ℏcλA = (E + mc²)B and −ℏcλB = −(E − mc²)A; multiplying them, (ℏcλ)² = m²c⁴ − E², so λ = √(m²c⁴ − E²)/(ℏc), real for a bound state with |E| &lt; mc²</a:t>
            </a:r>
          </a:p>
        </p:txBody>
      </p:sp>
      <p:sp>
        <p:nvSpPr>
          <p:cNvPr id="28" name="text"/>
          <p:cNvSpPr txBox="1"/>
          <p:nvPr/>
        </p:nvSpPr>
        <p:spPr>
          <a:xfrm>
            <a:off x="812800" y="46539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match powers of r without separating the 1/r terms from the constant terms obtain one tangled relation between E and γ. The structure to see is that the singular terms fix γ independently of E, as the centrifugal term fixes the power at the origin in Schrödinger's problem.</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from the constant terms B/A = −ℏcλ/(E + mc²) = −√((mc² − E)/(mc² + E)), which is negative; with B/A = (γ + κ)/(Zα) this needs γ + κ &lt; 0, impossible for κ &gt; 0 because γ &gt; 0, so κ = −|κ| and only states with j = l + ½, 1S_(1/2), 2P_(3/2), 3D_(5/2) and so on, can be nodeless</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squaring, (|κ| − γ)²/(Zα)² = (mc² − E)/(mc² + E); since (Zα)² = (|κ| − γ)(|κ| + γ) the left side is (|κ| − γ)/(|κ| + γ), so E/mc² = γ/|κ| = √(1 − (Zα)²/κ²)</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Both lines are needed. A candidate who squares at once loses the sign of B/A, and with it the reason that no 2S_(1/2) or 2P_(1/2) state is a single term: those states need a radial node, as the n_r = 1 that the general formula gives them shows.</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Zα = 0.59838 and γ = √(1 − 0.35806) = 0.80121, so mc² − E = 511.0 keV × 0.19879 = 101.6 keV, against 99.7 keV to order (Zα)⁴ and 91.5 keV non-relativistically</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 and F share the radial factor, so the small component carries B²/(A² + B²) = (1 − γ)/2 = 0.099, about 10% of the probability, against α²/4 = 1.3 × 10⁻⁵ in hydrogen</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order-(Zα)⁴ expansion misses 1.9 keV, 2% of the binding, at Z = 82. Candidates who then estimate the small-component share as (Zα)²/4 = 0.090 underestimate it by a tenth for the same reason.</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44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 Zα → 1, γ → 0 and E = mc²γ → 0, so the 1s level reaches zero energy, not −mc², while the density near the origin, ∝ r^(2γ − 2), grows ever more singular; for Zα &gt; 1, γ is imaginary, the solutions oscillate as r^(±i|γ|) with no limit at the origin, and the point-nucleus problem has no ground state, the Dirac analogue of the Klein–Gordon fall to the centre at Zα = ½</a:t>
            </a:r>
          </a:p>
        </p:txBody>
      </p:sp>
      <p:sp>
        <p:nvSpPr>
          <p:cNvPr id="17" name="ms-tick"/>
          <p:cNvSpPr txBox="1"/>
          <p:nvPr/>
        </p:nvSpPr>
        <p:spPr>
          <a:xfrm>
            <a:off x="558800" y="2219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219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finite nucleus removes the singularity, so the 1s level continues smoothly past Z = 137 and reaches the top of the negative-energy continuum, E = −mc², near Z ≈ 172; beyond that the one-particle theory fails, and an empty 1s level would be filled by spontaneous pair creation</a:t>
            </a:r>
          </a:p>
        </p:txBody>
      </p:sp>
      <p:sp>
        <p:nvSpPr>
          <p:cNvPr id="19" name="text"/>
          <p:cNvSpPr txBox="1"/>
          <p:nvPr/>
        </p:nvSpPr>
        <p:spPr>
          <a:xfrm>
            <a:off x="812800" y="273939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common prediction is that the 1s level reaches −mc² at Z = 137. The point-nucleus formula ends at E = 0 there; only because a finite nucleus keeps the solution regular can the level go on falling, and it takes about 35 more units of charge to reach −mc², which is why Z ≈ 172, not 137, is the threshold for spontaneous positron emission.</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44</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UAQM-02.05, UAQM-02.06, UAQM-02.07, UAQM-02.08</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Identical nuclei, each in its ground state of spin s, scatter in their centre-of-mass frame through the Coulomb interaction alone, which does not act on spin; every run is far enough below the Coulomb barrier that the nuclear force can be neglected. A detector of angular half-width 0.50° centred on θ = 90° counts N₉₀ nuclei, and N_R is the number it would have counted in the same run if |f(θ)|² and |f(π − θ)|² added without interference, computed from the Rutherford cross-section and the measured beam and target. For the exact Coulomb amplitude f(θ), the interference term is proportional to cos[η ln tan²(θ/2)], where η = Z²α/β, βc is the relative speed, β² = 2E_cm/(μc²) and μ is the reduced mass. Take α = 1/137.036 and 1 u = 931.5 MeV/c², treat N₉₀ as a Poisson count and N_R as exact.</a:t>
            </a:r>
          </a:p>
        </p:txBody>
      </p:sp>
      <p:sp>
        <p:nvSpPr>
          <p:cNvPr id="14" name="text"/>
          <p:cNvSpPr txBox="1"/>
          <p:nvPr/>
        </p:nvSpPr>
        <p:spPr>
          <a:xfrm>
            <a:off x="558800" y="302641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Counts near 90° for six pairs of identical nuclei</a:t>
            </a:r>
          </a:p>
        </p:txBody>
      </p:sp>
      <p:graphicFrame>
        <p:nvGraphicFramePr>
          <p:cNvPr id="15" name="readings"/>
          <p:cNvGraphicFramePr>
            <a:graphicFrameLocks noGrp="1"/>
          </p:cNvGraphicFramePr>
          <p:nvPr/>
        </p:nvGraphicFramePr>
        <p:xfrm>
          <a:off x="558800" y="3255010"/>
          <a:ext cx="11049000" cy="2044700"/>
        </p:xfrm>
        <a:graphic>
          <a:graphicData uri="http://schemas.openxmlformats.org/drawingml/2006/table">
            <a:tbl>
              <a:tblPr firstRow="1"/>
              <a:tblGrid>
                <a:gridCol w="2209800"/>
                <a:gridCol w="2209800"/>
                <a:gridCol w="2209800"/>
                <a:gridCol w="2209800"/>
                <a:gridCol w="2209800"/>
              </a:tblGrid>
              <a:tr h="292100">
                <a:tc>
                  <a:txBody>
                    <a:bodyPr/>
                    <a:lstStyle/>
                    <a:p>
                      <a:pPr marL="0" indent="0" algn="l">
                        <a:lnSpc>
                          <a:spcPct val="100000"/>
                        </a:lnSpc>
                        <a:buNone/>
                      </a:pPr>
                      <a:r>
                        <a:rPr lang="en-GB" sz="1000" b="1" i="0" dirty="0">
                          <a:solidFill>
                            <a:srgbClr val="F3EFDF"/>
                          </a:solidFill>
                          <a:latin typeface="Arial"/>
                          <a:cs typeface="Arial"/>
                        </a:rPr>
                        <a:t>Pair</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Z</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E_cm (MeV)</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N₉₀ (counts)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N_R (counts)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¹²C + ¹²C</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9958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¹³C + ¹³C</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4035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¹⁴N + ¹⁴N</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12046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9000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¹⁰B + ¹⁰B</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13650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¹¹B + ¹¹B</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7462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¹⁷O + ¹⁷O</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8371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33 / 44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(2s + 1)² spin states of the pair divide into (s + 1)(2s + 1) that are symmetric under exchange of the two spins and s(2s + 1) that are antisymmetric. Show that for an unpolarised beam and target dσ/dΩ = |f(θ)|² + |f(π − θ)|² + [2(−1)^(2s)/(2s + 1)]Re[f(θ)f*(π − θ)], and hence that R = N₉₀/N_R should equal 1 + (−1)^(2s)/(2s + 1).</a:t>
            </a:r>
          </a:p>
        </p:txBody>
      </p:sp>
      <p:sp>
        <p:nvSpPr>
          <p:cNvPr id="16" name="part-ref"/>
          <p:cNvSpPr txBox="1"/>
          <p:nvPr/>
        </p:nvSpPr>
        <p:spPr>
          <a:xfrm>
            <a:off x="558800" y="23164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7" name="part-marks"/>
          <p:cNvSpPr txBox="1"/>
          <p:nvPr/>
        </p:nvSpPr>
        <p:spPr>
          <a:xfrm>
            <a:off x="11009102" y="23164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5527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R and its standard uncertainty for each pair.</a:t>
            </a:r>
          </a:p>
        </p:txBody>
      </p:sp>
      <p:sp>
        <p:nvSpPr>
          <p:cNvPr id="19" name="part-ref"/>
          <p:cNvSpPr txBox="1"/>
          <p:nvPr/>
        </p:nvSpPr>
        <p:spPr>
          <a:xfrm>
            <a:off x="558800" y="2890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0" name="part-marks"/>
          <p:cNvSpPr txBox="1"/>
          <p:nvPr/>
        </p:nvSpPr>
        <p:spPr>
          <a:xfrm>
            <a:off x="11009102" y="2890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3126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spin of each nucleus, and the significance with which the nearest alternative value is excluded. Say which assignments are secure at three standard deviations.</a:t>
            </a:r>
          </a:p>
        </p:txBody>
      </p:sp>
      <p:sp>
        <p:nvSpPr>
          <p:cNvPr id="22" name="part-ref"/>
          <p:cNvSpPr txBox="1"/>
          <p:nvPr/>
        </p:nvSpPr>
        <p:spPr>
          <a:xfrm>
            <a:off x="558800" y="3662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3" name="part-marks"/>
          <p:cNvSpPr txBox="1"/>
          <p:nvPr/>
        </p:nvSpPr>
        <p:spPr>
          <a:xfrm>
            <a:off x="11009102" y="3662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8989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Near 90°, ln tan²(θ/2) ≈ 2(θ − 90°), with the angle in radians, so the detector averages cos[2η(θ − 90°)] over its acceptance. Evaluate whether this averaging biases any spin assignment, using the pair with the largest η.</a:t>
            </a:r>
          </a:p>
        </p:txBody>
      </p:sp>
      <p:sp>
        <p:nvSpPr>
          <p:cNvPr id="25" name="part-ref"/>
          <p:cNvSpPr txBox="1"/>
          <p:nvPr/>
        </p:nvSpPr>
        <p:spPr>
          <a:xfrm>
            <a:off x="558800" y="443484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26" name="part-marks"/>
          <p:cNvSpPr txBox="1"/>
          <p:nvPr/>
        </p:nvSpPr>
        <p:spPr>
          <a:xfrm>
            <a:off x="11084694" y="443484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7" name="text"/>
          <p:cNvSpPr txBox="1"/>
          <p:nvPr/>
        </p:nvSpPr>
        <p:spPr>
          <a:xfrm>
            <a:off x="558800" y="46710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measurement is made at 90° rather than at another angle.</a:t>
            </a:r>
          </a:p>
        </p:txBody>
      </p:sp>
      <p:sp>
        <p:nvSpPr>
          <p:cNvPr id="28" name="panel"/>
          <p:cNvSpPr/>
          <p:nvPr/>
        </p:nvSpPr>
        <p:spPr>
          <a:xfrm>
            <a:off x="558800" y="558800"/>
            <a:ext cx="11074400" cy="12700"/>
          </a:xfrm>
          <a:prstGeom prst="rect">
            <a:avLst/>
          </a:prstGeom>
          <a:solidFill>
            <a:srgbClr val="C6C8BB"/>
          </a:solidFill>
          <a:ln>
            <a:noFill/>
          </a:ln>
        </p:spPr>
      </p:sp>
      <p:sp>
        <p:nvSpPr>
          <p:cNvPr id="2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3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1" name="panel"/>
          <p:cNvSpPr/>
          <p:nvPr/>
        </p:nvSpPr>
        <p:spPr>
          <a:xfrm>
            <a:off x="558800" y="6273800"/>
            <a:ext cx="11074400" cy="12700"/>
          </a:xfrm>
          <a:prstGeom prst="rect">
            <a:avLst/>
          </a:prstGeom>
          <a:solidFill>
            <a:srgbClr val="C6C8BB"/>
          </a:solidFill>
          <a:ln>
            <a:noFill/>
          </a:ln>
        </p:spPr>
      </p:sp>
      <p:sp>
        <p:nvSpPr>
          <p:cNvPr id="3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Previous</a:t>
            </a:r>
          </a:p>
        </p:txBody>
      </p:sp>
      <p:sp>
        <p:nvSpPr>
          <p:cNvPr id="3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Lesson menu</a:t>
            </a:r>
          </a:p>
        </p:txBody>
      </p:sp>
      <p:sp>
        <p:nvSpPr>
          <p:cNvPr id="3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4" action="ppaction://hlinksldjump"/>
              </a:rPr>
              <a:t>Next slide</a:t>
            </a:r>
          </a:p>
        </p:txBody>
      </p:sp>
      <p:sp>
        <p:nvSpPr>
          <p:cNvPr id="3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44</a:t>
            </a:r>
          </a:p>
        </p:txBody>
      </p:sp>
      <p:sp>
        <p:nvSpPr>
          <p:cNvPr id="3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6"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whole state must be symmetric for integer s and antisymmetric for half-integer s, so for bosons the symmetric spin states, a fraction (s + 1)/(2s + 1), go with |f + f′|² and the antisymmetric fraction s/(2s + 1) with |f − f′|², where f′ = f(π − θ), and for fermions the two fractions are exchanged; the cross terms ±2Re(ff′*) then combine with weight [(s + 1) − s]/(2s + 1) = 1/(2s + 1) and sign (−1)^(2s)</a:t>
            </a:r>
          </a:p>
        </p:txBody>
      </p:sp>
      <p:sp>
        <p:nvSpPr>
          <p:cNvPr id="17" name="ms-tick"/>
          <p:cNvSpPr txBox="1"/>
          <p:nvPr/>
        </p:nvSpPr>
        <p:spPr>
          <a:xfrm>
            <a:off x="558800" y="2219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219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θ = 90°, f(π − θ) = f(θ), phase included, so Re(ff′*) = |f|² and dσ/dΩ = 2|f|²[1 + (−1)^(2s)/(2s + 1)], while the non-interfering sum is 2|f|², giving R = 1 + (−1)^(2s)/(2s + 1)</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weight the symmetric and antisymmetric spin spaces equally lose the 1/(2s + 1). The checks are s = ½, where the weights must reduce to the 1/4 and 3/4 of two electrons, and s = 0, where R must be 2.</a:t>
            </a:r>
          </a:p>
        </p:txBody>
      </p:sp>
      <p:sp>
        <p:nvSpPr>
          <p:cNvPr id="20" name="ms-ref"/>
          <p:cNvSpPr txBox="1"/>
          <p:nvPr/>
        </p:nvSpPr>
        <p:spPr>
          <a:xfrm>
            <a:off x="558800" y="3221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3221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462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62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N₉₀/N_R: 1.9916 for ¹²C, 0.5044 for ¹³C, 1.3384 for ¹⁴N, 1.1375 for ¹⁰B, 0.7462 for ¹¹B and 0.8371 for ¹⁷O</a:t>
            </a:r>
          </a:p>
        </p:txBody>
      </p:sp>
      <p:sp>
        <p:nvSpPr>
          <p:cNvPr id="24" name="ms-tick"/>
          <p:cNvSpPr txBox="1"/>
          <p:nvPr/>
        </p:nvSpPr>
        <p:spPr>
          <a:xfrm>
            <a:off x="558800" y="3716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σ_R = √N₉₀/N_R: 0.0200, 0.0079, 0.0122, 0.0097, 0.0086 and 0.0091 respectively</a:t>
            </a:r>
          </a:p>
        </p:txBody>
      </p:sp>
      <p:sp>
        <p:nvSpPr>
          <p:cNvPr id="26" name="text"/>
          <p:cNvSpPr txBox="1"/>
          <p:nvPr/>
        </p:nvSpPr>
        <p:spPr>
          <a:xfrm>
            <a:off x="812800" y="404558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σ_R = √N₉₀/N_R = √(R/N_R), so it grows with R and falls with the non-interfering count N_R: ¹²C, with the largest R and the smallest N_R, has the largest σ_R, while ¹³C, with the fewest counts N₉₀, has the smallest. Candidates who quote one uncertainty for the whole table, or rank the rows by N₉₀ alone, cannot judge the high-spin rows in (c).</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44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&gt; 1 marks bosons and R &lt; 1 fermions, and |R − 1| = 1/(2s + 1): ¹²C gives 1.992 ± 0.020, consistent with s = 0, with s = 1 (R = 1.333) excluded at 33σ, and so a check on the normalisation of N_R; ¹³C gives 2s + 1 = 2.0, s = ½, with s = 3/2 (R = 0.750) excluded at 31σ</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¹⁴N: 2s + 1 = 2.95, s = 1, with s = 2 (R = 1.200) excluded at 11σ; ¹¹B: 2s + 1 = 3.94, s = 3/2, with s = 5/2 (R = 0.833) excluded at 10σ; ¹⁷O: 2s + 1 = 6.1, s = 5/2, with s = 7/2 (R = 0.875) excluded at 4.1σ and s = 3/2 at 9.5σ</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¹⁰B: 2s + 1 = 7.3, so s = 3 (R = 1.1429, 0.6σ away) is favoured and s = 2 is excluded at 6.4σ, but s = 4 (R = 1.1111) is only 2.7σ away, so this assignment is not secure at 3σ; separating 3 from 4 at 5σ needs σ_R ≈ 0.0318/5 = 0.0064, about 2.3 times as many counts</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spacing between successive spins, 1/(2s + 1) − 1/(2s + 3), falls roughly as 1/(2s²), so a precision that settles s = 1 by a wide margin cannot settle s = 3. Candidates who assign each spin from the nearest value without testing the alternatives cannot say which assignments the data support.</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largest η is for ¹⁷O + ¹⁷O: μc² = 8.5 × 931.5 MeV = 7918 MeV, β = √(8.00/7918) = 0.0318 and η = 64/(137.036 × 0.0318) = 14.7; averaging over ±0.50° = ±0.00873 rad multiplies the interference term by sin x/x with x = 2η × 0.00873 = 0.256, that is by 0.989</a:t>
            </a:r>
          </a:p>
        </p:txBody>
      </p:sp>
      <p:sp>
        <p:nvSpPr>
          <p:cNvPr id="26" name="ms-tick"/>
          <p:cNvSpPr txBox="1"/>
          <p:nvPr/>
        </p:nvSpPr>
        <p:spPr>
          <a:xfrm>
            <a:off x="558800" y="4159250"/>
            <a:ext cx="254000" cy="75946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expected R for s = 5/2 moves from 0.8333 to 0.8352, a shift of 0.0018, that is 0.2σ and about 4% of the 0.042 gap to the s = 7/2 value; the fractional loss of interference, 1 − sin x/x ≈ x²/6, grows as η², so every other pair is moved by under 2% of the gap to its neighbouring spin and by at most 0.22σ, and the averaging biases no assignment; a detector three times wider would move ¹⁷O by 1.7σ and begin to pull the high-spin values towards 1</a:t>
            </a:r>
          </a:p>
        </p:txBody>
      </p:sp>
      <p:sp>
        <p:nvSpPr>
          <p:cNvPr id="28" name="text"/>
          <p:cNvSpPr txBox="1"/>
          <p:nvPr/>
        </p:nvSpPr>
        <p:spPr>
          <a:xfrm>
            <a:off x="812800" y="505841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dismiss the acceptance without a number, or test it on the pair with the smallest η. The fractional loss grows as η², and η = Z²α/β is dominated by Z², since β hardly differs between these runs, which is why the highest-Z pair is the one to check. Comparing raw shifts in R across pairs misleads: a spin-0 pair has the largest interference term to lose, but also the widest gap to the next spin.</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only at 90° does f(π − θ) equal f(θ) exactly, so the Coulomb phases cancel and the interference term has its full size whatever η and E_cm are; at any other angle it carries cos[η ln tan²(θ/2)], which near 90° oscillates with a period of 180°/η, between 12° and 32° for these pairs, and the spin would be entangled with η</a:t>
            </a:r>
          </a:p>
        </p:txBody>
      </p:sp>
      <p:sp>
        <p:nvSpPr>
          <p:cNvPr id="17" name="text"/>
          <p:cNvSpPr txBox="1"/>
          <p:nvPr/>
        </p:nvSpPr>
        <p:spPr>
          <a:xfrm>
            <a:off x="812800" y="2296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say 90° is where the cross-section is largest miss the point: for fermions it is a minimum. What matters is that the interference phase vanishes there.</a:t>
            </a:r>
          </a:p>
        </p:txBody>
      </p:sp>
      <p:sp>
        <p:nvSpPr>
          <p:cNvPr id="18" name="panel"/>
          <p:cNvSpPr/>
          <p:nvPr/>
        </p:nvSpPr>
        <p:spPr>
          <a:xfrm>
            <a:off x="558800" y="558800"/>
            <a:ext cx="11074400" cy="12700"/>
          </a:xfrm>
          <a:prstGeom prst="rect">
            <a:avLst/>
          </a:prstGeom>
          <a:solidFill>
            <a:srgbClr val="2F4B45"/>
          </a:solidFill>
          <a:ln>
            <a:noFill/>
          </a:ln>
        </p:spPr>
      </p:sp>
      <p:sp>
        <p:nvSpPr>
          <p:cNvPr id="1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2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1" name="panel"/>
          <p:cNvSpPr/>
          <p:nvPr/>
        </p:nvSpPr>
        <p:spPr>
          <a:xfrm>
            <a:off x="558800" y="6273800"/>
            <a:ext cx="11074400" cy="12700"/>
          </a:xfrm>
          <a:prstGeom prst="rect">
            <a:avLst/>
          </a:prstGeom>
          <a:solidFill>
            <a:srgbClr val="2F4B45"/>
          </a:solidFill>
          <a:ln>
            <a:noFill/>
          </a:ln>
        </p:spPr>
      </p:sp>
      <p:sp>
        <p:nvSpPr>
          <p:cNvPr id="2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2" action="ppaction://hlinksldjump"/>
              </a:rPr>
              <a:t>Previous</a:t>
            </a:r>
          </a:p>
        </p:txBody>
      </p:sp>
      <p:sp>
        <p:nvSpPr>
          <p:cNvPr id="2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3" action="ppaction://hlinksldjump"/>
              </a:rPr>
              <a:t>Lesson menu</a:t>
            </a:r>
          </a:p>
        </p:txBody>
      </p:sp>
      <p:sp>
        <p:nvSpPr>
          <p:cNvPr id="2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Next slide</a:t>
            </a:r>
          </a:p>
        </p:txBody>
      </p:sp>
      <p:sp>
        <p:nvSpPr>
          <p:cNvPr id="2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44</a:t>
            </a:r>
          </a:p>
        </p:txBody>
      </p:sp>
      <p:sp>
        <p:nvSpPr>
          <p:cNvPr id="2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6"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UAQM-06.01, UAQM-06.02, UAQM-06.05, UAQM-06.06, UAQM-06.07, UAQM-06.08, UAQM-06.09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of charge q = −e and mass m moves in static potentials with Dirac Hamiltonian H = cα⋅π + βmc² + V(r), where π = p − qA, p = −iℏ∇ and V is the electrostatic potential energy. In the Dirac representation write ψ = (φ, χ), with φ the large and χ the small two-component spinor, and E = mc² + E′. You may use (σ⋅a)(σ⋅b) = a⋅b + iσ⋅(a × b) for vector operators a and b that commute with σ, and [p, f(r)] = −iℏ∇f. Take α = 1/137.036 and mc² = 0.5110 MeV.</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the two coupled equations for φ and χ. For |E′ − V| ≪ mc², eliminate χ to leading order and derive the Pauli Hamiltonian, showing that its spin term is −(q/m)S⋅B, so that g = 2.</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Estimate</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ratio |χ|/|φ| and the fraction of the probability carried by χ in the ground state of hydrogen, stating your assumptions.</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Now set A = 0. Keeping the next term in χ gives E′φ = [p²/(2m) + V − (1/(4m²c²))(σ⋅p)(E′ − V)(σ⋅p)]φ. Explain why this cannot be read as a Schrödinger equation for φ with a Hermitian Hamiltonian at order (v/c)².</a:t>
            </a:r>
          </a:p>
        </p:txBody>
      </p:sp>
      <p:sp>
        <p:nvSpPr>
          <p:cNvPr id="23" name="part-ref"/>
          <p:cNvSpPr txBox="1"/>
          <p:nvPr/>
        </p:nvSpPr>
        <p:spPr>
          <a:xfrm>
            <a:off x="558800" y="4500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Show that</a:t>
            </a:r>
          </a:p>
        </p:txBody>
      </p:sp>
      <p:sp>
        <p:nvSpPr>
          <p:cNvPr id="24" name="part-marks"/>
          <p:cNvSpPr txBox="1"/>
          <p:nvPr/>
        </p:nvSpPr>
        <p:spPr>
          <a:xfrm>
            <a:off x="11009102" y="4500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5" name="text"/>
          <p:cNvSpPr txBox="1"/>
          <p:nvPr/>
        </p:nvSpPr>
        <p:spPr>
          <a:xfrm>
            <a:off x="558800" y="47371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Φ = [1 + p²/(8m²c²)]φ is normalised to order (v/c)², and that it obeys E′Φ = H_FWΦ with H_FW = p²/(2m) + V − p⁴/(8m³c²) + (ℏ/(4m²c²))σ⋅(∇V × p) + (ℏ²/(8m²c²))∇²V.</a:t>
            </a:r>
          </a:p>
        </p:txBody>
      </p:sp>
      <p:sp>
        <p:nvSpPr>
          <p:cNvPr id="26" name="part-ref"/>
          <p:cNvSpPr txBox="1"/>
          <p:nvPr/>
        </p:nvSpPr>
        <p:spPr>
          <a:xfrm>
            <a:off x="558800" y="52730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Determine</a:t>
            </a:r>
          </a:p>
        </p:txBody>
      </p:sp>
      <p:sp>
        <p:nvSpPr>
          <p:cNvPr id="27" name="part-marks"/>
          <p:cNvSpPr txBox="1"/>
          <p:nvPr/>
        </p:nvSpPr>
        <p:spPr>
          <a:xfrm>
            <a:off x="11009102" y="52730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55092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central potential V(r), and then for V = −Zαℏc/r, determine the spin–orbit term in the form ξ(r)S⋅L and the Darwin term, and evaluate the Darwin shift of the 1s level of hydrogen in eV, given |ψ₁₀₀(0)|² = 1/(πa₀³) with a₀ = ℏ/(αmc).</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Compare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a semiclassical picture the electron, moving with velocity v through the electric field ℰ = ∇V/e, sees in its rest frame the magnetic field B′ = −v × ℰ/c². Compare the spin–orbit coefficient that −μ⋅B′ gives, with μ = −g(e/2m)S, with the one in (e), account for the difference, and say what changes if g = 2(1 + a).</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39 / 44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blocks of Hψ = Eψ are (E′ − V)φ = cσ⋅πχ and (E′ + 2mc² − V)χ = cσ⋅πφ, so χ = [c/(2mc² + E′ − V)]σ⋅πφ ≈ [σ⋅π/(2mc)]φ, smaller than φ by about v/(2c)</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E′φ = [(σ⋅π)²/(2m) + V]φ, and (σ⋅π)² = π² + iσ⋅(π × π), the cross product surviving because the components of π do not commute</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[π_x, π_y] = iqℏ(∂A_y/∂x − ∂A_x/∂y) = iqℏB_z and cyclically, so π × π = iqℏB and (σ⋅π)² = π² − qℏσ⋅B; with S = (ℏ/2)σ, H_P = π²/(2m) − (q/m)S⋅B + V, a moment (q/m)S = g(q/2m)S with g = 2, fixed by minimal coupling rather than put in by hand</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treating π like p and writing (σ⋅π)² = π². That is right for a free particle and loses the whole magnetic moment, which lives entirely in the non-commuting components of p − qA.</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Estimate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assuming the typical momentum is ℏ/a₀ = αmc, so that v/c ≈ α, |χ|/|φ| ≈ p/(2mc) ≈ α/2 = 3.6 × 10⁻³</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probability in χ is then about (α/2)² = 1.3 × 10⁻⁵, in agreement with the exact Dirac 1s value (1 − √(1 − α²))/2 = 1.33 × 10⁻⁵; the norm of φ alone therefore falls short of 1 by about 10⁻⁵, the same relative order as the fine structure, which is why the next order needs care</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Estimates that quote v/c ≈ α without saying where it comes from have not stated an assumption, and those that take |χ|/|φ| ≈ α rather than α/2 overestimate the share by a factor of four.</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bracket contains the eigenvalue E′, so each state obeys a different operator and the equation is not an eigenvalue problem for one fixed Hamiltonian; removing E′ with the lowest-order relation (E′ − V)φ ≈ [p²/(2m)]φ means commuting E′ − V through σ⋅p, and the commutator leaves the term (iℏ/(4m²c²))∇V⋅p, which is not Hermitian, although (σ⋅p)V(σ⋅p) itself is</a:t>
            </a:r>
          </a:p>
        </p:txBody>
      </p:sp>
      <p:sp>
        <p:nvSpPr>
          <p:cNvPr id="17" name="ms-tick"/>
          <p:cNvSpPr txBox="1"/>
          <p:nvPr/>
        </p:nvSpPr>
        <p:spPr>
          <a:xfrm>
            <a:off x="558800" y="22199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2199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reason is that probability is shared: Dirac eigenstates satisfy ∫(φₙ†φₘ + χₙ†χₘ) d³r = δₙₘ, so the large components of different states are neither normalised nor orthogonal, ∫φₙ†φₙ d³r ≈ 1 − ⟨p²⟩/(4m²c²), and no Hermitian operator can have them as its eigenfunctions until φ is renormalised</a:t>
            </a:r>
          </a:p>
        </p:txBody>
      </p:sp>
      <p:sp>
        <p:nvSpPr>
          <p:cNvPr id="19" name="text"/>
          <p:cNvSpPr txBox="1"/>
          <p:nvPr/>
        </p:nvSpPr>
        <p:spPr>
          <a:xfrm>
            <a:off x="812800" y="2929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notice the stray E′ and replace it by p²/(2m), which hides the problem rather than solving it. Calling (σ⋅p)V(σ⋅p) non-Hermitian is wrong, since it is its own adjoint: the non-Hermiticity is a symptom of using a wavefunction that is not normalised, and the cure has to act on φ itself.</a:t>
            </a:r>
          </a:p>
        </p:txBody>
      </p:sp>
      <p:sp>
        <p:nvSpPr>
          <p:cNvPr id="20" name="ms-ref"/>
          <p:cNvSpPr txBox="1"/>
          <p:nvPr/>
        </p:nvSpPr>
        <p:spPr>
          <a:xfrm>
            <a:off x="558800" y="3411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Show that — 4 marks</a:t>
            </a:r>
          </a:p>
        </p:txBody>
      </p:sp>
      <p:sp>
        <p:nvSpPr>
          <p:cNvPr id="21" name="ms-objective"/>
          <p:cNvSpPr txBox="1"/>
          <p:nvPr/>
        </p:nvSpPr>
        <p:spPr>
          <a:xfrm>
            <a:off x="11400482" y="3411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652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652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∫χ†χ d³r ≈ ∫φ†[p²/(4m²c²)]φ d³r, so ∫(φ†φ + χ†χ) d³r = ∫φ†[1 + p²/(4m²c²)]φ d³r = ∫Φ†Φ d³r to this order, since [1 + p²/(8m²c²)]² ≈ 1 + p²/(4m²c²) and p² is Hermitian</a:t>
            </a:r>
          </a:p>
        </p:txBody>
      </p:sp>
      <p:sp>
        <p:nvSpPr>
          <p:cNvPr id="24" name="ms-tick"/>
          <p:cNvSpPr txBox="1"/>
          <p:nvPr/>
        </p:nvSpPr>
        <p:spPr>
          <a:xfrm>
            <a:off x="558800" y="40957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40957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φ = [1 − p²/(8m²c²)]Φ and multiplying on the left by 1 − p²/(8m²c²), the left side becomes E′[1 − p²/(4m²c²)]Φ, whose E′p² term cancels the −E′p²/(4m²c²) inside (σ⋅p)(E′ − V)(σ⋅p), leaving E′Φ = [p²/(2m) + V − p⁴/(8m³c²) − (1/(8m²c²))(p²V + Vp²) + (1/(4m²c²))(σ⋅p)V(σ⋅p)]Φ</a:t>
            </a:r>
          </a:p>
        </p:txBody>
      </p:sp>
      <p:sp>
        <p:nvSpPr>
          <p:cNvPr id="26" name="ms-tick"/>
          <p:cNvSpPr txBox="1"/>
          <p:nvPr/>
        </p:nvSpPr>
        <p:spPr>
          <a:xfrm>
            <a:off x="558800" y="45389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5389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(σ⋅p)V = Vσ⋅p − iℏσ⋅∇V, so (σ⋅p)V(σ⋅p) = Vp² − iℏ∇V⋅p + ℏσ⋅(∇V × p) by the given identity, and p²V = Vp² − ℏ²∇²V − 2iℏ∇V⋅p, so p²V + Vp² = 2Vp² − ℏ²∇²V − 2iℏ∇V⋅p</a:t>
            </a:r>
          </a:p>
        </p:txBody>
      </p:sp>
      <p:sp>
        <p:nvSpPr>
          <p:cNvPr id="28" name="ms-tick"/>
          <p:cNvSpPr txBox="1"/>
          <p:nvPr/>
        </p:nvSpPr>
        <p:spPr>
          <a:xfrm>
            <a:off x="558800" y="498221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98221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combining, the Vp² terms cancel and so do the two ∇V⋅p terms, neither Hermitian on its own, (1/(4m²c²))(−iℏ∇V⋅p) − (1/(8m²c²))(−2iℏ∇V⋅p) = 0, leaving (ℏ/(4m²c²))σ⋅(∇V × p) + (ℏ²/(8m²c²))∇²V: H_FW, Hermitian, with every term traced to a step</a:t>
            </a:r>
          </a:p>
        </p:txBody>
      </p:sp>
      <p:sp>
        <p:nvSpPr>
          <p:cNvPr id="30" name="text"/>
          <p:cNvSpPr txBox="1"/>
          <p:nvPr/>
        </p:nvSpPr>
        <p:spPr>
          <a:xfrm>
            <a:off x="812800" y="550164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Most attempts fail at the bookkeeping of the second line: the E′ inside the bracket must be cancelled by the renormalisation, not replaced by p²/(2m), and p² and V must be kept in the symmetric order the anticommutator gives. Because the result is printed, the last mark needs the two −iℏ∇V⋅p terms shown cancelling.</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41 / 44</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(dV/dr)r/r, so σ⋅(∇V × p) = (1/r)(dV/dr)σ⋅L, and with σ = 2S/ℏ the spin–orbit term is [1/(2m²c²)](1/r)(dV/dr)S⋅L</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V = −Zαℏc/r, ∇²V = −Zαℏc∇²(1/r) = 4πZαℏcδ³(r), so the Darwin term is [πℏ²/(2m²c²)]Zαℏc δ³(r), which acts only on s states</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hydrogen 1s, ⟨H_D⟩ = [πℏ²αℏc/(2m²c²)]/(πa₀³) = α⁴mc²/2 = 7.25 × 10⁻⁴ eV</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Leaving the result as ∇²V hides the physics: the Coulomb Laplacian is a delta function, so the Darwin term shifts only s levels, which is how it takes the place of the spin–orbit term at l = 0. A sign slip in ∇²(1/r) = −4πδ³(r) gives a Darwin term that lowers the s levels.</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Compare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[1/(emc²)](1/r)(dV/dr)L, so −μ⋅B′ = [g/(2m²c²)](1/r)(dV/dr)S⋅L, which for g = 2 has coefficient 1/(m²c²), twice the Dirac result</a:t>
            </a:r>
          </a:p>
        </p:txBody>
      </p:sp>
      <p:sp>
        <p:nvSpPr>
          <p:cNvPr id="26" name="ms-tick"/>
          <p:cNvSpPr txBox="1"/>
          <p:nvPr/>
        </p:nvSpPr>
        <p:spPr>
          <a:xfrm>
            <a:off x="558800" y="33997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rest frame of an accelerated electron rotates relative to the laboratory, the Thomas precession, which adds −[1/(2m²c²)](1/r)(dV/dr)S⋅L; the total, [(g − 1)/(2m²c²)](1/r)(dV/dr)S⋅L, equals the Dirac result for g = 2, where it emerges with no frame argument at all, and becomes (1 + 2a)/(2m²c²) for an anomalous moment, since the kinematic part does not depend on g</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factor of two is where answers split: some insert the Thomas half without justification, others declare the rest-frame argument simply wrong. The point is that the reduction, done in the laboratory frame, contains both the magnetic precession and the kinematic one, and only the magnetic one scales with g.</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42 / 44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43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44 / 44</a:t>
            </a:r>
          </a:p>
        </p:txBody>
      </p:sp>
    </p:spTree>
  </p:cSld>
  <p:clrMapOvr>
    <a:masterClrMapping/>
  </p:clrMapOvr>
</p:sld>
</file>

<file path=ppt/slides/slide4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BF9115F4-6943-46F7-A0A5-B982CBB1E97E}"/>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0FD9070B-9943-49F3-BBA7-5B7AB90A9BB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Advanced Quantum Mechanics · Midterm Examination</a:t>
            </a:r>
          </a:p>
        </p:txBody>
      </p:sp>
      <p:sp>
        <p:nvSpPr>
          <p:cNvPr id="3" name="interactive-menu-row-1">
            <a:extLst xmlns:a="http://schemas.openxmlformats.org/drawingml/2006/main">
              <a:ext uri="{FF2B5EF4-FFF2-40B4-BE49-F238E27FC236}">
                <a16:creationId xmlns:a16="http://schemas.microsoft.com/office/drawing/2014/main" id="{21EA2F02-AE3B-43B6-AFD8-BF304902BD2D}"/>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4196123eb6344b4" action="ppaction://hlinksldjump"/>
              </a:rPr>
              <a:t>1. University Advanced Quantum Mechanics · Midterm Examination</a:t>
            </a:r>
          </a:p>
        </p:txBody>
      </p:sp>
      <p:sp>
        <p:nvSpPr>
          <p:cNvPr id="4" name="interactive-menu-row-2">
            <a:extLst xmlns:a="http://schemas.openxmlformats.org/drawingml/2006/main">
              <a:ext uri="{FF2B5EF4-FFF2-40B4-BE49-F238E27FC236}">
                <a16:creationId xmlns:a16="http://schemas.microsoft.com/office/drawing/2014/main" id="{47DD1677-5B16-4174-B82E-F404E36A7D82}"/>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f55d08b17bf461a"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9EE324DD-52DA-4D02-AD60-BDD5CD398B1B}"/>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19304cc81df40ee" action="ppaction://hlinksldjump"/>
              </a:rPr>
              <a:t>3. C</a:t>
            </a:r>
          </a:p>
        </p:txBody>
      </p:sp>
      <p:sp>
        <p:nvSpPr>
          <p:cNvPr id="6" name="interactive-menu-row-4">
            <a:extLst xmlns:a="http://schemas.openxmlformats.org/drawingml/2006/main">
              <a:ext uri="{FF2B5EF4-FFF2-40B4-BE49-F238E27FC236}">
                <a16:creationId xmlns:a16="http://schemas.microsoft.com/office/drawing/2014/main" id="{DE8DC515-3DDB-4088-AB18-6A8D1CA91F38}"/>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50b568623a144ba"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526F1D6D-B385-478B-9D1E-D98728F0C930}"/>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0bba6a6f3ee45aa" action="ppaction://hlinksldjump"/>
              </a:rPr>
              <a:t>5. B</a:t>
            </a:r>
          </a:p>
        </p:txBody>
      </p:sp>
      <p:sp>
        <p:nvSpPr>
          <p:cNvPr id="8" name="interactive-menu-row-6">
            <a:extLst xmlns:a="http://schemas.openxmlformats.org/drawingml/2006/main">
              <a:ext uri="{FF2B5EF4-FFF2-40B4-BE49-F238E27FC236}">
                <a16:creationId xmlns:a16="http://schemas.microsoft.com/office/drawing/2014/main" id="{6C747187-8BF1-449B-B629-95CB3ECE3DF3}"/>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30dc128b2984ea0"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E417397E-5CAF-4029-9803-D6695137C8B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cd5fce780404b73" action="ppaction://hlinksldjump"/>
              </a:rPr>
              <a:t>7. A</a:t>
            </a:r>
          </a:p>
        </p:txBody>
      </p:sp>
      <p:sp>
        <p:nvSpPr>
          <p:cNvPr id="10" name="interactive-menu-row-8">
            <a:extLst xmlns:a="http://schemas.openxmlformats.org/drawingml/2006/main">
              <a:ext uri="{FF2B5EF4-FFF2-40B4-BE49-F238E27FC236}">
                <a16:creationId xmlns:a16="http://schemas.microsoft.com/office/drawing/2014/main" id="{5CF11D60-BCDF-4740-ADEC-23ED88F26C5C}"/>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10a32e1d33f4842"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7F07B9BD-DDF9-420F-ABD2-1D3BFBDEF12E}"/>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8774539e05340b7" action="ppaction://hlinksldjump"/>
              </a:rPr>
              <a:t>9. D</a:t>
            </a:r>
          </a:p>
        </p:txBody>
      </p:sp>
      <p:sp>
        <p:nvSpPr>
          <p:cNvPr id="12" name="interactive-menu-row-10">
            <a:extLst xmlns:a="http://schemas.openxmlformats.org/drawingml/2006/main">
              <a:ext uri="{FF2B5EF4-FFF2-40B4-BE49-F238E27FC236}">
                <a16:creationId xmlns:a16="http://schemas.microsoft.com/office/drawing/2014/main" id="{9AB1ACC3-FC57-437A-AE7B-7350EE52A0F0}"/>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770592ce53549db"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72C72CFC-FD8E-43CC-B2C1-DBD26DB36F81}"/>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78240696d724341" action="ppaction://hlinksldjump"/>
              </a:rPr>
              <a:t>11. C</a:t>
            </a:r>
          </a:p>
        </p:txBody>
      </p:sp>
      <p:sp>
        <p:nvSpPr>
          <p:cNvPr id="14" name="interactive-menu-row-12">
            <a:extLst xmlns:a="http://schemas.openxmlformats.org/drawingml/2006/main">
              <a:ext uri="{FF2B5EF4-FFF2-40B4-BE49-F238E27FC236}">
                <a16:creationId xmlns:a16="http://schemas.microsoft.com/office/drawing/2014/main" id="{81531229-6523-4945-8B5E-331F86D2092C}"/>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f7dc1e2daf146b2"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81C6553B-E855-4A73-AE5F-91986F1E98C4}"/>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210885c22d74f24" action="ppaction://hlinksldjump"/>
              </a:rPr>
              <a:t>13. A</a:t>
            </a:r>
          </a:p>
        </p:txBody>
      </p:sp>
      <p:sp>
        <p:nvSpPr>
          <p:cNvPr id="16" name="interactive-menu-row-14">
            <a:extLst xmlns:a="http://schemas.openxmlformats.org/drawingml/2006/main">
              <a:ext uri="{FF2B5EF4-FFF2-40B4-BE49-F238E27FC236}">
                <a16:creationId xmlns:a16="http://schemas.microsoft.com/office/drawing/2014/main" id="{8AE83849-2B5A-4700-8510-4F46380F9FA8}"/>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278b0524f444dff"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B4972088-8B07-459C-98AA-ECF11CBC7E3F}"/>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0e4e786e97d48b2" action="ppaction://hlinksldjump"/>
              </a:rPr>
              <a:t>15. B</a:t>
            </a:r>
          </a:p>
        </p:txBody>
      </p:sp>
      <p:sp>
        <p:nvSpPr>
          <p:cNvPr id="18" name="interactive-menu-row-16">
            <a:extLst xmlns:a="http://schemas.openxmlformats.org/drawingml/2006/main">
              <a:ext uri="{FF2B5EF4-FFF2-40B4-BE49-F238E27FC236}">
                <a16:creationId xmlns:a16="http://schemas.microsoft.com/office/drawing/2014/main" id="{A0F4E05F-0A03-43FF-A73B-417ABEBBCFCF}"/>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305d9af51b449f1"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02705DB0-E509-4A23-832F-8FD34FEEAB1C}"/>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37532FDA-D9C2-4D19-B0DE-71A72338DAA2}"/>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eb3437db6a3a4d26"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E486D5AB-5896-499F-90CE-D1D8FC54830B}"/>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f1799762b564e79"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8D2669C0-62F5-4DA0-A796-5F39F9BC7DCE}"/>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93dbb08e2cf940bf"/>
              </a:rPr>
              <a:t>Online lesson</a:t>
            </a:r>
          </a:p>
        </p:txBody>
      </p:sp>
    </p:spTree>
    <p:extLst>
      <p:ext uri="{BB962C8B-B14F-4D97-AF65-F5344CB8AC3E}">
        <p14:creationId xmlns:p14="http://schemas.microsoft.com/office/powerpoint/2010/main" val="135250476"/>
      </p:ext>
    </p:extLst>
  </p:cSld>
</p:sld>
</file>

<file path=ppt/slides/slide4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FF1A2AD9-CD5C-47B4-884F-87A0125732EF}"/>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A85B4A3E-CF62-43A4-873D-B5B9B0E01741}"/>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Advanced Quantum Mechanics · Midterm Examination</a:t>
            </a:r>
          </a:p>
        </p:txBody>
      </p:sp>
      <p:sp>
        <p:nvSpPr>
          <p:cNvPr id="3" name="interactive-menu-row-1">
            <a:extLst xmlns:a="http://schemas.openxmlformats.org/drawingml/2006/main">
              <a:ext uri="{FF2B5EF4-FFF2-40B4-BE49-F238E27FC236}">
                <a16:creationId xmlns:a16="http://schemas.microsoft.com/office/drawing/2014/main" id="{3ADEE14D-8D10-431C-8C54-02EE235D67EB}"/>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c5e65fcc70a4ac1" action="ppaction://hlinksldjump"/>
              </a:rPr>
              <a:t>17. D</a:t>
            </a:r>
          </a:p>
        </p:txBody>
      </p:sp>
      <p:sp>
        <p:nvSpPr>
          <p:cNvPr id="4" name="interactive-menu-row-2">
            <a:extLst xmlns:a="http://schemas.openxmlformats.org/drawingml/2006/main">
              <a:ext uri="{FF2B5EF4-FFF2-40B4-BE49-F238E27FC236}">
                <a16:creationId xmlns:a16="http://schemas.microsoft.com/office/drawing/2014/main" id="{66CC68BE-BDAA-4F32-B8D1-9B9BC154F1C4}"/>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f56f95649ba4e82"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7EE19E15-A336-4A85-920A-30F0A7862497}"/>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f763c84660a4c51" action="ppaction://hlinksldjump"/>
              </a:rPr>
              <a:t>19. Answer 9</a:t>
            </a:r>
          </a:p>
        </p:txBody>
      </p:sp>
      <p:sp>
        <p:nvSpPr>
          <p:cNvPr id="6" name="interactive-menu-row-4">
            <a:extLst xmlns:a="http://schemas.openxmlformats.org/drawingml/2006/main">
              <a:ext uri="{FF2B5EF4-FFF2-40B4-BE49-F238E27FC236}">
                <a16:creationId xmlns:a16="http://schemas.microsoft.com/office/drawing/2014/main" id="{25A6E8F8-AFC2-4A4D-BBD5-DBBF6A6BE5BB}"/>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95ed7952b1a46bc" action="ppaction://hlinksldjump"/>
              </a:rPr>
              <a:t>20. Answer 9 (cont.)</a:t>
            </a:r>
          </a:p>
        </p:txBody>
      </p:sp>
      <p:sp>
        <p:nvSpPr>
          <p:cNvPr id="7" name="interactive-menu-row-5">
            <a:extLst xmlns:a="http://schemas.openxmlformats.org/drawingml/2006/main">
              <a:ext uri="{FF2B5EF4-FFF2-40B4-BE49-F238E27FC236}">
                <a16:creationId xmlns:a16="http://schemas.microsoft.com/office/drawing/2014/main" id="{040EF176-EC99-4AF2-AA31-9E6C6F8C5F0D}"/>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41a9cbf2d314473" action="ppaction://hlinksldjump"/>
              </a:rPr>
              <a:t>21. Question 10</a:t>
            </a:r>
          </a:p>
        </p:txBody>
      </p:sp>
      <p:sp>
        <p:nvSpPr>
          <p:cNvPr id="8" name="interactive-menu-row-6">
            <a:extLst xmlns:a="http://schemas.openxmlformats.org/drawingml/2006/main">
              <a:ext uri="{FF2B5EF4-FFF2-40B4-BE49-F238E27FC236}">
                <a16:creationId xmlns:a16="http://schemas.microsoft.com/office/drawing/2014/main" id="{AD45ED54-5094-4A80-A8AF-797A47422165}"/>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016f61691334d3b" action="ppaction://hlinksldjump"/>
              </a:rPr>
              <a:t>22. Question 10 (cont.)</a:t>
            </a:r>
          </a:p>
        </p:txBody>
      </p:sp>
      <p:sp>
        <p:nvSpPr>
          <p:cNvPr id="9" name="interactive-menu-row-7">
            <a:extLst xmlns:a="http://schemas.openxmlformats.org/drawingml/2006/main">
              <a:ext uri="{FF2B5EF4-FFF2-40B4-BE49-F238E27FC236}">
                <a16:creationId xmlns:a16="http://schemas.microsoft.com/office/drawing/2014/main" id="{25FD5EFC-CF69-4770-9A00-8DD606DC11AC}"/>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a45b610eed54e37" action="ppaction://hlinksldjump"/>
              </a:rPr>
              <a:t>23. Answer 10</a:t>
            </a:r>
          </a:p>
        </p:txBody>
      </p:sp>
      <p:sp>
        <p:nvSpPr>
          <p:cNvPr id="10" name="interactive-menu-row-8">
            <a:extLst xmlns:a="http://schemas.openxmlformats.org/drawingml/2006/main">
              <a:ext uri="{FF2B5EF4-FFF2-40B4-BE49-F238E27FC236}">
                <a16:creationId xmlns:a16="http://schemas.microsoft.com/office/drawing/2014/main" id="{6D13BDC1-5744-4455-B80E-3E709B14B079}"/>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8b1637427844b94" action="ppaction://hlinksldjump"/>
              </a:rPr>
              <a:t>24. Answer 10 (cont.)</a:t>
            </a:r>
          </a:p>
        </p:txBody>
      </p:sp>
      <p:sp>
        <p:nvSpPr>
          <p:cNvPr id="11" name="interactive-menu-row-9">
            <a:extLst xmlns:a="http://schemas.openxmlformats.org/drawingml/2006/main">
              <a:ext uri="{FF2B5EF4-FFF2-40B4-BE49-F238E27FC236}">
                <a16:creationId xmlns:a16="http://schemas.microsoft.com/office/drawing/2014/main" id="{AB5F1C2C-D8B3-47F5-9C2C-FD57F11A363D}"/>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d75a52a85724b61" action="ppaction://hlinksldjump"/>
              </a:rPr>
              <a:t>25. Answer 10 (cont.)</a:t>
            </a:r>
          </a:p>
        </p:txBody>
      </p:sp>
      <p:sp>
        <p:nvSpPr>
          <p:cNvPr id="12" name="interactive-menu-row-10">
            <a:extLst xmlns:a="http://schemas.openxmlformats.org/drawingml/2006/main">
              <a:ext uri="{FF2B5EF4-FFF2-40B4-BE49-F238E27FC236}">
                <a16:creationId xmlns:a16="http://schemas.microsoft.com/office/drawing/2014/main" id="{95B3732D-947B-4C44-9CE4-1512098B4A95}"/>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4f40bb963b84089" action="ppaction://hlinksldjump"/>
              </a:rPr>
              <a:t>26. Question 11</a:t>
            </a:r>
          </a:p>
        </p:txBody>
      </p:sp>
      <p:sp>
        <p:nvSpPr>
          <p:cNvPr id="13" name="interactive-menu-row-11">
            <a:extLst xmlns:a="http://schemas.openxmlformats.org/drawingml/2006/main">
              <a:ext uri="{FF2B5EF4-FFF2-40B4-BE49-F238E27FC236}">
                <a16:creationId xmlns:a16="http://schemas.microsoft.com/office/drawing/2014/main" id="{C76B2672-B391-4F34-9CD2-99B9EDB6785B}"/>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bd08f912ad44cc3" action="ppaction://hlinksldjump"/>
              </a:rPr>
              <a:t>27. Answer 11</a:t>
            </a:r>
          </a:p>
        </p:txBody>
      </p:sp>
      <p:sp>
        <p:nvSpPr>
          <p:cNvPr id="14" name="interactive-menu-row-12">
            <a:extLst xmlns:a="http://schemas.openxmlformats.org/drawingml/2006/main">
              <a:ext uri="{FF2B5EF4-FFF2-40B4-BE49-F238E27FC236}">
                <a16:creationId xmlns:a16="http://schemas.microsoft.com/office/drawing/2014/main" id="{4C9EA3B9-089C-486C-8C7A-A4F62CFB3106}"/>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12167f781c44790" action="ppaction://hlinksldjump"/>
              </a:rPr>
              <a:t>28. Answer 11 (cont.)</a:t>
            </a:r>
          </a:p>
        </p:txBody>
      </p:sp>
      <p:sp>
        <p:nvSpPr>
          <p:cNvPr id="15" name="interactive-menu-row-13">
            <a:extLst xmlns:a="http://schemas.openxmlformats.org/drawingml/2006/main">
              <a:ext uri="{FF2B5EF4-FFF2-40B4-BE49-F238E27FC236}">
                <a16:creationId xmlns:a16="http://schemas.microsoft.com/office/drawing/2014/main" id="{16B7A43A-F1DE-4EE8-A780-602818BEACB9}"/>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b502c0bcd9e4a97" action="ppaction://hlinksldjump"/>
              </a:rPr>
              <a:t>29. Question 12</a:t>
            </a:r>
          </a:p>
        </p:txBody>
      </p:sp>
      <p:sp>
        <p:nvSpPr>
          <p:cNvPr id="16" name="interactive-menu-row-14">
            <a:extLst xmlns:a="http://schemas.openxmlformats.org/drawingml/2006/main">
              <a:ext uri="{FF2B5EF4-FFF2-40B4-BE49-F238E27FC236}">
                <a16:creationId xmlns:a16="http://schemas.microsoft.com/office/drawing/2014/main" id="{4E87FD76-6F7C-4FE1-91DE-5FD71B205F9B}"/>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a2cba7c476a4cd5" action="ppaction://hlinksldjump"/>
              </a:rPr>
              <a:t>30. Answer 12</a:t>
            </a:r>
          </a:p>
        </p:txBody>
      </p:sp>
      <p:sp>
        <p:nvSpPr>
          <p:cNvPr id="17" name="interactive-menu-row-15">
            <a:extLst xmlns:a="http://schemas.openxmlformats.org/drawingml/2006/main">
              <a:ext uri="{FF2B5EF4-FFF2-40B4-BE49-F238E27FC236}">
                <a16:creationId xmlns:a16="http://schemas.microsoft.com/office/drawing/2014/main" id="{22839475-1F67-44EA-9067-646D68C90FB8}"/>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498a6abc9ce4b3d" action="ppaction://hlinksldjump"/>
              </a:rPr>
              <a:t>31. Answer 12 (cont.)</a:t>
            </a:r>
          </a:p>
        </p:txBody>
      </p:sp>
      <p:sp>
        <p:nvSpPr>
          <p:cNvPr id="18" name="interactive-menu-row-16">
            <a:extLst xmlns:a="http://schemas.openxmlformats.org/drawingml/2006/main">
              <a:ext uri="{FF2B5EF4-FFF2-40B4-BE49-F238E27FC236}">
                <a16:creationId xmlns:a16="http://schemas.microsoft.com/office/drawing/2014/main" id="{E72D3883-D389-4398-A108-260C57FE87D0}"/>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b2fff6145c249db" action="ppaction://hlinksldjump"/>
              </a:rPr>
              <a:t>32. Answer 12 (cont.)</a:t>
            </a:r>
          </a:p>
        </p:txBody>
      </p:sp>
      <p:sp>
        <p:nvSpPr>
          <p:cNvPr id="19" name="interactive-menu-help">
            <a:extLst xmlns:a="http://schemas.openxmlformats.org/drawingml/2006/main">
              <a:ext uri="{FF2B5EF4-FFF2-40B4-BE49-F238E27FC236}">
                <a16:creationId xmlns:a16="http://schemas.microsoft.com/office/drawing/2014/main" id="{AB18E8CB-5FF8-447E-AF6B-60CFC6980368}"/>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C8133210-8E48-4A78-8AF3-55805DF6032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b6348ec5cee54ccb"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45494955-C418-48CE-8639-8E80AEA2F9F2}"/>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d7d8a69e4794e3f"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0FFAC079-D2C5-41AB-A223-1A96752D1200}"/>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6a933735c9c48ef"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465BC7F0-E9E4-4C7F-8FE0-F311DBE6C2CD}"/>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12e90c4c3914bc2"/>
              </a:rPr>
              <a:t>Online lesson</a:t>
            </a:r>
          </a:p>
        </p:txBody>
      </p:sp>
    </p:spTree>
    <p:extLst>
      <p:ext uri="{BB962C8B-B14F-4D97-AF65-F5344CB8AC3E}">
        <p14:creationId xmlns:p14="http://schemas.microsoft.com/office/powerpoint/2010/main" val="1138734020"/>
      </p:ext>
    </p:extLst>
  </p:cSld>
</p:sld>
</file>

<file path=ppt/slides/slide47.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9" name="interactive-menu-title">
            <a:extLst xmlns:a="http://schemas.openxmlformats.org/drawingml/2006/main">
              <a:ext uri="{FF2B5EF4-FFF2-40B4-BE49-F238E27FC236}">
                <a16:creationId xmlns:a16="http://schemas.microsoft.com/office/drawing/2014/main" id="{B36F0114-BF94-4273-9774-44F7D0401763}"/>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76719296-A815-4B68-92CE-0BC8C668BA21}"/>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Advanced Quantum Mechanics · Midterm Examination</a:t>
            </a:r>
          </a:p>
        </p:txBody>
      </p:sp>
      <p:sp>
        <p:nvSpPr>
          <p:cNvPr id="3" name="interactive-menu-row-1">
            <a:extLst xmlns:a="http://schemas.openxmlformats.org/drawingml/2006/main">
              <a:ext uri="{FF2B5EF4-FFF2-40B4-BE49-F238E27FC236}">
                <a16:creationId xmlns:a16="http://schemas.microsoft.com/office/drawing/2014/main" id="{F1624C99-0536-455B-94E1-484BA9EE69D8}"/>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953284b27cc4ab5" action="ppaction://hlinksldjump"/>
              </a:rPr>
              <a:t>33. Question 13</a:t>
            </a:r>
          </a:p>
        </p:txBody>
      </p:sp>
      <p:sp>
        <p:nvSpPr>
          <p:cNvPr id="4" name="interactive-menu-row-2">
            <a:extLst xmlns:a="http://schemas.openxmlformats.org/drawingml/2006/main">
              <a:ext uri="{FF2B5EF4-FFF2-40B4-BE49-F238E27FC236}">
                <a16:creationId xmlns:a16="http://schemas.microsoft.com/office/drawing/2014/main" id="{17FB2413-C6B8-4854-AD27-8F8492B9CD26}"/>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c95f060fd834c8f" action="ppaction://hlinksldjump"/>
              </a:rPr>
              <a:t>34. Question 13 (cont.)</a:t>
            </a:r>
          </a:p>
        </p:txBody>
      </p:sp>
      <p:sp>
        <p:nvSpPr>
          <p:cNvPr id="5" name="interactive-menu-row-3">
            <a:extLst xmlns:a="http://schemas.openxmlformats.org/drawingml/2006/main">
              <a:ext uri="{FF2B5EF4-FFF2-40B4-BE49-F238E27FC236}">
                <a16:creationId xmlns:a16="http://schemas.microsoft.com/office/drawing/2014/main" id="{2376F189-EF36-4774-8D06-61113C7B1095}"/>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4a43a768a634d98" action="ppaction://hlinksldjump"/>
              </a:rPr>
              <a:t>35. Answer 13</a:t>
            </a:r>
          </a:p>
        </p:txBody>
      </p:sp>
      <p:sp>
        <p:nvSpPr>
          <p:cNvPr id="6" name="interactive-menu-row-4">
            <a:extLst xmlns:a="http://schemas.openxmlformats.org/drawingml/2006/main">
              <a:ext uri="{FF2B5EF4-FFF2-40B4-BE49-F238E27FC236}">
                <a16:creationId xmlns:a16="http://schemas.microsoft.com/office/drawing/2014/main" id="{B4A7752A-9E8B-4F45-98D1-3EAAE98A0895}"/>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5596ab384304ef8" action="ppaction://hlinksldjump"/>
              </a:rPr>
              <a:t>36. Answer 13 (cont.)</a:t>
            </a:r>
          </a:p>
        </p:txBody>
      </p:sp>
      <p:sp>
        <p:nvSpPr>
          <p:cNvPr id="7" name="interactive-menu-row-5">
            <a:extLst xmlns:a="http://schemas.openxmlformats.org/drawingml/2006/main">
              <a:ext uri="{FF2B5EF4-FFF2-40B4-BE49-F238E27FC236}">
                <a16:creationId xmlns:a16="http://schemas.microsoft.com/office/drawing/2014/main" id="{A3F45B00-1A7C-4C21-8915-DA93E331C451}"/>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f35f54c36b348b7" action="ppaction://hlinksldjump"/>
              </a:rPr>
              <a:t>37. Answer 13 (cont.)</a:t>
            </a:r>
          </a:p>
        </p:txBody>
      </p:sp>
      <p:sp>
        <p:nvSpPr>
          <p:cNvPr id="8" name="interactive-menu-row-6">
            <a:extLst xmlns:a="http://schemas.openxmlformats.org/drawingml/2006/main">
              <a:ext uri="{FF2B5EF4-FFF2-40B4-BE49-F238E27FC236}">
                <a16:creationId xmlns:a16="http://schemas.microsoft.com/office/drawing/2014/main" id="{704A8AC2-9499-47FF-B08C-81299EB9128A}"/>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2445753347147ce" action="ppaction://hlinksldjump"/>
              </a:rPr>
              <a:t>38. Question 14</a:t>
            </a:r>
          </a:p>
        </p:txBody>
      </p:sp>
      <p:sp>
        <p:nvSpPr>
          <p:cNvPr id="9" name="interactive-menu-row-7">
            <a:extLst xmlns:a="http://schemas.openxmlformats.org/drawingml/2006/main">
              <a:ext uri="{FF2B5EF4-FFF2-40B4-BE49-F238E27FC236}">
                <a16:creationId xmlns:a16="http://schemas.microsoft.com/office/drawing/2014/main" id="{2F8681A0-E101-4B1C-85A9-FED64418C4F5}"/>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fe63106f8b0484f" action="ppaction://hlinksldjump"/>
              </a:rPr>
              <a:t>39. Question 14 (cont.)</a:t>
            </a:r>
          </a:p>
        </p:txBody>
      </p:sp>
      <p:sp>
        <p:nvSpPr>
          <p:cNvPr id="10" name="interactive-menu-row-8">
            <a:extLst xmlns:a="http://schemas.openxmlformats.org/drawingml/2006/main">
              <a:ext uri="{FF2B5EF4-FFF2-40B4-BE49-F238E27FC236}">
                <a16:creationId xmlns:a16="http://schemas.microsoft.com/office/drawing/2014/main" id="{A419764B-A95B-42AD-B6FD-932B4E11D041}"/>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376874c10c745c4" action="ppaction://hlinksldjump"/>
              </a:rPr>
              <a:t>40. Answer 14</a:t>
            </a:r>
          </a:p>
        </p:txBody>
      </p:sp>
      <p:sp>
        <p:nvSpPr>
          <p:cNvPr id="11" name="interactive-menu-row-9">
            <a:extLst xmlns:a="http://schemas.openxmlformats.org/drawingml/2006/main">
              <a:ext uri="{FF2B5EF4-FFF2-40B4-BE49-F238E27FC236}">
                <a16:creationId xmlns:a16="http://schemas.microsoft.com/office/drawing/2014/main" id="{3CF43704-4579-48B5-84EC-DE1A14EACA92}"/>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1514deb82b14b5c" action="ppaction://hlinksldjump"/>
              </a:rPr>
              <a:t>41. Answer 14 (cont.)</a:t>
            </a:r>
          </a:p>
        </p:txBody>
      </p:sp>
      <p:sp>
        <p:nvSpPr>
          <p:cNvPr id="12" name="interactive-menu-row-10">
            <a:extLst xmlns:a="http://schemas.openxmlformats.org/drawingml/2006/main">
              <a:ext uri="{FF2B5EF4-FFF2-40B4-BE49-F238E27FC236}">
                <a16:creationId xmlns:a16="http://schemas.microsoft.com/office/drawing/2014/main" id="{D625A9B4-FEBA-417D-AB5F-38F7613D167F}"/>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90e9831b5ce49d8" action="ppaction://hlinksldjump"/>
              </a:rPr>
              <a:t>42. Answer 14 (cont.)</a:t>
            </a:r>
          </a:p>
        </p:txBody>
      </p:sp>
      <p:sp>
        <p:nvSpPr>
          <p:cNvPr id="13" name="interactive-menu-row-11">
            <a:extLst xmlns:a="http://schemas.openxmlformats.org/drawingml/2006/main">
              <a:ext uri="{FF2B5EF4-FFF2-40B4-BE49-F238E27FC236}">
                <a16:creationId xmlns:a16="http://schemas.microsoft.com/office/drawing/2014/main" id="{25280A43-3F4C-48CB-9255-F5B2F6896946}"/>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701eda59f4447fe" action="ppaction://hlinksldjump"/>
              </a:rPr>
              <a:t>43. Command words</a:t>
            </a:r>
          </a:p>
        </p:txBody>
      </p:sp>
      <p:sp>
        <p:nvSpPr>
          <p:cNvPr id="14" name="interactive-menu-row-12">
            <a:extLst xmlns:a="http://schemas.openxmlformats.org/drawingml/2006/main">
              <a:ext uri="{FF2B5EF4-FFF2-40B4-BE49-F238E27FC236}">
                <a16:creationId xmlns:a16="http://schemas.microsoft.com/office/drawing/2014/main" id="{8A9D9608-B3AA-4DE2-A69A-4CD9D75A98EB}"/>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9eaa6ad41b44176" action="ppaction://hlinksldjump"/>
              </a:rPr>
              <a:t>44. Command words</a:t>
            </a:r>
          </a:p>
        </p:txBody>
      </p:sp>
      <p:sp>
        <p:nvSpPr>
          <p:cNvPr id="15" name="interactive-menu-help">
            <a:extLst xmlns:a="http://schemas.openxmlformats.org/drawingml/2006/main">
              <a:ext uri="{FF2B5EF4-FFF2-40B4-BE49-F238E27FC236}">
                <a16:creationId xmlns:a16="http://schemas.microsoft.com/office/drawing/2014/main" id="{6C06D027-A728-42CB-BB10-41627E42BC60}"/>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6" name="interactive-menu-resume">
            <a:extLst xmlns:a="http://schemas.openxmlformats.org/drawingml/2006/main">
              <a:ext uri="{FF2B5EF4-FFF2-40B4-BE49-F238E27FC236}">
                <a16:creationId xmlns:a16="http://schemas.microsoft.com/office/drawing/2014/main" id="{99776267-DA94-43D2-9F4C-4F0352453388}"/>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2d16045c840b47bf" action="ppaction://hlinksldjump"/>
              </a:rPr>
              <a:t>Start lesson</a:t>
            </a:r>
          </a:p>
        </p:txBody>
      </p:sp>
      <p:sp>
        <p:nvSpPr>
          <p:cNvPr id="17" name="interactive-menu-previous">
            <a:extLst xmlns:a="http://schemas.openxmlformats.org/drawingml/2006/main">
              <a:ext uri="{FF2B5EF4-FFF2-40B4-BE49-F238E27FC236}">
                <a16:creationId xmlns:a16="http://schemas.microsoft.com/office/drawing/2014/main" id="{4B21E1BF-16DA-4700-B599-A3990C3BF9A2}"/>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f129234fdd94ab6" action="ppaction://hlinksldjump"/>
              </a:rPr>
              <a:t>Previous menu</a:t>
            </a:r>
          </a:p>
        </p:txBody>
      </p:sp>
      <p:sp>
        <p:nvSpPr>
          <p:cNvPr id="18" name="interactive-online-source">
            <a:extLst xmlns:a="http://schemas.openxmlformats.org/drawingml/2006/main">
              <a:ext uri="{FF2B5EF4-FFF2-40B4-BE49-F238E27FC236}">
                <a16:creationId xmlns:a16="http://schemas.microsoft.com/office/drawing/2014/main" id="{C20CAAFC-84DC-4C5B-B880-3B2D57BF4907}"/>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fe899f20c7f44a42"/>
              </a:rPr>
              <a:t>Online lesson</a:t>
            </a:r>
          </a:p>
        </p:txBody>
      </p:sp>
    </p:spTree>
    <p:extLst>
      <p:ext uri="{BB962C8B-B14F-4D97-AF65-F5344CB8AC3E}">
        <p14:creationId xmlns:p14="http://schemas.microsoft.com/office/powerpoint/2010/main" val="1151867422"/>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47</Slides>
  <Notes>44</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Advanced Quantum Mechanics · Midterm Examination</dc:title>
  <dc:subject>University Advanced Quantum Mechanics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