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53.xml" ContentType="application/vnd.openxmlformats-officedocument.presentationml.slide+xml"/>
  <Override PartName="/ppt/notesSlides/interactive-notesSlide1.xml" ContentType="application/vnd.openxmlformats-officedocument.presentationml.notesSlide+xml"/>
  <Override PartName="/ppt/slides/slide54.xml" ContentType="application/vnd.openxmlformats-officedocument.presentationml.slide+xml"/>
  <Override PartName="/ppt/notesSlides/interactive-notesSlide2.xml" ContentType="application/vnd.openxmlformats-officedocument.presentationml.notesSlide+xml"/>
  <Override PartName="/ppt/slides/slide55.xml" ContentType="application/vnd.openxmlformats-officedocument.presentationml.slide+xml"/>
  <Override PartName="/ppt/notesSlides/interactive-notesSlide3.xml" ContentType="application/vnd.openxmlformats-officedocument.presentationml.notesSlide+xml"/>
  <Override PartName="/ppt/slides/slide56.xml" ContentType="application/vnd.openxmlformats-officedocument.presentationml.slide+xml"/>
  <Override PartName="/ppt/notesSlides/interactive-notesSlide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xmlns:r="http://schemas.openxmlformats.org/officeDocument/2006/relationships" id="308" r:id="rIdGioMenu1"/>
    <p:sldId xmlns:r="http://schemas.openxmlformats.org/officeDocument/2006/relationships" id="309" r:id="rIdGioMenu2"/>
    <p:sldId xmlns:r="http://schemas.openxmlformats.org/officeDocument/2006/relationships" id="310" r:id="rIdGioMenu3"/>
    <p:sldId xmlns:r="http://schemas.openxmlformats.org/officeDocument/2006/relationships" id="311" r:id="rIdGioMenu4"/>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notesMaster" Target="notesMasters/notesMaster1.xml"/><Relationship Id="rId55" Type="http://schemas.openxmlformats.org/officeDocument/2006/relationships/theme" Target="theme/theme1.xml"/><Relationship Id="rIdGioMenu1" Type="http://schemas.openxmlformats.org/officeDocument/2006/relationships/slide" Target="/ppt/slides/slide53.xml"/><Relationship Id="rIdGioMenu2" Type="http://schemas.openxmlformats.org/officeDocument/2006/relationships/slide" Target="/ppt/slides/slide54.xml"/><Relationship Id="rIdGioMenu3" Type="http://schemas.openxmlformats.org/officeDocument/2006/relationships/slide" Target="/ppt/slides/slide55.xml"/><Relationship Id="rIdGioMenu4" Type="http://schemas.openxmlformats.org/officeDocument/2006/relationships/slide" Target="/ppt/slides/slide56.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ab885ad543a44e95" Type="http://schemas.openxmlformats.org/officeDocument/2006/relationships/slide" Target="/ppt/slides/slide53.xml"/><Relationship Id="Rbe9a567591584952"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1cb8d9a2d3db4081" Type="http://schemas.openxmlformats.org/officeDocument/2006/relationships/slide" Target="/ppt/slides/slide54.xml"/><Relationship Id="R8a4443d575734108"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361410eef9ff473f" Type="http://schemas.openxmlformats.org/officeDocument/2006/relationships/slide" Target="/ppt/slides/slide55.xml"/><Relationship Id="R29f6a685209349d3" Type="http://schemas.openxmlformats.org/officeDocument/2006/relationships/notesMaster" Target="/ppt/notesMasters/notesMaster1.xml"/></Relationships>
</file>

<file path=ppt/notesSlides/_rels/interactive-notesSlide4.xml.rels>&#65279;<?xml version="1.0" encoding="utf-8"?><Relationships xmlns="http://schemas.openxmlformats.org/package/2006/relationships"><Relationship Id="R2c6834f70a0e405f" Type="http://schemas.openxmlformats.org/officeDocument/2006/relationships/slide" Target="/ppt/slides/slide56.xml"/><Relationship Id="R155ec3e714f54a65"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Final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5.7</a:t>
            </a:r>
          </a:p>
          <a:p>
            <a:pPr marL="0" indent="0">
              <a:buNone/>
            </a:pPr>
            <a:r>
              <a:rPr lang="en-GB" sz="1200" dirty="0"/>
              <a:t>[Distractors] Writing ṁ = kρᵃgᵇDᶜ and matching dimensions, kg s⁻¹ = (kg m⁻³)ᵃ(m s⁻²)ᵇmᶜ gives a = 1 from mass, b = ½ from time and c = 3 − ½ = 5/2 from length, so ṁ ∝ ρg^(1/2)D^(5/2) and doubling D multiplies ṁ by 2^(5/2) = 5.7. B is the answer of a candidate who assumes the flow rate scales with the area of the hole, which silently assumes the sand leaves at a speed independent of D; the dimensional result shows that the exit speed must scale as √(gD). D comes from forgetting that g carries a dimension of length, so that the length balance reads c − 3 = 0 and c = 3. A, 2^(3/2), combines an exit speed √(gD) with an opening proportional to D rather than D², as if the hole were a long slot of width D instead of a circle.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2.2 s</a:t>
            </a:r>
          </a:p>
          <a:p>
            <a:pPr marL="0" indent="0">
              <a:buNone/>
            </a:pPr>
            <a:r>
              <a:rPr lang="en-GB" sz="1200" dirty="0"/>
              <a:t>[Distractors] The velocity is v = (4.0t − 8.0) î + (6.0 − 2.0t) ĵ and the acceleration is the constant a = 4.0 î − 2.0 ĵ. Because d(v ⋅ v)/dt = 2v ⋅ a, the speed is stationary when v ⋅ a = 20t − 44 = 0, which gives t = 2.2 s, where the speed is 1.8 m/s. A is the instant at which the x-component of velocity vanishes and D the instant at which the y-component vanishes; each is tempting because in one-dimensional motion the speed is least where the velocity is zero, but here the other component is still non-zero, and the speeds at those instants are 2.0 m/s and 4.0 m/s. C simply averages those two instants, which has no physical basis: where the minimum falls is set by the components of the acceleration, not by splitting the difference.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40 N</a:t>
            </a:r>
          </a:p>
          <a:p>
            <a:pPr marL="0" indent="0">
              <a:buNone/>
            </a:pPr>
            <a:r>
              <a:rPr lang="en-GB" sz="1200" dirty="0"/>
              <a:t>[Distractors] Because tan 20° = 0.36 is less than μₛ, the crate stays at rest, and static friction takes whatever value equilibrium requires: along the ramp f = mg sin 20° = 40 N. C is μₛN = μₛmg cos 20° = 66 N, which is only the largest value static friction can reach; candidates who treat μₛN as the friction force rather than as a ceiling choose it. B is μₖmg cos 20° = 50 N and applies the kinetic coefficient to a crate that is not sliding. D is μₛmg = 71 N, which compounds the ceiling error by taking the normal force on an incline to be the whole weight.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At x = a/4, pointing towards x = 0</a:t>
            </a:r>
          </a:p>
          <a:p>
            <a:pPr marL="0" indent="0">
              <a:buNone/>
            </a:pPr>
            <a:r>
              <a:rPr lang="en-GB" sz="1200" dirty="0"/>
              <a:t>[Distractors] Along the row the force is F = −dU/dx = −(2πU₀/a) sin(2πx/a). Between x = 0 and x = a/2 the sine is positive, so F is negative: the surface pulls the atom back towards the site at x = 0. The magnitude of F is greatest where the sine equals 1, at x = a/4, which is where U changes most steeply with position; U is zero there, midway between its least value −U₀ at the site and its greatest value +U₀ at x = a/2. B has the right position and the wrong direction: it follows from writing F = +dU/dx, which would push the atom up the slope of U, away from the site where its energy is least. A and C tempt candidates who equate a large potential energy with a large force and so pick the top of the barrier at x = a/2. But U has zero slope at its maximum, so the force there is zero and the atom is in unstable equilibrium, whichever direction is attached to it. A pairs that position with the direction the force has everywhere else in the range, and C pairs it with the reversed direction that the sign error in B produces.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24.6 m/s</a:t>
            </a:r>
          </a:p>
          <a:p>
            <a:pPr marL="0" indent="0">
              <a:buNone/>
            </a:pPr>
            <a:r>
              <a:rPr lang="en-GB" sz="1200" dirty="0"/>
              <a:t>[Distractors] The impulse is the area under the force–time profile: 1.6 N s + 2.4 N s + 1.2 N s = 5.2 N s. Taking the direction away from the player as positive, the momentum changes from (0.170)(−6.00) = −1.02 kg m/s to −1.02 + 5.2 = 4.18 kg m/s, so the puck leaves at 24.6 m/s. C is J/m = 30.6 m/s, the answer of a candidate who treats the puck as starting from rest and forgets that part of the impulse is spent reversing it. D adds the incoming speed instead of subtracting it, a sign error in the initial momentum. A treats the pulse as a single triangle of height 800 N spread over the whole 10 ms, which gives an impulse of only 4.0 N s because it discards the plateau.</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14 m/s at the top; 9.9 m/s level with the axle</a:t>
            </a:r>
          </a:p>
          <a:p>
            <a:pPr marL="0" indent="0">
              <a:buNone/>
            </a:pPr>
            <a:r>
              <a:rPr lang="en-GB" sz="1200" dirty="0"/>
              <a:t>[Distractors] The velocity of any point on the rim is the velocity of the centre plus the velocity due to rotation about the centre, of magnitude ωR = 7.0 m/s and tangent to the rim. At the top both contributions point forwards, giving 14 m/s; level with the axle the rotational contribution is vertical, perpendicular to the forward 7.0 m/s, so the speed is 7.0√2 = 9.9 m/s. C gives every rim point the rim speed ωR, which is correct only in the frame moving with the axle. D adds the two speeds as scalars at the side as well as at the top, ignoring that they are perpendicular there. B keeps only the translational part at the side, as though a vertical contribution could not add to the speed.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0.61 rad/s, counterclockwise</a:t>
            </a:r>
          </a:p>
          <a:p>
            <a:pPr marL="0" indent="0">
              <a:buNone/>
            </a:pPr>
            <a:r>
              <a:rPr lang="en-GB" sz="1200" dirty="0"/>
              <a:t>[Distractors] About the pivot the weight exerts a torque τ = r × F = (0.150 m î) × (−19.6 N k̂) = +2.94 N m ĵ. That torque changes the angular momentum L = Iω î = 4.80 kg m²/s î in its own direction, so L swings from +x towards +y, which is counterclockwise seen from above, at Ω = τ/L = 2.94/4.80 = 0.61 rad/s. A has the rate right and the sense wrong: it follows from computing F × r instead of r × F, or from letting L swing opposite to the torque, when dL/dt must point along τ. B and C invert the ratio, but L/τ = 1.6 s is a time, not a rate, and it grows as the spin gets faster, whereas faster spin must mean slower precession because the same torque then turns a larger angular momentum.</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Field strength doubles; escape speed increases by a factor of 1.7</a:t>
            </a:r>
          </a:p>
          <a:p>
            <a:pPr marL="0" indent="0">
              <a:buNone/>
            </a:pPr>
            <a:r>
              <a:rPr lang="en-GB" sz="1200" dirty="0"/>
              <a:t>[Distractors] The surface field is g = GM/R², which scales as 4.5/1.5² = 2.0, and the escape speed is √(2GM/R), which scales as √(4.5/1.5) = √3.0 = 1.7. C uses GM/R for the field strength, which gives 4.5/1.5 = 3.0 and forgets that the inverse-square law squares the radius. D drops the square root from the escape speed: the energy balance ½mv² = GMm/R fixes v², which grows by a factor of 3.0, not v. B writes the escape speed as √(2gR) and scales g by 2.0 while leaving R unchanged, which gives √2.0 = 1.4 and misses that the radius has grown by half as well.</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0.82 m/s</a:t>
            </a:r>
          </a:p>
          <a:p>
            <a:pPr marL="0" indent="0">
              <a:buNone/>
            </a:pPr>
            <a:r>
              <a:rPr lang="en-GB" sz="1200" dirty="0"/>
              <a:t>[Distractors] Energy conservation in simple harmonic motion gives v = ω√(A² − x²), with ω = 2π/T = 7.85 rad/s, so v = 7.85 × √(0.0144 − 0.0036) = 0.82 m/s. D is the maximum speed ωA, which the block has only as it passes through equilibrium. B is half the maximum speed, the answer of a candidate who assumes the speed falls in proportion to the displacement; because the kinetic energy is ½k(A² − x²), three quarters of the energy is still kinetic at half the amplitude, so the speed is √3/2 of its maximum. A uses the frequency 1/T in place of the angular frequency 2π/T, which makes it a factor of 2π too small.</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17 kPa</a:t>
            </a:r>
          </a:p>
          <a:p>
            <a:pPr marL="0" indent="0">
              <a:buNone/>
            </a:pPr>
            <a:r>
              <a:rPr lang="en-GB" sz="1200" dirty="0"/>
              <a:t>[Distractors] Continuity requires A₁v₁ = A₂v₂, and halving the diameter divides the cross-sectional area by four, so v₂ = 6.0 m/s. Bernoulli's equation along a horizontal streamline then gives p₁ − p₂ = ½ρ(v₂² − v₁²) = 500 × (36 − 2.25) = 1.7 × 10⁴ Pa. A scales the speed with the diameter instead of with the area, taking v₂ = 3.0 m/s. D leaves out the kinetic-energy term for the wide section, which is small here but not negligible. B squares the difference of the speeds, ½ρ(v₂ − v₁)², which is not a term that appears in Bernoulli's equation.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start from the constant-acceleration equations reach an expression that looks plausible and is wrong. At constant power the driving force P/v falls as the car speeds up, so none of those equations applies.</a:t>
            </a:r>
          </a:p>
          <a:p>
            <a:pPr marL="0" indent="0">
              <a:buNone/>
            </a:pPr>
            <a:r>
              <a:rPr lang="en-GB" sz="1200" dirty="0"/>
              <a:t>[Examiner note (b)] The usual slip is a = v/t = 3.20 m/s². That is the average acceleration over the whole run, twice the instantaneous value at 25.0 m/s.</a:t>
            </a:r>
          </a:p>
          <a:p>
            <a:pPr marL="0" indent="0">
              <a:buNone/>
            </a:pPr>
            <a:r>
              <a:rPr lang="en-GB" sz="1200" dirty="0"/>
              <a:t>[Examiner note (c)] Candidates who use x = ½(u + v)t, valid only for uniform acceleration, obtain 97.7 m. Here the speed rises steeply at first and then more slowly, so the average speed is two-thirds of the final speed, not half.</a:t>
            </a:r>
          </a:p>
          <a:p>
            <a:pPr marL="0" indent="0">
              <a:buNone/>
            </a:pPr>
            <a:r>
              <a:rPr lang="en-GB" sz="1200" dirty="0"/>
              <a:t>[Examiner note (d)] The judgement expected is conditional: the model fails at low speed and is sound above 5.10 m/s. A candidate who simply calls the model wrong, or simply accepts it, has not evaluated it.</a:t>
            </a:r>
          </a:p>
          <a:p>
            <a:pPr marL="0" indent="0">
              <a:buNone/>
            </a:pPr>
            <a:r>
              <a:rPr lang="en-GB" sz="1200" dirty="0"/>
              <a:t>[Examiner note (e)] Most sketches show a kink at the join. There is none, because 5.10 m/s is by construction the speed at which P/(mv) equals μₛg. The later arrival should also show: during the traction-limited stage the power rises from zero, so on average only half the available power is used.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start from the constant-acceleration equations reach an expression that looks plausible and is wrong. At constant power the driving force P/v falls as the car speeds up, so none of those equations applies.</a:t>
            </a:r>
          </a:p>
          <a:p>
            <a:pPr marL="0" indent="0">
              <a:buNone/>
            </a:pPr>
            <a:r>
              <a:rPr lang="en-GB" sz="1200" dirty="0"/>
              <a:t>[Examiner note (b)] The usual slip is a = v/t = 3.20 m/s². That is the average acceleration over the whole run, twice the instantaneous value at 25.0 m/s.</a:t>
            </a:r>
          </a:p>
          <a:p>
            <a:pPr marL="0" indent="0">
              <a:buNone/>
            </a:pPr>
            <a:r>
              <a:rPr lang="en-GB" sz="1200" dirty="0"/>
              <a:t>[Examiner note (c)] Candidates who use x = ½(u + v)t, valid only for uniform acceleration, obtain 97.7 m. Here the speed rises steeply at first and then more slowly, so the average speed is two-thirds of the final speed, not half.</a:t>
            </a:r>
          </a:p>
          <a:p>
            <a:pPr marL="0" indent="0">
              <a:buNone/>
            </a:pPr>
            <a:r>
              <a:rPr lang="en-GB" sz="1200" dirty="0"/>
              <a:t>[Examiner note (d)] The judgement expected is conditional: the model fails at low speed and is sound above 5.10 m/s. A candidate who simply calls the model wrong, or simply accepts it, has not evaluated it.</a:t>
            </a:r>
          </a:p>
          <a:p>
            <a:pPr marL="0" indent="0">
              <a:buNone/>
            </a:pPr>
            <a:r>
              <a:rPr lang="en-GB" sz="1200" dirty="0"/>
              <a:t>[Examiner note (e)] Most sketches show a kink at the join. There is none, because 5.10 m/s is by construction the speed at which P/(mv) equals μₛg. The later arrival should also show: during the traction-limited stage the power rises from zero, so on average only half the available power is used.</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torques about the centre of the beam lose the horizontal forces, which act along the beam, but bring the vertical component of the hinge force into the torque equation alongside the tension, so they need the vertical force equation as well before either unknown is found. The route is valid but slower, and it is where most sign errors on this question are made.</a:t>
            </a:r>
          </a:p>
          <a:p>
            <a:pPr marL="0" indent="0">
              <a:buNone/>
            </a:pPr>
            <a:r>
              <a:rPr lang="en-GB" sz="1200" dirty="0"/>
              <a:t>[Examiner note (b)] The weight of a uniform beam acts at its centre, 1.50 m from the hinge, not at its end. Using cos 30.0° in the lever arm, which gives 980 N, shows that the component of the tension perpendicular to the beam was not identified.</a:t>
            </a:r>
          </a:p>
          <a:p>
            <a:pPr marL="0" indent="0">
              <a:buNone/>
            </a:pPr>
            <a:r>
              <a:rPr lang="en-GB" sz="1200" dirty="0"/>
              <a:t>[Examiner note (c)] The hinge force does not lie along the beam. Candidates who assume it does, as it would for a light strut pinned at both ends, set V = 0 and then cannot satisfy vertical equilibrium.</a:t>
            </a:r>
          </a:p>
          <a:p>
            <a:pPr marL="0" indent="0">
              <a:buNone/>
            </a:pPr>
            <a:r>
              <a:rPr lang="en-GB" sz="1200" dirty="0"/>
              <a:t>[Examiner note (d)] Using the diameter in place of the radius when finding the area gives a stress four times too small, 3.38 × 10⁷ Pa, which would then pass the check in part (e) that the cable in fact fails.</a:t>
            </a:r>
          </a:p>
          <a:p>
            <a:pPr marL="0" indent="0">
              <a:buNone/>
            </a:pPr>
            <a:r>
              <a:rPr lang="en-GB" sz="1200" dirty="0"/>
              <a:t>[Examiner note (e)] The judgement must follow from the criterion given. A cable working at 54% of its yield stress will not fail today, and candidates who call it safe enough have ignored the code they were asked to apply.</a:t>
            </a:r>
          </a:p>
          <a:p>
            <a:pPr marL="0" indent="0">
              <a:buNone/>
            </a:pPr>
            <a:r>
              <a:rPr lang="en-GB" sz="1200" dirty="0"/>
              <a:t>[Examiner note (f)] The common error is to say the cable returns to its original length once the load is removed. That holds only below the elastic limit; beyond it the unloading path runs parallel to the loading line rather than retracing the curve.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torques about the centre of the beam lose the horizontal forces, which act along the beam, but bring the vertical component of the hinge force into the torque equation alongside the tension, so they need the vertical force equation as well before either unknown is found. The route is valid but slower, and it is where most sign errors on this question are made.</a:t>
            </a:r>
          </a:p>
          <a:p>
            <a:pPr marL="0" indent="0">
              <a:buNone/>
            </a:pPr>
            <a:r>
              <a:rPr lang="en-GB" sz="1200" dirty="0"/>
              <a:t>[Examiner note (b)] The weight of a uniform beam acts at its centre, 1.50 m from the hinge, not at its end. Using cos 30.0° in the lever arm, which gives 980 N, shows that the component of the tension perpendicular to the beam was not identified.</a:t>
            </a:r>
          </a:p>
          <a:p>
            <a:pPr marL="0" indent="0">
              <a:buNone/>
            </a:pPr>
            <a:r>
              <a:rPr lang="en-GB" sz="1200" dirty="0"/>
              <a:t>[Examiner note (c)] The hinge force does not lie along the beam. Candidates who assume it does, as it would for a light strut pinned at both ends, set V = 0 and then cannot satisfy vertical equilibrium.</a:t>
            </a:r>
          </a:p>
          <a:p>
            <a:pPr marL="0" indent="0">
              <a:buNone/>
            </a:pPr>
            <a:r>
              <a:rPr lang="en-GB" sz="1200" dirty="0"/>
              <a:t>[Examiner note (d)] Using the diameter in place of the radius when finding the area gives a stress four times too small, 3.38 × 10⁷ Pa, which would then pass the check in part (e) that the cable in fact fails.</a:t>
            </a:r>
          </a:p>
          <a:p>
            <a:pPr marL="0" indent="0">
              <a:buNone/>
            </a:pPr>
            <a:r>
              <a:rPr lang="en-GB" sz="1200" dirty="0"/>
              <a:t>[Examiner note (e)] The judgement must follow from the criterion given. A cable working at 54% of its yield stress will not fail today, and candidates who call it safe enough have ignored the code they were asked to apply.</a:t>
            </a:r>
          </a:p>
          <a:p>
            <a:pPr marL="0" indent="0">
              <a:buNone/>
            </a:pPr>
            <a:r>
              <a:rPr lang="en-GB" sz="1200" dirty="0"/>
              <a:t>[Examiner note (f)] The common error is to say the cable returns to its original length once the load is removed. That holds only below the elastic limit; beyond it the unloading path runs parallel to the loading line rather than retracing the curve.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assert that friction is negligible, which is plainly false: friction is what stops the wreck. The argument that earns credit compares impulses over the duration of the collision, not forces over the whole event.</a:t>
            </a:r>
          </a:p>
          <a:p>
            <a:pPr marL="0" indent="0">
              <a:buNone/>
            </a:pPr>
            <a:r>
              <a:rPr lang="en-GB" sz="1200" dirty="0"/>
              <a:t>[Examiner note (b)] The mass cancels only if the same mass is used in the kinetic energy and in the friction force. Candidates who use one car's mass in one of them and the combined mass in the other obtain a wrong speed.</a:t>
            </a:r>
          </a:p>
          <a:p>
            <a:pPr marL="0" indent="0">
              <a:buNone/>
            </a:pPr>
            <a:r>
              <a:rPr lang="en-GB" sz="1200" dirty="0"/>
              <a:t>[Examiner note (c)] This part catches conservation of speed or of kinetic energy in place of vector momentum, and the pairing of sin 35.0° with car A. Each component equation involves only one car, which is what makes the reconstruction unique.</a:t>
            </a:r>
          </a:p>
          <a:p>
            <a:pPr marL="0" indent="0">
              <a:buNone/>
            </a:pPr>
            <a:r>
              <a:rPr lang="en-GB" sz="1200" dirty="0"/>
              <a:t>[Examiner note (d)] Candidates who also subtract the energy removed during the skid count that energy twice. The question concerns only the collision, from just before it to just after it.</a:t>
            </a:r>
          </a:p>
          <a:p>
            <a:pPr marL="0" indent="0">
              <a:buNone/>
            </a:pPr>
            <a:r>
              <a:rPr lang="en-GB" sz="1200" dirty="0"/>
              <a:t>[Examiner note (e)] The change in velocity is a vector difference. Subtracting speeds gives 10.1 − 9.66 ≈ 0.4 m/s and a force about twenty times too small, which should be rejected on physical grounds: a collision that locks two cars together is not a gentle nudge.</a:t>
            </a:r>
          </a:p>
          <a:p>
            <a:pPr marL="0" indent="0">
              <a:buNone/>
            </a:pPr>
            <a:r>
              <a:rPr lang="en-GB" sz="1200" dirty="0"/>
              <a:t>[Examiner note (f)] An evaluation must test the claim at the edge of the uncertainty, not at the central values. Candidates who recalculate only with μₖ = 0.65 and 35° have not established that the conclusion survives the uncertainty.</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assert that friction is negligible, which is plainly false: friction is what stops the wreck. The argument that earns credit compares impulses over the duration of the collision, not forces over the whole event.</a:t>
            </a:r>
          </a:p>
          <a:p>
            <a:pPr marL="0" indent="0">
              <a:buNone/>
            </a:pPr>
            <a:r>
              <a:rPr lang="en-GB" sz="1200" dirty="0"/>
              <a:t>[Examiner note (b)] The mass cancels only if the same mass is used in the kinetic energy and in the friction force. Candidates who use one car's mass in one of them and the combined mass in the other obtain a wrong speed.</a:t>
            </a:r>
          </a:p>
          <a:p>
            <a:pPr marL="0" indent="0">
              <a:buNone/>
            </a:pPr>
            <a:r>
              <a:rPr lang="en-GB" sz="1200" dirty="0"/>
              <a:t>[Examiner note (c)] This part catches conservation of speed or of kinetic energy in place of vector momentum, and the pairing of sin 35.0° with car A. Each component equation involves only one car, which is what makes the reconstruction unique.</a:t>
            </a:r>
          </a:p>
          <a:p>
            <a:pPr marL="0" indent="0">
              <a:buNone/>
            </a:pPr>
            <a:r>
              <a:rPr lang="en-GB" sz="1200" dirty="0"/>
              <a:t>[Examiner note (d)] Candidates who also subtract the energy removed during the skid count that energy twice. The question concerns only the collision, from just before it to just after it.</a:t>
            </a:r>
          </a:p>
          <a:p>
            <a:pPr marL="0" indent="0">
              <a:buNone/>
            </a:pPr>
            <a:r>
              <a:rPr lang="en-GB" sz="1200" dirty="0"/>
              <a:t>[Examiner note (e)] The change in velocity is a vector difference. Subtracting speeds gives 10.1 − 9.66 ≈ 0.4 m/s and a force about twenty times too small, which should be rejected on physical grounds: a collision that locks two cars together is not a gentle nudge.</a:t>
            </a:r>
          </a:p>
          <a:p>
            <a:pPr marL="0" indent="0">
              <a:buNone/>
            </a:pPr>
            <a:r>
              <a:rPr lang="en-GB" sz="1200" dirty="0"/>
              <a:t>[Examiner note (f)] An evaluation must test the claim at the edge of the uncertainty, not at the central values. Candidates who recalculate only with μₖ = 0.65 and 35° have not established that the conclusion survives the uncertainty.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Answering that there must be no external force states a stronger condition than is needed, and one that fails here: the pivot exerts a large external force, yet angular momentum about the pivot is still conserved.</a:t>
            </a:r>
          </a:p>
          <a:p>
            <a:pPr marL="0" indent="0">
              <a:buNone/>
            </a:pPr>
            <a:r>
              <a:rPr lang="en-GB" sz="1200" dirty="0"/>
              <a:t>[Examiner note (b)] Using ML²/12, the value about the centre, for a rod turning about its end gives I = 0.816 kg m² and an exaggerated swing in part (d).</a:t>
            </a:r>
          </a:p>
          <a:p>
            <a:pPr marL="0" indent="0">
              <a:buNone/>
            </a:pPr>
            <a:r>
              <a:rPr lang="en-GB" sz="1200" dirty="0"/>
              <a:t>[Examiner note (c)] Candidates who conserve linear momentum, (0.400)(6.00) = (2.40 kg)v, reach a quite different answer in part (d). Choosing the conservation law is the substance of the question.</a:t>
            </a:r>
          </a:p>
          <a:p>
            <a:pPr marL="0" indent="0">
              <a:buNone/>
            </a:pPr>
            <a:r>
              <a:rPr lang="en-GB" sz="1200" dirty="0"/>
              <a:t>[Examiner note (d)] Energy is conserved during the swing but not during the collision. Candidates who equate the clay's initial 7.20 J to the gain in potential energy predict a swing of 55.7°; only 37.5% of that kinetic energy survives the collision.</a:t>
            </a:r>
          </a:p>
          <a:p>
            <a:pPr marL="0" indent="0">
              <a:buNone/>
            </a:pPr>
            <a:r>
              <a:rPr lang="en-GB" sz="1200" dirty="0"/>
              <a:t>[Examiner note (e)] The direction surprises most candidates, who expect the pivot to resist the blow. Struck below its centre of percussion, a free rod's upper end would move backwards, so the pivot has to push it forwards.</a:t>
            </a:r>
          </a:p>
          <a:p>
            <a:pPr marL="0" indent="0">
              <a:buNone/>
            </a:pPr>
            <a:r>
              <a:rPr lang="en-GB" sz="1200" dirty="0"/>
              <a:t>[Examiner note (f)] Candidates who write the linear-momentum condition with the rod alone, mv = (ML/2)ω, lose the cancellation and find an x that depends on m. The point 2L/3 is the rod's centre of percussion, the sweet spot of a bat.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Answering that there must be no external force states a stronger condition than is needed, and one that fails here: the pivot exerts a large external force, yet angular momentum about the pivot is still conserved.</a:t>
            </a:r>
          </a:p>
          <a:p>
            <a:pPr marL="0" indent="0">
              <a:buNone/>
            </a:pPr>
            <a:r>
              <a:rPr lang="en-GB" sz="1200" dirty="0"/>
              <a:t>[Examiner note (b)] Using ML²/12, the value about the centre, for a rod turning about its end gives I = 0.816 kg m² and an exaggerated swing in part (d).</a:t>
            </a:r>
          </a:p>
          <a:p>
            <a:pPr marL="0" indent="0">
              <a:buNone/>
            </a:pPr>
            <a:r>
              <a:rPr lang="en-GB" sz="1200" dirty="0"/>
              <a:t>[Examiner note (c)] Candidates who conserve linear momentum, (0.400)(6.00) = (2.40 kg)v, reach a quite different answer in part (d). Choosing the conservation law is the substance of the question.</a:t>
            </a:r>
          </a:p>
          <a:p>
            <a:pPr marL="0" indent="0">
              <a:buNone/>
            </a:pPr>
            <a:r>
              <a:rPr lang="en-GB" sz="1200" dirty="0"/>
              <a:t>[Examiner note (d)] Energy is conserved during the swing but not during the collision. Candidates who equate the clay's initial 7.20 J to the gain in potential energy predict a swing of 55.7°; only 37.5% of that kinetic energy survives the collision.</a:t>
            </a:r>
          </a:p>
          <a:p>
            <a:pPr marL="0" indent="0">
              <a:buNone/>
            </a:pPr>
            <a:r>
              <a:rPr lang="en-GB" sz="1200" dirty="0"/>
              <a:t>[Examiner note (e)] The direction surprises most candidates, who expect the pivot to resist the blow. Struck below its centre of percussion, a free rod's upper end would move backwards, so the pivot has to push it forwards.</a:t>
            </a:r>
          </a:p>
          <a:p>
            <a:pPr marL="0" indent="0">
              <a:buNone/>
            </a:pPr>
            <a:r>
              <a:rPr lang="en-GB" sz="1200" dirty="0"/>
              <a:t>[Examiner note (f)] Candidates who write the linear-momentum condition with the rod alone, mv = (ML/2)ω, lose the cancellation and find an x that depends on m. The point 2L/3 is the rod's centre of percussion, the sweet spot of a bat.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Many candidates describe both models as 'the amplitude decreases', which is true of both and distinguishes nothing. The marks are for naming the quantity that stays constant.</a:t>
            </a:r>
          </a:p>
          <a:p>
            <a:pPr marL="0" indent="0">
              <a:buNone/>
            </a:pPr>
            <a:r>
              <a:rPr lang="en-GB" sz="1200" dirty="0"/>
              <a:t>[Examiner note (b)] An answer that says only that A against t is curved earns part of the credit: curvature rules out Model F but does not by itself show that the decay is exponential. The ratio test, set against the reading uncertainty, does both.</a:t>
            </a:r>
          </a:p>
          <a:p>
            <a:pPr marL="0" indent="0">
              <a:buNone/>
            </a:pPr>
            <a:r>
              <a:rPr lang="en-GB" sz="1200" dirty="0"/>
              <a:t>[Examiner note (c)] A single pair of adjacent readings gives b anywhere between 0.039 kg/s and 0.044 kg/s depending on the pair chosen, which is why the question asks for a method that uses every reading. Forgetting the factor of 2 in b/(2m) halves the answer.</a:t>
            </a:r>
          </a:p>
          <a:p>
            <a:pPr marL="0" indent="0">
              <a:buNone/>
            </a:pPr>
            <a:r>
              <a:rPr lang="en-GB" sz="1200" dirty="0"/>
              <a:t>[Examiner note (d)] Candidates who apply the amplitude ratio directly, 1 − e^(−bT/(2m)) = 6.4%, have forgotten that the energy of an oscillator scales as the square of its amplitude.</a:t>
            </a:r>
          </a:p>
          <a:p>
            <a:pPr marL="0" indent="0">
              <a:buNone/>
            </a:pPr>
            <a:r>
              <a:rPr lang="en-GB" sz="1200" dirty="0"/>
              <a:t>[Examiner note (e)] The usual prediction is that a heavier glider is damped faster because more mass means more friction. That reasoning belongs to Model F, which the data rejected; under viscous drag the resistive force depends on speed, not on weight, so extra inertia makes the decay slower.</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Many candidates describe both models as 'the amplitude decreases', which is true of both and distinguishes nothing. The marks are for naming the quantity that stays constant.</a:t>
            </a:r>
          </a:p>
          <a:p>
            <a:pPr marL="0" indent="0">
              <a:buNone/>
            </a:pPr>
            <a:r>
              <a:rPr lang="en-GB" sz="1200" dirty="0"/>
              <a:t>[Examiner note (b)] An answer that says only that A against t is curved earns part of the credit: curvature rules out Model F but does not by itself show that the decay is exponential. The ratio test, set against the reading uncertainty, does both.</a:t>
            </a:r>
          </a:p>
          <a:p>
            <a:pPr marL="0" indent="0">
              <a:buNone/>
            </a:pPr>
            <a:r>
              <a:rPr lang="en-GB" sz="1200" dirty="0"/>
              <a:t>[Examiner note (c)] A single pair of adjacent readings gives b anywhere between 0.039 kg/s and 0.044 kg/s depending on the pair chosen, which is why the question asks for a method that uses every reading. Forgetting the factor of 2 in b/(2m) halves the answer.</a:t>
            </a:r>
          </a:p>
          <a:p>
            <a:pPr marL="0" indent="0">
              <a:buNone/>
            </a:pPr>
            <a:r>
              <a:rPr lang="en-GB" sz="1200" dirty="0"/>
              <a:t>[Examiner note (d)] Candidates who apply the amplitude ratio directly, 1 − e^(−bT/(2m)) = 6.4%, have forgotten that the energy of an oscillator scales as the square of its amplitude.</a:t>
            </a:r>
          </a:p>
          <a:p>
            <a:pPr marL="0" indent="0">
              <a:buNone/>
            </a:pPr>
            <a:r>
              <a:rPr lang="en-GB" sz="1200" dirty="0"/>
              <a:t>[Examiner note (e)] The usual prediction is that a heavier glider is damped faster because more mass means more friction. That reasoning belongs to Model F, which the data rejected; under viscous drag the resistive force depends on speed, not on weight, so extra inertia makes the decay slower.</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quote v = √(2GM/r) have used the escape condition, which sets the kinetic energy equal to the depth of the potential well rather than balancing force against acceleration; it overstates the orbital speed by a factor of √2.</a:t>
            </a:r>
          </a:p>
          <a:p>
            <a:pPr marL="0" indent="0">
              <a:buNone/>
            </a:pPr>
            <a:r>
              <a:rPr lang="en-GB" sz="1200" dirty="0"/>
              <a:t>[Examiner note (b)] Candidates who write L = mrv at a general point of the ellipse set up equations that hold only at its two ends. The perpendicularity at perigee and apogee is what makes part (c) tractable.</a:t>
            </a:r>
          </a:p>
          <a:p>
            <a:pPr marL="0" indent="0">
              <a:buNone/>
            </a:pPr>
            <a:r>
              <a:rPr lang="en-GB" sz="1200" dirty="0"/>
              <a:t>[Examiner note (c)] Candidates who use the near-Earth form mgh for the potential energy cannot reach the result: g is far from constant over a sixfold change in radius, and the −GMm/r form is required.</a:t>
            </a:r>
          </a:p>
          <a:p>
            <a:pPr marL="0" indent="0">
              <a:buNone/>
            </a:pPr>
            <a:r>
              <a:rPr lang="en-GB" sz="1200" dirty="0"/>
              <a:t>[Examiner note (d)] Limit checks are where an algebraic slip in part (c) reveals itself. A candidate whose expression fails either limit should return to part (c) rather than carry the error into the numbers.</a:t>
            </a:r>
          </a:p>
          <a:p>
            <a:pPr marL="0" indent="0">
              <a:buNone/>
            </a:pPr>
            <a:r>
              <a:rPr lang="en-GB" sz="1200" dirty="0"/>
              <a:t>[Examiner note (e)] The satellite speeds up at both burns yet ends at 3.07 × 10³ m/s, well under half its initial 7.67 × 10³ m/s. Candidates who find this contradictory have not separated the burns from the coast between them, during which the climb converts kinetic energy into gravitational potential energy.</a:t>
            </a:r>
          </a:p>
          <a:p>
            <a:pPr marL="0" indent="0">
              <a:buNone/>
            </a:pPr>
            <a:r>
              <a:rPr lang="en-GB" sz="1200" dirty="0"/>
              <a:t>[Examiner note (f)] Using r₂ in Kepler's third law in place of the semi-major axis gives the period of the final orbit, 8.63 × 10⁴ s, and a transfer time more than twice too long.</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quote v = √(2GM/r) have used the escape condition, which sets the kinetic energy equal to the depth of the potential well rather than balancing force against acceleration; it overstates the orbital speed by a factor of √2.</a:t>
            </a:r>
          </a:p>
          <a:p>
            <a:pPr marL="0" indent="0">
              <a:buNone/>
            </a:pPr>
            <a:r>
              <a:rPr lang="en-GB" sz="1200" dirty="0"/>
              <a:t>[Examiner note (b)] Candidates who write L = mrv at a general point of the ellipse set up equations that hold only at its two ends. The perpendicularity at perigee and apogee is what makes part (c) tractable.</a:t>
            </a:r>
          </a:p>
          <a:p>
            <a:pPr marL="0" indent="0">
              <a:buNone/>
            </a:pPr>
            <a:r>
              <a:rPr lang="en-GB" sz="1200" dirty="0"/>
              <a:t>[Examiner note (c)] Candidates who use the near-Earth form mgh for the potential energy cannot reach the result: g is far from constant over a sixfold change in radius, and the −GMm/r form is required.</a:t>
            </a:r>
          </a:p>
          <a:p>
            <a:pPr marL="0" indent="0">
              <a:buNone/>
            </a:pPr>
            <a:r>
              <a:rPr lang="en-GB" sz="1200" dirty="0"/>
              <a:t>[Examiner note (d)] Limit checks are where an algebraic slip in part (c) reveals itself. A candidate whose expression fails either limit should return to part (c) rather than carry the error into the numbers.</a:t>
            </a:r>
          </a:p>
          <a:p>
            <a:pPr marL="0" indent="0">
              <a:buNone/>
            </a:pPr>
            <a:r>
              <a:rPr lang="en-GB" sz="1200" dirty="0"/>
              <a:t>[Examiner note (e)] The satellite speeds up at both burns yet ends at 3.07 × 10³ m/s, well under half its initial 7.67 × 10³ m/s. Candidates who find this contradictory have not separated the burns from the coast between them, during which the climb converts kinetic energy into gravitational potential energy.</a:t>
            </a:r>
          </a:p>
          <a:p>
            <a:pPr marL="0" indent="0">
              <a:buNone/>
            </a:pPr>
            <a:r>
              <a:rPr lang="en-GB" sz="1200" dirty="0"/>
              <a:t>[Examiner note (f)] Using r₂ in Kepler's third law in place of the semi-major axis gives the period of the final orbit, 8.63 × 10⁴ s, and a transfer time more than twice too long.</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the axis to move on a circle of radius R, or who set ω = dφ/dt, build the wrong kinetic energy into part (b) and cannot recover. The radius of the path is R − r, and the spin rate is (R − r)/r times the rate at which the line to the axis turns, not equal to it.</a:t>
            </a:r>
          </a:p>
          <a:p>
            <a:pPr marL="0" indent="0">
              <a:buNone/>
            </a:pPr>
            <a:r>
              <a:rPr lang="en-GB" sz="1200" dirty="0"/>
              <a:t>[Examiner note (b)] Leaving out the rotational kinetic energy, the error this part is set to catch, gives d²φ/dt² = −[g/(R − r)] sin φ, the equation for a particle sliding on a frictionless track. Static friction does no work on a cylinder that rolls without slipping, which is why energy conservation is legitimate here even though friction acts.</a:t>
            </a:r>
          </a:p>
          <a:p>
            <a:pPr marL="0" indent="0">
              <a:buNone/>
            </a:pPr>
            <a:r>
              <a:rPr lang="en-GB" sz="1200" dirty="0"/>
              <a:t>[Examiner note (c)] Confusing ω₀, the angular frequency of the oscillation, with ω, the spin rate of the cylinder, is the error to avoid: the two symbols describe different motions of the same body.</a:t>
            </a:r>
          </a:p>
          <a:p>
            <a:pPr marL="0" indent="0">
              <a:buNone/>
            </a:pPr>
            <a:r>
              <a:rPr lang="en-GB" sz="1200" dirty="0"/>
              <a:t>[Examiner note (d)] Candidates who say the cylinder is slower because friction dissipates energy reach the right direction for the wrong reason. Static friction does no work on a cylinder that rolls without slipping: it slows the translation only by supplying the torque that spins the cylinder up, so it diverts energy into rotation without removing any, and that is the whole of the effect.</a:t>
            </a:r>
          </a:p>
          <a:p>
            <a:pPr marL="0" indent="0">
              <a:buNone/>
            </a:pPr>
            <a:r>
              <a:rPr lang="en-GB" sz="1200" dirty="0"/>
              <a:t>[Examiner note (e)] Candidates who use the simple-pendulum period here obtain R − r = 1.55 m, a bearing 50% larger than the specification requires.</a:t>
            </a:r>
          </a:p>
          <a:p>
            <a:pPr marL="0" indent="0">
              <a:buNone/>
            </a:pPr>
            <a:r>
              <a:rPr lang="en-GB" sz="1200" dirty="0"/>
              <a:t>[Examiner note (f)] Neither the mass nor the radius of the rolling body appears in any period in this question except through R − r; only the shape factor I/(mr²) survives. Candidates who expect a heavier roller to change the period should notice that m has cancelled.</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the axis to move on a circle of radius R, or who set ω = dφ/dt, build the wrong kinetic energy into part (b) and cannot recover. The radius of the path is R − r, and the spin rate is (R − r)/r times the rate at which the line to the axis turns, not equal to it.</a:t>
            </a:r>
          </a:p>
          <a:p>
            <a:pPr marL="0" indent="0">
              <a:buNone/>
            </a:pPr>
            <a:r>
              <a:rPr lang="en-GB" sz="1200" dirty="0"/>
              <a:t>[Examiner note (b)] Leaving out the rotational kinetic energy, the error this part is set to catch, gives d²φ/dt² = −[g/(R − r)] sin φ, the equation for a particle sliding on a frictionless track. Static friction does no work on a cylinder that rolls without slipping, which is why energy conservation is legitimate here even though friction acts.</a:t>
            </a:r>
          </a:p>
          <a:p>
            <a:pPr marL="0" indent="0">
              <a:buNone/>
            </a:pPr>
            <a:r>
              <a:rPr lang="en-GB" sz="1200" dirty="0"/>
              <a:t>[Examiner note (c)] Confusing ω₀, the angular frequency of the oscillation, with ω, the spin rate of the cylinder, is the error to avoid: the two symbols describe different motions of the same body.</a:t>
            </a:r>
          </a:p>
          <a:p>
            <a:pPr marL="0" indent="0">
              <a:buNone/>
            </a:pPr>
            <a:r>
              <a:rPr lang="en-GB" sz="1200" dirty="0"/>
              <a:t>[Examiner note (d)] Candidates who say the cylinder is slower because friction dissipates energy reach the right direction for the wrong reason. Static friction does no work on a cylinder that rolls without slipping: it slows the translation only by supplying the torque that spins the cylinder up, so it diverts energy into rotation without removing any, and that is the whole of the effect.</a:t>
            </a:r>
          </a:p>
          <a:p>
            <a:pPr marL="0" indent="0">
              <a:buNone/>
            </a:pPr>
            <a:r>
              <a:rPr lang="en-GB" sz="1200" dirty="0"/>
              <a:t>[Examiner note (e)] Candidates who use the simple-pendulum period here obtain R − r = 1.55 m, a bearing 50% larger than the specification requires.</a:t>
            </a:r>
          </a:p>
          <a:p>
            <a:pPr marL="0" indent="0">
              <a:buNone/>
            </a:pPr>
            <a:r>
              <a:rPr lang="en-GB" sz="1200" dirty="0"/>
              <a:t>[Examiner note (f)] Neither the mass nor the radius of the rolling body appears in any period in this question except through R − r; only the shape factor I/(mr²) survives. Candidates who expect a heavier roller to change the period should notice that m has cancelled.</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take the axis to move on a circle of radius R, or who set ω = dφ/dt, build the wrong kinetic energy into part (b) and cannot recover. The radius of the path is R − r, and the spin rate is (R − r)/r times the rate at which the line to the axis turns, not equal to it.</a:t>
            </a:r>
          </a:p>
          <a:p>
            <a:pPr marL="0" indent="0">
              <a:buNone/>
            </a:pPr>
            <a:r>
              <a:rPr lang="en-GB" sz="1200" dirty="0"/>
              <a:t>[Examiner note (b)] Leaving out the rotational kinetic energy, the error this part is set to catch, gives d²φ/dt² = −[g/(R − r)] sin φ, the equation for a particle sliding on a frictionless track. Static friction does no work on a cylinder that rolls without slipping, which is why energy conservation is legitimate here even though friction acts.</a:t>
            </a:r>
          </a:p>
          <a:p>
            <a:pPr marL="0" indent="0">
              <a:buNone/>
            </a:pPr>
            <a:r>
              <a:rPr lang="en-GB" sz="1200" dirty="0"/>
              <a:t>[Examiner note (c)] Confusing ω₀, the angular frequency of the oscillation, with ω, the spin rate of the cylinder, is the error to avoid: the two symbols describe different motions of the same body.</a:t>
            </a:r>
          </a:p>
          <a:p>
            <a:pPr marL="0" indent="0">
              <a:buNone/>
            </a:pPr>
            <a:r>
              <a:rPr lang="en-GB" sz="1200" dirty="0"/>
              <a:t>[Examiner note (d)] Candidates who say the cylinder is slower because friction dissipates energy reach the right direction for the wrong reason. Static friction does no work on a cylinder that rolls without slipping: it slows the translation only by supplying the torque that spins the cylinder up, so it diverts energy into rotation without removing any, and that is the whole of the effect.</a:t>
            </a:r>
          </a:p>
          <a:p>
            <a:pPr marL="0" indent="0">
              <a:buNone/>
            </a:pPr>
            <a:r>
              <a:rPr lang="en-GB" sz="1200" dirty="0"/>
              <a:t>[Examiner note (e)] Candidates who use the simple-pendulum period here obtain R − r = 1.55 m, a bearing 50% larger than the specification requires.</a:t>
            </a:r>
          </a:p>
          <a:p>
            <a:pPr marL="0" indent="0">
              <a:buNone/>
            </a:pPr>
            <a:r>
              <a:rPr lang="en-GB" sz="1200" dirty="0"/>
              <a:t>[Examiner note (f)] Neither the mass nor the radius of the rolling body appears in any period in this question except through R − r; only the shape factor I/(mr²) survives. Candidates who expect a heavier roller to change the period should notice that m has cancelled.</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fd7f851fcf8d4ab1"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a4b472dee8d24b61"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05728adb65474da4"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d27915cc05dc4272"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39781a90ea314d8a"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672192d489104ca5"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9D94447-864E-4DC7-B40E-DB983E77BEF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46B9BF9-CF93-4C3C-8B7E-9F8B8AA6373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631EFED-5D2A-45B1-90EA-C9D635FB864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7DA00AA-E9CD-49C4-871C-B6E65215035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5747FB1A-8C0A-4F12-BA71-9A22F05456D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191EEC0-B4E8-467C-88EF-AE908E4648F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5EF0ECF-D0B1-4C8F-8E87-A5F4BE4BCA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1ABD212-79C7-40AC-86E6-F56570D99A1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4B6FDCA-32BC-4D41-AAAF-4EDA3B2DEDE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094BE20-13E5-4184-A67D-2CF7C1DD822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c5c941e56644458a" Type="http://schemas.openxmlformats.org/officeDocument/2006/relationships/theme" Target="/ppt/slideMasters/theme/interactive-theme2.xml"/><Relationship Id="R07ec8f6a9e2442e0" Type="http://schemas.openxmlformats.org/officeDocument/2006/relationships/slideLayout" Target="/ppt/slideLayouts/interactive-slideLayout1.xml"/><Relationship Id="R113accec135349e2" Type="http://schemas.openxmlformats.org/officeDocument/2006/relationships/slideLayout" Target="/ppt/slideLayouts/interactive-slideLayout2.xml"/><Relationship Id="Rc25d69c4ac16472b" Type="http://schemas.openxmlformats.org/officeDocument/2006/relationships/slideLayout" Target="/ppt/slideLayouts/interactive-slideLayout3.xml"/><Relationship Id="Re58af023c47b4879" Type="http://schemas.openxmlformats.org/officeDocument/2006/relationships/slideLayout" Target="/ppt/slideLayouts/interactive-slideLayout4.xml"/><Relationship Id="Ra178509f8c7449de" Type="http://schemas.openxmlformats.org/officeDocument/2006/relationships/slideLayout" Target="/ppt/slideLayouts/interactive-slideLayout5.xml"/><Relationship Id="R46caa0f1939b4777"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7ec8f6a9e2442e0"/>
    <p:sldLayoutId xmlns:r="http://schemas.openxmlformats.org/officeDocument/2006/relationships" id="2147483650" r:id="R113accec135349e2"/>
    <p:sldLayoutId xmlns:r="http://schemas.openxmlformats.org/officeDocument/2006/relationships" id="2147483651" r:id="Rc25d69c4ac16472b"/>
    <p:sldLayoutId xmlns:r="http://schemas.openxmlformats.org/officeDocument/2006/relationships" id="2147483652" r:id="Re58af023c47b4879"/>
    <p:sldLayoutId xmlns:r="http://schemas.openxmlformats.org/officeDocument/2006/relationships" id="2147483653" r:id="Ra178509f8c7449de"/>
    <p:sldLayoutId xmlns:r="http://schemas.openxmlformats.org/officeDocument/2006/relationships" id="2147483654" r:id="R46caa0f1939b477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53.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53.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53.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53.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53.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53.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53.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53.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53.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53.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53.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53.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53.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53.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53.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53.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53.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26" Type="http://schemas.openxmlformats.org/officeDocument/2006/relationships/slide" Target="/ppt/slides/slide17.xml"/><Relationship Id="rIdGioNav27" Type="http://schemas.openxmlformats.org/officeDocument/2006/relationships/slide" Target="/ppt/slides/slide53.xml"/><Relationship Id="rIdGioNav28"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1" Type="http://schemas.openxmlformats.org/officeDocument/2006/relationships/slide" Target="/ppt/slides/slide18.xml"/><Relationship Id="rIdGioNav22" Type="http://schemas.openxmlformats.org/officeDocument/2006/relationships/slide" Target="/ppt/slides/slide53.xml"/><Relationship Id="rIdGioNav23"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26" Type="http://schemas.openxmlformats.org/officeDocument/2006/relationships/slide" Target="/ppt/slides/slide19.xml"/><Relationship Id="rIdGioNav27" Type="http://schemas.openxmlformats.org/officeDocument/2006/relationships/slide" Target="/ppt/slides/slide53.xml"/><Relationship Id="rIdGioNav28" Type="http://schemas.openxmlformats.org/officeDocument/2006/relationships/slide" Target="/ppt/slides/slide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21" Type="http://schemas.openxmlformats.org/officeDocument/2006/relationships/slide" Target="/ppt/slides/slide20.xml"/><Relationship Id="rIdGioNav22" Type="http://schemas.openxmlformats.org/officeDocument/2006/relationships/slide" Target="/ppt/slides/slide53.xml"/><Relationship Id="rIdGioNav23"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0" Type="http://schemas.openxmlformats.org/officeDocument/2006/relationships/slide" Target="/ppt/slides/slide21.xml"/><Relationship Id="rIdGioNav31" Type="http://schemas.openxmlformats.org/officeDocument/2006/relationships/slide" Target="/ppt/slides/slide53.xml"/><Relationship Id="rIdGioNav32" Type="http://schemas.openxmlformats.org/officeDocument/2006/relationships/slide" Target="/ppt/slides/slide23.xml"/><Relationship Id="rIdGioNav34" Type="http://schemas.openxmlformats.org/officeDocument/2006/relationships/slide" Target="/ppt/slides/slide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43" Type="http://schemas.openxmlformats.org/officeDocument/2006/relationships/slide" Target="/ppt/slides/slide22.xml"/><Relationship Id="rIdGioNav44" Type="http://schemas.openxmlformats.org/officeDocument/2006/relationships/slide" Target="/ppt/slides/slide53.xml"/><Relationship Id="rIdGioNav45" Type="http://schemas.openxmlformats.org/officeDocument/2006/relationships/slide" Target="/ppt/slides/slide24.xml"/><Relationship Id="rIdGioNav47" Type="http://schemas.openxmlformats.org/officeDocument/2006/relationships/slide" Target="/ppt/slid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23" Type="http://schemas.openxmlformats.org/officeDocument/2006/relationships/slide" Target="/ppt/slides/slide23.xml"/><Relationship Id="rIdGioNav24" Type="http://schemas.openxmlformats.org/officeDocument/2006/relationships/slide" Target="/ppt/slides/slide53.xml"/><Relationship Id="rIdGioNav25" Type="http://schemas.openxmlformats.org/officeDocument/2006/relationships/slide" Target="/ppt/slides/slide25.xml"/><Relationship Id="rIdGioNav27"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3" Type="http://schemas.openxmlformats.org/officeDocument/2006/relationships/slide" Target="/ppt/slides/slide24.xml"/><Relationship Id="rIdGioNav34" Type="http://schemas.openxmlformats.org/officeDocument/2006/relationships/slide" Target="/ppt/slides/slide53.xml"/><Relationship Id="rIdGioNav35" Type="http://schemas.openxmlformats.org/officeDocument/2006/relationships/slide" Target="/ppt/slides/slide26.xml"/><Relationship Id="rIdGioNav37"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40" Type="http://schemas.openxmlformats.org/officeDocument/2006/relationships/slide" Target="/ppt/slides/slide25.xml"/><Relationship Id="rIdGioNav41" Type="http://schemas.openxmlformats.org/officeDocument/2006/relationships/slide" Target="/ppt/slides/slide53.xml"/><Relationship Id="rIdGioNav42" Type="http://schemas.openxmlformats.org/officeDocument/2006/relationships/slide" Target="/ppt/slides/slide27.xml"/><Relationship Id="rIdGioNav44" Type="http://schemas.openxmlformats.org/officeDocument/2006/relationships/slide" Target="/ppt/slid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33" Type="http://schemas.openxmlformats.org/officeDocument/2006/relationships/slide" Target="/ppt/slides/slide26.xml"/><Relationship Id="rIdGioNav34" Type="http://schemas.openxmlformats.org/officeDocument/2006/relationships/slide" Target="/ppt/slides/slide53.xml"/><Relationship Id="rIdGioNav35" Type="http://schemas.openxmlformats.org/officeDocument/2006/relationships/slide" Target="/ppt/slides/slide28.xml"/><Relationship Id="rIdGioNav37" Type="http://schemas.openxmlformats.org/officeDocument/2006/relationships/slide" Target="/ppt/slides/slide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3" Type="http://schemas.openxmlformats.org/officeDocument/2006/relationships/slide" Target="/ppt/slides/slide27.xml"/><Relationship Id="rIdGioNav34" Type="http://schemas.openxmlformats.org/officeDocument/2006/relationships/slide" Target="/ppt/slides/slide53.xml"/><Relationship Id="rIdGioNav35" Type="http://schemas.openxmlformats.org/officeDocument/2006/relationships/slide" Target="/ppt/slides/slide29.xml"/><Relationship Id="rIdGioNav37" Type="http://schemas.openxmlformats.org/officeDocument/2006/relationships/slide" Target="/ppt/slides/slide3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20" Type="http://schemas.openxmlformats.org/officeDocument/2006/relationships/slide" Target="/ppt/slides/slide28.xml"/><Relationship Id="rIdGioNav21" Type="http://schemas.openxmlformats.org/officeDocument/2006/relationships/slide" Target="/ppt/slides/slide53.xml"/><Relationship Id="rIdGioNav22" Type="http://schemas.openxmlformats.org/officeDocument/2006/relationships/slide" Target="/ppt/slides/slide30.xml"/><Relationship Id="rIdGioNav24" Type="http://schemas.openxmlformats.org/officeDocument/2006/relationships/slide" Target="/ppt/slides/slide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40" Type="http://schemas.openxmlformats.org/officeDocument/2006/relationships/slide" Target="/ppt/slides/slide29.xml"/><Relationship Id="rIdGioNav41" Type="http://schemas.openxmlformats.org/officeDocument/2006/relationships/slide" Target="/ppt/slides/slide53.xml"/><Relationship Id="rIdGioNav42" Type="http://schemas.openxmlformats.org/officeDocument/2006/relationships/slide" Target="/ppt/slides/slide31.xml"/><Relationship Id="rIdGioNav44" Type="http://schemas.openxmlformats.org/officeDocument/2006/relationships/slide" Target="/ppt/slid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8" Type="http://schemas.openxmlformats.org/officeDocument/2006/relationships/slide" Target="/ppt/slides/slide30.xml"/><Relationship Id="rIdGioNav39" Type="http://schemas.openxmlformats.org/officeDocument/2006/relationships/slide" Target="/ppt/slides/slide53.xml"/><Relationship Id="rIdGioNav40" Type="http://schemas.openxmlformats.org/officeDocument/2006/relationships/slide" Target="/ppt/slides/slide32.xml"/><Relationship Id="rIdGioNav42" Type="http://schemas.openxmlformats.org/officeDocument/2006/relationships/slide" Target="/ppt/slides/slide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6" Type="http://schemas.openxmlformats.org/officeDocument/2006/relationships/slide" Target="/ppt/slides/slide31.xml"/><Relationship Id="rIdGioNav37" Type="http://schemas.openxmlformats.org/officeDocument/2006/relationships/slide" Target="/ppt/slides/slide53.xml"/><Relationship Id="rIdGioNav38" Type="http://schemas.openxmlformats.org/officeDocument/2006/relationships/slide" Target="/ppt/slides/slide33.xml"/><Relationship Id="rIdGioNav40" Type="http://schemas.openxmlformats.org/officeDocument/2006/relationships/slide" Target="/ppt/slides/slide3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0" Type="http://schemas.openxmlformats.org/officeDocument/2006/relationships/slide" Target="/ppt/slides/slide32.xml"/><Relationship Id="rIdGioNav41" Type="http://schemas.openxmlformats.org/officeDocument/2006/relationships/slide" Target="/ppt/slides/slide53.xml"/><Relationship Id="rIdGioNav42" Type="http://schemas.openxmlformats.org/officeDocument/2006/relationships/slide" Target="/ppt/slides/slide34.xml"/><Relationship Id="rIdGioNav44" Type="http://schemas.openxmlformats.org/officeDocument/2006/relationships/slide" Target="/ppt/slid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40" Type="http://schemas.openxmlformats.org/officeDocument/2006/relationships/slide" Target="/ppt/slides/slide33.xml"/><Relationship Id="rIdGioNav41" Type="http://schemas.openxmlformats.org/officeDocument/2006/relationships/slide" Target="/ppt/slides/slide53.xml"/><Relationship Id="rIdGioNav42" Type="http://schemas.openxmlformats.org/officeDocument/2006/relationships/slide" Target="/ppt/slides/slide35.xml"/><Relationship Id="rIdGioNav44"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6" Type="http://schemas.openxmlformats.org/officeDocument/2006/relationships/slide" Target="/ppt/slides/slide34.xml"/><Relationship Id="rIdGioNav37" Type="http://schemas.openxmlformats.org/officeDocument/2006/relationships/slide" Target="/ppt/slides/slide53.xml"/><Relationship Id="rIdGioNav38" Type="http://schemas.openxmlformats.org/officeDocument/2006/relationships/slide" Target="/ppt/slides/slide36.xml"/><Relationship Id="rIdGioNav40"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6" Type="http://schemas.openxmlformats.org/officeDocument/2006/relationships/slide" Target="/ppt/slides/slide35.xml"/><Relationship Id="rIdGioNav37" Type="http://schemas.openxmlformats.org/officeDocument/2006/relationships/slide" Target="/ppt/slides/slide53.xml"/><Relationship Id="rIdGioNav38" Type="http://schemas.openxmlformats.org/officeDocument/2006/relationships/slide" Target="/ppt/slides/slide37.xml"/><Relationship Id="rIdGioNav40" Type="http://schemas.openxmlformats.org/officeDocument/2006/relationships/slide" Target="/ppt/slid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42" Type="http://schemas.openxmlformats.org/officeDocument/2006/relationships/slide" Target="/ppt/slides/slide36.xml"/><Relationship Id="rIdGioNav43" Type="http://schemas.openxmlformats.org/officeDocument/2006/relationships/slide" Target="/ppt/slides/slide53.xml"/><Relationship Id="rIdGioNav44" Type="http://schemas.openxmlformats.org/officeDocument/2006/relationships/slide" Target="/ppt/slides/slide38.xml"/><Relationship Id="rIdGioNav46" Type="http://schemas.openxmlformats.org/officeDocument/2006/relationships/slide" Target="/ppt/slides/slide3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23" Type="http://schemas.openxmlformats.org/officeDocument/2006/relationships/slide" Target="/ppt/slides/slide37.xml"/><Relationship Id="rIdGioNav24" Type="http://schemas.openxmlformats.org/officeDocument/2006/relationships/slide" Target="/ppt/slides/slide53.xml"/><Relationship Id="rIdGioNav25" Type="http://schemas.openxmlformats.org/officeDocument/2006/relationships/slide" Target="/ppt/slides/slide39.xml"/><Relationship Id="rIdGioNav27" Type="http://schemas.openxmlformats.org/officeDocument/2006/relationships/slide" Target="/ppt/slides/slide4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29" Type="http://schemas.openxmlformats.org/officeDocument/2006/relationships/slide" Target="/ppt/slides/slide38.xml"/><Relationship Id="rIdGioNav30" Type="http://schemas.openxmlformats.org/officeDocument/2006/relationships/slide" Target="/ppt/slides/slide53.xml"/><Relationship Id="rIdGioNav31" Type="http://schemas.openxmlformats.org/officeDocument/2006/relationships/slide" Target="/ppt/slides/slide40.xml"/><Relationship Id="rIdGioNav33" Type="http://schemas.openxmlformats.org/officeDocument/2006/relationships/slide" Target="/ppt/slides/slide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33" Type="http://schemas.openxmlformats.org/officeDocument/2006/relationships/slide" Target="/ppt/slides/slide39.xml"/><Relationship Id="rIdGioNav34" Type="http://schemas.openxmlformats.org/officeDocument/2006/relationships/slide" Target="/ppt/slides/slide53.xml"/><Relationship Id="rIdGioNav35" Type="http://schemas.openxmlformats.org/officeDocument/2006/relationships/slide" Target="/ppt/slides/slide41.xml"/><Relationship Id="rIdGioNav37" Type="http://schemas.openxmlformats.org/officeDocument/2006/relationships/slide" Target="/ppt/slides/slide3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GioNav40" Type="http://schemas.openxmlformats.org/officeDocument/2006/relationships/slide" Target="/ppt/slides/slide40.xml"/><Relationship Id="rIdGioNav41" Type="http://schemas.openxmlformats.org/officeDocument/2006/relationships/slide" Target="/ppt/slides/slide53.xml"/><Relationship Id="rIdGioNav42" Type="http://schemas.openxmlformats.org/officeDocument/2006/relationships/slide" Target="/ppt/slides/slide42.xml"/><Relationship Id="rIdGioNav44" Type="http://schemas.openxmlformats.org/officeDocument/2006/relationships/slide" Target="/ppt/slides/slide3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GioNav33" Type="http://schemas.openxmlformats.org/officeDocument/2006/relationships/slide" Target="/ppt/slides/slide41.xml"/><Relationship Id="rIdGioNav34" Type="http://schemas.openxmlformats.org/officeDocument/2006/relationships/slide" Target="/ppt/slides/slide53.xml"/><Relationship Id="rIdGioNav35" Type="http://schemas.openxmlformats.org/officeDocument/2006/relationships/slide" Target="/ppt/slides/slide43.xml"/><Relationship Id="rIdGioNav37" Type="http://schemas.openxmlformats.org/officeDocument/2006/relationships/slide" Target="/ppt/slides/slide4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GioNav20" Type="http://schemas.openxmlformats.org/officeDocument/2006/relationships/slide" Target="/ppt/slides/slide42.xml"/><Relationship Id="rIdGioNav21" Type="http://schemas.openxmlformats.org/officeDocument/2006/relationships/slide" Target="/ppt/slides/slide53.xml"/><Relationship Id="rIdGioNav22" Type="http://schemas.openxmlformats.org/officeDocument/2006/relationships/slide" Target="/ppt/slides/slide44.xml"/><Relationship Id="rIdGioNav24" Type="http://schemas.openxmlformats.org/officeDocument/2006/relationships/slide" Target="/ppt/slides/slide4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GioNav42" Type="http://schemas.openxmlformats.org/officeDocument/2006/relationships/slide" Target="/ppt/slides/slide43.xml"/><Relationship Id="rIdGioNav43" Type="http://schemas.openxmlformats.org/officeDocument/2006/relationships/slide" Target="/ppt/slides/slide53.xml"/><Relationship Id="rIdGioNav44" Type="http://schemas.openxmlformats.org/officeDocument/2006/relationships/slide" Target="/ppt/slides/slide45.xml"/><Relationship Id="rIdGioNav46" Type="http://schemas.openxmlformats.org/officeDocument/2006/relationships/slide" Target="/ppt/slid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GioNav40" Type="http://schemas.openxmlformats.org/officeDocument/2006/relationships/slide" Target="/ppt/slides/slide44.xml"/><Relationship Id="rIdGioNav41" Type="http://schemas.openxmlformats.org/officeDocument/2006/relationships/slide" Target="/ppt/slides/slide53.xml"/><Relationship Id="rIdGioNav42" Type="http://schemas.openxmlformats.org/officeDocument/2006/relationships/slide" Target="/ppt/slides/slide46.xml"/><Relationship Id="rIdGioNav44" Type="http://schemas.openxmlformats.org/officeDocument/2006/relationships/slide" Target="/ppt/slides/slide4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GioNav33" Type="http://schemas.openxmlformats.org/officeDocument/2006/relationships/slide" Target="/ppt/slides/slide45.xml"/><Relationship Id="rIdGioNav34" Type="http://schemas.openxmlformats.org/officeDocument/2006/relationships/slide" Target="/ppt/slides/slide53.xml"/><Relationship Id="rIdGioNav35" Type="http://schemas.openxmlformats.org/officeDocument/2006/relationships/slide" Target="/ppt/slides/slide47.xml"/><Relationship Id="rIdGioNav37" Type="http://schemas.openxmlformats.org/officeDocument/2006/relationships/slide" Target="/ppt/slides/slide4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GioNav20" Type="http://schemas.openxmlformats.org/officeDocument/2006/relationships/slide" Target="/ppt/slides/slide46.xml"/><Relationship Id="rIdGioNav21" Type="http://schemas.openxmlformats.org/officeDocument/2006/relationships/slide" Target="/ppt/slides/slide53.xml"/><Relationship Id="rIdGioNav22" Type="http://schemas.openxmlformats.org/officeDocument/2006/relationships/slide" Target="/ppt/slides/slide48.xml"/><Relationship Id="rIdGioNav24" Type="http://schemas.openxmlformats.org/officeDocument/2006/relationships/slide" Target="/ppt/slides/slide4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GioNav37" Type="http://schemas.openxmlformats.org/officeDocument/2006/relationships/slide" Target="/ppt/slides/slide47.xml"/><Relationship Id="rIdGioNav38" Type="http://schemas.openxmlformats.org/officeDocument/2006/relationships/slide" Target="/ppt/slides/slide53.xml"/><Relationship Id="rIdGioNav39" Type="http://schemas.openxmlformats.org/officeDocument/2006/relationships/slide" Target="/ppt/slides/slide49.xml"/><Relationship Id="rIdGioNav41" Type="http://schemas.openxmlformats.org/officeDocument/2006/relationships/slide" Target="/ppt/slides/slide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GioNav38" Type="http://schemas.openxmlformats.org/officeDocument/2006/relationships/slide" Target="/ppt/slides/slide48.xml"/><Relationship Id="rIdGioNav39" Type="http://schemas.openxmlformats.org/officeDocument/2006/relationships/slide" Target="/ppt/slides/slide53.xml"/><Relationship Id="rIdGioNav40" Type="http://schemas.openxmlformats.org/officeDocument/2006/relationships/slide" Target="/ppt/slides/slide50.xml"/><Relationship Id="rIdGioNav42" Type="http://schemas.openxmlformats.org/officeDocument/2006/relationships/slide" Target="/ppt/slides/slide4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GioNav24" Type="http://schemas.openxmlformats.org/officeDocument/2006/relationships/slide" Target="/ppt/slides/slide49.xml"/><Relationship Id="rIdGioNav25" Type="http://schemas.openxmlformats.org/officeDocument/2006/relationships/slide" Target="/ppt/slides/slide53.xml"/><Relationship Id="rIdGioNav26" Type="http://schemas.openxmlformats.org/officeDocument/2006/relationships/slide" Target="/ppt/slides/slide51.xml"/><Relationship Id="rIdGioNav28" Type="http://schemas.openxmlformats.org/officeDocument/2006/relationships/slide" Target="/ppt/slides/slide4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GioNav33" Type="http://schemas.openxmlformats.org/officeDocument/2006/relationships/slide" Target="/ppt/slides/slide50.xml"/><Relationship Id="rIdGioNav34" Type="http://schemas.openxmlformats.org/officeDocument/2006/relationships/slide" Target="/ppt/slides/slide53.xml"/><Relationship Id="rIdGioNav35" Type="http://schemas.openxmlformats.org/officeDocument/2006/relationships/slide" Target="/ppt/slides/slide5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GioNav11" Type="http://schemas.openxmlformats.org/officeDocument/2006/relationships/slide" Target="/ppt/slides/slide51.xml"/><Relationship Id="rIdGioNav12" Type="http://schemas.openxmlformats.org/officeDocument/2006/relationships/slide" Target="/ppt/slides/slide53.xml"/><Relationship Id="rIdGioNav13" Type="http://schemas.openxmlformats.org/officeDocument/2006/relationships/slide" Target="/ppt/slides/slide52.xml"/></Relationships>
</file>

<file path=ppt/slides/_rels/slide53.xml.rels>&#65279;<?xml version="1.0" encoding="utf-8"?><Relationships xmlns="http://schemas.openxmlformats.org/package/2006/relationships"><Relationship Id="R238895bd4784400f" Type="http://schemas.openxmlformats.org/officeDocument/2006/relationships/slideLayout" Target="/ppt/slideLayouts/interactive-slideLayout6.xml"/><Relationship Id="R2acf863cee8f490f" Type="http://schemas.openxmlformats.org/officeDocument/2006/relationships/slide" Target="/ppt/slides/slide1.xml"/><Relationship Id="Rb04d3f5898b242c0" Type="http://schemas.openxmlformats.org/officeDocument/2006/relationships/slide" Target="/ppt/slides/slide2.xml"/><Relationship Id="R8964e0b9b4b04fdd" Type="http://schemas.openxmlformats.org/officeDocument/2006/relationships/slide" Target="/ppt/slides/slide3.xml"/><Relationship Id="Rfc4a039cb2594025" Type="http://schemas.openxmlformats.org/officeDocument/2006/relationships/slide" Target="/ppt/slides/slide4.xml"/><Relationship Id="Rf226a4536dae484e" Type="http://schemas.openxmlformats.org/officeDocument/2006/relationships/slide" Target="/ppt/slides/slide5.xml"/><Relationship Id="R32ffc081d16e4932" Type="http://schemas.openxmlformats.org/officeDocument/2006/relationships/slide" Target="/ppt/slides/slide6.xml"/><Relationship Id="Rfd91cb4978d44b1d" Type="http://schemas.openxmlformats.org/officeDocument/2006/relationships/slide" Target="/ppt/slides/slide7.xml"/><Relationship Id="R6389c2dd789b4061" Type="http://schemas.openxmlformats.org/officeDocument/2006/relationships/slide" Target="/ppt/slides/slide8.xml"/><Relationship Id="R91a074b2bfeb4a68" Type="http://schemas.openxmlformats.org/officeDocument/2006/relationships/slide" Target="/ppt/slides/slide9.xml"/><Relationship Id="R6001d1696f31432f" Type="http://schemas.openxmlformats.org/officeDocument/2006/relationships/slide" Target="/ppt/slides/slide10.xml"/><Relationship Id="R721852843b854716" Type="http://schemas.openxmlformats.org/officeDocument/2006/relationships/slide" Target="/ppt/slides/slide11.xml"/><Relationship Id="R0d899f5e48d14092" Type="http://schemas.openxmlformats.org/officeDocument/2006/relationships/slide" Target="/ppt/slides/slide12.xml"/><Relationship Id="R7c741d81f83049b7" Type="http://schemas.openxmlformats.org/officeDocument/2006/relationships/slide" Target="/ppt/slides/slide13.xml"/><Relationship Id="Ra8a05612417a49aa" Type="http://schemas.openxmlformats.org/officeDocument/2006/relationships/slide" Target="/ppt/slides/slide14.xml"/><Relationship Id="R97e171bbc65b4983" Type="http://schemas.openxmlformats.org/officeDocument/2006/relationships/slide" Target="/ppt/slides/slide15.xml"/><Relationship Id="R222c97e89b9b4b90" Type="http://schemas.openxmlformats.org/officeDocument/2006/relationships/slide" Target="/ppt/slides/slide16.xml"/><Relationship Id="R1096f271f3714b6f" Type="http://schemas.openxmlformats.org/officeDocument/2006/relationships/slide" Target="/ppt/slides/slide1.xml"/><Relationship Id="R89a5df412fa7471f" Type="http://schemas.openxmlformats.org/officeDocument/2006/relationships/slide" Target="/ppt/slides/slide54.xml"/><Relationship Id="R1eaaf47c5328448d" Type="http://schemas.openxmlformats.org/officeDocument/2006/relationships/hyperlink" Target="https://giophysics.com/lessons/powerpoints/" TargetMode="External"/><Relationship Id="R856e81fb74fa4aa9" Type="http://schemas.openxmlformats.org/officeDocument/2006/relationships/notesSlide" Target="/ppt/notesSlides/interactive-notesSlide1.xml"/></Relationships>
</file>

<file path=ppt/slides/_rels/slide54.xml.rels>&#65279;<?xml version="1.0" encoding="utf-8"?><Relationships xmlns="http://schemas.openxmlformats.org/package/2006/relationships"><Relationship Id="R1607b07ed8d64657" Type="http://schemas.openxmlformats.org/officeDocument/2006/relationships/slideLayout" Target="/ppt/slideLayouts/interactive-slideLayout6.xml"/><Relationship Id="Rbbaf7dc989244bc4" Type="http://schemas.openxmlformats.org/officeDocument/2006/relationships/slide" Target="/ppt/slides/slide17.xml"/><Relationship Id="R4b22724f16d44f9e" Type="http://schemas.openxmlformats.org/officeDocument/2006/relationships/slide" Target="/ppt/slides/slide18.xml"/><Relationship Id="R9ba3d2eb745d4ce7" Type="http://schemas.openxmlformats.org/officeDocument/2006/relationships/slide" Target="/ppt/slides/slide19.xml"/><Relationship Id="Re5e3ad6ebe5e455e" Type="http://schemas.openxmlformats.org/officeDocument/2006/relationships/slide" Target="/ppt/slides/slide20.xml"/><Relationship Id="R6ea4e571da3f463f" Type="http://schemas.openxmlformats.org/officeDocument/2006/relationships/slide" Target="/ppt/slides/slide21.xml"/><Relationship Id="R004f734424844082" Type="http://schemas.openxmlformats.org/officeDocument/2006/relationships/slide" Target="/ppt/slides/slide22.xml"/><Relationship Id="R9a9ea41b58cd4995" Type="http://schemas.openxmlformats.org/officeDocument/2006/relationships/slide" Target="/ppt/slides/slide23.xml"/><Relationship Id="Rbb064670215e4b74" Type="http://schemas.openxmlformats.org/officeDocument/2006/relationships/slide" Target="/ppt/slides/slide24.xml"/><Relationship Id="R0681eaf2b6d34fc6" Type="http://schemas.openxmlformats.org/officeDocument/2006/relationships/slide" Target="/ppt/slides/slide25.xml"/><Relationship Id="R9c0fa84abfd34664" Type="http://schemas.openxmlformats.org/officeDocument/2006/relationships/slide" Target="/ppt/slides/slide26.xml"/><Relationship Id="R939528f7a7b54049" Type="http://schemas.openxmlformats.org/officeDocument/2006/relationships/slide" Target="/ppt/slides/slide27.xml"/><Relationship Id="Ree9616bb368347ae" Type="http://schemas.openxmlformats.org/officeDocument/2006/relationships/slide" Target="/ppt/slides/slide28.xml"/><Relationship Id="R2575e286412e4545" Type="http://schemas.openxmlformats.org/officeDocument/2006/relationships/slide" Target="/ppt/slides/slide29.xml"/><Relationship Id="R4444924ba63a4c07" Type="http://schemas.openxmlformats.org/officeDocument/2006/relationships/slide" Target="/ppt/slides/slide30.xml"/><Relationship Id="R89124de0d72d42e7" Type="http://schemas.openxmlformats.org/officeDocument/2006/relationships/slide" Target="/ppt/slides/slide31.xml"/><Relationship Id="R845c202f80a249e7" Type="http://schemas.openxmlformats.org/officeDocument/2006/relationships/slide" Target="/ppt/slides/slide32.xml"/><Relationship Id="R81dec02b66164a51" Type="http://schemas.openxmlformats.org/officeDocument/2006/relationships/slide" Target="/ppt/slides/slide1.xml"/><Relationship Id="R8f49cf7f159e424d" Type="http://schemas.openxmlformats.org/officeDocument/2006/relationships/slide" Target="/ppt/slides/slide53.xml"/><Relationship Id="Rabb891ac2533400a" Type="http://schemas.openxmlformats.org/officeDocument/2006/relationships/slide" Target="/ppt/slides/slide55.xml"/><Relationship Id="R87eaec81de71415c" Type="http://schemas.openxmlformats.org/officeDocument/2006/relationships/hyperlink" Target="https://giophysics.com/lessons/powerpoints/" TargetMode="External"/><Relationship Id="R02ded89f60424097" Type="http://schemas.openxmlformats.org/officeDocument/2006/relationships/notesSlide" Target="/ppt/notesSlides/interactive-notesSlide2.xml"/></Relationships>
</file>

<file path=ppt/slides/_rels/slide55.xml.rels>&#65279;<?xml version="1.0" encoding="utf-8"?><Relationships xmlns="http://schemas.openxmlformats.org/package/2006/relationships"><Relationship Id="R422d3b130ede487a" Type="http://schemas.openxmlformats.org/officeDocument/2006/relationships/slideLayout" Target="/ppt/slideLayouts/interactive-slideLayout6.xml"/><Relationship Id="R7c445e45f40d4343" Type="http://schemas.openxmlformats.org/officeDocument/2006/relationships/slide" Target="/ppt/slides/slide33.xml"/><Relationship Id="Rb19629c99b3c4ac1" Type="http://schemas.openxmlformats.org/officeDocument/2006/relationships/slide" Target="/ppt/slides/slide34.xml"/><Relationship Id="R7931e3e67f4c4c36" Type="http://schemas.openxmlformats.org/officeDocument/2006/relationships/slide" Target="/ppt/slides/slide35.xml"/><Relationship Id="R766869180d2d45ab" Type="http://schemas.openxmlformats.org/officeDocument/2006/relationships/slide" Target="/ppt/slides/slide36.xml"/><Relationship Id="Rbb9dac09824647a4" Type="http://schemas.openxmlformats.org/officeDocument/2006/relationships/slide" Target="/ppt/slides/slide37.xml"/><Relationship Id="R74fb4bba1e14467e" Type="http://schemas.openxmlformats.org/officeDocument/2006/relationships/slide" Target="/ppt/slides/slide38.xml"/><Relationship Id="R72b0d92084924058" Type="http://schemas.openxmlformats.org/officeDocument/2006/relationships/slide" Target="/ppt/slides/slide39.xml"/><Relationship Id="Rc6adcf7829c44576" Type="http://schemas.openxmlformats.org/officeDocument/2006/relationships/slide" Target="/ppt/slides/slide40.xml"/><Relationship Id="R4b8adaa6c4624a11" Type="http://schemas.openxmlformats.org/officeDocument/2006/relationships/slide" Target="/ppt/slides/slide41.xml"/><Relationship Id="Rf56616deeadf4a24" Type="http://schemas.openxmlformats.org/officeDocument/2006/relationships/slide" Target="/ppt/slides/slide42.xml"/><Relationship Id="R9762958f4fca4657" Type="http://schemas.openxmlformats.org/officeDocument/2006/relationships/slide" Target="/ppt/slides/slide43.xml"/><Relationship Id="R7c811b67dc3d4ff0" Type="http://schemas.openxmlformats.org/officeDocument/2006/relationships/slide" Target="/ppt/slides/slide44.xml"/><Relationship Id="Rff2e8be31d29414f" Type="http://schemas.openxmlformats.org/officeDocument/2006/relationships/slide" Target="/ppt/slides/slide45.xml"/><Relationship Id="Raccf5ec2745d41ba" Type="http://schemas.openxmlformats.org/officeDocument/2006/relationships/slide" Target="/ppt/slides/slide46.xml"/><Relationship Id="R38b90a6c3eea4000" Type="http://schemas.openxmlformats.org/officeDocument/2006/relationships/slide" Target="/ppt/slides/slide47.xml"/><Relationship Id="R3f611e8049064300" Type="http://schemas.openxmlformats.org/officeDocument/2006/relationships/slide" Target="/ppt/slides/slide48.xml"/><Relationship Id="Rf14550281c4745c1" Type="http://schemas.openxmlformats.org/officeDocument/2006/relationships/slide" Target="/ppt/slides/slide1.xml"/><Relationship Id="R8dd38316cc4a4165" Type="http://schemas.openxmlformats.org/officeDocument/2006/relationships/slide" Target="/ppt/slides/slide54.xml"/><Relationship Id="Rbdae152e27af43b7" Type="http://schemas.openxmlformats.org/officeDocument/2006/relationships/slide" Target="/ppt/slides/slide56.xml"/><Relationship Id="R6e4e21b6364749d0" Type="http://schemas.openxmlformats.org/officeDocument/2006/relationships/hyperlink" Target="https://giophysics.com/lessons/powerpoints/" TargetMode="External"/><Relationship Id="Rb482f858bd2f4437" Type="http://schemas.openxmlformats.org/officeDocument/2006/relationships/notesSlide" Target="/ppt/notesSlides/interactive-notesSlide3.xml"/></Relationships>
</file>

<file path=ppt/slides/_rels/slide56.xml.rels>&#65279;<?xml version="1.0" encoding="utf-8"?><Relationships xmlns="http://schemas.openxmlformats.org/package/2006/relationships"><Relationship Id="R50c821637a4d469a" Type="http://schemas.openxmlformats.org/officeDocument/2006/relationships/slideLayout" Target="/ppt/slideLayouts/interactive-slideLayout6.xml"/><Relationship Id="R2085cd7bcfed4ee9" Type="http://schemas.openxmlformats.org/officeDocument/2006/relationships/slide" Target="/ppt/slides/slide49.xml"/><Relationship Id="Rb6ced8bd84964f07" Type="http://schemas.openxmlformats.org/officeDocument/2006/relationships/slide" Target="/ppt/slides/slide50.xml"/><Relationship Id="R01c7a799e7ad4ee0" Type="http://schemas.openxmlformats.org/officeDocument/2006/relationships/slide" Target="/ppt/slides/slide51.xml"/><Relationship Id="Rfb956292c6b042ed" Type="http://schemas.openxmlformats.org/officeDocument/2006/relationships/slide" Target="/ppt/slides/slide52.xml"/><Relationship Id="Rdd50bcc1a51046e4" Type="http://schemas.openxmlformats.org/officeDocument/2006/relationships/slide" Target="/ppt/slides/slide1.xml"/><Relationship Id="R3c97032a3eb34eca" Type="http://schemas.openxmlformats.org/officeDocument/2006/relationships/slide" Target="/ppt/slides/slide55.xml"/><Relationship Id="Rb0db8d349efc4946" Type="http://schemas.openxmlformats.org/officeDocument/2006/relationships/hyperlink" Target="https://giophysics.com/lessons/powerpoints/" TargetMode="External"/><Relationship Id="Reea564cdcb184c61" Type="http://schemas.openxmlformats.org/officeDocument/2006/relationships/notesSlide" Target="/ppt/notesSlides/interactive-notesSlide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 · Final Examination</a:t>
            </a:r>
          </a:p>
        </p:txBody>
      </p:sp>
      <p:sp>
        <p:nvSpPr>
          <p:cNvPr id="5" name="text"/>
          <p:cNvSpPr txBox="1"/>
          <p:nvPr/>
        </p:nvSpPr>
        <p:spPr>
          <a:xfrm>
            <a:off x="558800" y="2038350"/>
            <a:ext cx="11074400" cy="8255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The whole of calculus-based mechanics, weighted to the second half of the course: momentum and collisions, rotational kinematics and dynamics, angular momentum and precession, static equilibrium and elasticity, gravitation and orbits, and oscillations, with fluids as an extension. Kinematics, Newton's laws, work and energy are sampled from the first half, and every answer is expected to name the system, the conservation law and the approximation it rests on.</a:t>
            </a:r>
          </a:p>
        </p:txBody>
      </p:sp>
      <p:sp>
        <p:nvSpPr>
          <p:cNvPr id="6" name="panel"/>
          <p:cNvSpPr/>
          <p:nvPr/>
        </p:nvSpPr>
        <p:spPr>
          <a:xfrm>
            <a:off x="558800" y="3092450"/>
            <a:ext cx="11074400" cy="12700"/>
          </a:xfrm>
          <a:prstGeom prst="rect">
            <a:avLst/>
          </a:prstGeom>
          <a:solidFill>
            <a:srgbClr val="C6C8BB"/>
          </a:solidFill>
          <a:ln>
            <a:noFill/>
          </a:ln>
        </p:spPr>
      </p:sp>
      <p:sp>
        <p:nvSpPr>
          <p:cNvPr id="7" name="fact-label"/>
          <p:cNvSpPr txBox="1"/>
          <p:nvPr/>
        </p:nvSpPr>
        <p:spPr>
          <a:xfrm>
            <a:off x="558800" y="3270250"/>
            <a:ext cx="1320800" cy="379730"/>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270250"/>
            <a:ext cx="97536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cumulative university final: conceptual multiple choice, structured problems, a data-analysis question and two extended derivations</a:t>
            </a:r>
          </a:p>
        </p:txBody>
      </p:sp>
      <p:sp>
        <p:nvSpPr>
          <p:cNvPr id="9" name="fact-label"/>
          <p:cNvSpPr txBox="1"/>
          <p:nvPr/>
        </p:nvSpPr>
        <p:spPr>
          <a:xfrm>
            <a:off x="558800" y="373888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73888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116 in total — Core course route 115, Extension adds 1</a:t>
            </a:r>
          </a:p>
        </p:txBody>
      </p:sp>
      <p:sp>
        <p:nvSpPr>
          <p:cNvPr id="11" name="fact-label"/>
          <p:cNvSpPr txBox="1"/>
          <p:nvPr/>
        </p:nvSpPr>
        <p:spPr>
          <a:xfrm>
            <a:off x="558800" y="401764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401764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150 minutes · 18 questions</a:t>
            </a:r>
          </a:p>
        </p:txBody>
      </p:sp>
      <p:sp>
        <p:nvSpPr>
          <p:cNvPr id="13" name="fact-label"/>
          <p:cNvSpPr txBox="1"/>
          <p:nvPr/>
        </p:nvSpPr>
        <p:spPr>
          <a:xfrm>
            <a:off x="558800" y="429641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29641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9   ·   Demanding 6   ·   Discriminating 3</a:t>
            </a:r>
          </a:p>
        </p:txBody>
      </p:sp>
      <p:sp>
        <p:nvSpPr>
          <p:cNvPr id="15" name="fact-label"/>
          <p:cNvSpPr txBox="1"/>
          <p:nvPr/>
        </p:nvSpPr>
        <p:spPr>
          <a:xfrm>
            <a:off x="558800" y="457517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57517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UPI-01, UPI-02, UPI-03, UPI-04, UPI-05, UPI-06, UPI-07, UPI-08, UPI-09, UPI-10, UPI-11, UPI-12, UPI-13, UPI-14, UPI-15</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52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UPI-01.02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Dry sand drains through a circular hole of diameter D in the flat base of a hopper. Experiments show that the mass flow rate ṁ, in kg/s, does not depend on the depth of sand above the hole. Assume that ṁ depends only on the bulk density ρ of the sand, the gravitational field strength g and the diameter D, and use dimensional analysis. If the diameter of the hole is doubled, by what factor does the mass flow rate increase?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2.8</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4.0</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5.7</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52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5.7</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Writing ṁ = kρᵃgᵇDᶜ and matching dimensions, kg s⁻¹ = (kg m⁻³)ᵃ(m s⁻²)ᵇmᶜ gives a = 1 from mass, b = ½ from time and c = 3 − ½ = 5/2 from length, so ṁ ∝ ρg^(1/2)D^(5/2) and doubling D multiplies ṁ by 2^(5/2) = 5.7. B is the answer of a candidate who assumes the flow rate scales with the area of the hole, which silently assumes the sand leaves at a speed independent of D; the dimensional result shows that the exit speed must scale as √(gD). D comes from forgetting that g carries a dimension of length, so that the length balance reads c − 3 = 0 and c = 3. A, 2^(3/2), combines an exit speed √(gD) with an opening proportional to D rather than D², as if the hole were a long slot of width D instead of a circle.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52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UPI-01.06, UPI-03.01   ·   U2</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moves in the xy-plane with position vector r(t) = (2.0t² − 8.0t) î + (6.0t − 1.0t²) ĵ, where r is in metres and t is in seconds. At what time is the speed of the particle least?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2.0 s</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2.2 s</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 s</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 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52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2.2 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velocity is v = (4.0t − 8.0) î + (6.0 − 2.0t) ĵ and the acceleration is the constant a = 4.0 î − 2.0 ĵ. Because d(v ⋅ v)/dt = 2v ⋅ a, the speed is stationary when v ⋅ a = 20t − 44 = 0, which gives t = 2.2 s, where the speed is 1.8 m/s. A is the instant at which the x-component of velocity vanishes and D the instant at which the y-component vanishes; each is tempting because in one-dimensional motion the speed is least where the velocity is zero, but here the other component is still non-zero, and the speeds at those instants are 2.0 m/s and 4.0 m/s. C simply averages those two instants, which has no physical basis: where the minimum falls is set by the components of the acceleration, not by splitting the difference.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52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UPI-04.08, UPI-05.01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12 kg crate rests on a loading ramp inclined at 20° to the horizontal. The coefficients of friction between the crate and the ramp are μₛ = 0.60 and μₖ = 0.45. Take g = 9.81 m/s². What is the magnitude of the friction force that the ramp exerts on the crate?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40 N</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50 N</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66 N</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71 N</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52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40 N</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tan 20° = 0.36 is less than μₛ, the crate stays at rest, and static friction takes whatever value equilibrium requires: along the ramp f = mg sin 20° = 40 N. C is μₛN = μₛmg cos 20° = 66 N, which is only the largest value static friction can reach; candidates who treat μₛN as the friction force rather than as a ceiling choose it. B is μₖmg cos 20° = 50 N and applies the kinetic coefficient to a crate that is not sliding. D is μₛmg = 71 N, which compounds the ceiling error by taking the normal force on an incline to be the whole weight.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52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UPI-07.04, UPI-07.05   ·   U1</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atom adsorbed on a crystal surface can move only along a straight row of binding sites. Along the row its potential energy is U(x) = −U₀ cos(2πx/a), where U₀ is a positive constant and a is the spacing of the sites, so that the sites lie at x = 0, ±a, ±2a and so on. For positions between x = 0 and x = a/2, where is the force that the surface exerts on the atom along the row greatest in magnitude, and in which direction does that force point there?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At x = a/2, pointing towards x = 0</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At x = a/4, pointing away from x = 0</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At x = a/2, pointing away from x = 0</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At x = a/4, pointing towards x = 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52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At x = a/4, pointing towards x = 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Along the row the force is F = −dU/dx = −(2πU₀/a) sin(2πx/a). Between x = 0 and x = a/2 the sine is positive, so F is negative: the surface pulls the atom back towards the site at x = 0. The magnitude of F is greatest where the sine equals 1, at x = a/4, which is where U changes most steeply with position; U is zero there, midway between its least value −U₀ at the site and its greatest value +U₀ at x = a/2. B has the right position and the wrong direction: it follows from writing F = +dU/dx, which would push the atom up the slope of U, away from the site where its energy is least. A and C tempt candidates who equate a large potential energy with a large force and so pick the top of the barrier at x = a/2. But U has zero slope at its maximum, so the force there is zero and the atom is in unstable equilibrium, whichever direction is attached to it. A pairs that position with the direction the force has everywhere else in the range, and C pairs it with the reversed direction that the sign error in B produces.</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52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UPI-08.01, UPI-08.02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0.170 kg ice-hockey puck slides at 6.00 m/s directly towards a player, who strikes it straight back along the same line. The force of the stick on the puck, directed away from the player, rises linearly from zero to 800 N in 4.0 ms, stays at 800 N for 3.0 ms, then falls linearly to zero in a further 3.0 ms. Friction with the ice is negligible. What is the speed of the puck just after the strike?</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17.5 m/s</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24.6 m/s</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30.6 m/s</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36.6 m/s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52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24.6 m/s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impulse is the area under the force–time profile: 1.6 N s + 2.4 N s + 1.2 N s = 5.2 N s. Taking the direction away from the player as positive, the momentum changes from (0.170)(−6.00) = −1.02 kg m/s to −1.02 + 5.2 = 4.18 kg m/s, so the puck leaves at 24.6 m/s. C is J/m = 30.6 m/s, the answer of a candidate who treats the puck as starting from rest and forgets that part of the impulse is spent reversing it. D adds the incoming speed instead of subtracting it, a sign error in the initial momentum. A treats the pulse as a single triangle of height 800 N spread over the whole 10 ms, which gives an impulse of only 4.0 N s because it discards the plateau.</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52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UPI-09.05, UPI-09.07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bicycle wheel of radius 0.35 m rolls without slipping along a level road, its centre moving at 7.0 m/s. Relative to the road, what are the speed of the point at the top of the rim and the speed of a point on the rim level with the axle?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 m/s at the top; 9.9 m/s level with the axle</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 m/s at the top; 7.0 m/s level with the axle</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7.0 m/s at the top; 7.0 m/s level with the axle</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14 m/s at the top; 14 m/s level with the axle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52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14 m/s at the top; 9.9 m/s level with the axle</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velocity of any point on the rim is the velocity of the centre plus the velocity due to rotation about the centre, of magnitude ωR = 7.0 m/s and tangent to the rim. At the top both contributions point forwards, giving 14 m/s; level with the axle the rotational contribution is vertical, perpendicular to the forward 7.0 m/s, so the speed is 7.0√2 = 9.9 m/s. C gives every rim point the rim speed ωR, which is correct only in the frame moving with the axle. D adds the two speeds as scalars at the side as well as at the top, ignoring that they are perpendicular there. B keeps only the translational part at the side, as though a vertical contribution could not add to the speed.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52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UPI-01.06, UPI-11.05   ·   U1</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spinning bicycle wheel is mounted at one end of a light horizontal axle whose other end rests on a frictionless pivot at the origin. The axle lies along the x-axis with the wheel's centre at x = +0.150 m, and the z-axis points vertically upwards. The wheel has mass 2.00 kg and moment of inertia 0.120 kg m² about the axle, and it spins at 40.0 rad/s with its spin angular momentum pointing in the +x direction. Take g = 9.81 m/s². In the fast-spin approximation, at what rate does the axle precess, and in which sense does it turn when viewed from above, looking down the z-axis?</a:t>
            </a:r>
          </a:p>
        </p:txBody>
      </p:sp>
      <p:sp>
        <p:nvSpPr>
          <p:cNvPr id="14" name="choice-letter"/>
          <p:cNvSpPr txBox="1"/>
          <p:nvPr/>
        </p:nvSpPr>
        <p:spPr>
          <a:xfrm>
            <a:off x="558800" y="25971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5971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0.61 rad/s, clockwise</a:t>
            </a:r>
          </a:p>
        </p:txBody>
      </p:sp>
      <p:sp>
        <p:nvSpPr>
          <p:cNvPr id="16" name="choice-letter"/>
          <p:cNvSpPr txBox="1"/>
          <p:nvPr/>
        </p:nvSpPr>
        <p:spPr>
          <a:xfrm>
            <a:off x="558800" y="29654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9654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 rad/s, counterclockwise</a:t>
            </a:r>
          </a:p>
        </p:txBody>
      </p:sp>
      <p:sp>
        <p:nvSpPr>
          <p:cNvPr id="18" name="choice-letter"/>
          <p:cNvSpPr txBox="1"/>
          <p:nvPr/>
        </p:nvSpPr>
        <p:spPr>
          <a:xfrm>
            <a:off x="558800" y="33337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3337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1.6 rad/s, clockwise</a:t>
            </a:r>
          </a:p>
        </p:txBody>
      </p:sp>
      <p:sp>
        <p:nvSpPr>
          <p:cNvPr id="20" name="choice-letter"/>
          <p:cNvSpPr txBox="1"/>
          <p:nvPr/>
        </p:nvSpPr>
        <p:spPr>
          <a:xfrm>
            <a:off x="558800" y="370205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70205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0.61 rad/s, counterclockwise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52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0.61 rad/s, counterclockwise</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About the pivot the weight exerts a torque τ = r × F = (0.150 m î) × (−19.6 N k̂) = +2.94 N m ĵ. That torque changes the angular momentum L = Iω î = 4.80 kg m²/s î in its own direction, so L swings from +x towards +y, which is counterclockwise seen from above, at Ω = τ/L = 2.94/4.80 = 0.61 rad/s. A has the rate right and the sense wrong: it follows from computing F × r instead of r × F, or from letting L swing opposite to the torque, when dL/dt must point along τ. B and C invert the ratio, but L/τ = 1.6 s is a time, not a rate, and it grows as the spin gets faster, whereas faster spin must mean slower precession because the same torque then turns a larger angular momentum.</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52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UPI-13.02, UPI-13.05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Transit and radial-velocity observations show that a rocky exoplanet has 4.5 times the mass of Earth and 1.5 times its radius. Treat both planets as spherically symmetric. Compared with the values for Earth, how do the gravitational field strength at the planet's surface and the escape speed from its surface change?</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Field strength doubles; escape speed increases by a factor of 1.7</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Field strength doubles; escape speed increases by a factor of 1.4</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Field strength increases by a factor of 3.0; escape speed increases by a factor of 1.7</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Field strength doubles; escape speed increases by a factor of 3.0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52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Field strength doubles; escape speed increases by a factor of 1.7</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surface field is g = GM/R², which scales as 4.5/1.5² = 2.0, and the escape speed is √(2GM/R), which scales as √(4.5/1.5) = √3.0 = 1.7. C uses GM/R for the field strength, which gives 4.5/1.5 = 3.0 and forgets that the inverse-square law squares the radius. D drops the square root from the escape speed: the energy balance ½mv² = GMm/R fixes v², which grows by a factor of 3.0, not v. B writes the escape speed as √(2gR) and scales g by 2.0 while leaving R unchanged, which gives √2.0 = 1.4 and misses that the radius has grown by half as well.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52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UPI-14.03, UPI-14.04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block attached to a horizontal spring slides on a frictionless surface in simple harmonic motion with an amplitude of 0.12 m and a period of 0.80 s. What is the speed of the block when its displacement from equilibrium is 0.060 m?</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0.13 m/s</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0.47 m/s</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0.82 m/s</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0.94 m/s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52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0.82 m/s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Energy conservation in simple harmonic motion gives v = ω√(A² − x²), with ω = 2π/T = 7.85 rad/s, so v = 7.85 × √(0.0144 − 0.0036) = 0.82 m/s. D is the maximum speed ωA, which the block has only as it passes through equilibrium. B is half the maximum speed, the answer of a candidate who assumes the speed falls in proportion to the displacement; because the kinetic energy is ½k(A² − x²), three quarters of the energy is still kinetic at half the amplitude, so the speed is √3/2 of its maximum. A uses the frequency 1/T in place of the angular frequency 2π/T, which makes it a factor of 2π too small.</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52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922965" y="711200"/>
            <a:ext cx="946981" cy="266700"/>
          </a:xfrm>
          <a:prstGeom prst="roundRect">
            <a:avLst>
              <a:gd name="adj" fmla="val 30000"/>
            </a:avLst>
          </a:prstGeom>
          <a:noFill/>
          <a:ln w="9525">
            <a:solidFill>
              <a:srgbClr val="102E29"/>
            </a:solidFill>
          </a:ln>
        </p:spPr>
      </p:sp>
      <p:sp>
        <p:nvSpPr>
          <p:cNvPr id="9" name="chip"/>
          <p:cNvSpPr txBox="1"/>
          <p:nvPr/>
        </p:nvSpPr>
        <p:spPr>
          <a:xfrm>
            <a:off x="8922965" y="711200"/>
            <a:ext cx="94698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Extension</a:t>
            </a:r>
          </a:p>
        </p:txBody>
      </p:sp>
      <p:sp>
        <p:nvSpPr>
          <p:cNvPr id="10" name="panel"/>
          <p:cNvSpPr/>
          <p:nvPr/>
        </p:nvSpPr>
        <p:spPr>
          <a:xfrm>
            <a:off x="7509077" y="711200"/>
            <a:ext cx="1312289" cy="266700"/>
          </a:xfrm>
          <a:prstGeom prst="roundRect">
            <a:avLst>
              <a:gd name="adj" fmla="val 30000"/>
            </a:avLst>
          </a:prstGeom>
          <a:solidFill>
            <a:srgbClr val="102E29"/>
          </a:solidFill>
          <a:ln>
            <a:noFill/>
          </a:ln>
        </p:spPr>
      </p:sp>
      <p:sp>
        <p:nvSpPr>
          <p:cNvPr id="11" name="chip"/>
          <p:cNvSpPr txBox="1"/>
          <p:nvPr/>
        </p:nvSpPr>
        <p:spPr>
          <a:xfrm>
            <a:off x="7509077"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UPI-15.06, UPI-15.07   ·   U3</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Water of density 1000 kg/m³ flows steadily through a horizontal pipe whose internal diameter narrows from 0.040 m to 0.020 m. The speed of the water in the wide section is 1.5 m/s. Treating the water as an ideal incompressible fluid, by how much is the pressure in the narrow section lower than the pressure in the wide section?</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3.4 kPa</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 kPa</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17 kPa</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18 kPa</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20 / 52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922965" y="711200"/>
            <a:ext cx="946981" cy="266700"/>
          </a:xfrm>
          <a:prstGeom prst="roundRect">
            <a:avLst>
              <a:gd name="adj" fmla="val 30000"/>
            </a:avLst>
          </a:prstGeom>
          <a:noFill/>
          <a:ln w="9525">
            <a:solidFill>
              <a:srgbClr val="A9BDB6"/>
            </a:solidFill>
          </a:ln>
        </p:spPr>
      </p:sp>
      <p:sp>
        <p:nvSpPr>
          <p:cNvPr id="9" name="chip"/>
          <p:cNvSpPr txBox="1"/>
          <p:nvPr/>
        </p:nvSpPr>
        <p:spPr>
          <a:xfrm>
            <a:off x="8922965" y="711200"/>
            <a:ext cx="94698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Extension</a:t>
            </a:r>
          </a:p>
        </p:txBody>
      </p:sp>
      <p:sp>
        <p:nvSpPr>
          <p:cNvPr id="10" name="panel"/>
          <p:cNvSpPr/>
          <p:nvPr/>
        </p:nvSpPr>
        <p:spPr>
          <a:xfrm>
            <a:off x="7509077" y="711200"/>
            <a:ext cx="1312289" cy="266700"/>
          </a:xfrm>
          <a:prstGeom prst="roundRect">
            <a:avLst>
              <a:gd name="adj" fmla="val 30000"/>
            </a:avLst>
          </a:prstGeom>
          <a:noFill/>
          <a:ln w="9525">
            <a:solidFill>
              <a:srgbClr val="A9BDB6"/>
            </a:solidFill>
          </a:ln>
        </p:spPr>
      </p:sp>
      <p:sp>
        <p:nvSpPr>
          <p:cNvPr id="11" name="chip"/>
          <p:cNvSpPr txBox="1"/>
          <p:nvPr/>
        </p:nvSpPr>
        <p:spPr>
          <a:xfrm>
            <a:off x="7509077"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17 kPa</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Continuity requires A₁v₁ = A₂v₂, and halving the diameter divides the cross-sectional area by four, so v₂ = 6.0 m/s. Bernoulli's equation along a horizontal streamline then gives p₁ − p₂ = ½ρ(v₂² − v₁²) = 500 × (36 − 2.25) = 1.7 × 10⁴ Pa. A scales the speed with the diameter instead of with the area, taking v₂ = 3.0 m/s. D leaves out the kinetic-energy term for the wide section, which is small here but not negligible. B squares the difference of the speeds, ½ρ(v₂ − v₁)², which is not a term that appears in Bernoulli's equation.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52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UPI-09.04, UPI-10.03, UPI-10.06, UPI-10.07</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laboratory test rig stores braking energy in a flywheel: a uniform steel annular disc of inner radius R₁ = 0.100 m, outer radius R₂ = 0.300 m and thickness 0.0500 m, which spins about its symmetry axis. The density of the steel is 7.80 × 10³ kg/m³. In normal operation the flywheel spins at ω₀ = 314 rad/s.</a:t>
            </a:r>
          </a:p>
        </p:txBody>
      </p:sp>
      <p:sp>
        <p:nvSpPr>
          <p:cNvPr id="14" name="part-ref"/>
          <p:cNvSpPr txBox="1"/>
          <p:nvPr/>
        </p:nvSpPr>
        <p:spPr>
          <a:xfrm>
            <a:off x="558800" y="21678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1678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4041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definition I = ∫r² dm, show that the moment of inertia of a uniform annular disc of mass M about its symmetry axis is I = ½M(R₁² + R₂²).</a:t>
            </a:r>
          </a:p>
        </p:txBody>
      </p:sp>
      <p:sp>
        <p:nvSpPr>
          <p:cNvPr id="17" name="part-ref"/>
          <p:cNvSpPr txBox="1"/>
          <p:nvPr/>
        </p:nvSpPr>
        <p:spPr>
          <a:xfrm>
            <a:off x="558800" y="29400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400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1762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mass of the flywheel, its moment of inertia, and the kinetic energy it stores at ω₀.</a:t>
            </a:r>
          </a:p>
        </p:txBody>
      </p:sp>
      <p:sp>
        <p:nvSpPr>
          <p:cNvPr id="20" name="part-ref"/>
          <p:cNvSpPr txBox="1"/>
          <p:nvPr/>
        </p:nvSpPr>
        <p:spPr>
          <a:xfrm>
            <a:off x="558800" y="35140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140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375031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When the flywheel is disconnected at ω₀ it coasts to rest in 1.50 × 10³ s under a constant frictional torque from its bearings. Determine the frictional torque, the number of revolutions the flywheel makes while coasting, and the rate at which friction dissipates energy at the instant the flywheel is disconnected.</a:t>
            </a:r>
          </a:p>
        </p:txBody>
      </p:sp>
      <p:sp>
        <p:nvSpPr>
          <p:cNvPr id="23" name="part-ref"/>
          <p:cNvSpPr txBox="1"/>
          <p:nvPr/>
        </p:nvSpPr>
        <p:spPr>
          <a:xfrm>
            <a:off x="558800" y="44843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24" name="part-marks"/>
          <p:cNvSpPr txBox="1"/>
          <p:nvPr/>
        </p:nvSpPr>
        <p:spPr>
          <a:xfrm>
            <a:off x="11009102" y="44843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2059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the energy this flywheel stores at ω₀ with the energy stored by a uniform solid disc of the same mass and the same outer radius spinning at the same angular speed, and explain the difference in terms of how the mass is distributed.</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52</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Divides the disc into thin rings of radius r and width dr, each of mass dm = σ(2πr dr), where σ = M/[π(R₂² − R₁²)] is the mass per unit area</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I = ∫ r²σ(2πr) dr from R₁ to R₂ = (πσ/2)(R₂⁴ − R₁⁴)</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Factorises R₂⁴ − R₁⁴ = (R₂² − R₁²)(R₂² + R₁²) and substitutes for σ to obtain I = ½M(R₁² + R₂²)</a:t>
            </a:r>
          </a:p>
        </p:txBody>
      </p:sp>
      <p:sp>
        <p:nvSpPr>
          <p:cNvPr id="21" name="ms-ref"/>
          <p:cNvSpPr txBox="1"/>
          <p:nvPr/>
        </p:nvSpPr>
        <p:spPr>
          <a:xfrm>
            <a:off x="558800" y="24993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2" name="ms-objective"/>
          <p:cNvSpPr txBox="1"/>
          <p:nvPr/>
        </p:nvSpPr>
        <p:spPr>
          <a:xfrm>
            <a:off x="11400482" y="24993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3" name="ms-tick"/>
          <p:cNvSpPr txBox="1"/>
          <p:nvPr/>
        </p:nvSpPr>
        <p:spPr>
          <a:xfrm>
            <a:off x="558800" y="27400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4" name="ms-point"/>
          <p:cNvSpPr txBox="1"/>
          <p:nvPr/>
        </p:nvSpPr>
        <p:spPr>
          <a:xfrm>
            <a:off x="812800" y="27400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 = ρπ(R₂² − R₁²) × thickness = 7800 × π × 0.0800 × 0.0500 = 98.0 kg</a:t>
            </a:r>
          </a:p>
        </p:txBody>
      </p:sp>
      <p:sp>
        <p:nvSpPr>
          <p:cNvPr id="25" name="ms-tick"/>
          <p:cNvSpPr txBox="1"/>
          <p:nvPr/>
        </p:nvSpPr>
        <p:spPr>
          <a:xfrm>
            <a:off x="558800" y="29933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6" name="ms-point"/>
          <p:cNvSpPr txBox="1"/>
          <p:nvPr/>
        </p:nvSpPr>
        <p:spPr>
          <a:xfrm>
            <a:off x="812800" y="29933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 = ½ × 98.0 × (0.0100 + 0.0900) = 4.90 kg m²</a:t>
            </a:r>
          </a:p>
        </p:txBody>
      </p:sp>
      <p:sp>
        <p:nvSpPr>
          <p:cNvPr id="27" name="ms-tick"/>
          <p:cNvSpPr txBox="1"/>
          <p:nvPr/>
        </p:nvSpPr>
        <p:spPr>
          <a:xfrm>
            <a:off x="558800" y="32467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2467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 = ½Iω₀² = ½ × 4.90 × 314² = 2.42 × 10⁵ J</a:t>
            </a:r>
          </a:p>
        </p:txBody>
      </p:sp>
      <p:sp>
        <p:nvSpPr>
          <p:cNvPr id="29" name="ms-ref"/>
          <p:cNvSpPr txBox="1"/>
          <p:nvPr/>
        </p:nvSpPr>
        <p:spPr>
          <a:xfrm>
            <a:off x="558800" y="36525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4 marks</a:t>
            </a:r>
          </a:p>
        </p:txBody>
      </p:sp>
      <p:sp>
        <p:nvSpPr>
          <p:cNvPr id="30" name="ms-objective"/>
          <p:cNvSpPr txBox="1"/>
          <p:nvPr/>
        </p:nvSpPr>
        <p:spPr>
          <a:xfrm>
            <a:off x="11400482" y="36525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38931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38931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Constant angular deceleration α = ω₀/t = 314/1500 = 0.209 rad/s²</a:t>
            </a:r>
          </a:p>
        </p:txBody>
      </p:sp>
      <p:sp>
        <p:nvSpPr>
          <p:cNvPr id="33" name="ms-tick"/>
          <p:cNvSpPr txBox="1"/>
          <p:nvPr/>
        </p:nvSpPr>
        <p:spPr>
          <a:xfrm>
            <a:off x="558800" y="41465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1465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Frictional torque τ = Iα = 4.90 × 0.2093 = 1.03 N m (accept 1.02 N m from rounded intermediate values)</a:t>
            </a:r>
          </a:p>
        </p:txBody>
      </p:sp>
      <p:sp>
        <p:nvSpPr>
          <p:cNvPr id="35" name="ms-tick"/>
          <p:cNvSpPr txBox="1"/>
          <p:nvPr/>
        </p:nvSpPr>
        <p:spPr>
          <a:xfrm>
            <a:off x="558800" y="43999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3999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Angle turned θ = ½ω₀t = 2.36 × 10⁵ rad, which is θ/(2π) = 3.75 × 10⁴ revolutions</a:t>
            </a:r>
          </a:p>
        </p:txBody>
      </p:sp>
      <p:sp>
        <p:nvSpPr>
          <p:cNvPr id="37" name="ms-tick"/>
          <p:cNvSpPr txBox="1"/>
          <p:nvPr/>
        </p:nvSpPr>
        <p:spPr>
          <a:xfrm>
            <a:off x="558800" y="465328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8" name="ms-point"/>
          <p:cNvSpPr txBox="1"/>
          <p:nvPr/>
        </p:nvSpPr>
        <p:spPr>
          <a:xfrm>
            <a:off x="812800" y="465328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Initial dissipation rate P = τω₀ = 1.026 × 314 = 322 W (accept 320 W to 323 W; consistent with τθ = 2.42 × 10⁵ J, the whole of the stored energy)</a:t>
            </a:r>
          </a:p>
        </p:txBody>
      </p:sp>
      <p:sp>
        <p:nvSpPr>
          <p:cNvPr id="39" name="panel"/>
          <p:cNvSpPr/>
          <p:nvPr/>
        </p:nvSpPr>
        <p:spPr>
          <a:xfrm>
            <a:off x="558800" y="558800"/>
            <a:ext cx="11074400" cy="12700"/>
          </a:xfrm>
          <a:prstGeom prst="rect">
            <a:avLst/>
          </a:prstGeom>
          <a:solidFill>
            <a:srgbClr val="2F4B45"/>
          </a:solidFill>
          <a:ln>
            <a:noFill/>
          </a:ln>
        </p:spPr>
      </p:sp>
      <p:sp>
        <p:nvSpPr>
          <p:cNvPr id="4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4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2" name="panel"/>
          <p:cNvSpPr/>
          <p:nvPr/>
        </p:nvSpPr>
        <p:spPr>
          <a:xfrm>
            <a:off x="558800" y="6273800"/>
            <a:ext cx="11074400" cy="12700"/>
          </a:xfrm>
          <a:prstGeom prst="rect">
            <a:avLst/>
          </a:prstGeom>
          <a:solidFill>
            <a:srgbClr val="2F4B45"/>
          </a:solidFill>
          <a:ln>
            <a:noFill/>
          </a:ln>
        </p:spPr>
      </p:sp>
      <p:sp>
        <p:nvSpPr>
          <p:cNvPr id="4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3" action="ppaction://hlinksldjump"/>
              </a:rPr>
              <a:t>Previous</a:t>
            </a:r>
          </a:p>
        </p:txBody>
      </p:sp>
      <p:sp>
        <p:nvSpPr>
          <p:cNvPr id="4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Lesson menu</a:t>
            </a:r>
          </a:p>
        </p:txBody>
      </p:sp>
      <p:sp>
        <p:nvSpPr>
          <p:cNvPr id="4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5" action="ppaction://hlinksldjump"/>
              </a:rPr>
              <a:t>Next slide</a:t>
            </a:r>
          </a:p>
        </p:txBody>
      </p:sp>
      <p:sp>
        <p:nvSpPr>
          <p:cNvPr id="4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52</a:t>
            </a:r>
          </a:p>
        </p:txBody>
      </p:sp>
      <p:sp>
        <p:nvSpPr>
          <p:cNvPr id="4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7"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Solid disc: I = ½MR₂² = 4.41 kg m², which stores ½Iω₀² = 2.17 × 10⁵ J, about 10% less than the annular flywheel</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annulus has all of its mass at 0.100 m or more from the axis, where each kilogram contributes a larger r² to I, so for the same mass and the same ω it has the larger moment of inertia and stores more kinetic energy</a:t>
            </a:r>
          </a:p>
        </p:txBody>
      </p:sp>
      <p:sp>
        <p:nvSpPr>
          <p:cNvPr id="19" name="panel"/>
          <p:cNvSpPr/>
          <p:nvPr/>
        </p:nvSpPr>
        <p:spPr>
          <a:xfrm>
            <a:off x="558800" y="558800"/>
            <a:ext cx="11074400" cy="12700"/>
          </a:xfrm>
          <a:prstGeom prst="rect">
            <a:avLst/>
          </a:prstGeom>
          <a:solidFill>
            <a:srgbClr val="2F4B45"/>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2F4B45"/>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52</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UPI-02.07, UPI-04.08, UPI-06.03, UPI-06.06</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An electric car of mass 1500 kg, driver included, starts from rest on a level road. Its motor controller limits the power delivered to the driven wheels to P = 60.0 kW. Ignore air resistance and rolling resistance throughout, and take g = 9.81 m/s².</a:t>
            </a:r>
          </a:p>
        </p:txBody>
      </p:sp>
      <p:sp>
        <p:nvSpPr>
          <p:cNvPr id="14" name="part-ref"/>
          <p:cNvSpPr txBox="1"/>
          <p:nvPr/>
        </p:nvSpPr>
        <p:spPr>
          <a:xfrm>
            <a:off x="558800" y="19532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19532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1894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Suppose the full power P is delivered from the instant the car starts. Show that the speed of the car at time t is v(t) = √(2Pt/m).</a:t>
            </a:r>
          </a:p>
        </p:txBody>
      </p:sp>
      <p:sp>
        <p:nvSpPr>
          <p:cNvPr id="17" name="part-ref"/>
          <p:cNvSpPr txBox="1"/>
          <p:nvPr/>
        </p:nvSpPr>
        <p:spPr>
          <a:xfrm>
            <a:off x="558800" y="25273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5273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27635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this model, calculate the time the car takes to reach 25.0 m/s and its acceleration at that instant.</a:t>
            </a:r>
          </a:p>
        </p:txBody>
      </p:sp>
      <p:sp>
        <p:nvSpPr>
          <p:cNvPr id="20" name="part-ref"/>
          <p:cNvSpPr txBox="1"/>
          <p:nvPr/>
        </p:nvSpPr>
        <p:spPr>
          <a:xfrm>
            <a:off x="558800" y="31013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1013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3375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by integrating v(t), the distance the car travels in reaching 25.0 m/s under this model.</a:t>
            </a:r>
          </a:p>
        </p:txBody>
      </p:sp>
      <p:sp>
        <p:nvSpPr>
          <p:cNvPr id="23" name="part-ref"/>
          <p:cNvSpPr txBox="1"/>
          <p:nvPr/>
        </p:nvSpPr>
        <p:spPr>
          <a:xfrm>
            <a:off x="558800" y="36753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36753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391160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coefficient of static friction between the tyres and the road is 0.80, and all four wheels are driven, so the car's whole weight is available for traction. Evaluate the constant-power model close to t = 0: find the speed below which the car cannot use its full power, and state what limits its motion below that speed.</a:t>
            </a:r>
          </a:p>
        </p:txBody>
      </p:sp>
      <p:sp>
        <p:nvSpPr>
          <p:cNvPr id="26" name="part-ref"/>
          <p:cNvSpPr txBox="1"/>
          <p:nvPr/>
        </p:nvSpPr>
        <p:spPr>
          <a:xfrm>
            <a:off x="558800" y="46456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Sketch</a:t>
            </a:r>
          </a:p>
        </p:txBody>
      </p:sp>
      <p:sp>
        <p:nvSpPr>
          <p:cNvPr id="27" name="part-marks"/>
          <p:cNvSpPr txBox="1"/>
          <p:nvPr/>
        </p:nvSpPr>
        <p:spPr>
          <a:xfrm>
            <a:off x="11009102" y="46456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8818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real car accelerates at the traction limit until it can use its full power, then continues at constant power. Sketch a graph of its speed against time from t = 0 until it reaches 25.0 m/s, and mark the point where the two stages join.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25 / 52</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Applies the work–kinetic energy theorem: the work done on the car in time t is ∫₀ᵗ P dt = Pt, and this equals the gain in kinetic energy ½mv² from rest</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Rearranges Pt = ½mv² to v = √(2Pt/m)</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start from the constant-acceleration equations reach an expression that looks plausible and is wrong. At constant power the driving force P/v falls as the car speeds up, so none of those equations applies.</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mv²/(2P) = (1500 × 25.0²)/(1.20 × 10⁵) = 7.81 s</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driving force is P/v = 2.40 × 10³ N, so a = P/(mv) = 1.60 m/s²</a:t>
            </a:r>
          </a:p>
        </p:txBody>
      </p:sp>
      <p:sp>
        <p:nvSpPr>
          <p:cNvPr id="26" name="text"/>
          <p:cNvSpPr txBox="1"/>
          <p:nvPr/>
        </p:nvSpPr>
        <p:spPr>
          <a:xfrm>
            <a:off x="812800" y="36658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usual slip is a = v/t = 3.20 m/s². That is the average acceleration over the whole run, twice the instantaneous value at 25.0 m/s.</a:t>
            </a:r>
          </a:p>
        </p:txBody>
      </p:sp>
      <p:sp>
        <p:nvSpPr>
          <p:cNvPr id="27" name="ms-ref"/>
          <p:cNvSpPr txBox="1"/>
          <p:nvPr/>
        </p:nvSpPr>
        <p:spPr>
          <a:xfrm>
            <a:off x="558800" y="3983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3983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224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Sets up x = ∫₀ᵗ √(2P/m) t^(1/2) dt</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Integrates to x = (2/3)√(2P/m) t^(3/2), which equals (2/3)vt</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x = (2/3) × 25.0 × 7.81 = 130 m</a:t>
            </a:r>
          </a:p>
        </p:txBody>
      </p:sp>
      <p:sp>
        <p:nvSpPr>
          <p:cNvPr id="35" name="text"/>
          <p:cNvSpPr txBox="1"/>
          <p:nvPr/>
        </p:nvSpPr>
        <p:spPr>
          <a:xfrm>
            <a:off x="812800" y="5060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x = ½(u + v)t, valid only for uniform acceleration, obtain 97.7 m. Here the speed rises steeply at first and then more slowly, so the average speed is two-thirds of the final speed, not half.</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52</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model gives a = P/(mv), which grows without limit as v → 0, so it demands an arbitrarily large forward friction force from the road and cannot hold at the start</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largest traction force is μₛmg = 0.80 × 1500 × 9.81 = 1.18 × 10⁴ N, so full power requires P/v ≤ 1.18 × 10⁴ N, that is v ≥ P/(μₛmg) = 5.10 m/s</a:t>
            </a:r>
          </a:p>
        </p:txBody>
      </p:sp>
      <p:sp>
        <p:nvSpPr>
          <p:cNvPr id="19" name="ms-tick"/>
          <p:cNvSpPr txBox="1"/>
          <p:nvPr/>
        </p:nvSpPr>
        <p:spPr>
          <a:xfrm>
            <a:off x="558800" y="2473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Below 5.10 m/s traction, not power, is the limit: the car can accelerate at no more than μₛg = 7.85 m/s², so the constant-power model is valid only above 5.10 m/s</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judgement expected is conditional: the model fails at low speed and is sound above 5.10 m/s. A candidate who simply calls the model wrong, or simply accepts it, has not evaluated it.</a:t>
            </a:r>
          </a:p>
        </p:txBody>
      </p:sp>
      <p:sp>
        <p:nvSpPr>
          <p:cNvPr id="22" name="ms-ref"/>
          <p:cNvSpPr txBox="1"/>
          <p:nvPr/>
        </p:nvSpPr>
        <p:spPr>
          <a:xfrm>
            <a:off x="558800" y="3475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Sketch — 2 marks</a:t>
            </a:r>
          </a:p>
        </p:txBody>
      </p:sp>
      <p:sp>
        <p:nvSpPr>
          <p:cNvPr id="23" name="ms-objective"/>
          <p:cNvSpPr txBox="1"/>
          <p:nvPr/>
        </p:nvSpPr>
        <p:spPr>
          <a:xfrm>
            <a:off x="11400482" y="3475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straight line from the origin with gradient 7.85 m/s², ending at the marked join at about (0.65 s, 5.1 m/s)</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From the join, a concave-down curve that starts with the same gradient as the line (no corner) and flattens steadily, reaching 25.0 m/s at about 8.1 s, later than the 7.81 s of the full-power model</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Most sketches show a kink at the join. There is none, because 5.10 m/s is by construction the speed at which P/(mv) equals μₛg. The later arrival should also show: during the traction-limited stage the power rises from zero, so on average only half the available power is used.</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27 / 52</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UPI-12.01, UPI-12.04, UPI-12.08, UPI-12.10</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uniform horizontal steel beam of length 3.00 m and mass 45.0 kg projects from a vertical wall, to which one end is attached by a frictionless hinge. A steel cable runs from the outer end of the beam to a point on the wall directly above the hinge, making an angle of 30.0° with the beam. A shop sign of mass 80.0 kg hangs from the beam 2.40 m from the wall. The cable is 3.46 m long and 4.00 mm in diameter, and its steel has Young modulus 2.00 × 10¹¹ Pa and yield strength 2.50 × 10⁸ Pa. The weight of the cable is negligible. Take g = 9.81 m/s².</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taking torques about the hinge is the most efficient first step in finding the tension in the cable.</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4074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tension in the cable.</a:t>
            </a:r>
          </a:p>
        </p:txBody>
      </p:sp>
      <p:sp>
        <p:nvSpPr>
          <p:cNvPr id="20" name="part-ref"/>
          <p:cNvSpPr txBox="1"/>
          <p:nvPr/>
        </p:nvSpPr>
        <p:spPr>
          <a:xfrm>
            <a:off x="558800" y="37452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7452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814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magnitude and direction of the force exerted by the hinge on the beam.</a:t>
            </a:r>
          </a:p>
        </p:txBody>
      </p:sp>
      <p:sp>
        <p:nvSpPr>
          <p:cNvPr id="23" name="part-ref"/>
          <p:cNvSpPr txBox="1"/>
          <p:nvPr/>
        </p:nvSpPr>
        <p:spPr>
          <a:xfrm>
            <a:off x="558800" y="43192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3192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554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tensile stress in the cable and the extension of the cable.</a:t>
            </a:r>
          </a:p>
        </p:txBody>
      </p:sp>
      <p:sp>
        <p:nvSpPr>
          <p:cNvPr id="26" name="part-ref"/>
          <p:cNvSpPr txBox="1"/>
          <p:nvPr/>
        </p:nvSpPr>
        <p:spPr>
          <a:xfrm>
            <a:off x="558800" y="4893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4893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129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building code requires every load-bearing cable to have a safety factor of at least 2.0 against yield. Evaluate whether this cable complies, and recommend the smallest cable diameter that would.</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52</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Describe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what the stress–strain curve for the cable steel would show if the cable were loaded beyond its yield point and then unloaded, and what this would mean for the sign.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29 / 52</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force exerted by the hinge on the beam is unknown in both magnitude and direction</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That force acts at the hinge, so it has zero lever arm and zero torque about an axis through the hinge, which leaves the cable tension as the only unknown in the torque equation</a:t>
            </a:r>
          </a:p>
        </p:txBody>
      </p:sp>
      <p:sp>
        <p:nvSpPr>
          <p:cNvPr id="19" name="text"/>
          <p:cNvSpPr txBox="1"/>
          <p:nvPr/>
        </p:nvSpPr>
        <p:spPr>
          <a:xfrm>
            <a:off x="812800" y="235966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torques about the centre of the beam lose the horizontal forces, which act along the beam, but bring the vertical component of the hinge force into the torque equation alongside the tension, so they need the vertical force equation as well before either unknown is found. The route is valid but slower, and it is where most sign errors on this question are made.</a:t>
            </a:r>
          </a:p>
        </p:txBody>
      </p:sp>
      <p:sp>
        <p:nvSpPr>
          <p:cNvPr id="20" name="ms-ref"/>
          <p:cNvSpPr txBox="1"/>
          <p:nvPr/>
        </p:nvSpPr>
        <p:spPr>
          <a:xfrm>
            <a:off x="558800" y="30073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30073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480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480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Torques about the hinge: T sin 30.0° × 3.00 m = (45.0)(9.81)(1.50) + (80.0)(9.81)(2.40) = 662 + 1884 = 2546 N m</a:t>
            </a:r>
          </a:p>
        </p:txBody>
      </p:sp>
      <p:sp>
        <p:nvSpPr>
          <p:cNvPr id="24" name="ms-tick"/>
          <p:cNvSpPr txBox="1"/>
          <p:nvPr/>
        </p:nvSpPr>
        <p:spPr>
          <a:xfrm>
            <a:off x="558800" y="35013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013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2546/(3.00 × sin 30.0°) = 1.70 × 10³ N</a:t>
            </a:r>
          </a:p>
        </p:txBody>
      </p:sp>
      <p:sp>
        <p:nvSpPr>
          <p:cNvPr id="26" name="text"/>
          <p:cNvSpPr txBox="1"/>
          <p:nvPr/>
        </p:nvSpPr>
        <p:spPr>
          <a:xfrm>
            <a:off x="812800" y="38309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weight of a uniform beam acts at its centre, 1.50 m from the hinge, not at its end. Using cos 30.0° in the lever arm, which gives 980 N, shows that the component of the tension perpendicular to the beam was not identified.</a:t>
            </a:r>
          </a:p>
        </p:txBody>
      </p:sp>
      <p:sp>
        <p:nvSpPr>
          <p:cNvPr id="27" name="ms-ref"/>
          <p:cNvSpPr txBox="1"/>
          <p:nvPr/>
        </p:nvSpPr>
        <p:spPr>
          <a:xfrm>
            <a:off x="558800" y="43135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43135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5542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542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Horizontal equilibrium: H = T cos 30.0° = 1.47 × 10³ N, directed away from the wall</a:t>
            </a:r>
          </a:p>
        </p:txBody>
      </p:sp>
      <p:sp>
        <p:nvSpPr>
          <p:cNvPr id="31" name="ms-tick"/>
          <p:cNvSpPr txBox="1"/>
          <p:nvPr/>
        </p:nvSpPr>
        <p:spPr>
          <a:xfrm>
            <a:off x="558800" y="48075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075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Vertical equilibrium: V = (125.0 kg)(9.81 m/s²) − T sin 30.0° = 1226.3 N − 848.6 N = 378 N, directed upwards</a:t>
            </a:r>
          </a:p>
        </p:txBody>
      </p:sp>
      <p:sp>
        <p:nvSpPr>
          <p:cNvPr id="33" name="ms-tick"/>
          <p:cNvSpPr txBox="1"/>
          <p:nvPr/>
        </p:nvSpPr>
        <p:spPr>
          <a:xfrm>
            <a:off x="558800" y="50609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609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Magnitude √(H² + V²) = 1.52 × 10³ N, at 14.4° above the horizontal and pointing away from the wall</a:t>
            </a:r>
          </a:p>
        </p:txBody>
      </p:sp>
      <p:sp>
        <p:nvSpPr>
          <p:cNvPr id="35" name="text"/>
          <p:cNvSpPr txBox="1"/>
          <p:nvPr/>
        </p:nvSpPr>
        <p:spPr>
          <a:xfrm>
            <a:off x="812800" y="53905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hinge force does not lie along the beam. Candidates who assume it does, as it would for a light strut pinned at both ends, set V = 0 and then cannot satisfy vertical equilibrium.</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52</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 π(2.00 × 10⁻³ m)² = 1.26 × 10⁻⁵ m², so the stress is σ = T/A = 1.35 × 10⁸ Pa</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Strain = σ/E = 6.75 × 10⁻⁴, so the extension is 6.75 × 10⁻⁴ × 3.46 m = 2.34 × 10⁻³ m</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diameter in place of the radius when finding the area gives a stress four times too small, 3.38 × 10⁷ Pa, which would then pass the check in part (e) that the cable in fact fails.</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Safety factor = (2.50 × 10⁸ Pa)/(1.35 × 10⁸ Pa) = 1.85, which is below 2.0, so the cable does not comply</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Compliance requires σ ≤ 1.25 × 10⁸ Pa, so A ≥ 1.36 × 10⁻⁵ m² and d ≥ 4.16 mm; recommends the next available size above this, for example 4.5 mm or 5 mm</a:t>
            </a:r>
          </a:p>
        </p:txBody>
      </p:sp>
      <p:sp>
        <p:nvSpPr>
          <p:cNvPr id="26" name="text"/>
          <p:cNvSpPr txBox="1"/>
          <p:nvPr/>
        </p:nvSpPr>
        <p:spPr>
          <a:xfrm>
            <a:off x="812800" y="36658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judgement must follow from the criterion given. A cable working at 54% of its yield stress will not fail today, and candidates who call it safe enough have ignored the code they were asked to apply.</a:t>
            </a:r>
          </a:p>
        </p:txBody>
      </p:sp>
      <p:sp>
        <p:nvSpPr>
          <p:cNvPr id="27" name="ms-ref"/>
          <p:cNvSpPr txBox="1"/>
          <p:nvPr/>
        </p:nvSpPr>
        <p:spPr>
          <a:xfrm>
            <a:off x="558800" y="41484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Describe — 2 marks</a:t>
            </a:r>
          </a:p>
        </p:txBody>
      </p:sp>
      <p:sp>
        <p:nvSpPr>
          <p:cNvPr id="28" name="ms-objective"/>
          <p:cNvSpPr txBox="1"/>
          <p:nvPr/>
        </p:nvSpPr>
        <p:spPr>
          <a:xfrm>
            <a:off x="11400482" y="41484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9" name="ms-tick"/>
          <p:cNvSpPr txBox="1"/>
          <p:nvPr/>
        </p:nvSpPr>
        <p:spPr>
          <a:xfrm>
            <a:off x="558800" y="43891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3891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curve is straight only up to the proportional limit; past the elastic limit and the yield point it lies well off that line and the strain increases substantially for little further increase in stress: the steel deforms plastically</a:t>
            </a:r>
          </a:p>
        </p:txBody>
      </p:sp>
      <p:sp>
        <p:nvSpPr>
          <p:cNvPr id="31" name="ms-tick"/>
          <p:cNvSpPr txBox="1"/>
          <p:nvPr/>
        </p:nvSpPr>
        <p:spPr>
          <a:xfrm>
            <a:off x="558800" y="48323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 unloading, the curve returns along a straight line parallel to the original elastic line and meets the strain axis at a non-zero strain, so the cable keeps a permanent extension and the beam and sign are left sagging</a:t>
            </a:r>
          </a:p>
        </p:txBody>
      </p:sp>
      <p:sp>
        <p:nvSpPr>
          <p:cNvPr id="33" name="text"/>
          <p:cNvSpPr txBox="1"/>
          <p:nvPr/>
        </p:nvSpPr>
        <p:spPr>
          <a:xfrm>
            <a:off x="812800" y="5351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common error is to say the cable returns to its original length once the load is removed. That holds only below the elastic limit; beyond it the unloading path runs parallel to the loading line rather than retracing the curve.</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52</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UPI-07.07, UPI-08.02, UPI-08.03, UPI-08.05</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Car A, of mass 1200 kg and travelling due east, and car B, of mass 1800 kg and travelling due north, collide in the middle of an intersection and lock together. Skid marks show that the wreck then slid in a straight line for 8.00 m, directed 35.0° north of east, before stopping. The coefficient of kinetic friction between the tyres and the road is 0.65, and g = 9.81 m/s². The speed limit at the intersection is 13.9 m/s (50 km/h).</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Justify</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treating the two cars as an isolated system for the duration of the collision, even though friction from the road acts on them.</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speed of the wreck immediately after the collision.</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speed of each car immediately before the collision.</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fraction of the cars' kinetic energy that was dissipated in the collision itself.</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magnitude of the average force exerted on a 75 kg occupant of car B, held by a seatbelt, during the collision. State the assumptions you make.</a:t>
            </a:r>
          </a:p>
        </p:txBody>
      </p:sp>
      <p:sp>
        <p:nvSpPr>
          <p:cNvPr id="29" name="part-ref"/>
          <p:cNvSpPr txBox="1"/>
          <p:nvPr/>
        </p:nvSpPr>
        <p:spPr>
          <a:xfrm>
            <a:off x="558800" y="54508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Evaluate</a:t>
            </a:r>
          </a:p>
        </p:txBody>
      </p:sp>
      <p:sp>
        <p:nvSpPr>
          <p:cNvPr id="30" name="part-marks"/>
          <p:cNvSpPr txBox="1"/>
          <p:nvPr/>
        </p:nvSpPr>
        <p:spPr>
          <a:xfrm>
            <a:off x="11009102" y="54508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31" name="text"/>
          <p:cNvSpPr txBox="1"/>
          <p:nvPr/>
        </p:nvSpPr>
        <p:spPr>
          <a:xfrm>
            <a:off x="558800" y="56870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driver of car A claims not to have exceeded the speed limit. The investigator's values are uncertain: μₖ lies between 0.55 and 0.75, and the direction of the skid is 35° ± 3° north of east. Evaluate the driver's claim.</a:t>
            </a:r>
          </a:p>
        </p:txBody>
      </p:sp>
      <p:sp>
        <p:nvSpPr>
          <p:cNvPr id="32" name="panel"/>
          <p:cNvSpPr/>
          <p:nvPr/>
        </p:nvSpPr>
        <p:spPr>
          <a:xfrm>
            <a:off x="558800" y="558800"/>
            <a:ext cx="11074400" cy="12700"/>
          </a:xfrm>
          <a:prstGeom prst="rect">
            <a:avLst/>
          </a:prstGeom>
          <a:solidFill>
            <a:srgbClr val="C6C8BB"/>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C6C8BB"/>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52</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40"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collision lasts a very short time, of order 0.1 s, and during it the forces between the cars are of order 10⁵ N, several times the largest friction force the road can exert on the wreck, μₖ(3000 kg)g ≈ 1.9 × 10⁴ N</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external impulse from the road over that brief interval is therefore small compared with the momentum of either car, so the total momentum just after the collision equals the total just before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assert that friction is negligible, which is plainly false: friction is what stops the wreck. The argument that earns credit compares impulses over the duration of the collision, not forces over the whole event.</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work done by kinetic friction removes all the wreck's kinetic energy: ½(m_A + m_B)V² = μₖ(m_A + m_B)g d, so V = √(2μₖgd)</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√(2 × 0.65 × 9.81 × 8.00) = 10.1 m/s</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mass cancels only if the same mass is used in the kinetic energy and in the friction force. Candidates who use one car's mass in one of them and the combined mass in the other obtain a wrong speed.</a:t>
            </a:r>
          </a:p>
        </p:txBody>
      </p:sp>
      <p:sp>
        <p:nvSpPr>
          <p:cNvPr id="27" name="ms-ref"/>
          <p:cNvSpPr txBox="1"/>
          <p:nvPr/>
        </p:nvSpPr>
        <p:spPr>
          <a:xfrm>
            <a:off x="558800" y="4338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28" name="ms-objective"/>
          <p:cNvSpPr txBox="1"/>
          <p:nvPr/>
        </p:nvSpPr>
        <p:spPr>
          <a:xfrm>
            <a:off x="11400482" y="4338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578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78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Momentum just after: (3000 kg)(10.10 m/s) = 3.030 × 10⁴ kg m/s, with components 2.482 × 10⁴ kg m/s east and 1.738 × 10⁴ kg m/s north</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east component is carried only by car A before the collision: v_A = (2.482 × 10⁴)/1200 = 20.7 m/s</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north component is carried only by car B: v_B = (1.738 × 10⁴)/1800 = 9.66 m/s (accept 9.67 m/s from a rounded component)</a:t>
            </a:r>
          </a:p>
        </p:txBody>
      </p:sp>
      <p:sp>
        <p:nvSpPr>
          <p:cNvPr id="35" name="text"/>
          <p:cNvSpPr txBox="1"/>
          <p:nvPr/>
        </p:nvSpPr>
        <p:spPr>
          <a:xfrm>
            <a:off x="812800" y="54152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part catches conservation of speed or of kinetic energy in place of vector momentum, and the pairing of sin 35.0° with car A. Each component equation involves only one car, which is what makes the reconstruction unique.</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52</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14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14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Just before: ½(1200)(20.7)² + ½(1800)(9.66)² = 2.57 × 10⁵ J + 8.40 × 10⁴ J = 3.41 × 10⁵ J; just after: ½(3000)(10.1)² = 1.53 × 10⁵ J</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Fraction dissipated = (3.41 × 10⁵ − 1.53 × 10⁵)/(3.41 × 10⁵) = 0.55</a:t>
            </a:r>
          </a:p>
        </p:txBody>
      </p:sp>
      <p:sp>
        <p:nvSpPr>
          <p:cNvPr id="19" name="text"/>
          <p:cNvSpPr txBox="1"/>
          <p:nvPr/>
        </p:nvSpPr>
        <p:spPr>
          <a:xfrm>
            <a:off x="812800" y="216979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also subtract the energy removed during the skid count that energy twice. The question concerns only the collision, from just before it to just after it.</a:t>
            </a:r>
          </a:p>
        </p:txBody>
      </p:sp>
      <p:sp>
        <p:nvSpPr>
          <p:cNvPr id="20" name="ms-ref"/>
          <p:cNvSpPr txBox="1"/>
          <p:nvPr/>
        </p:nvSpPr>
        <p:spPr>
          <a:xfrm>
            <a:off x="558800" y="24872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21" name="ms-objective"/>
          <p:cNvSpPr txBox="1"/>
          <p:nvPr/>
        </p:nvSpPr>
        <p:spPr>
          <a:xfrm>
            <a:off x="11400482" y="24872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7279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7279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States the assumptions: the occupant moves with car B, whose velocity changes from 9.66 m/s north to the wreck's velocity of 8.27 m/s east and 5.79 m/s north, over a collision time of about 0.1 s</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|Δv| = √(8.27² + 3.87²) ≈ 9.1 m/s, so F ≈ (75 kg)(9.1 m/s)/(0.1 s) ≈ 7 × 10³ N, roughly nine times the occupant's weight</a:t>
            </a:r>
          </a:p>
        </p:txBody>
      </p:sp>
      <p:sp>
        <p:nvSpPr>
          <p:cNvPr id="26" name="text"/>
          <p:cNvSpPr txBox="1"/>
          <p:nvPr/>
        </p:nvSpPr>
        <p:spPr>
          <a:xfrm>
            <a:off x="812800" y="3500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change in velocity is a vector difference. Subtracting speeds gives 10.1 − 9.66 ≈ 0.4 m/s and a force about twenty times too small, which should be rejected on physical grounds: a collision that locks two cars together is not a gentle nudge.</a:t>
            </a:r>
          </a:p>
        </p:txBody>
      </p:sp>
      <p:sp>
        <p:nvSpPr>
          <p:cNvPr id="27" name="ms-ref"/>
          <p:cNvSpPr txBox="1"/>
          <p:nvPr/>
        </p:nvSpPr>
        <p:spPr>
          <a:xfrm>
            <a:off x="558800" y="3983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Evaluate — 3 marks</a:t>
            </a:r>
          </a:p>
        </p:txBody>
      </p:sp>
      <p:sp>
        <p:nvSpPr>
          <p:cNvPr id="28" name="ms-objective"/>
          <p:cNvSpPr txBox="1"/>
          <p:nvPr/>
        </p:nvSpPr>
        <p:spPr>
          <a:xfrm>
            <a:off x="11400482" y="3983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9" name="ms-tick"/>
          <p:cNvSpPr txBox="1"/>
          <p:nvPr/>
        </p:nvSpPr>
        <p:spPr>
          <a:xfrm>
            <a:off x="558800" y="4224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Writes v_A = (m_A + m_B)√(2μₖgd) cos θ/m_A and identifies that the smallest value comes from the smallest μₖ, 0.55, and the largest angle, 38°</a:t>
            </a:r>
          </a:p>
        </p:txBody>
      </p:sp>
      <p:sp>
        <p:nvSpPr>
          <p:cNvPr id="31" name="ms-tick"/>
          <p:cNvSpPr txBox="1"/>
          <p:nvPr/>
        </p:nvSpPr>
        <p:spPr>
          <a:xfrm>
            <a:off x="558800" y="4477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77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v_A,min = (3000/1200) × √(2 × 0.55 × 9.81 × 8.00) × cos 38° = 18.3 m/s (66 km/h)</a:t>
            </a:r>
          </a:p>
        </p:txBody>
      </p:sp>
      <p:sp>
        <p:nvSpPr>
          <p:cNvPr id="33" name="ms-tick"/>
          <p:cNvSpPr txBox="1"/>
          <p:nvPr/>
        </p:nvSpPr>
        <p:spPr>
          <a:xfrm>
            <a:off x="558800" y="47307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307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Even at the least favourable limits of the evidence v_A exceeds 13.9 m/s by about a third, so the evidence contradicts the driver's claim</a:t>
            </a:r>
          </a:p>
        </p:txBody>
      </p:sp>
      <p:sp>
        <p:nvSpPr>
          <p:cNvPr id="35" name="text"/>
          <p:cNvSpPr txBox="1"/>
          <p:nvPr/>
        </p:nvSpPr>
        <p:spPr>
          <a:xfrm>
            <a:off x="812800" y="5060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evaluation must test the claim at the edge of the uncertainty, not at the central values. Candidates who recalculate only with μₖ = 0.65 and 35° have not established that the conclusion survives the uncertainty.</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52</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solidFill>
            <a:srgbClr val="102E29"/>
          </a:solidFill>
          <a:ln>
            <a:no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UPI-08.03, UPI-10.04, UPI-11.03, UPI-11.04</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uniform rod of mass M = 2.00 kg and length L = 1.20 m hangs vertically at rest from a frictionless horizontal pivot through its upper end. A lump of clay of mass m = 0.400 kg, moving horizontally at 6.00 m/s perpendicular to the pivot axis, strikes the lower end of the rod and sticks to it. Treat the clay as a particle and take g = 9.81 m/s². The moment of inertia of a uniform rod about a perpendicular axis through its centre is ML²/12.</a:t>
            </a:r>
          </a:p>
        </p:txBody>
      </p:sp>
      <p:sp>
        <p:nvSpPr>
          <p:cNvPr id="14" name="part-ref"/>
          <p:cNvSpPr txBox="1"/>
          <p:nvPr/>
        </p:nvSpPr>
        <p:spPr>
          <a:xfrm>
            <a:off x="558800" y="23825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84694" y="23825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condition under which the angular momentum of a system about a fixed point is conserved.</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moment of inertia of the rod and clay together about the pivot, immediately after the collision.</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linear momentum of the rod–clay system is not conserved in the collision, whereas its angular momentum about the pivot is.</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angular speed of the rod immediately after the collision and the greatest angle from the vertical through which it then swings.</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Determine</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horizontal impulse exerted by the pivot on the rod during the collision, including its direction.</a:t>
            </a:r>
          </a:p>
        </p:txBody>
      </p:sp>
      <p:sp>
        <p:nvSpPr>
          <p:cNvPr id="29" name="part-ref"/>
          <p:cNvSpPr txBox="1"/>
          <p:nvPr/>
        </p:nvSpPr>
        <p:spPr>
          <a:xfrm>
            <a:off x="558800" y="5252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Derive</a:t>
            </a:r>
          </a:p>
        </p:txBody>
      </p:sp>
      <p:sp>
        <p:nvSpPr>
          <p:cNvPr id="30" name="part-marks"/>
          <p:cNvSpPr txBox="1"/>
          <p:nvPr/>
        </p:nvSpPr>
        <p:spPr>
          <a:xfrm>
            <a:off x="11009102" y="5252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31" name="text"/>
          <p:cNvSpPr txBox="1"/>
          <p:nvPr/>
        </p:nvSpPr>
        <p:spPr>
          <a:xfrm>
            <a:off x="558800" y="548894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conservation of angular momentum about the pivot and the impulse–momentum theorem, the distance x below the pivot at which the clay must strike for the pivot to exert no horizontal impulse during the collision. Show that the result does not depend on the mass of the clay.</a:t>
            </a:r>
          </a:p>
        </p:txBody>
      </p:sp>
      <p:sp>
        <p:nvSpPr>
          <p:cNvPr id="32" name="panel"/>
          <p:cNvSpPr/>
          <p:nvPr/>
        </p:nvSpPr>
        <p:spPr>
          <a:xfrm>
            <a:off x="558800" y="558800"/>
            <a:ext cx="11074400" cy="12700"/>
          </a:xfrm>
          <a:prstGeom prst="rect">
            <a:avLst/>
          </a:prstGeom>
          <a:solidFill>
            <a:srgbClr val="C6C8BB"/>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C6C8BB"/>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52</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40"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net external torque on the system about that point is zero (equivalently, the net external angular impulse about it is zero)</a:t>
            </a:r>
          </a:p>
        </p:txBody>
      </p:sp>
      <p:sp>
        <p:nvSpPr>
          <p:cNvPr id="17" name="text"/>
          <p:cNvSpPr txBox="1"/>
          <p:nvPr/>
        </p:nvSpPr>
        <p:spPr>
          <a:xfrm>
            <a:off x="812800" y="191643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Answering that there must be no external force states a stronger condition than is needed, and one that fails here: the pivot exerts a large external force, yet angular momentum about the pivot is still conserved.</a:t>
            </a:r>
          </a:p>
        </p:txBody>
      </p:sp>
      <p:sp>
        <p:nvSpPr>
          <p:cNvPr id="18" name="ms-ref"/>
          <p:cNvSpPr txBox="1"/>
          <p:nvPr/>
        </p:nvSpPr>
        <p:spPr>
          <a:xfrm>
            <a:off x="558800" y="23990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2 marks</a:t>
            </a:r>
          </a:p>
        </p:txBody>
      </p:sp>
      <p:sp>
        <p:nvSpPr>
          <p:cNvPr id="19" name="ms-objective"/>
          <p:cNvSpPr txBox="1"/>
          <p:nvPr/>
        </p:nvSpPr>
        <p:spPr>
          <a:xfrm>
            <a:off x="11400482" y="23990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0" name="ms-tick"/>
          <p:cNvSpPr txBox="1"/>
          <p:nvPr/>
        </p:nvSpPr>
        <p:spPr>
          <a:xfrm>
            <a:off x="558800" y="26396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6396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Parallel-axis theorem for the rod: I_rod = ML²/12 + M(L/2)² = ML²/3 = 0.960 kg m²</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Adds the clay as a particle at distance L: mL² = 0.576 kg m², giving I = 1.536 kg m² (1.54 kg m²)</a:t>
            </a:r>
          </a:p>
        </p:txBody>
      </p:sp>
      <p:sp>
        <p:nvSpPr>
          <p:cNvPr id="24" name="text"/>
          <p:cNvSpPr txBox="1"/>
          <p:nvPr/>
        </p:nvSpPr>
        <p:spPr>
          <a:xfrm>
            <a:off x="812800" y="32226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ML²/12, the value about the centre, for a rod turning about its end gives I = 0.816 kg m² and an exaggerated swing in part (d).</a:t>
            </a:r>
          </a:p>
        </p:txBody>
      </p:sp>
      <p:sp>
        <p:nvSpPr>
          <p:cNvPr id="25" name="ms-ref"/>
          <p:cNvSpPr txBox="1"/>
          <p:nvPr/>
        </p:nvSpPr>
        <p:spPr>
          <a:xfrm>
            <a:off x="558800" y="3540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2 marks</a:t>
            </a:r>
          </a:p>
        </p:txBody>
      </p:sp>
      <p:sp>
        <p:nvSpPr>
          <p:cNvPr id="26" name="ms-objective"/>
          <p:cNvSpPr txBox="1"/>
          <p:nvPr/>
        </p:nvSpPr>
        <p:spPr>
          <a:xfrm>
            <a:off x="11400482" y="3540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7" name="ms-tick"/>
          <p:cNvSpPr txBox="1"/>
          <p:nvPr/>
        </p:nvSpPr>
        <p:spPr>
          <a:xfrm>
            <a:off x="558800" y="3780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780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pivot holds the top of the rod in place, so during the collision it exerts a large horizontal impulsive force on the rod; that external force changes the linear momentum of the system</a:t>
            </a:r>
          </a:p>
        </p:txBody>
      </p:sp>
      <p:sp>
        <p:nvSpPr>
          <p:cNvPr id="29" name="ms-tick"/>
          <p:cNvSpPr txBox="1"/>
          <p:nvPr/>
        </p:nvSpPr>
        <p:spPr>
          <a:xfrm>
            <a:off x="558800" y="422402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22402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pivot force acts at the pivot and has zero torque about it, and the rod's weight acts along the vertical line through the pivot while the rod hangs straight down, with any gravitational angular impulse negligible over the brief collision; so the net external angular impulse about the pivot is zero and angular momentum about it is conserved</a:t>
            </a:r>
          </a:p>
        </p:txBody>
      </p:sp>
      <p:sp>
        <p:nvSpPr>
          <p:cNvPr id="31" name="text"/>
          <p:cNvSpPr txBox="1"/>
          <p:nvPr/>
        </p:nvSpPr>
        <p:spPr>
          <a:xfrm>
            <a:off x="812800" y="4933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conserve linear momentum, (0.400)(6.00) = (2.40 kg)v, reach a quite different answer in part (d). Choosing the conservation law is the substance of the question.</a:t>
            </a:r>
          </a:p>
        </p:txBody>
      </p:sp>
      <p:sp>
        <p:nvSpPr>
          <p:cNvPr id="32" name="panel"/>
          <p:cNvSpPr/>
          <p:nvPr/>
        </p:nvSpPr>
        <p:spPr>
          <a:xfrm>
            <a:off x="558800" y="558800"/>
            <a:ext cx="11074400" cy="12700"/>
          </a:xfrm>
          <a:prstGeom prst="rect">
            <a:avLst/>
          </a:prstGeom>
          <a:solidFill>
            <a:srgbClr val="2F4B45"/>
          </a:solidFill>
          <a:ln>
            <a:noFill/>
          </a:ln>
        </p:spPr>
      </p:sp>
      <p:sp>
        <p:nvSpPr>
          <p:cNvPr id="3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5" name="panel"/>
          <p:cNvSpPr/>
          <p:nvPr/>
        </p:nvSpPr>
        <p:spPr>
          <a:xfrm>
            <a:off x="558800" y="6273800"/>
            <a:ext cx="11074400" cy="12700"/>
          </a:xfrm>
          <a:prstGeom prst="rect">
            <a:avLst/>
          </a:prstGeom>
          <a:solidFill>
            <a:srgbClr val="2F4B45"/>
          </a:solidFill>
          <a:ln>
            <a:noFill/>
          </a:ln>
        </p:spPr>
      </p:sp>
      <p:sp>
        <p:nvSpPr>
          <p:cNvPr id="3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6" action="ppaction://hlinksldjump"/>
              </a:rPr>
              <a:t>Previous</a:t>
            </a:r>
          </a:p>
        </p:txBody>
      </p:sp>
      <p:sp>
        <p:nvSpPr>
          <p:cNvPr id="3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Lesson menu</a:t>
            </a:r>
          </a:p>
        </p:txBody>
      </p:sp>
      <p:sp>
        <p:nvSpPr>
          <p:cNvPr id="3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Next slide</a:t>
            </a:r>
          </a:p>
        </p:txBody>
      </p:sp>
      <p:sp>
        <p:nvSpPr>
          <p:cNvPr id="3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52</a:t>
            </a:r>
          </a:p>
        </p:txBody>
      </p:sp>
      <p:sp>
        <p:nvSpPr>
          <p:cNvPr id="4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15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49923" y="711200"/>
            <a:ext cx="1012137" cy="266700"/>
          </a:xfrm>
          <a:prstGeom prst="roundRect">
            <a:avLst>
              <a:gd name="adj" fmla="val 30000"/>
            </a:avLst>
          </a:prstGeom>
          <a:noFill/>
          <a:ln w="9525">
            <a:solidFill>
              <a:srgbClr val="A9BDB6"/>
            </a:solidFill>
          </a:ln>
        </p:spPr>
      </p:sp>
      <p:sp>
        <p:nvSpPr>
          <p:cNvPr id="11" name="chip"/>
          <p:cNvSpPr txBox="1"/>
          <p:nvPr/>
        </p:nvSpPr>
        <p:spPr>
          <a:xfrm>
            <a:off x="7049923"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Angular momentum about the pivot: mvL = (0.400)(6.00)(1.20) = 2.88 kg m²/s = Iω, so ω = 2.88/1.536 = 1.875 rad/s (1.88 rad/s)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Mechanical energy is conserved during the swing: ½Iω² = 2.70 J = (MgL/2 + mgL)(1 − cos θ) = (16.5 J)(1 − cos θ)</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1 − cos θ = 0.164, so θ = 33.3° (accept 33.2° from rounded values)</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Energy is conserved during the swing but not during the collision. Candidates who equate the clay's initial 7.20 J to the gain in potential energy predict a swing of 55.7°; only 37.5% of that kinetic energy survives the collision.</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Determine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Linear momentum just after is (ML/2 + mL)ω = (1.20 + 0.480)(1.875) = 3.15 kg m/s, compared with mv = 2.40 kg m/s just before</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pivot's impulse is 3.15 − 2.40 = 0.750 N s, directed the same way as the clay was moving</a:t>
            </a:r>
          </a:p>
        </p:txBody>
      </p:sp>
      <p:sp>
        <p:nvSpPr>
          <p:cNvPr id="28" name="text"/>
          <p:cNvSpPr txBox="1"/>
          <p:nvPr/>
        </p:nvSpPr>
        <p:spPr>
          <a:xfrm>
            <a:off x="812800" y="37293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direction surprises most candidates, who expect the pivot to resist the blow. Struck below its centre of percussion, a free rod's upper end would move backwards, so the pivot has to push it forwards.</a:t>
            </a:r>
          </a:p>
        </p:txBody>
      </p:sp>
      <p:sp>
        <p:nvSpPr>
          <p:cNvPr id="29" name="ms-ref"/>
          <p:cNvSpPr txBox="1"/>
          <p:nvPr/>
        </p:nvSpPr>
        <p:spPr>
          <a:xfrm>
            <a:off x="558800" y="42119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Derive — 3 marks</a:t>
            </a:r>
          </a:p>
        </p:txBody>
      </p:sp>
      <p:sp>
        <p:nvSpPr>
          <p:cNvPr id="30" name="ms-objective"/>
          <p:cNvSpPr txBox="1"/>
          <p:nvPr/>
        </p:nvSpPr>
        <p:spPr>
          <a:xfrm>
            <a:off x="11400482" y="42119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4526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4526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Angular momentum about the pivot: mvx = (ML²/3 + mx²)ω</a:t>
            </a:r>
          </a:p>
        </p:txBody>
      </p:sp>
      <p:sp>
        <p:nvSpPr>
          <p:cNvPr id="33" name="ms-tick"/>
          <p:cNvSpPr txBox="1"/>
          <p:nvPr/>
        </p:nvSpPr>
        <p:spPr>
          <a:xfrm>
            <a:off x="558800" y="4705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05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No pivot impulse means linear momentum is conserved: mv = (ML/2 + mx)ω</a:t>
            </a:r>
          </a:p>
        </p:txBody>
      </p:sp>
      <p:sp>
        <p:nvSpPr>
          <p:cNvPr id="35" name="ms-tick"/>
          <p:cNvSpPr txBox="1"/>
          <p:nvPr/>
        </p:nvSpPr>
        <p:spPr>
          <a:xfrm>
            <a:off x="558800" y="49593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49593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Dividing the two equations eliminates v and ω: x(ML/2 + mx) = ML²/3 + mx², so the mx² terms cancel and x = 2L/3 = 0.800 m whatever the value of m</a:t>
            </a:r>
          </a:p>
        </p:txBody>
      </p:sp>
      <p:sp>
        <p:nvSpPr>
          <p:cNvPr id="37" name="text"/>
          <p:cNvSpPr txBox="1"/>
          <p:nvPr/>
        </p:nvSpPr>
        <p:spPr>
          <a:xfrm>
            <a:off x="812800" y="54787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write the linear-momentum condition with the rod alone, mv = (ML/2)ω, lose the cancellation and find an x that depends on m. The point 2L/3 is the rod's centre of percussion, the sweet spot of a bat.</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52</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UPI-01.09, UPI-14.04, UPI-14.07</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glider of mass 0.250 kg on a level air track is held between two springs and oscillates with a period of 0.800 s. A card sail fixed to the glider increases the air drag. A motion sensor records the amplitude of the oscillation, the greatest displacement from equilibrium, at the end of every fifth oscillation, with an uncertainty of ±0.3 mm in each reading. Two damping models are proposed. Model V (viscous drag): the resistive force is −bv, so the amplitude decays as A = A₀e^(−bt/(2m)). Model F (sliding friction): a resistive force of constant magnitude acts, which reduces the amplitude by the same amount in every oscillation.</a:t>
            </a:r>
          </a:p>
        </p:txBody>
      </p:sp>
      <p:sp>
        <p:nvSpPr>
          <p:cNvPr id="14" name="text"/>
          <p:cNvSpPr txBox="1"/>
          <p:nvPr/>
        </p:nvSpPr>
        <p:spPr>
          <a:xfrm>
            <a:off x="558800" y="259715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Amplitude of the glider's oscillation, recorded at the end of every fifth oscillation</a:t>
            </a:r>
          </a:p>
        </p:txBody>
      </p:sp>
      <p:graphicFrame>
        <p:nvGraphicFramePr>
          <p:cNvPr id="15" name="readings"/>
          <p:cNvGraphicFramePr>
            <a:graphicFrameLocks noGrp="1"/>
          </p:cNvGraphicFramePr>
          <p:nvPr/>
        </p:nvGraphicFramePr>
        <p:xfrm>
          <a:off x="558800" y="2825750"/>
          <a:ext cx="11049000" cy="2336800"/>
        </p:xfrm>
        <a:graphic>
          <a:graphicData uri="http://schemas.openxmlformats.org/drawingml/2006/table">
            <a:tbl>
              <a:tblPr firstRow="1"/>
              <a:tblGrid>
                <a:gridCol w="3683000"/>
                <a:gridCol w="3683000"/>
                <a:gridCol w="3683000"/>
              </a:tblGrid>
              <a:tr h="292100">
                <a:tc>
                  <a:txBody>
                    <a:bodyPr/>
                    <a:lstStyle/>
                    <a:p>
                      <a:pPr marL="0" indent="0" algn="l">
                        <a:lnSpc>
                          <a:spcPct val="100000"/>
                        </a:lnSpc>
                        <a:buNone/>
                      </a:pPr>
                      <a:r>
                        <a:rPr lang="en-GB" sz="1000" b="1" i="0" dirty="0">
                          <a:solidFill>
                            <a:srgbClr val="F3EFDF"/>
                          </a:solidFill>
                          <a:latin typeface="Arial"/>
                          <a:cs typeface="Arial"/>
                        </a:rPr>
                        <a:t>Reading</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Time t (s)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Amplitude A (mm)</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57.6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29.6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15.3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7</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5340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Describe</a:t>
            </a:r>
          </a:p>
        </p:txBody>
      </p:sp>
      <p:sp>
        <p:nvSpPr>
          <p:cNvPr id="17" name="part-marks"/>
          <p:cNvSpPr txBox="1"/>
          <p:nvPr/>
        </p:nvSpPr>
        <p:spPr>
          <a:xfrm>
            <a:off x="11009102" y="5340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55765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the pattern that each model predicts in amplitudes recorded at equal intervals of time.</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52</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16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Justify</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using calculations from the table, which model the data support.</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8" name="text"/>
          <p:cNvSpPr txBox="1"/>
          <p:nvPr/>
        </p:nvSpPr>
        <p:spPr>
          <a:xfrm>
            <a:off x="558800" y="21564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damping constant b by a method that uses all of the readings.</a:t>
            </a:r>
          </a:p>
        </p:txBody>
      </p:sp>
      <p:sp>
        <p:nvSpPr>
          <p:cNvPr id="19" name="part-ref"/>
          <p:cNvSpPr txBox="1"/>
          <p:nvPr/>
        </p:nvSpPr>
        <p:spPr>
          <a:xfrm>
            <a:off x="558800" y="24942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0" name="part-marks"/>
          <p:cNvSpPr txBox="1"/>
          <p:nvPr/>
        </p:nvSpPr>
        <p:spPr>
          <a:xfrm>
            <a:off x="11009102" y="24942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27305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fraction of the glider's mechanical energy that is lost during one oscillation.</a:t>
            </a:r>
          </a:p>
        </p:txBody>
      </p:sp>
      <p:sp>
        <p:nvSpPr>
          <p:cNvPr id="22" name="part-ref"/>
          <p:cNvSpPr txBox="1"/>
          <p:nvPr/>
        </p:nvSpPr>
        <p:spPr>
          <a:xfrm>
            <a:off x="558800" y="30683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3" name="part-marks"/>
          <p:cNvSpPr txBox="1"/>
          <p:nvPr/>
        </p:nvSpPr>
        <p:spPr>
          <a:xfrm>
            <a:off x="11009102" y="30683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3045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0.250 kg brass block is fixed to the glider, which keeps the same sail and the same springs. Predict the time for the amplitude to fall to half its initial value, before and after the block is added, and give the reason for the change.</a:t>
            </a:r>
          </a:p>
        </p:txBody>
      </p:sp>
      <p:sp>
        <p:nvSpPr>
          <p:cNvPr id="25" name="panel"/>
          <p:cNvSpPr/>
          <p:nvPr/>
        </p:nvSpPr>
        <p:spPr>
          <a:xfrm>
            <a:off x="558800" y="558800"/>
            <a:ext cx="11074400" cy="12700"/>
          </a:xfrm>
          <a:prstGeom prst="rect">
            <a:avLst/>
          </a:prstGeom>
          <a:solidFill>
            <a:srgbClr val="C6C8BB"/>
          </a:solidFill>
          <a:ln>
            <a:noFill/>
          </a:ln>
        </p:spPr>
      </p:sp>
      <p:sp>
        <p:nvSpPr>
          <p:cNvPr id="2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2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8" name="panel"/>
          <p:cNvSpPr/>
          <p:nvPr/>
        </p:nvSpPr>
        <p:spPr>
          <a:xfrm>
            <a:off x="558800" y="6273800"/>
            <a:ext cx="11074400" cy="12700"/>
          </a:xfrm>
          <a:prstGeom prst="rect">
            <a:avLst/>
          </a:prstGeom>
          <a:solidFill>
            <a:srgbClr val="C6C8BB"/>
          </a:solidFill>
          <a:ln>
            <a:noFill/>
          </a:ln>
        </p:spPr>
      </p:sp>
      <p:sp>
        <p:nvSpPr>
          <p:cNvPr id="2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9" action="ppaction://hlinksldjump"/>
              </a:rPr>
              <a:t>Previous</a:t>
            </a:r>
          </a:p>
        </p:txBody>
      </p:sp>
      <p:sp>
        <p:nvSpPr>
          <p:cNvPr id="3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Lesson menu</a:t>
            </a:r>
          </a:p>
        </p:txBody>
      </p:sp>
      <p:sp>
        <p:nvSpPr>
          <p:cNvPr id="3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1" action="ppaction://hlinksldjump"/>
              </a:rPr>
              <a:t>Next slide</a:t>
            </a:r>
          </a:p>
        </p:txBody>
      </p:sp>
      <p:sp>
        <p:nvSpPr>
          <p:cNvPr id="3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39 / 52</a:t>
            </a:r>
          </a:p>
        </p:txBody>
      </p:sp>
      <p:sp>
        <p:nvSpPr>
          <p:cNvPr id="3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Check mark scheme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Model V: each amplitude is the same fixed fraction of the one before, so successive ratios are constant and ln A falls linearly with t</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Model F: each amplitude is smaller than the one before by the same fixed amount, so successive differences are constant and A falls linearly with t, reaching zero at a finite time</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Many candidates describe both models as 'the amplitude decreases', which is true of both and distinguishes nothing. The marks are for naming the quantity that stays constant.</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Justify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Successive differences are 22.4, 16.8, 11.2, 8.7, 5.6 and 4.5 mm: they fall steadily by a factor of five, far beyond the ±0.3 mm reading uncertainty, so Model F is rejected</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Successive ratios are 0.720, 0.708, 0.725, 0.706, 0.732 and 0.706: constant at about 0.72, with a scatter of about ±2% that the ±0.3 mm reading uncertainty can account for (combining fractional uncertainties in quadrature, it is ±2.4% in 15.3/20.9 and ±3.4% in 10.8/15.3)</a:t>
            </a:r>
          </a:p>
        </p:txBody>
      </p:sp>
      <p:sp>
        <p:nvSpPr>
          <p:cNvPr id="26" name="ms-tick"/>
          <p:cNvSpPr txBox="1"/>
          <p:nvPr/>
        </p:nvSpPr>
        <p:spPr>
          <a:xfrm>
            <a:off x="558800" y="39693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Concludes that the data support Model V, viscous drag</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answer that says only that A against t is curved earns part of the credit: curvature rules out Model F but does not by itself show that the decay is exponential. The ratio test, set against the reading uncertainty, does both.</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40 / 52</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16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Uses ln A = ln A₀ − (b/2m)t: tabulates ln(A/mm) = 4.382, 4.054, 3.709, 3.388, 3.040, 2.728, 2.380 and plots or fits ln A against t</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Best-fit gradient = −0.0833 s⁻¹ (accept −0.080 s⁻¹ to −0.086 s⁻¹)</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 = −2m × gradient = 2 × 0.250 kg × 0.0833 s⁻¹ = 0.0416 kg/s (accept 0.040 kg/s to 0.043 kg/s)</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single pair of adjacent readings gives b anywhere between 0.039 kg/s and 0.044 kg/s depending on the pair chosen, which is why the question asks for a method that uses every reading. Forgetting the factor of 2 in b/(2m) halves the answer.</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Mechanical energy is proportional to A², so over one period it falls by the factor e^(−bT/m) = e^(−0.0416 × 0.800/0.250) = e^(−0.133) = 0.875</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Fraction lost per oscillation = 1 − 0.875 = 0.125, about 12.5% (accept 12% to 13%)</a:t>
            </a:r>
          </a:p>
        </p:txBody>
      </p:sp>
      <p:sp>
        <p:nvSpPr>
          <p:cNvPr id="28" name="text"/>
          <p:cNvSpPr txBox="1"/>
          <p:nvPr/>
        </p:nvSpPr>
        <p:spPr>
          <a:xfrm>
            <a:off x="812800" y="372935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apply the amplitude ratio directly, 1 − e^(−bT/(2m)) = 6.4%, have forgotten that the energy of an oscillator scales as the square of its amplitude.</a:t>
            </a:r>
          </a:p>
        </p:txBody>
      </p:sp>
      <p:sp>
        <p:nvSpPr>
          <p:cNvPr id="29" name="ms-ref"/>
          <p:cNvSpPr txBox="1"/>
          <p:nvPr/>
        </p:nvSpPr>
        <p:spPr>
          <a:xfrm>
            <a:off x="558800" y="4046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30" name="ms-objective"/>
          <p:cNvSpPr txBox="1"/>
          <p:nvPr/>
        </p:nvSpPr>
        <p:spPr>
          <a:xfrm>
            <a:off x="11400482" y="4046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Before: t½ = 2m ln 2/b = (2 × 0.250 × 0.693)/0.0416 = 8.33 s</a:t>
            </a:r>
          </a:p>
        </p:txBody>
      </p:sp>
      <p:sp>
        <p:nvSpPr>
          <p:cNvPr id="33" name="ms-tick"/>
          <p:cNvSpPr txBox="1"/>
          <p:nvPr/>
        </p:nvSpPr>
        <p:spPr>
          <a:xfrm>
            <a:off x="558800" y="4540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540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sail, and so b, is unchanged while m doubles, so the decay constant b/(2m) halves and t½ doubles to 16.7 s (the period also lengthens, by √2 to 1.13 s, but that does not alter the decay time)</a:t>
            </a:r>
          </a:p>
        </p:txBody>
      </p:sp>
      <p:sp>
        <p:nvSpPr>
          <p:cNvPr id="35" name="text"/>
          <p:cNvSpPr txBox="1"/>
          <p:nvPr/>
        </p:nvSpPr>
        <p:spPr>
          <a:xfrm>
            <a:off x="812800" y="50603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usual prediction is that a heavier glider is damped faster because more mass means more friction. That reasoning belongs to Model F, which the data rejected; under viscous drag the resistive force depends on speed, not on weight, so extra inertia makes the decay slower.</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41 / 52</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model, solve and check the limits   ·   Topics UPI-11.06, UPI-13.04, UPI-13.05, UPI-13.06</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communications satellite is raised from a circular parking orbit of radius r₁ = 6.78 × 10⁶ m to a circular orbit of radius r₂ = 4.22 × 10⁷ m by a two-burn transfer. A short engine burn at radius r₁ places it on an elliptical transfer orbit whose nearest point to Earth's centre (perigee) is at r₁ and whose farthest point (apogee) is at r₂. A second short burn at apogee makes the orbit circular. For Earth, GM = 3.986 × 10¹⁴ m³/s². Treat both burns as instantaneous, treat Earth as a spherically symmetric mass, and ignore every other body.</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Newton's law of gravitation and Newton's second law, an expression for the speed v of a satellite in a circular orbit of radius r.</a:t>
            </a:r>
          </a:p>
        </p:txBody>
      </p:sp>
      <p:sp>
        <p:nvSpPr>
          <p:cNvPr id="17" name="part-ref"/>
          <p:cNvSpPr txBox="1"/>
          <p:nvPr/>
        </p:nvSpPr>
        <p:spPr>
          <a:xfrm>
            <a:off x="558800" y="31711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8" name="part-marks"/>
          <p:cNvSpPr txBox="1"/>
          <p:nvPr/>
        </p:nvSpPr>
        <p:spPr>
          <a:xfrm>
            <a:off x="11009102" y="31711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4074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satellite's angular momentum about Earth's centre is constant along the transfer orbit, and why its magnitude at perigee and at apogee is simply mrv.</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Derive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41795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conservation of angular momentum and conservation of mechanical energy between perigee and apogee, derive an expression for the speed v_p at perigee on the transfer orbit, in terms of GM, r₁ and r₂.</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Show that</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your expression reduces to the circular-orbit speed at r₁ when r₂ = r₁, and to the escape speed from r₁ as r₂ → ∞, and state what each limit means physically.</a:t>
            </a:r>
          </a:p>
        </p:txBody>
      </p:sp>
      <p:sp>
        <p:nvSpPr>
          <p:cNvPr id="26" name="part-ref"/>
          <p:cNvSpPr txBox="1"/>
          <p:nvPr/>
        </p:nvSpPr>
        <p:spPr>
          <a:xfrm>
            <a:off x="558800" y="54876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54876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7238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change in speed required at each burn, and the total.</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42 / 52</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17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time the satellite spends on the transfer orbit, from perigee to apogee.</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43 / 52</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gravitational force provides the centripetal acceleration: GMm/r² = mv²/r</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 √(GM/r), which is independent of the satellite's mass</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quote v = √(2GM/r) have used the escape condition, which sets the kinetic energy equal to the depth of the potential well rather than balancing force against acceleration; it overstates the orbital speed by a factor of √2.</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gravitational force is central, directed along the line to Earth's centre, so its torque r × F about the centre is zero and the angular momentum L = r × mv is constant between the burns</a:t>
            </a:r>
          </a:p>
        </p:txBody>
      </p:sp>
      <p:sp>
        <p:nvSpPr>
          <p:cNvPr id="24" name="ms-tick"/>
          <p:cNvSpPr txBox="1"/>
          <p:nvPr/>
        </p:nvSpPr>
        <p:spPr>
          <a:xfrm>
            <a:off x="558800" y="33362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perigee and apogee r is at its minimum or maximum, so dr/dt = 0 and the velocity is perpendicular to the radius vector; there |r × mv| = mrv sin 90° = mrv, which is not true elsewhere on the ellipse</a:t>
            </a:r>
          </a:p>
        </p:txBody>
      </p:sp>
      <p:sp>
        <p:nvSpPr>
          <p:cNvPr id="26" name="text"/>
          <p:cNvSpPr txBox="1"/>
          <p:nvPr/>
        </p:nvSpPr>
        <p:spPr>
          <a:xfrm>
            <a:off x="812800" y="38557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write L = mrv at a general point of the ellipse set up equations that hold only at its two ends. The perpendicularity at perigee and apogee is what makes part (c) tractable.</a:t>
            </a:r>
          </a:p>
        </p:txBody>
      </p:sp>
      <p:sp>
        <p:nvSpPr>
          <p:cNvPr id="27" name="ms-ref"/>
          <p:cNvSpPr txBox="1"/>
          <p:nvPr/>
        </p:nvSpPr>
        <p:spPr>
          <a:xfrm>
            <a:off x="558800" y="43383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Derive — 4 marks</a:t>
            </a:r>
          </a:p>
        </p:txBody>
      </p:sp>
      <p:sp>
        <p:nvSpPr>
          <p:cNvPr id="28" name="ms-objective"/>
          <p:cNvSpPr txBox="1"/>
          <p:nvPr/>
        </p:nvSpPr>
        <p:spPr>
          <a:xfrm>
            <a:off x="11400482" y="43383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9" name="ms-tick"/>
          <p:cNvSpPr txBox="1"/>
          <p:nvPr/>
        </p:nvSpPr>
        <p:spPr>
          <a:xfrm>
            <a:off x="558800" y="45789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789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Angular momentum: r₁v_p = r₂v_a, so v_a = v_p r₁/r₂</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Energy: ½mv_p² − GMm/r₁ = ½mv_a² − GMm/r₂</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for v_a: ½v_p²(1 − r₁²/r₂²) = GM(1/r₁ − 1/r₂) = GM(r₂ − r₁)/(r₁r₂)</a:t>
            </a:r>
          </a:p>
        </p:txBody>
      </p:sp>
      <p:sp>
        <p:nvSpPr>
          <p:cNvPr id="35" name="ms-tick"/>
          <p:cNvSpPr txBox="1"/>
          <p:nvPr/>
        </p:nvSpPr>
        <p:spPr>
          <a:xfrm>
            <a:off x="558800" y="5339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339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Using 1 − r₁²/r₂² = (r₂ − r₁)(r₂ + r₁)/r₂² and cancelling (r₂ − r₁) gives v_p = √(2GMr₂/[r₁(r₁ + r₂)])</a:t>
            </a:r>
          </a:p>
        </p:txBody>
      </p:sp>
      <p:sp>
        <p:nvSpPr>
          <p:cNvPr id="37" name="text"/>
          <p:cNvSpPr txBox="1"/>
          <p:nvPr/>
        </p:nvSpPr>
        <p:spPr>
          <a:xfrm>
            <a:off x="812800" y="56686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the near-Earth form mgh for the potential energy cannot reach the result: g is far from constant over a sixfold change in radius, and the −GMm/r form is required.</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44 / 52</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17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r₂ = r₁ gives v_p = √(2GMr₁/(2r₁²)) = √(GM/r₁): an ellipse whose perigee and apogee coincide is the circular orbit, and no burn is needed</a:t>
            </a:r>
          </a:p>
        </p:txBody>
      </p:sp>
      <p:sp>
        <p:nvSpPr>
          <p:cNvPr id="17" name="ms-tick"/>
          <p:cNvSpPr txBox="1"/>
          <p:nvPr/>
        </p:nvSpPr>
        <p:spPr>
          <a:xfrm>
            <a:off x="558800" y="184023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 r₂ → ∞, r₂/(r₁ + r₂) → 1 and v_p → √(2GM/r₁): an ellipse whose apogee recedes without limit becomes the escape trajectory, with zero total mechanical energy</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Limit checks are where an algebraic slip in part (c) reveals itself. A candidate whose expression fails either limit should return to part (c) rather than carry the error into the numbers.</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First burn: v₁ = √(GM/r₁) = 7.67 × 10³ m/s and v_p = 1.007 × 10⁴ m/s, so Δv₁ = 2.40 × 10³ m/s</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Second burn: v_a = v_p r₁/r₂ = 1.62 × 10³ m/s and v₂ = √(GM/r₂) = 3.07 × 10³ m/s, so Δv₂ = 1.46 × 10³ m/s</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Total change in speed = 3.85 × 10³ m/s</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satellite speeds up at both burns yet ends at 3.07 × 10³ m/s, well under half its initial 7.67 × 10³ m/s. Candidates who find this contradictory have not separated the burns from the coast between them, during which the climb converts kinetic energy into gravitational potential energy.</a:t>
            </a:r>
          </a:p>
        </p:txBody>
      </p:sp>
      <p:sp>
        <p:nvSpPr>
          <p:cNvPr id="29" name="ms-ref"/>
          <p:cNvSpPr txBox="1"/>
          <p:nvPr/>
        </p:nvSpPr>
        <p:spPr>
          <a:xfrm>
            <a:off x="558800" y="44018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Calculate — 2 marks</a:t>
            </a:r>
          </a:p>
        </p:txBody>
      </p:sp>
      <p:sp>
        <p:nvSpPr>
          <p:cNvPr id="30" name="ms-objective"/>
          <p:cNvSpPr txBox="1"/>
          <p:nvPr/>
        </p:nvSpPr>
        <p:spPr>
          <a:xfrm>
            <a:off x="11400482" y="44018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semi-major axis is a = (r₁ + r₂)/2 = 2.45 × 10⁷ m, and Kepler's third law gives the period T = 2π√(a³/GM) = 3.81 × 10⁴ s</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transfer is half an orbit: T/2 = 1.91 × 10⁴ s, about 5.3 hours</a:t>
            </a:r>
          </a:p>
        </p:txBody>
      </p:sp>
      <p:sp>
        <p:nvSpPr>
          <p:cNvPr id="35" name="text"/>
          <p:cNvSpPr txBox="1"/>
          <p:nvPr/>
        </p:nvSpPr>
        <p:spPr>
          <a:xfrm>
            <a:off x="812800" y="522541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r₂ in Kepler's third law in place of the semi-major axis gives the period of the final orbit, 8.63 × 10⁴ s, and a transfer time more than twice too long.</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45 / 52</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from a conservation law to the equation of motion   ·   Topics UPI-09.07, UPI-10.08, UPI-14.02, UPI-14.06</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seismic isolation bearing is modelled as a uniform solid cylinder of mass m and radius r that rolls without slipping on the inside of a fixed, concave cylindrical track of radius R, where R &gt; r and both axes are horizontal and parallel. The moment of inertia of the cylinder about its own axis is ½mr². Let φ be the angle between the vertical and the line from the track's axis of curvature to the cylinder's axis, so that φ = 0 at the lowest position. Take g = 9.81 m/s², and ignore rolling resistance and air resistance.</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6187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speed of the cylinder's axis is (R − r)|dφ/dt|, and use the rolling condition to obtain the cylinder's angular speed ω about its own axis in terms of dφ/dt.</a:t>
            </a:r>
          </a:p>
        </p:txBody>
      </p:sp>
      <p:sp>
        <p:nvSpPr>
          <p:cNvPr id="17" name="part-ref"/>
          <p:cNvSpPr txBox="1"/>
          <p:nvPr/>
        </p:nvSpPr>
        <p:spPr>
          <a:xfrm>
            <a:off x="558800" y="3154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154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5 marks</a:t>
            </a:r>
          </a:p>
        </p:txBody>
      </p:sp>
      <p:sp>
        <p:nvSpPr>
          <p:cNvPr id="19" name="text"/>
          <p:cNvSpPr txBox="1"/>
          <p:nvPr/>
        </p:nvSpPr>
        <p:spPr>
          <a:xfrm>
            <a:off x="558800" y="33909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Derive, from conservation of mechanical energy, the equation of motion for φ.</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9649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for small oscillations, the motion is simple harmonic with period T = 2π√(3(R − r)/(2g)).</a:t>
            </a:r>
          </a:p>
        </p:txBody>
      </p:sp>
      <p:sp>
        <p:nvSpPr>
          <p:cNvPr id="23" name="part-ref"/>
          <p:cNvSpPr txBox="1"/>
          <p:nvPr/>
        </p:nvSpPr>
        <p:spPr>
          <a:xfrm>
            <a:off x="558800" y="43027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Compare</a:t>
            </a:r>
          </a:p>
        </p:txBody>
      </p:sp>
      <p:sp>
        <p:nvSpPr>
          <p:cNvPr id="24" name="part-marks"/>
          <p:cNvSpPr txBox="1"/>
          <p:nvPr/>
        </p:nvSpPr>
        <p:spPr>
          <a:xfrm>
            <a:off x="11009102" y="43027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5389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Compare this period with that of a small block sliding without friction whose centre of mass moves on the same circle of radius R − r, and explain the difference.</a:t>
            </a:r>
          </a:p>
        </p:txBody>
      </p:sp>
      <p:sp>
        <p:nvSpPr>
          <p:cNvPr id="26" name="part-ref"/>
          <p:cNvSpPr txBox="1"/>
          <p:nvPr/>
        </p:nvSpPr>
        <p:spPr>
          <a:xfrm>
            <a:off x="558800" y="50749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50749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3111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engineers want an isolation period of 2.50 s. Calculate the value of R − r required.</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46 / 52</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18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Predict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Predict the period of the bearing if the solid cylinder is replaced by a thin-walled tube of the same mass and outer radius, whose moment of inertia about its own axis is mr², with R − r unchanged, and give the reason.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47 / 52</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cylinder's axis stays a fixed distance R − r from the track's axis of curvature, so it moves on a circle of that radius with speed v = (R − r)|dφ/dt|</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Rolling without slipping means the point of the cylinder in contact with the fixed track is instantaneously at rest, so v = rω and ω = (R − r)|dφ/dt|/r</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take the axis to move on a circle of radius R, or who set ω = dφ/dt, build the wrong kinetic energy into part (b) and cannot recover. The radius of the path is R − r, and the spin rate is (R − r)/r times the rate at which the line to the axis turns, not equal to it.</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5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Gravitational potential energy measured from the lowest position: U = mg(R − r)(1 − cos φ)</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Kinetic energy is translational plus rotational: K = ½m(R − r)²(dφ/dt)² + ½(½mr²)ω²</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Substituting ω = (R − r)(dφ/dt)/r gives K = ¾m(R − r)²(dφ/dt)²</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Sets the time derivative of K + U to zero: (3/2)m(R − r)²(dφ/dt)(d²φ/dt²) + mg(R − r) sin φ (dφ/dt) = 0</a:t>
            </a:r>
          </a:p>
        </p:txBody>
      </p:sp>
      <p:sp>
        <p:nvSpPr>
          <p:cNvPr id="30" name="ms-tick"/>
          <p:cNvSpPr txBox="1"/>
          <p:nvPr/>
        </p:nvSpPr>
        <p:spPr>
          <a:xfrm>
            <a:off x="558800" y="4286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286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Divides by dφ/dt, which is non-zero during the motion, to obtain d²φ/dt² = −[2g/(3(R − r))] sin φ</a:t>
            </a:r>
          </a:p>
        </p:txBody>
      </p:sp>
      <p:sp>
        <p:nvSpPr>
          <p:cNvPr id="32" name="text"/>
          <p:cNvSpPr txBox="1"/>
          <p:nvPr/>
        </p:nvSpPr>
        <p:spPr>
          <a:xfrm>
            <a:off x="812800" y="4615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Leaving out the rotational kinetic energy, the error this part is set to catch, gives d²φ/dt² = −[g/(R − r)] sin φ, the equation for a particle sliding on a frictionless track. Static friction does no work on a cylinder that rolls without slipping, which is why energy conservation is legitimate here even though friction acts.</a:t>
            </a:r>
          </a:p>
        </p:txBody>
      </p:sp>
      <p:sp>
        <p:nvSpPr>
          <p:cNvPr id="33" name="panel"/>
          <p:cNvSpPr/>
          <p:nvPr/>
        </p:nvSpPr>
        <p:spPr>
          <a:xfrm>
            <a:off x="558800" y="558800"/>
            <a:ext cx="11074400" cy="12700"/>
          </a:xfrm>
          <a:prstGeom prst="rect">
            <a:avLst/>
          </a:prstGeom>
          <a:solidFill>
            <a:srgbClr val="2F4B45"/>
          </a:solidFill>
          <a:ln>
            <a:noFill/>
          </a:ln>
        </p:spPr>
      </p:sp>
      <p:sp>
        <p:nvSpPr>
          <p:cNvPr id="34"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5"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6" name="panel"/>
          <p:cNvSpPr/>
          <p:nvPr/>
        </p:nvSpPr>
        <p:spPr>
          <a:xfrm>
            <a:off x="558800" y="6273800"/>
            <a:ext cx="11074400" cy="12700"/>
          </a:xfrm>
          <a:prstGeom prst="rect">
            <a:avLst/>
          </a:prstGeom>
          <a:solidFill>
            <a:srgbClr val="2F4B45"/>
          </a:solidFill>
          <a:ln>
            <a:noFill/>
          </a:ln>
        </p:spPr>
      </p:sp>
      <p:sp>
        <p:nvSpPr>
          <p:cNvPr id="37"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Previous</a:t>
            </a:r>
          </a:p>
        </p:txBody>
      </p:sp>
      <p:sp>
        <p:nvSpPr>
          <p:cNvPr id="38"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8" action="ppaction://hlinksldjump"/>
              </a:rPr>
              <a:t>Lesson menu</a:t>
            </a:r>
          </a:p>
        </p:txBody>
      </p:sp>
      <p:sp>
        <p:nvSpPr>
          <p:cNvPr id="39"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Next slide</a:t>
            </a:r>
          </a:p>
        </p:txBody>
      </p:sp>
      <p:sp>
        <p:nvSpPr>
          <p:cNvPr id="40"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48 / 52</a:t>
            </a:r>
          </a:p>
        </p:txBody>
      </p:sp>
      <p:sp>
        <p:nvSpPr>
          <p:cNvPr id="41"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Return to question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small φ in radians sin φ ≈ φ, so d²φ/dt² = −[2g/(3(R − r))]φ, which has the form of the simple harmonic equation d²φ/dt² = −ω₀²φ</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ω₀ = √(2g/(3(R − r))), so T = 2π/ω₀ = 2π√(3(R − r)/(2g))</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Confusing ω₀, the angular frequency of the oscillation, with ω, the spin rate of the cylinder, is the error to avoid: the two symbols describe different motions of the same body.</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Compare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sliding block is a simple pendulum of length R − r with T = 2π√((R − r)/g); the rolling cylinder's period is longer by a factor of √(3/2) ≈ 1.22</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both cases the component of gravity along the path, mg sin φ, drives the motion, but the rolling cylinder must also gain rotational kinetic energy: its effective inertia is 3m/2 rather than m, so it accelerates along the path at only two-thirds the rate</a:t>
            </a:r>
          </a:p>
        </p:txBody>
      </p:sp>
      <p:sp>
        <p:nvSpPr>
          <p:cNvPr id="26" name="text"/>
          <p:cNvSpPr txBox="1"/>
          <p:nvPr/>
        </p:nvSpPr>
        <p:spPr>
          <a:xfrm>
            <a:off x="812800" y="3665855"/>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the cylinder is slower because friction dissipates energy reach the right direction for the wrong reason. Static friction does no work on a cylinder that rolls without slipping: it slows the translation only by supplying the torque that spins the cylinder up, so it diverts energy into rotation without removing any, and that is the whole of the effect.</a:t>
            </a:r>
          </a:p>
        </p:txBody>
      </p:sp>
      <p:sp>
        <p:nvSpPr>
          <p:cNvPr id="27" name="ms-ref"/>
          <p:cNvSpPr txBox="1"/>
          <p:nvPr/>
        </p:nvSpPr>
        <p:spPr>
          <a:xfrm>
            <a:off x="558800" y="43135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28" name="ms-objective"/>
          <p:cNvSpPr txBox="1"/>
          <p:nvPr/>
        </p:nvSpPr>
        <p:spPr>
          <a:xfrm>
            <a:off x="11400482" y="43135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5542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5542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Rearranges T = 2π√(3(R − r)/(2g)) to R − r = gT²/(6π²)</a:t>
            </a:r>
          </a:p>
        </p:txBody>
      </p:sp>
      <p:sp>
        <p:nvSpPr>
          <p:cNvPr id="31" name="ms-tick"/>
          <p:cNvSpPr txBox="1"/>
          <p:nvPr/>
        </p:nvSpPr>
        <p:spPr>
          <a:xfrm>
            <a:off x="558800" y="48075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075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 − r = (9.81 × 2.50²)/(6π²) = 1.04 m</a:t>
            </a:r>
          </a:p>
        </p:txBody>
      </p:sp>
      <p:sp>
        <p:nvSpPr>
          <p:cNvPr id="33" name="text"/>
          <p:cNvSpPr txBox="1"/>
          <p:nvPr/>
        </p:nvSpPr>
        <p:spPr>
          <a:xfrm>
            <a:off x="812800" y="51371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use the simple-pendulum period here obtain R − r = 1.55 m, a bearing 50% larger than the specification requires.</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49 / 52</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18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15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thin-walled tube I = mr², so K = m(R − r)²(dφ/dt)² and ω₀² = g/(2(R − r)), giving T = 2π√(2(R − r)/g)</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2.50 s × √(4/3) = 2.89 s: a larger share of the energy is rotational, so the effective inertia rises to 2m and the oscillation is slower</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Neither the mass nor the radius of the rolling body appears in any period in this question except through R − r; only the shape factor I/(mr²) survives. Candidates who expect a heavier roller to change the period should notice that m has cancelled.</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FINAL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50 / 52</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51 / 52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FINAL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52 / 52</a:t>
            </a:r>
          </a:p>
        </p:txBody>
      </p:sp>
    </p:spTree>
  </p:cSld>
  <p:clrMapOvr>
    <a:masterClrMapping/>
  </p:clrMapOvr>
</p:sld>
</file>

<file path=ppt/slides/slide53.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0E2C569B-CB32-4DB2-A8E8-DFF6F1C3F49C}"/>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B3B644B5-30D5-4E4A-A170-3358348ACA69}"/>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Final Examination</a:t>
            </a:r>
          </a:p>
        </p:txBody>
      </p:sp>
      <p:sp>
        <p:nvSpPr>
          <p:cNvPr id="3" name="interactive-menu-row-1">
            <a:extLst xmlns:a="http://schemas.openxmlformats.org/drawingml/2006/main">
              <a:ext uri="{FF2B5EF4-FFF2-40B4-BE49-F238E27FC236}">
                <a16:creationId xmlns:a16="http://schemas.microsoft.com/office/drawing/2014/main" id="{C79E87BB-FA95-4E10-9776-C1E41D7CA925}"/>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acf863cee8f490f" action="ppaction://hlinksldjump"/>
              </a:rPr>
              <a:t>1. University Physics I · Final Examination</a:t>
            </a:r>
          </a:p>
        </p:txBody>
      </p:sp>
      <p:sp>
        <p:nvSpPr>
          <p:cNvPr id="4" name="interactive-menu-row-2">
            <a:extLst xmlns:a="http://schemas.openxmlformats.org/drawingml/2006/main">
              <a:ext uri="{FF2B5EF4-FFF2-40B4-BE49-F238E27FC236}">
                <a16:creationId xmlns:a16="http://schemas.microsoft.com/office/drawing/2014/main" id="{19B3F3CF-836F-4A44-B12A-652E766663F5}"/>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04d3f5898b242c0"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588F4FE5-E5A9-4D36-B37A-A8811F6C0C03}"/>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964e0b9b4b04fdd" action="ppaction://hlinksldjump"/>
              </a:rPr>
              <a:t>3. C</a:t>
            </a:r>
          </a:p>
        </p:txBody>
      </p:sp>
      <p:sp>
        <p:nvSpPr>
          <p:cNvPr id="6" name="interactive-menu-row-4">
            <a:extLst xmlns:a="http://schemas.openxmlformats.org/drawingml/2006/main">
              <a:ext uri="{FF2B5EF4-FFF2-40B4-BE49-F238E27FC236}">
                <a16:creationId xmlns:a16="http://schemas.microsoft.com/office/drawing/2014/main" id="{A89B789E-3212-4CF0-8A6D-A7B54204DA96}"/>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c4a039cb2594025"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01FFDCD2-5B13-4405-8D28-5A50F6F3CCA7}"/>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226a4536dae484e" action="ppaction://hlinksldjump"/>
              </a:rPr>
              <a:t>5. B</a:t>
            </a:r>
          </a:p>
        </p:txBody>
      </p:sp>
      <p:sp>
        <p:nvSpPr>
          <p:cNvPr id="8" name="interactive-menu-row-6">
            <a:extLst xmlns:a="http://schemas.openxmlformats.org/drawingml/2006/main">
              <a:ext uri="{FF2B5EF4-FFF2-40B4-BE49-F238E27FC236}">
                <a16:creationId xmlns:a16="http://schemas.microsoft.com/office/drawing/2014/main" id="{B5E9EDF3-4F29-45CA-A51E-38E122579D6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2ffc081d16e4932"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155B9CA3-BCF1-4773-B8B6-0182BEECCD25}"/>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d91cb4978d44b1d" action="ppaction://hlinksldjump"/>
              </a:rPr>
              <a:t>7. A</a:t>
            </a:r>
          </a:p>
        </p:txBody>
      </p:sp>
      <p:sp>
        <p:nvSpPr>
          <p:cNvPr id="10" name="interactive-menu-row-8">
            <a:extLst xmlns:a="http://schemas.openxmlformats.org/drawingml/2006/main">
              <a:ext uri="{FF2B5EF4-FFF2-40B4-BE49-F238E27FC236}">
                <a16:creationId xmlns:a16="http://schemas.microsoft.com/office/drawing/2014/main" id="{99EA4D7A-F6E8-4CFA-95F0-991E7FEAFE4D}"/>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389c2dd789b4061"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232B6C15-385C-43E4-A48D-368D211AE24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1a074b2bfeb4a68" action="ppaction://hlinksldjump"/>
              </a:rPr>
              <a:t>9. D</a:t>
            </a:r>
          </a:p>
        </p:txBody>
      </p:sp>
      <p:sp>
        <p:nvSpPr>
          <p:cNvPr id="12" name="interactive-menu-row-10">
            <a:extLst xmlns:a="http://schemas.openxmlformats.org/drawingml/2006/main">
              <a:ext uri="{FF2B5EF4-FFF2-40B4-BE49-F238E27FC236}">
                <a16:creationId xmlns:a16="http://schemas.microsoft.com/office/drawing/2014/main" id="{09D60933-282D-4B8D-B4BF-688DD9D69D97}"/>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001d1696f31432f"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3744AD5A-7760-481A-B20E-338BD7C69E3C}"/>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21852843b854716" action="ppaction://hlinksldjump"/>
              </a:rPr>
              <a:t>11. B</a:t>
            </a:r>
          </a:p>
        </p:txBody>
      </p:sp>
      <p:sp>
        <p:nvSpPr>
          <p:cNvPr id="14" name="interactive-menu-row-12">
            <a:extLst xmlns:a="http://schemas.openxmlformats.org/drawingml/2006/main">
              <a:ext uri="{FF2B5EF4-FFF2-40B4-BE49-F238E27FC236}">
                <a16:creationId xmlns:a16="http://schemas.microsoft.com/office/drawing/2014/main" id="{1E2279D5-D38D-479C-8E46-617A3D6873F6}"/>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d899f5e48d14092"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C0F4A59E-B0A0-4F10-B72E-44CA2A89939E}"/>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c741d81f83049b7" action="ppaction://hlinksldjump"/>
              </a:rPr>
              <a:t>13. A</a:t>
            </a:r>
          </a:p>
        </p:txBody>
      </p:sp>
      <p:sp>
        <p:nvSpPr>
          <p:cNvPr id="16" name="interactive-menu-row-14">
            <a:extLst xmlns:a="http://schemas.openxmlformats.org/drawingml/2006/main">
              <a:ext uri="{FF2B5EF4-FFF2-40B4-BE49-F238E27FC236}">
                <a16:creationId xmlns:a16="http://schemas.microsoft.com/office/drawing/2014/main" id="{4022B93A-D599-49FE-9967-5580B67496CA}"/>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8a05612417a49aa"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5A551187-2B59-4B98-9915-C51281406E1E}"/>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7e171bbc65b4983" action="ppaction://hlinksldjump"/>
              </a:rPr>
              <a:t>15. D</a:t>
            </a:r>
          </a:p>
        </p:txBody>
      </p:sp>
      <p:sp>
        <p:nvSpPr>
          <p:cNvPr id="18" name="interactive-menu-row-16">
            <a:extLst xmlns:a="http://schemas.openxmlformats.org/drawingml/2006/main">
              <a:ext uri="{FF2B5EF4-FFF2-40B4-BE49-F238E27FC236}">
                <a16:creationId xmlns:a16="http://schemas.microsoft.com/office/drawing/2014/main" id="{D45B7FBA-DAD3-4389-9A49-5AFC4E678326}"/>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22c97e89b9b4b90"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7EBFB475-BD80-4002-BF07-D4D07D83EDA7}"/>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F78252BB-A458-4D7A-B940-55772E1B9AF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1096f271f3714b6f"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91A81355-D0ED-485C-8877-92BBC9860158}"/>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9a5df412fa7471f"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4DFBFD2A-3F7D-4A2C-BE4D-21BAA7BC98A4}"/>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1eaaf47c5328448d"/>
              </a:rPr>
              <a:t>Online lesson</a:t>
            </a:r>
          </a:p>
        </p:txBody>
      </p:sp>
    </p:spTree>
    <p:extLst>
      <p:ext uri="{BB962C8B-B14F-4D97-AF65-F5344CB8AC3E}">
        <p14:creationId xmlns:p14="http://schemas.microsoft.com/office/powerpoint/2010/main" val="309606944"/>
      </p:ext>
    </p:extLst>
  </p:cSld>
</p:sld>
</file>

<file path=ppt/slides/slide54.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34435F15-04CA-4B3B-95A8-FBFAF61B9B68}"/>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60ACCBEE-F0D9-47F4-A98B-F660840A9A4F}"/>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Final Examination</a:t>
            </a:r>
          </a:p>
        </p:txBody>
      </p:sp>
      <p:sp>
        <p:nvSpPr>
          <p:cNvPr id="3" name="interactive-menu-row-1">
            <a:extLst xmlns:a="http://schemas.openxmlformats.org/drawingml/2006/main">
              <a:ext uri="{FF2B5EF4-FFF2-40B4-BE49-F238E27FC236}">
                <a16:creationId xmlns:a16="http://schemas.microsoft.com/office/drawing/2014/main" id="{5FC689C6-7776-44BB-B591-898CE757885C}"/>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af7dc989244bc4" action="ppaction://hlinksldjump"/>
              </a:rPr>
              <a:t>17. A</a:t>
            </a:r>
          </a:p>
        </p:txBody>
      </p:sp>
      <p:sp>
        <p:nvSpPr>
          <p:cNvPr id="4" name="interactive-menu-row-2">
            <a:extLst xmlns:a="http://schemas.openxmlformats.org/drawingml/2006/main">
              <a:ext uri="{FF2B5EF4-FFF2-40B4-BE49-F238E27FC236}">
                <a16:creationId xmlns:a16="http://schemas.microsoft.com/office/drawing/2014/main" id="{2C55FBFF-8B64-45DE-A98D-7688B108BB97}"/>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b22724f16d44f9e"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89F22E63-E862-4D4F-B107-53D13753B3C2}"/>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ba3d2eb745d4ce7" action="ppaction://hlinksldjump"/>
              </a:rPr>
              <a:t>19. C</a:t>
            </a:r>
          </a:p>
        </p:txBody>
      </p:sp>
      <p:sp>
        <p:nvSpPr>
          <p:cNvPr id="6" name="interactive-menu-row-4">
            <a:extLst xmlns:a="http://schemas.openxmlformats.org/drawingml/2006/main">
              <a:ext uri="{FF2B5EF4-FFF2-40B4-BE49-F238E27FC236}">
                <a16:creationId xmlns:a16="http://schemas.microsoft.com/office/drawing/2014/main" id="{2381D4B7-4A48-4F03-845C-E1AE4FC02BD2}"/>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5e3ad6ebe5e455e" action="ppaction://hlinksldjump"/>
              </a:rPr>
              <a:t>20. Question 10</a:t>
            </a:r>
          </a:p>
        </p:txBody>
      </p:sp>
      <p:sp>
        <p:nvSpPr>
          <p:cNvPr id="7" name="interactive-menu-row-5">
            <a:extLst xmlns:a="http://schemas.openxmlformats.org/drawingml/2006/main">
              <a:ext uri="{FF2B5EF4-FFF2-40B4-BE49-F238E27FC236}">
                <a16:creationId xmlns:a16="http://schemas.microsoft.com/office/drawing/2014/main" id="{BA621080-5833-496C-A26A-AD8E789FD27D}"/>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ea4e571da3f463f" action="ppaction://hlinksldjump"/>
              </a:rPr>
              <a:t>21. C</a:t>
            </a:r>
          </a:p>
        </p:txBody>
      </p:sp>
      <p:sp>
        <p:nvSpPr>
          <p:cNvPr id="8" name="interactive-menu-row-6">
            <a:extLst xmlns:a="http://schemas.openxmlformats.org/drawingml/2006/main">
              <a:ext uri="{FF2B5EF4-FFF2-40B4-BE49-F238E27FC236}">
                <a16:creationId xmlns:a16="http://schemas.microsoft.com/office/drawing/2014/main" id="{FF5F8B52-C231-4DA0-A1DB-3798D160D289}"/>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04f734424844082" action="ppaction://hlinksldjump"/>
              </a:rPr>
              <a:t>22. Question 11</a:t>
            </a:r>
          </a:p>
        </p:txBody>
      </p:sp>
      <p:sp>
        <p:nvSpPr>
          <p:cNvPr id="9" name="interactive-menu-row-7">
            <a:extLst xmlns:a="http://schemas.openxmlformats.org/drawingml/2006/main">
              <a:ext uri="{FF2B5EF4-FFF2-40B4-BE49-F238E27FC236}">
                <a16:creationId xmlns:a16="http://schemas.microsoft.com/office/drawing/2014/main" id="{077570AC-7B79-40F9-A151-CF8F1CBB883A}"/>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a9ea41b58cd4995" action="ppaction://hlinksldjump"/>
              </a:rPr>
              <a:t>23. Answer 11</a:t>
            </a:r>
          </a:p>
        </p:txBody>
      </p:sp>
      <p:sp>
        <p:nvSpPr>
          <p:cNvPr id="10" name="interactive-menu-row-8">
            <a:extLst xmlns:a="http://schemas.openxmlformats.org/drawingml/2006/main">
              <a:ext uri="{FF2B5EF4-FFF2-40B4-BE49-F238E27FC236}">
                <a16:creationId xmlns:a16="http://schemas.microsoft.com/office/drawing/2014/main" id="{19D7C2A3-FFF2-4BDD-8483-D0719D40818D}"/>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064670215e4b74" action="ppaction://hlinksldjump"/>
              </a:rPr>
              <a:t>24. Answer 11 (cont.)</a:t>
            </a:r>
          </a:p>
        </p:txBody>
      </p:sp>
      <p:sp>
        <p:nvSpPr>
          <p:cNvPr id="11" name="interactive-menu-row-9">
            <a:extLst xmlns:a="http://schemas.openxmlformats.org/drawingml/2006/main">
              <a:ext uri="{FF2B5EF4-FFF2-40B4-BE49-F238E27FC236}">
                <a16:creationId xmlns:a16="http://schemas.microsoft.com/office/drawing/2014/main" id="{E78B194D-CF90-4E2D-97A3-E46A7EEC9FA7}"/>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681eaf2b6d34fc6" action="ppaction://hlinksldjump"/>
              </a:rPr>
              <a:t>25. Question 12</a:t>
            </a:r>
          </a:p>
        </p:txBody>
      </p:sp>
      <p:sp>
        <p:nvSpPr>
          <p:cNvPr id="12" name="interactive-menu-row-10">
            <a:extLst xmlns:a="http://schemas.openxmlformats.org/drawingml/2006/main">
              <a:ext uri="{FF2B5EF4-FFF2-40B4-BE49-F238E27FC236}">
                <a16:creationId xmlns:a16="http://schemas.microsoft.com/office/drawing/2014/main" id="{840DAF3F-F839-422E-B51C-20952B1D4F42}"/>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c0fa84abfd34664" action="ppaction://hlinksldjump"/>
              </a:rPr>
              <a:t>26. Answer 12</a:t>
            </a:r>
          </a:p>
        </p:txBody>
      </p:sp>
      <p:sp>
        <p:nvSpPr>
          <p:cNvPr id="13" name="interactive-menu-row-11">
            <a:extLst xmlns:a="http://schemas.openxmlformats.org/drawingml/2006/main">
              <a:ext uri="{FF2B5EF4-FFF2-40B4-BE49-F238E27FC236}">
                <a16:creationId xmlns:a16="http://schemas.microsoft.com/office/drawing/2014/main" id="{9CCE7C9F-E58D-44C3-A9F6-7B62E6BF531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39528f7a7b54049" action="ppaction://hlinksldjump"/>
              </a:rPr>
              <a:t>27. Answer 12 (cont.)</a:t>
            </a:r>
          </a:p>
        </p:txBody>
      </p:sp>
      <p:sp>
        <p:nvSpPr>
          <p:cNvPr id="14" name="interactive-menu-row-12">
            <a:extLst xmlns:a="http://schemas.openxmlformats.org/drawingml/2006/main">
              <a:ext uri="{FF2B5EF4-FFF2-40B4-BE49-F238E27FC236}">
                <a16:creationId xmlns:a16="http://schemas.microsoft.com/office/drawing/2014/main" id="{310E2ACC-CCCA-4B65-BDD4-D1122ACE7808}"/>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e9616bb368347ae" action="ppaction://hlinksldjump"/>
              </a:rPr>
              <a:t>28. Question 13</a:t>
            </a:r>
          </a:p>
        </p:txBody>
      </p:sp>
      <p:sp>
        <p:nvSpPr>
          <p:cNvPr id="15" name="interactive-menu-row-13">
            <a:extLst xmlns:a="http://schemas.openxmlformats.org/drawingml/2006/main">
              <a:ext uri="{FF2B5EF4-FFF2-40B4-BE49-F238E27FC236}">
                <a16:creationId xmlns:a16="http://schemas.microsoft.com/office/drawing/2014/main" id="{A2FC3BF6-12BD-4EED-A6D3-ECA88DDC9A6C}"/>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575e286412e4545" action="ppaction://hlinksldjump"/>
              </a:rPr>
              <a:t>29. Question 13 (cont.)</a:t>
            </a:r>
          </a:p>
        </p:txBody>
      </p:sp>
      <p:sp>
        <p:nvSpPr>
          <p:cNvPr id="16" name="interactive-menu-row-14">
            <a:extLst xmlns:a="http://schemas.openxmlformats.org/drawingml/2006/main">
              <a:ext uri="{FF2B5EF4-FFF2-40B4-BE49-F238E27FC236}">
                <a16:creationId xmlns:a16="http://schemas.microsoft.com/office/drawing/2014/main" id="{96A60DF1-1D0F-4C42-882D-0DE6F209D94E}"/>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444924ba63a4c07" action="ppaction://hlinksldjump"/>
              </a:rPr>
              <a:t>30. Answer 13</a:t>
            </a:r>
          </a:p>
        </p:txBody>
      </p:sp>
      <p:sp>
        <p:nvSpPr>
          <p:cNvPr id="17" name="interactive-menu-row-15">
            <a:extLst xmlns:a="http://schemas.openxmlformats.org/drawingml/2006/main">
              <a:ext uri="{FF2B5EF4-FFF2-40B4-BE49-F238E27FC236}">
                <a16:creationId xmlns:a16="http://schemas.microsoft.com/office/drawing/2014/main" id="{A4025B83-38E5-465C-B950-D526BF9D0A0B}"/>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9124de0d72d42e7" action="ppaction://hlinksldjump"/>
              </a:rPr>
              <a:t>31. Answer 13 (cont.)</a:t>
            </a:r>
          </a:p>
        </p:txBody>
      </p:sp>
      <p:sp>
        <p:nvSpPr>
          <p:cNvPr id="18" name="interactive-menu-row-16">
            <a:extLst xmlns:a="http://schemas.openxmlformats.org/drawingml/2006/main">
              <a:ext uri="{FF2B5EF4-FFF2-40B4-BE49-F238E27FC236}">
                <a16:creationId xmlns:a16="http://schemas.microsoft.com/office/drawing/2014/main" id="{B914E296-EF90-4856-A29A-F83DDCC1E9E7}"/>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45c202f80a249e7" action="ppaction://hlinksldjump"/>
              </a:rPr>
              <a:t>32. Question 14</a:t>
            </a:r>
          </a:p>
        </p:txBody>
      </p:sp>
      <p:sp>
        <p:nvSpPr>
          <p:cNvPr id="19" name="interactive-menu-help">
            <a:extLst xmlns:a="http://schemas.openxmlformats.org/drawingml/2006/main">
              <a:ext uri="{FF2B5EF4-FFF2-40B4-BE49-F238E27FC236}">
                <a16:creationId xmlns:a16="http://schemas.microsoft.com/office/drawing/2014/main" id="{1C610D6C-7AD5-42A9-A93F-395A563A5E3B}"/>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958D4242-3C47-4A3B-874E-507BDFACB70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81dec02b66164a51"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975B9054-4C45-4348-8E62-990BA7DC173F}"/>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f49cf7f159e424d"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B7422CE2-5B63-41FB-B8D0-66E398CDC340}"/>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bb891ac2533400a"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969E649A-EBD2-431C-B49C-AC29004B50CD}"/>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7eaec81de71415c"/>
              </a:rPr>
              <a:t>Online lesson</a:t>
            </a:r>
          </a:p>
        </p:txBody>
      </p:sp>
    </p:spTree>
    <p:extLst>
      <p:ext uri="{BB962C8B-B14F-4D97-AF65-F5344CB8AC3E}">
        <p14:creationId xmlns:p14="http://schemas.microsoft.com/office/powerpoint/2010/main" val="1104680189"/>
      </p:ext>
    </p:extLst>
  </p:cSld>
</p:sld>
</file>

<file path=ppt/slides/slide55.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A5128682-D37F-4F9C-A26C-FCB7979A96AE}"/>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14804556-C91B-4345-B212-10126200EFFB}"/>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Final Examination</a:t>
            </a:r>
          </a:p>
        </p:txBody>
      </p:sp>
      <p:sp>
        <p:nvSpPr>
          <p:cNvPr id="3" name="interactive-menu-row-1">
            <a:extLst xmlns:a="http://schemas.openxmlformats.org/drawingml/2006/main">
              <a:ext uri="{FF2B5EF4-FFF2-40B4-BE49-F238E27FC236}">
                <a16:creationId xmlns:a16="http://schemas.microsoft.com/office/drawing/2014/main" id="{101DF021-5018-40F3-9F41-C71FF80FEB5D}"/>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c445e45f40d4343" action="ppaction://hlinksldjump"/>
              </a:rPr>
              <a:t>33. Answer 14</a:t>
            </a:r>
          </a:p>
        </p:txBody>
      </p:sp>
      <p:sp>
        <p:nvSpPr>
          <p:cNvPr id="4" name="interactive-menu-row-2">
            <a:extLst xmlns:a="http://schemas.openxmlformats.org/drawingml/2006/main">
              <a:ext uri="{FF2B5EF4-FFF2-40B4-BE49-F238E27FC236}">
                <a16:creationId xmlns:a16="http://schemas.microsoft.com/office/drawing/2014/main" id="{E376B0FB-5E53-4C39-81B2-CF7544639E23}"/>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19629c99b3c4ac1" action="ppaction://hlinksldjump"/>
              </a:rPr>
              <a:t>34. Answer 14 (cont.)</a:t>
            </a:r>
          </a:p>
        </p:txBody>
      </p:sp>
      <p:sp>
        <p:nvSpPr>
          <p:cNvPr id="5" name="interactive-menu-row-3">
            <a:extLst xmlns:a="http://schemas.openxmlformats.org/drawingml/2006/main">
              <a:ext uri="{FF2B5EF4-FFF2-40B4-BE49-F238E27FC236}">
                <a16:creationId xmlns:a16="http://schemas.microsoft.com/office/drawing/2014/main" id="{25DA5FC1-5BC0-4564-BDEE-FF93AC588FE5}"/>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931e3e67f4c4c36" action="ppaction://hlinksldjump"/>
              </a:rPr>
              <a:t>35. Question 15</a:t>
            </a:r>
          </a:p>
        </p:txBody>
      </p:sp>
      <p:sp>
        <p:nvSpPr>
          <p:cNvPr id="6" name="interactive-menu-row-4">
            <a:extLst xmlns:a="http://schemas.openxmlformats.org/drawingml/2006/main">
              <a:ext uri="{FF2B5EF4-FFF2-40B4-BE49-F238E27FC236}">
                <a16:creationId xmlns:a16="http://schemas.microsoft.com/office/drawing/2014/main" id="{D04E18C0-4F08-4180-98C9-1B0E28B221B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66869180d2d45ab" action="ppaction://hlinksldjump"/>
              </a:rPr>
              <a:t>36. Answer 15</a:t>
            </a:r>
          </a:p>
        </p:txBody>
      </p:sp>
      <p:sp>
        <p:nvSpPr>
          <p:cNvPr id="7" name="interactive-menu-row-5">
            <a:extLst xmlns:a="http://schemas.openxmlformats.org/drawingml/2006/main">
              <a:ext uri="{FF2B5EF4-FFF2-40B4-BE49-F238E27FC236}">
                <a16:creationId xmlns:a16="http://schemas.microsoft.com/office/drawing/2014/main" id="{CB4DC7FC-7EC3-4E5A-A090-F26CAE82CE11}"/>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9dac09824647a4" action="ppaction://hlinksldjump"/>
              </a:rPr>
              <a:t>37. Answer 15 (cont.)</a:t>
            </a:r>
          </a:p>
        </p:txBody>
      </p:sp>
      <p:sp>
        <p:nvSpPr>
          <p:cNvPr id="8" name="interactive-menu-row-6">
            <a:extLst xmlns:a="http://schemas.openxmlformats.org/drawingml/2006/main">
              <a:ext uri="{FF2B5EF4-FFF2-40B4-BE49-F238E27FC236}">
                <a16:creationId xmlns:a16="http://schemas.microsoft.com/office/drawing/2014/main" id="{BEE2218B-7D4B-409C-A322-6D1303C1EBCE}"/>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4fb4bba1e14467e" action="ppaction://hlinksldjump"/>
              </a:rPr>
              <a:t>38. Question 16</a:t>
            </a:r>
          </a:p>
        </p:txBody>
      </p:sp>
      <p:sp>
        <p:nvSpPr>
          <p:cNvPr id="9" name="interactive-menu-row-7">
            <a:extLst xmlns:a="http://schemas.openxmlformats.org/drawingml/2006/main">
              <a:ext uri="{FF2B5EF4-FFF2-40B4-BE49-F238E27FC236}">
                <a16:creationId xmlns:a16="http://schemas.microsoft.com/office/drawing/2014/main" id="{E8CD4233-F428-4B37-894C-1EBD3614D62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2b0d92084924058" action="ppaction://hlinksldjump"/>
              </a:rPr>
              <a:t>39. Question 16 (cont.)</a:t>
            </a:r>
          </a:p>
        </p:txBody>
      </p:sp>
      <p:sp>
        <p:nvSpPr>
          <p:cNvPr id="10" name="interactive-menu-row-8">
            <a:extLst xmlns:a="http://schemas.openxmlformats.org/drawingml/2006/main">
              <a:ext uri="{FF2B5EF4-FFF2-40B4-BE49-F238E27FC236}">
                <a16:creationId xmlns:a16="http://schemas.microsoft.com/office/drawing/2014/main" id="{BAC79F99-1E74-4BB4-8EEA-FC37FA427EEF}"/>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6adcf7829c44576" action="ppaction://hlinksldjump"/>
              </a:rPr>
              <a:t>40. Answer 16</a:t>
            </a:r>
          </a:p>
        </p:txBody>
      </p:sp>
      <p:sp>
        <p:nvSpPr>
          <p:cNvPr id="11" name="interactive-menu-row-9">
            <a:extLst xmlns:a="http://schemas.openxmlformats.org/drawingml/2006/main">
              <a:ext uri="{FF2B5EF4-FFF2-40B4-BE49-F238E27FC236}">
                <a16:creationId xmlns:a16="http://schemas.microsoft.com/office/drawing/2014/main" id="{02BAFA51-247A-4097-AB23-267C9F36E3FC}"/>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b8adaa6c4624a11" action="ppaction://hlinksldjump"/>
              </a:rPr>
              <a:t>41. Answer 16 (cont.)</a:t>
            </a:r>
          </a:p>
        </p:txBody>
      </p:sp>
      <p:sp>
        <p:nvSpPr>
          <p:cNvPr id="12" name="interactive-menu-row-10">
            <a:extLst xmlns:a="http://schemas.openxmlformats.org/drawingml/2006/main">
              <a:ext uri="{FF2B5EF4-FFF2-40B4-BE49-F238E27FC236}">
                <a16:creationId xmlns:a16="http://schemas.microsoft.com/office/drawing/2014/main" id="{38396152-1A4C-416C-B747-975168722919}"/>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56616deeadf4a24" action="ppaction://hlinksldjump"/>
              </a:rPr>
              <a:t>42. Question 17</a:t>
            </a:r>
          </a:p>
        </p:txBody>
      </p:sp>
      <p:sp>
        <p:nvSpPr>
          <p:cNvPr id="13" name="interactive-menu-row-11">
            <a:extLst xmlns:a="http://schemas.openxmlformats.org/drawingml/2006/main">
              <a:ext uri="{FF2B5EF4-FFF2-40B4-BE49-F238E27FC236}">
                <a16:creationId xmlns:a16="http://schemas.microsoft.com/office/drawing/2014/main" id="{2B0240D2-4EA8-4B31-9DC2-9122EC36AA0F}"/>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762958f4fca4657" action="ppaction://hlinksldjump"/>
              </a:rPr>
              <a:t>43. Question 17 (cont.)</a:t>
            </a:r>
          </a:p>
        </p:txBody>
      </p:sp>
      <p:sp>
        <p:nvSpPr>
          <p:cNvPr id="14" name="interactive-menu-row-12">
            <a:extLst xmlns:a="http://schemas.openxmlformats.org/drawingml/2006/main">
              <a:ext uri="{FF2B5EF4-FFF2-40B4-BE49-F238E27FC236}">
                <a16:creationId xmlns:a16="http://schemas.microsoft.com/office/drawing/2014/main" id="{064957DB-FBC6-4214-823C-374BB8DD1D1D}"/>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c811b67dc3d4ff0" action="ppaction://hlinksldjump"/>
              </a:rPr>
              <a:t>44. Answer 17</a:t>
            </a:r>
          </a:p>
        </p:txBody>
      </p:sp>
      <p:sp>
        <p:nvSpPr>
          <p:cNvPr id="15" name="interactive-menu-row-13">
            <a:extLst xmlns:a="http://schemas.openxmlformats.org/drawingml/2006/main">
              <a:ext uri="{FF2B5EF4-FFF2-40B4-BE49-F238E27FC236}">
                <a16:creationId xmlns:a16="http://schemas.microsoft.com/office/drawing/2014/main" id="{5691F4A2-59BB-4D8B-A6B2-2644F2101B4F}"/>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f2e8be31d29414f" action="ppaction://hlinksldjump"/>
              </a:rPr>
              <a:t>45. Answer 17 (cont.)</a:t>
            </a:r>
          </a:p>
        </p:txBody>
      </p:sp>
      <p:sp>
        <p:nvSpPr>
          <p:cNvPr id="16" name="interactive-menu-row-14">
            <a:extLst xmlns:a="http://schemas.openxmlformats.org/drawingml/2006/main">
              <a:ext uri="{FF2B5EF4-FFF2-40B4-BE49-F238E27FC236}">
                <a16:creationId xmlns:a16="http://schemas.microsoft.com/office/drawing/2014/main" id="{6BD376A6-D1AB-4255-A03E-5837A8E14968}"/>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ccf5ec2745d41ba" action="ppaction://hlinksldjump"/>
              </a:rPr>
              <a:t>46. Question 18</a:t>
            </a:r>
          </a:p>
        </p:txBody>
      </p:sp>
      <p:sp>
        <p:nvSpPr>
          <p:cNvPr id="17" name="interactive-menu-row-15">
            <a:extLst xmlns:a="http://schemas.openxmlformats.org/drawingml/2006/main">
              <a:ext uri="{FF2B5EF4-FFF2-40B4-BE49-F238E27FC236}">
                <a16:creationId xmlns:a16="http://schemas.microsoft.com/office/drawing/2014/main" id="{AD1D57A8-1E00-469C-AEC0-E3514C660F63}"/>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8b90a6c3eea4000" action="ppaction://hlinksldjump"/>
              </a:rPr>
              <a:t>47. Question 18 (cont.)</a:t>
            </a:r>
          </a:p>
        </p:txBody>
      </p:sp>
      <p:sp>
        <p:nvSpPr>
          <p:cNvPr id="18" name="interactive-menu-row-16">
            <a:extLst xmlns:a="http://schemas.openxmlformats.org/drawingml/2006/main">
              <a:ext uri="{FF2B5EF4-FFF2-40B4-BE49-F238E27FC236}">
                <a16:creationId xmlns:a16="http://schemas.microsoft.com/office/drawing/2014/main" id="{F1167741-43A7-4048-A70B-4F1E4D537CE3}"/>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f611e8049064300" action="ppaction://hlinksldjump"/>
              </a:rPr>
              <a:t>48. Answer 18</a:t>
            </a:r>
          </a:p>
        </p:txBody>
      </p:sp>
      <p:sp>
        <p:nvSpPr>
          <p:cNvPr id="19" name="interactive-menu-help">
            <a:extLst xmlns:a="http://schemas.openxmlformats.org/drawingml/2006/main">
              <a:ext uri="{FF2B5EF4-FFF2-40B4-BE49-F238E27FC236}">
                <a16:creationId xmlns:a16="http://schemas.microsoft.com/office/drawing/2014/main" id="{8EE99FB5-FF48-4675-B063-850D26D4DB27}"/>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D17908CE-895F-434C-B118-46DFBF346F4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f14550281c4745c1"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0D6B39AA-1F4F-4F85-99C9-DA2F17DE26EC}"/>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8dd38316cc4a4165"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67995EC5-0AE5-4229-BB6E-FD0E0FC8B2F1}"/>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dae152e27af43b7"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2945F3CA-ACB4-44B1-9D7B-84D68D5B35A6}"/>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e4e21b6364749d0"/>
              </a:rPr>
              <a:t>Online lesson</a:t>
            </a:r>
          </a:p>
        </p:txBody>
      </p:sp>
    </p:spTree>
    <p:extLst>
      <p:ext uri="{BB962C8B-B14F-4D97-AF65-F5344CB8AC3E}">
        <p14:creationId xmlns:p14="http://schemas.microsoft.com/office/powerpoint/2010/main" val="1699777133"/>
      </p:ext>
    </p:extLst>
  </p:cSld>
</p:sld>
</file>

<file path=ppt/slides/slide56.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1" name="interactive-menu-title">
            <a:extLst xmlns:a="http://schemas.openxmlformats.org/drawingml/2006/main">
              <a:ext uri="{FF2B5EF4-FFF2-40B4-BE49-F238E27FC236}">
                <a16:creationId xmlns:a16="http://schemas.microsoft.com/office/drawing/2014/main" id="{FDCB954F-01FA-46EE-9707-C05E51A17666}"/>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F3954059-E081-4FAD-B37F-25A75B9C90C5}"/>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Final Examination</a:t>
            </a:r>
          </a:p>
        </p:txBody>
      </p:sp>
      <p:sp>
        <p:nvSpPr>
          <p:cNvPr id="3" name="interactive-menu-row-1">
            <a:extLst xmlns:a="http://schemas.openxmlformats.org/drawingml/2006/main">
              <a:ext uri="{FF2B5EF4-FFF2-40B4-BE49-F238E27FC236}">
                <a16:creationId xmlns:a16="http://schemas.microsoft.com/office/drawing/2014/main" id="{46530263-92B9-4621-9769-E0F7D8AB3133}"/>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085cd7bcfed4ee9" action="ppaction://hlinksldjump"/>
              </a:rPr>
              <a:t>49. Answer 18 (cont.)</a:t>
            </a:r>
          </a:p>
        </p:txBody>
      </p:sp>
      <p:sp>
        <p:nvSpPr>
          <p:cNvPr id="4" name="interactive-menu-row-2">
            <a:extLst xmlns:a="http://schemas.openxmlformats.org/drawingml/2006/main">
              <a:ext uri="{FF2B5EF4-FFF2-40B4-BE49-F238E27FC236}">
                <a16:creationId xmlns:a16="http://schemas.microsoft.com/office/drawing/2014/main" id="{4B9C134D-4FF9-4DEC-9BB9-89F56D7C8768}"/>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6ced8bd84964f07" action="ppaction://hlinksldjump"/>
              </a:rPr>
              <a:t>50. Answer 18 (cont.)</a:t>
            </a:r>
          </a:p>
        </p:txBody>
      </p:sp>
      <p:sp>
        <p:nvSpPr>
          <p:cNvPr id="5" name="interactive-menu-row-3">
            <a:extLst xmlns:a="http://schemas.openxmlformats.org/drawingml/2006/main">
              <a:ext uri="{FF2B5EF4-FFF2-40B4-BE49-F238E27FC236}">
                <a16:creationId xmlns:a16="http://schemas.microsoft.com/office/drawing/2014/main" id="{63D59A88-3016-4172-99A0-9350926AC71B}"/>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1c7a799e7ad4ee0" action="ppaction://hlinksldjump"/>
              </a:rPr>
              <a:t>51. Command words</a:t>
            </a:r>
          </a:p>
        </p:txBody>
      </p:sp>
      <p:sp>
        <p:nvSpPr>
          <p:cNvPr id="6" name="interactive-menu-row-4">
            <a:extLst xmlns:a="http://schemas.openxmlformats.org/drawingml/2006/main">
              <a:ext uri="{FF2B5EF4-FFF2-40B4-BE49-F238E27FC236}">
                <a16:creationId xmlns:a16="http://schemas.microsoft.com/office/drawing/2014/main" id="{869AAD8C-3FC1-4AFF-B79D-3E1B284442E9}"/>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b956292c6b042ed" action="ppaction://hlinksldjump"/>
              </a:rPr>
              <a:t>52. Command words</a:t>
            </a:r>
          </a:p>
        </p:txBody>
      </p:sp>
      <p:sp>
        <p:nvSpPr>
          <p:cNvPr id="7" name="interactive-menu-help">
            <a:extLst xmlns:a="http://schemas.openxmlformats.org/drawingml/2006/main">
              <a:ext uri="{FF2B5EF4-FFF2-40B4-BE49-F238E27FC236}">
                <a16:creationId xmlns:a16="http://schemas.microsoft.com/office/drawing/2014/main" id="{B4113C3C-AF59-4370-9945-F421E9B4ECD5}"/>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8" name="interactive-menu-resume">
            <a:extLst xmlns:a="http://schemas.openxmlformats.org/drawingml/2006/main">
              <a:ext uri="{FF2B5EF4-FFF2-40B4-BE49-F238E27FC236}">
                <a16:creationId xmlns:a16="http://schemas.microsoft.com/office/drawing/2014/main" id="{54C10BBC-682C-4214-A483-6BCC83268B1D}"/>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dd50bcc1a51046e4" action="ppaction://hlinksldjump"/>
              </a:rPr>
              <a:t>Start lesson</a:t>
            </a:r>
          </a:p>
        </p:txBody>
      </p:sp>
      <p:sp>
        <p:nvSpPr>
          <p:cNvPr id="9" name="interactive-menu-previous">
            <a:extLst xmlns:a="http://schemas.openxmlformats.org/drawingml/2006/main">
              <a:ext uri="{FF2B5EF4-FFF2-40B4-BE49-F238E27FC236}">
                <a16:creationId xmlns:a16="http://schemas.microsoft.com/office/drawing/2014/main" id="{663FC1E7-B52F-4158-A2F9-B3669E722DCF}"/>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c97032a3eb34eca" action="ppaction://hlinksldjump"/>
              </a:rPr>
              <a:t>Previous menu</a:t>
            </a:r>
          </a:p>
        </p:txBody>
      </p:sp>
      <p:sp>
        <p:nvSpPr>
          <p:cNvPr id="10" name="interactive-online-source">
            <a:extLst xmlns:a="http://schemas.openxmlformats.org/drawingml/2006/main">
              <a:ext uri="{FF2B5EF4-FFF2-40B4-BE49-F238E27FC236}">
                <a16:creationId xmlns:a16="http://schemas.microsoft.com/office/drawing/2014/main" id="{2B7E474F-6B48-4B34-8453-5853E710F313}"/>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0db8d349efc4946"/>
              </a:rPr>
              <a:t>Online lesson</a:t>
            </a:r>
          </a:p>
        </p:txBody>
      </p:sp>
    </p:spTree>
    <p:extLst>
      <p:ext uri="{BB962C8B-B14F-4D97-AF65-F5344CB8AC3E}">
        <p14:creationId xmlns:p14="http://schemas.microsoft.com/office/powerpoint/2010/main" val="514456692"/>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56</Slides>
  <Notes>52</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 · Final Examination</dc:title>
  <dc:subject>University Physics I — Final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