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39.xml" ContentType="application/vnd.openxmlformats-officedocument.presentationml.slide+xml"/>
  <Override PartName="/ppt/notesSlides/interactive-notesSlide1.xml" ContentType="application/vnd.openxmlformats-officedocument.presentationml.notesSlide+xml"/>
  <Override PartName="/ppt/slides/slide40.xml" ContentType="application/vnd.openxmlformats-officedocument.presentationml.slide+xml"/>
  <Override PartName="/ppt/notesSlides/interactive-notesSlide2.xml" ContentType="application/vnd.openxmlformats-officedocument.presentationml.notesSlide+xml"/>
  <Override PartName="/ppt/slides/slide41.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xmlns:r="http://schemas.openxmlformats.org/officeDocument/2006/relationships" id="294" r:id="rIdGioMenu1"/>
    <p:sldId xmlns:r="http://schemas.openxmlformats.org/officeDocument/2006/relationships" id="295" r:id="rIdGioMenu2"/>
    <p:sldId xmlns:r="http://schemas.openxmlformats.org/officeDocument/2006/relationships" id="296"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notesMaster" Target="notesMasters/notesMaster1.xml"/><Relationship Id="rId41" Type="http://schemas.openxmlformats.org/officeDocument/2006/relationships/theme" Target="theme/theme1.xml"/><Relationship Id="rIdGioMenu1" Type="http://schemas.openxmlformats.org/officeDocument/2006/relationships/slide" Target="/ppt/slides/slide39.xml"/><Relationship Id="rIdGioMenu2" Type="http://schemas.openxmlformats.org/officeDocument/2006/relationships/slide" Target="/ppt/slides/slide40.xml"/><Relationship Id="rIdGioMenu3" Type="http://schemas.openxmlformats.org/officeDocument/2006/relationships/slide" Target="/ppt/slides/slide41.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226f1ac01d4a4e6d" Type="http://schemas.openxmlformats.org/officeDocument/2006/relationships/slide" Target="/ppt/slides/slide39.xml"/><Relationship Id="Rc92bc83070a84df8"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4dcdeea1944f4e17" Type="http://schemas.openxmlformats.org/officeDocument/2006/relationships/slide" Target="/ppt/slides/slide40.xml"/><Relationship Id="R5a6ac1f64e9742ad"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dba0cb8426124eac" Type="http://schemas.openxmlformats.org/officeDocument/2006/relationships/slide" Target="/ppt/slides/slide41.xml"/><Relationship Id="Re7f02b6b354e412c"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a = ½, b = −½, c = 0</a:t>
            </a:r>
          </a:p>
          <a:p>
            <a:pPr marL="0" indent="0">
              <a:buNone/>
            </a:pPr>
            <a:r>
              <a:rPr lang="en-GB" sz="1200" dirty="0"/>
              <a:t>[Distractors] Only μ contains the kilogram, so nothing else can cancel it and c must be 0; matching seconds then needs b = −½, and matching metres needs a = ½, giving t = C√(L/g). B is tempting because a heavier rope feels as though it ought to change the time, but a non-zero c leaves kg^½ uncancelled — and physically the tension at each height grows in proportion to μ, so the mass per unit length drops out of the pulse speed. C is what a candidate obtains by writing the dimensions of g as m·s² instead of m·s⁻²: matching seconds then gives b = ½ and matching metres gives a = −½, and the resulting √(g/L) has the dimensions of a frequency, s⁻¹, not of a time. D is √(gL), which has the dimensions of a speed: it is what a candidate writes who remembers that wave speeds on hanging ropes look like √(gL) and forgets that the question asks for a time.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(2.5 ± 0.1) m/s</a:t>
            </a:r>
          </a:p>
          <a:p>
            <a:pPr marL="0" indent="0">
              <a:buNone/>
            </a:pPr>
            <a:r>
              <a:rPr lang="en-GB" sz="1200" dirty="0"/>
              <a:t>[Distractors] For a quotient the fractional uncertainties combine: 0.005/1.250 is 0.4 % and 0.02/0.50 is 4 %, so the speed carries about 4 % of 2.5 m/s, which is ±0.1 m/s whether the two are added (0.11 m/s) or combined in quadrature (0.10 m/s); with a one-figure uncertainty the value is quoted to the same decimal place, 2.5 m/s. A adds the two absolute uncertainties, 0.005 m and 0.02 s, which have different units and cannot be added at all. B divides one uncertainty by the other, as though the uncertainty of a ratio were the ratio of the uncertainties. C propagates only the distance's 0.4 %, the tempting choice because the distance is written to more decimal places — but the timing uncertainty is ten times larger as a fraction and dominates the result.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13 m</a:t>
            </a:r>
          </a:p>
          <a:p>
            <a:pPr marL="0" indent="0">
              <a:buNone/>
            </a:pPr>
            <a:r>
              <a:rPr lang="en-GB" sz="1200" dirty="0"/>
              <a:t>[Distractors] The velocity changes sign at t = 3.0 s, so the distance is the integral of the speed |v|: ∫₀³ (6.0 − 2.0t) dt = 9.0 m forwards, and ∫₃⁵ (6.0 − 2.0t) dt = −4.0 m, which is 4.0 m backwards, for a total of 13 m. A is the displacement, ∫₀⁵ v dt = 5.0 m, in which the return leg cancels part of the outward one. B counts only the outward leg — the answer of a candidate who finds the turning point and stops there. D multiplies the initial speed by the whole interval, as though the velocity were constant.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10.9 m/s</a:t>
            </a:r>
          </a:p>
          <a:p>
            <a:pPr marL="0" indent="0">
              <a:buNone/>
            </a:pPr>
            <a:r>
              <a:rPr lang="en-GB" sz="1200" dirty="0"/>
              <a:t>[Distractors] The ground velocity is the vector sum of the velocity relative to the air and the wind velocity. To cancel the eastward wind the drone must head partly west, so its 12.0 m/s airspeed is the hypotenuse of a right triangle whose east–west leg is 5.0 m/s, and the northward ground speed is √(12.0² − 5.0²) = 10.9 m/s. C treats 12.0 m/s as the northward leg and adds the wind at right angles, which is the ground speed if the drone points due north and is allowed to drift east — not the path the pilot is holding. A and D subtract and add the speeds as though the wind blew along the line of flight.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Recall — One idea, one step. The mark is for knowing it.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The downward friction force that the magnet exerts on the door</a:t>
            </a:r>
          </a:p>
          <a:p>
            <a:pPr marL="0" indent="0">
              <a:buNone/>
            </a:pPr>
            <a:r>
              <a:rPr lang="en-GB" sz="1200" dirty="0"/>
              <a:t>[Distractors] A third-law pair is one interaction seen from each side: the same type of force, acting on the two different objects involved. The door's friction on the magnet therefore partners the magnet's friction on the door, which points down. A is the tempting answer because the weight is equal and opposite to the friction force here — but both of those forces act on the magnet, and they balance because the magnet is in equilibrium, which is the first law at work, not the third; the weight's own partner is the magnet's gravitational pull on the Earth. B is tempting because the normal force and the friction are the two components of the single contact force the door exerts, so they feel like a matched pair; but both act on the magnet and they are perpendicular, not opposite. D is tempting because the magnetic attraction is what presses the magnet against the door and so makes the friction possible; but it too acts on the magnet, is horizontal, and belongs to the magnetic interaction, whose partner is the magnet's pull on the door.</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695 N</a:t>
            </a:r>
          </a:p>
          <a:p>
            <a:pPr marL="0" indent="0">
              <a:buNone/>
            </a:pPr>
            <a:r>
              <a:rPr lang="en-GB" sz="1200" dirty="0"/>
              <a:t>[Distractors] Slowing down while moving downwards means the acceleration points upwards. Taking up as positive, N − mg = ma, so N = m(g + a) = 62.0 × (9.81 + 1.40) = 695 N. C is m(g − a), the reading for a lift that is speeding up on the way down — the answer of a candidate who takes the direction of the acceleration from the direction of motion. B is the reading at rest or at constant velocity, and D is ma alone, as though the scales measured only the net force.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Perpendicular to the rope, along the arc towards the lowest point.</a:t>
            </a:r>
          </a:p>
          <a:p>
            <a:pPr marL="0" indent="0">
              <a:buNone/>
            </a:pPr>
            <a:r>
              <a:rPr lang="en-GB" sz="1200" dirty="0"/>
              <a:t>[Distractors] The radial component of acceleration is v²/r, which is zero when v = 0, so the tension exactly balances the component of the weight along the rope, T = mg cos θ. What is left is the component mg sin θ perpendicular to the rope, so the acceleration is g sin θ along the tangent to the arc, towards the bottom of the swing. A confuses zero velocity with zero acceleration — she is at rest for an instant only. B would be right if the rope went slack; with the rope taut the tension is not zero, so gravity is not the only force. C is the reflex that circular motion means acceleration towards the centre, which holds only when the speed is not changing — here the speed is changing and the radial part has vanished.</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It oscillates between x = −0.80 m and a turning point that lies between x = +0.80 m and x = +2.0 m.</a:t>
            </a:r>
          </a:p>
          <a:p>
            <a:pPr marL="0" indent="0">
              <a:buNone/>
            </a:pPr>
            <a:r>
              <a:rPr lang="en-GB" sz="1200" dirty="0"/>
              <a:t>[Distractors] The total energy is fixed at U(−0.80 m) = 1.92 + 0.51 = 2.43 J. At x = +0.80 m, U = 1.92 − 0.51 = 1.41 J, which is less than 2.43 J, so the particle still has kinetic energy there and has not reached a turning point; and because 2.43 J is below the 4.0 J maximum it turns back before x = 2.0 m (at about x = 1.15 m). A assumes the well is symmetric, but the x³ term makes it shallower on the positive side. C tempts a candidate who sees the particle cross x = 0 with all 2.43 J as kinetic energy and supposes nothing can stop it, but U rises again beyond x = 0, and escaping past x = 2.0 m would need a total energy greater than 4.0 J. D confuses the position of least potential energy, where the speed is greatest, with a place where the particle stops; with no dissipation it passes through x = 0 at its maximum speed.</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aim the nozzle straight at the ring write tan θ = H/d, treating the jet as though it travelled in a straight line. The factor of 2 is the whole content of the result, which is why it is given: the part rewards the route, not the answer.</a:t>
            </a:r>
          </a:p>
          <a:p>
            <a:pPr marL="0" indent="0">
              <a:buNone/>
            </a:pPr>
            <a:r>
              <a:rPr lang="en-GB" sz="1200" dirty="0"/>
              <a:t>[Examiner note (b)] The usual slip is to obtain 5.94 m/s from √(2gH) and report it as the launch speed. It is only the vertical component; the horizontal component is fixed separately by the requirement that the top of the path lies 3.00 m away.</a:t>
            </a:r>
          </a:p>
          <a:p>
            <a:pPr marL="0" indent="0">
              <a:buNone/>
            </a:pPr>
            <a:r>
              <a:rPr lang="en-GB" sz="1200" dirty="0"/>
              <a:t>[Examiner note (c)] The part catches candidates who offer 'g cancels in the algebra' as an explanation. The credit is for saying what g does and does not control — the time scale of the motion, not the shape of the path.</a:t>
            </a:r>
          </a:p>
          <a:p>
            <a:pPr marL="0" indent="0">
              <a:buNone/>
            </a:pPr>
            <a:r>
              <a:rPr lang="en-GB" sz="1200" dirty="0"/>
              <a:t>[Examiner note (d)] Candidates who note that the jet lands at 2d = 6.00 m and conclude that anything nearer is safe have ignored the height of the wall. The size of the margin, not the yes or no, is what part (e) depends on.</a:t>
            </a:r>
          </a:p>
          <a:p>
            <a:pPr marL="0" indent="0">
              <a:buNone/>
            </a:pPr>
            <a:r>
              <a:rPr lang="en-GB" sz="1200" dirty="0"/>
              <a:t>[Examiner note (e)] Most candidates expect a 2 % change in speed to change the height by about 2 %. At the wall the drop term nearly cancels the rise term, so their small difference is extremely sensitive to v₀ — the design weakness the question is set to expose.</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aim the nozzle straight at the ring write tan θ = H/d, treating the jet as though it travelled in a straight line. The factor of 2 is the whole content of the result, which is why it is given: the part rewards the route, not the answer.</a:t>
            </a:r>
          </a:p>
          <a:p>
            <a:pPr marL="0" indent="0">
              <a:buNone/>
            </a:pPr>
            <a:r>
              <a:rPr lang="en-GB" sz="1200" dirty="0"/>
              <a:t>[Examiner note (b)] The usual slip is to obtain 5.94 m/s from √(2gH) and report it as the launch speed. It is only the vertical component; the horizontal component is fixed separately by the requirement that the top of the path lies 3.00 m away.</a:t>
            </a:r>
          </a:p>
          <a:p>
            <a:pPr marL="0" indent="0">
              <a:buNone/>
            </a:pPr>
            <a:r>
              <a:rPr lang="en-GB" sz="1200" dirty="0"/>
              <a:t>[Examiner note (c)] The part catches candidates who offer 'g cancels in the algebra' as an explanation. The credit is for saying what g does and does not control — the time scale of the motion, not the shape of the path.</a:t>
            </a:r>
          </a:p>
          <a:p>
            <a:pPr marL="0" indent="0">
              <a:buNone/>
            </a:pPr>
            <a:r>
              <a:rPr lang="en-GB" sz="1200" dirty="0"/>
              <a:t>[Examiner note (d)] Candidates who note that the jet lands at 2d = 6.00 m and conclude that anything nearer is safe have ignored the height of the wall. The size of the margin, not the yes or no, is what part (e) depends on.</a:t>
            </a:r>
          </a:p>
          <a:p>
            <a:pPr marL="0" indent="0">
              <a:buNone/>
            </a:pPr>
            <a:r>
              <a:rPr lang="en-GB" sz="1200" dirty="0"/>
              <a:t>[Examiner note (e)] Most candidates expect a 2 % change in speed to change the height by about 2 %. At the wall the drop term nearly cancels the rise term, so their small difference is extremely sensitive to v₀ — the design weakness the question is set to expose.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assume that everything on one cord shares one acceleration are applying a rule that holds only for a cord over fixed pulleys. The relation has to be derived from the length of the cord, and a candidate who skips that step carries the wrong acceleration into every later part.</a:t>
            </a:r>
          </a:p>
          <a:p>
            <a:pPr marL="0" indent="0">
              <a:buNone/>
            </a:pPr>
            <a:r>
              <a:rPr lang="en-GB" sz="1200" dirty="0"/>
              <a:t>[Examiner note (b)] The common error is to compare B's whole weight, 58.9 N, with the maximum static friction. The movable pulley halves the pull the cord exerts on A, and a candidate who misses it predicts motion for any load above 2.00 kg.</a:t>
            </a:r>
          </a:p>
          <a:p>
            <a:pPr marL="0" indent="0">
              <a:buNone/>
            </a:pPr>
            <a:r>
              <a:rPr lang="en-GB" sz="1200" dirty="0"/>
              <a:t>[Examiner note (c)] Two errors dominate: writing m_B g − T = m_B a for B, which leaves out one of the two sections of cord holding the pulley up, and giving both bodies the same acceleration. Each produces a plausible-looking number, which is why substituting back into B's equation is worth doing.</a:t>
            </a:r>
          </a:p>
          <a:p>
            <a:pPr marL="0" indent="0">
              <a:buNone/>
            </a:pPr>
            <a:r>
              <a:rPr lang="en-GB" sz="1200" dirty="0"/>
              <a:t>[Examiner note (d)] A system boundary is a free choice, but Newton's second law for a system then needs every external force on it and the acceleration of every part. Candidates who defend the equation because 'tension is internal' have not asked what the hook is doing.</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assume that everything on one cord shares one acceleration are applying a rule that holds only for a cord over fixed pulleys. The relation has to be derived from the length of the cord, and a candidate who skips that step carries the wrong acceleration into every later part.</a:t>
            </a:r>
          </a:p>
          <a:p>
            <a:pPr marL="0" indent="0">
              <a:buNone/>
            </a:pPr>
            <a:r>
              <a:rPr lang="en-GB" sz="1200" dirty="0"/>
              <a:t>[Examiner note (b)] The common error is to compare B's whole weight, 58.9 N, with the maximum static friction. The movable pulley halves the pull the cord exerts on A, and a candidate who misses it predicts motion for any load above 2.00 kg.</a:t>
            </a:r>
          </a:p>
          <a:p>
            <a:pPr marL="0" indent="0">
              <a:buNone/>
            </a:pPr>
            <a:r>
              <a:rPr lang="en-GB" sz="1200" dirty="0"/>
              <a:t>[Examiner note (c)] Two errors dominate: writing m_B g − T = m_B a for B, which leaves out one of the two sections of cord holding the pulley up, and giving both bodies the same acceleration. Each produces a plausible-looking number, which is why substituting back into B's equation is worth doing.</a:t>
            </a:r>
          </a:p>
          <a:p>
            <a:pPr marL="0" indent="0">
              <a:buNone/>
            </a:pPr>
            <a:r>
              <a:rPr lang="en-GB" sz="1200" dirty="0"/>
              <a:t>[Examiner note (d)] A system boundary is a free choice, but Newton's second law for a system then needs every external force on it and the acceleration of every part. Candidates who defend the equation because 'tension is internal' have not asked what the hook is doing.</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multiply the force at the entry point, or at the far end, by the distance have used the constant-force rule on a force that nearly triples along the bed. Setting up the integral, with its sign, is the point of the part.</a:t>
            </a:r>
          </a:p>
          <a:p>
            <a:pPr marL="0" indent="0">
              <a:buNone/>
            </a:pPr>
            <a:r>
              <a:rPr lang="en-GB" sz="1200" dirty="0"/>
              <a:t>[Examiner note (b)] Two errors recur: adding work by the normal force to the net work, and giving gravity's work the wrong sign so that it adds kinetic energy on an uphill slope. The stated result exposes both, since neither version reproduces it.</a:t>
            </a:r>
          </a:p>
          <a:p>
            <a:pPr marL="0" indent="0">
              <a:buNone/>
            </a:pPr>
            <a:r>
              <a:rPr lang="en-GB" sz="1200" dirty="0"/>
              <a:t>[Examiner note (c)] The quadratic also has a root at −184 m, which candidates sometimes report as 184 m. It has no meaning here: s is measured forwards from the entry point, and the model only describes the truck while it is moving forwards.</a:t>
            </a:r>
          </a:p>
          <a:p>
            <a:pPr marL="0" indent="0">
              <a:buNone/>
            </a:pPr>
            <a:r>
              <a:rPr lang="en-GB" sz="1200" dirty="0"/>
              <a:t>[Examiner note (d)] The part separates the conservative interaction, whose work is stored and could be returned, from the dissipative one. Candidates who say that all the kinetic energy is dissipated have treated the whole slope as friction.</a:t>
            </a:r>
          </a:p>
          <a:p>
            <a:pPr marL="0" indent="0">
              <a:buNone/>
            </a:pPr>
            <a:r>
              <a:rPr lang="en-GB" sz="1200" dirty="0"/>
              <a:t>[Examiner note (e)] Candidates tend either to accept the argument on intuition ('more momentum to stop') or to reject it outright because 'mass cancels'. The credit goes to the answer that sees the cancellation as a consequence of the model's assumptions and names what would break it.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multiply the force at the entry point, or at the far end, by the distance have used the constant-force rule on a force that nearly triples along the bed. Setting up the integral, with its sign, is the point of the part.</a:t>
            </a:r>
          </a:p>
          <a:p>
            <a:pPr marL="0" indent="0">
              <a:buNone/>
            </a:pPr>
            <a:r>
              <a:rPr lang="en-GB" sz="1200" dirty="0"/>
              <a:t>[Examiner note (b)] Two errors recur: adding work by the normal force to the net work, and giving gravity's work the wrong sign so that it adds kinetic energy on an uphill slope. The stated result exposes both, since neither version reproduces it.</a:t>
            </a:r>
          </a:p>
          <a:p>
            <a:pPr marL="0" indent="0">
              <a:buNone/>
            </a:pPr>
            <a:r>
              <a:rPr lang="en-GB" sz="1200" dirty="0"/>
              <a:t>[Examiner note (c)] The quadratic also has a root at −184 m, which candidates sometimes report as 184 m. It has no meaning here: s is measured forwards from the entry point, and the model only describes the truck while it is moving forwards.</a:t>
            </a:r>
          </a:p>
          <a:p>
            <a:pPr marL="0" indent="0">
              <a:buNone/>
            </a:pPr>
            <a:r>
              <a:rPr lang="en-GB" sz="1200" dirty="0"/>
              <a:t>[Examiner note (d)] The part separates the conservative interaction, whose work is stored and could be returned, from the dissipative one. Candidates who say that all the kinetic energy is dissipated have treated the whole slope as friction.</a:t>
            </a:r>
          </a:p>
          <a:p>
            <a:pPr marL="0" indent="0">
              <a:buNone/>
            </a:pPr>
            <a:r>
              <a:rPr lang="en-GB" sz="1200" dirty="0"/>
              <a:t>[Examiner note (e)] Candidates tend either to accept the argument on intuition ('more momentum to stop') or to reject it outright because 'mass cancels'. The credit goes to the answer that sees the cancellation as a consequence of the model's assumptions and names what would break it.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look for a change in kinetic energy to account for the power. At steady speed there is none: all of the power goes into doing work against the resistance.</a:t>
            </a:r>
          </a:p>
          <a:p>
            <a:pPr marL="0" indent="0">
              <a:buNone/>
            </a:pPr>
            <a:r>
              <a:rPr lang="en-GB" sz="1200" dirty="0"/>
              <a:t>[Examiner note (b)] Plotting P against v gives a curve from which neither constant can be read, and plotting P against v³ discards the rolling term; dividing by v is the step being rewarded. A gradient taken from two neighbouring points rather than from a line through all six is the usual source of values outside the accepted range — neighbouring pairs give intercepts anywhere from 2.2 N to 5.7 N.</a:t>
            </a:r>
          </a:p>
          <a:p>
            <a:pPr marL="0" indent="0">
              <a:buNone/>
            </a:pPr>
            <a:r>
              <a:rPr lang="en-GB" sz="1200" dirty="0"/>
              <a:t>[Examiner note (c)] Judged only on the fastest trials, where drag dominates, P = kv³ looks adequate. The comparison has to be made where the two models differ most, at low speed, and it has to rest on a trend rather than on one point.</a:t>
            </a:r>
          </a:p>
          <a:p>
            <a:pPr marL="0" indent="0">
              <a:buNone/>
            </a:pPr>
            <a:r>
              <a:rPr lang="en-GB" sz="1200" dirty="0"/>
              <a:t>[Examiner note (d)] The mass is omitted deliberately. Candidates who stop because a datum is missing, rather than stating a reasonable value and carrying on, have misread what an estimate asks of them.</a:t>
            </a:r>
          </a:p>
          <a:p>
            <a:pPr marL="0" indent="0">
              <a:buNone/>
            </a:pPr>
            <a:r>
              <a:rPr lang="en-GB" sz="1200" dirty="0"/>
              <a:t>[Examiner note (e)] 'Take more readings' or 'use a better power meter' earns nothing unless the answer says where the readings should be taken and why that helps. F_r is an intercept, so its uncertainty is governed by the low-speed end of the line.</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look for a change in kinetic energy to account for the power. At steady speed there is none: all of the power goes into doing work against the resistance.</a:t>
            </a:r>
          </a:p>
          <a:p>
            <a:pPr marL="0" indent="0">
              <a:buNone/>
            </a:pPr>
            <a:r>
              <a:rPr lang="en-GB" sz="1200" dirty="0"/>
              <a:t>[Examiner note (b)] Plotting P against v gives a curve from which neither constant can be read, and plotting P against v³ discards the rolling term; dividing by v is the step being rewarded. A gradient taken from two neighbouring points rather than from a line through all six is the usual source of values outside the accepted range — neighbouring pairs give intercepts anywhere from 2.2 N to 5.7 N.</a:t>
            </a:r>
          </a:p>
          <a:p>
            <a:pPr marL="0" indent="0">
              <a:buNone/>
            </a:pPr>
            <a:r>
              <a:rPr lang="en-GB" sz="1200" dirty="0"/>
              <a:t>[Examiner note (c)] Judged only on the fastest trials, where drag dominates, P = kv³ looks adequate. The comparison has to be made where the two models differ most, at low speed, and it has to rest on a trend rather than on one point.</a:t>
            </a:r>
          </a:p>
          <a:p>
            <a:pPr marL="0" indent="0">
              <a:buNone/>
            </a:pPr>
            <a:r>
              <a:rPr lang="en-GB" sz="1200" dirty="0"/>
              <a:t>[Examiner note (d)] The mass is omitted deliberately. Candidates who stop because a datum is missing, rather than stating a reasonable value and carrying on, have misread what an estimate asks of them.</a:t>
            </a:r>
          </a:p>
          <a:p>
            <a:pPr marL="0" indent="0">
              <a:buNone/>
            </a:pPr>
            <a:r>
              <a:rPr lang="en-GB" sz="1200" dirty="0"/>
              <a:t>[Examiner note (e)] 'Take more readings' or 'use a better power meter' earns nothing unless the answer says where the readings should be taken and why that helps. F_r is an intercept, so its uncertainty is governed by the low-speed end of the line.</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often look for a change in kinetic energy to account for the power. At steady speed there is none: all of the power goes into doing work against the resistance.</a:t>
            </a:r>
          </a:p>
          <a:p>
            <a:pPr marL="0" indent="0">
              <a:buNone/>
            </a:pPr>
            <a:r>
              <a:rPr lang="en-GB" sz="1200" dirty="0"/>
              <a:t>[Examiner note (b)] Plotting P against v gives a curve from which neither constant can be read, and plotting P against v³ discards the rolling term; dividing by v is the step being rewarded. A gradient taken from two neighbouring points rather than from a line through all six is the usual source of values outside the accepted range — neighbouring pairs give intercepts anywhere from 2.2 N to 5.7 N.</a:t>
            </a:r>
          </a:p>
          <a:p>
            <a:pPr marL="0" indent="0">
              <a:buNone/>
            </a:pPr>
            <a:r>
              <a:rPr lang="en-GB" sz="1200" dirty="0"/>
              <a:t>[Examiner note (c)] Judged only on the fastest trials, where drag dominates, P = kv³ looks adequate. The comparison has to be made where the two models differ most, at low speed, and it has to rest on a trend rather than on one point.</a:t>
            </a:r>
          </a:p>
          <a:p>
            <a:pPr marL="0" indent="0">
              <a:buNone/>
            </a:pPr>
            <a:r>
              <a:rPr lang="en-GB" sz="1200" dirty="0"/>
              <a:t>[Examiner note (d)] The mass is omitted deliberately. Candidates who stop because a datum is missing, rather than stating a reasonable value and carrying on, have misread what an estimate asks of them.</a:t>
            </a:r>
          </a:p>
          <a:p>
            <a:pPr marL="0" indent="0">
              <a:buNone/>
            </a:pPr>
            <a:r>
              <a:rPr lang="en-GB" sz="1200" dirty="0"/>
              <a:t>[Examiner note (e)] 'Take more readings' or 'use a better power meter' earns nothing unless the answer says where the readings should be taken and why that helps. F_r is an intercept, so its uncertainty is governed by the low-speed end of the line.</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write U = ½kx² have taken the slider's position as the spring's extension. The spring is not aligned with the rail, and its extension has to come from the geometry.</a:t>
            </a:r>
          </a:p>
          <a:p>
            <a:pPr marL="0" indent="0">
              <a:buNone/>
            </a:pPr>
            <a:r>
              <a:rPr lang="en-GB" sz="1200" dirty="0"/>
              <a:t>[Examiner note (b)] The chain-rule factor x/√(x² + a²) is the projection of the spring force onto the rail. Candidates who drop it obtain a force of −k(a − L₀) at x = 0, which the left–right symmetry of the arrangement rules out.</a:t>
            </a:r>
          </a:p>
          <a:p>
            <a:pPr marL="0" indent="0">
              <a:buNone/>
            </a:pPr>
            <a:r>
              <a:rPr lang="en-GB" sz="1200" dirty="0"/>
              <a:t>[Examiner note (c)] Candidates commonly find only the symmetric pair, where the spring is at its natural length, and miss x = 0, where the spring is compressed but pushes straight across the rail and so exerts no force along it.</a:t>
            </a:r>
          </a:p>
          <a:p>
            <a:pPr marL="0" indent="0">
              <a:buNone/>
            </a:pPr>
            <a:r>
              <a:rPr lang="en-GB" sz="1200" dirty="0"/>
              <a:t>[Examiner note (d)] An equilibrium with a compressed spring feels as though it ought to be stable, because springs restore. Here the compressed spring pushes the slider sideways as soon as it is displaced, and the judgement has to rest on the shape of U or the sign of F_x, not on intuition about springs.</a:t>
            </a:r>
          </a:p>
          <a:p>
            <a:pPr marL="0" indent="0">
              <a:buNone/>
            </a:pPr>
            <a:r>
              <a:rPr lang="en-GB" sz="1200" dirty="0"/>
              <a:t>[Examiner note (e)] Sketches that dip below the axis, or put a cusp at x = 0, show a candidate drawing a generic double well from memory instead of the function derived in (a). Every feature asked for can be read from U(x) and F_x(x) without further calculation.</a:t>
            </a:r>
          </a:p>
          <a:p>
            <a:pPr marL="0" indent="0">
              <a:buNone/>
            </a:pPr>
            <a:r>
              <a:rPr lang="en-GB" sz="1200" dirty="0"/>
              <a:t>[Examiner note (f)] The speed is set by the height of the barrier, not by the distance between the states. Candidates who use ½kx² with x = 30.0 mm or x = 60.0 mm obtain 3.35 m/s or 6.71 m/s, treating the slider's displacement as the spring's extension again.</a:t>
            </a:r>
          </a:p>
          <a:p>
            <a:pPr marL="0" indent="0">
              <a:buNone/>
            </a:pPr>
            <a:r>
              <a:rPr lang="en-GB" sz="1200" dirty="0"/>
              <a:t>[Examiner note (g)] This is the limit check on the whole model: the positions from (c) and the barrier from (d) and (f) must vanish continuously as a approaches L₀. Candidates who predict that the switch will 'snap harder' have not followed the landscape through the limit.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write U = ½kx² have taken the slider's position as the spring's extension. The spring is not aligned with the rail, and its extension has to come from the geometry.</a:t>
            </a:r>
          </a:p>
          <a:p>
            <a:pPr marL="0" indent="0">
              <a:buNone/>
            </a:pPr>
            <a:r>
              <a:rPr lang="en-GB" sz="1200" dirty="0"/>
              <a:t>[Examiner note (b)] The chain-rule factor x/√(x² + a²) is the projection of the spring force onto the rail. Candidates who drop it obtain a force of −k(a − L₀) at x = 0, which the left–right symmetry of the arrangement rules out.</a:t>
            </a:r>
          </a:p>
          <a:p>
            <a:pPr marL="0" indent="0">
              <a:buNone/>
            </a:pPr>
            <a:r>
              <a:rPr lang="en-GB" sz="1200" dirty="0"/>
              <a:t>[Examiner note (c)] Candidates commonly find only the symmetric pair, where the spring is at its natural length, and miss x = 0, where the spring is compressed but pushes straight across the rail and so exerts no force along it.</a:t>
            </a:r>
          </a:p>
          <a:p>
            <a:pPr marL="0" indent="0">
              <a:buNone/>
            </a:pPr>
            <a:r>
              <a:rPr lang="en-GB" sz="1200" dirty="0"/>
              <a:t>[Examiner note (d)] An equilibrium with a compressed spring feels as though it ought to be stable, because springs restore. Here the compressed spring pushes the slider sideways as soon as it is displaced, and the judgement has to rest on the shape of U or the sign of F_x, not on intuition about springs.</a:t>
            </a:r>
          </a:p>
          <a:p>
            <a:pPr marL="0" indent="0">
              <a:buNone/>
            </a:pPr>
            <a:r>
              <a:rPr lang="en-GB" sz="1200" dirty="0"/>
              <a:t>[Examiner note (e)] Sketches that dip below the axis, or put a cusp at x = 0, show a candidate drawing a generic double well from memory instead of the function derived in (a). Every feature asked for can be read from U(x) and F_x(x) without further calculation.</a:t>
            </a:r>
          </a:p>
          <a:p>
            <a:pPr marL="0" indent="0">
              <a:buNone/>
            </a:pPr>
            <a:r>
              <a:rPr lang="en-GB" sz="1200" dirty="0"/>
              <a:t>[Examiner note (f)] The speed is set by the height of the barrier, not by the distance between the states. Candidates who use ½kx² with x = 30.0 mm or x = 60.0 mm obtain 3.35 m/s or 6.71 m/s, treating the slider's displacement as the spring's extension again.</a:t>
            </a:r>
          </a:p>
          <a:p>
            <a:pPr marL="0" indent="0">
              <a:buNone/>
            </a:pPr>
            <a:r>
              <a:rPr lang="en-GB" sz="1200" dirty="0"/>
              <a:t>[Examiner note (g)] This is the limit check on the whole model: the positions from (c) and the barrier from (d) and (f) must vanish continuously as a approaches L₀. Candidates who predict that the switch will 'snap harder' have not followed the landscape through the limit.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write U = ½kx² have taken the slider's position as the spring's extension. The spring is not aligned with the rail, and its extension has to come from the geometry.</a:t>
            </a:r>
          </a:p>
          <a:p>
            <a:pPr marL="0" indent="0">
              <a:buNone/>
            </a:pPr>
            <a:r>
              <a:rPr lang="en-GB" sz="1200" dirty="0"/>
              <a:t>[Examiner note (b)] The chain-rule factor x/√(x² + a²) is the projection of the spring force onto the rail. Candidates who drop it obtain a force of −k(a − L₀) at x = 0, which the left–right symmetry of the arrangement rules out.</a:t>
            </a:r>
          </a:p>
          <a:p>
            <a:pPr marL="0" indent="0">
              <a:buNone/>
            </a:pPr>
            <a:r>
              <a:rPr lang="en-GB" sz="1200" dirty="0"/>
              <a:t>[Examiner note (c)] Candidates commonly find only the symmetric pair, where the spring is at its natural length, and miss x = 0, where the spring is compressed but pushes straight across the rail and so exerts no force along it.</a:t>
            </a:r>
          </a:p>
          <a:p>
            <a:pPr marL="0" indent="0">
              <a:buNone/>
            </a:pPr>
            <a:r>
              <a:rPr lang="en-GB" sz="1200" dirty="0"/>
              <a:t>[Examiner note (d)] An equilibrium with a compressed spring feels as though it ought to be stable, because springs restore. Here the compressed spring pushes the slider sideways as soon as it is displaced, and the judgement has to rest on the shape of U or the sign of F_x, not on intuition about springs.</a:t>
            </a:r>
          </a:p>
          <a:p>
            <a:pPr marL="0" indent="0">
              <a:buNone/>
            </a:pPr>
            <a:r>
              <a:rPr lang="en-GB" sz="1200" dirty="0"/>
              <a:t>[Examiner note (e)] Sketches that dip below the axis, or put a cusp at x = 0, show a candidate drawing a generic double well from memory instead of the function derived in (a). Every feature asked for can be read from U(x) and F_x(x) without further calculation.</a:t>
            </a:r>
          </a:p>
          <a:p>
            <a:pPr marL="0" indent="0">
              <a:buNone/>
            </a:pPr>
            <a:r>
              <a:rPr lang="en-GB" sz="1200" dirty="0"/>
              <a:t>[Examiner note (f)] The speed is set by the height of the barrier, not by the distance between the states. Candidates who use ½kx² with x = 30.0 mm or x = 60.0 mm obtain 3.35 m/s or 6.71 m/s, treating the slider's displacement as the spring's extension again.</a:t>
            </a:r>
          </a:p>
          <a:p>
            <a:pPr marL="0" indent="0">
              <a:buNone/>
            </a:pPr>
            <a:r>
              <a:rPr lang="en-GB" sz="1200" dirty="0"/>
              <a:t>[Examiner note (g)] This is the limit check on the whole model: the positions from (c) and the barrier from (d) and (f) must vanish continuously as a approaches L₀. Candidates who predict that the switch will 'snap harder' have not followed the landscape through the limit.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410974fd6d314e13"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9d61054a8052462b"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1a368f40afd6455c"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e61321275b8a4a81"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56e3cd3a4cf3420b"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4a57c7b8a7064412"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60E7621-5C34-4DF2-A135-D16F54347AB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1DCAAB6-9C48-4E1E-83FE-CF8335EEE89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2F437652-9A1E-46EF-9876-A3F59121A04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58D10FD-3667-4D2D-8F70-9556390CCA8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223B249-E23D-45D7-9BAB-8745324AEF0E}"/>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7BB79D1F-3618-410A-AA53-F302E0C4E12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72011AEF-EAD1-407C-9D2A-D75F81D6A56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265515BE-CB64-45CF-94CB-438800B8C7A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664A004-F3BC-4F01-B8F1-97A0C9017AE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4409981-552C-4521-A51B-F5DBE7DCD52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1a3c253d81e849e3" Type="http://schemas.openxmlformats.org/officeDocument/2006/relationships/theme" Target="/ppt/slideMasters/theme/interactive-theme2.xml"/><Relationship Id="Rc2ab169407a7473f" Type="http://schemas.openxmlformats.org/officeDocument/2006/relationships/slideLayout" Target="/ppt/slideLayouts/interactive-slideLayout1.xml"/><Relationship Id="Rd63e6aa037424dc9" Type="http://schemas.openxmlformats.org/officeDocument/2006/relationships/slideLayout" Target="/ppt/slideLayouts/interactive-slideLayout2.xml"/><Relationship Id="Rbd7821ff75d64e0c" Type="http://schemas.openxmlformats.org/officeDocument/2006/relationships/slideLayout" Target="/ppt/slideLayouts/interactive-slideLayout3.xml"/><Relationship Id="R006dd2d9691f46ee" Type="http://schemas.openxmlformats.org/officeDocument/2006/relationships/slideLayout" Target="/ppt/slideLayouts/interactive-slideLayout4.xml"/><Relationship Id="R26353a6f139e4291" Type="http://schemas.openxmlformats.org/officeDocument/2006/relationships/slideLayout" Target="/ppt/slideLayouts/interactive-slideLayout5.xml"/><Relationship Id="Rdb10473aaa8e4289"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2ab169407a7473f"/>
    <p:sldLayoutId xmlns:r="http://schemas.openxmlformats.org/officeDocument/2006/relationships" id="2147483650" r:id="Rd63e6aa037424dc9"/>
    <p:sldLayoutId xmlns:r="http://schemas.openxmlformats.org/officeDocument/2006/relationships" id="2147483651" r:id="Rbd7821ff75d64e0c"/>
    <p:sldLayoutId xmlns:r="http://schemas.openxmlformats.org/officeDocument/2006/relationships" id="2147483652" r:id="R006dd2d9691f46ee"/>
    <p:sldLayoutId xmlns:r="http://schemas.openxmlformats.org/officeDocument/2006/relationships" id="2147483653" r:id="R26353a6f139e4291"/>
    <p:sldLayoutId xmlns:r="http://schemas.openxmlformats.org/officeDocument/2006/relationships" id="2147483654" r:id="Rdb10473aaa8e428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39.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39.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39.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39.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39.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39.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39.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39.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39.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39.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39.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39.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39.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39.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39.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39.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39.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3" Type="http://schemas.openxmlformats.org/officeDocument/2006/relationships/slide" Target="/ppt/slides/slide17.xml"/><Relationship Id="rIdGioNav34" Type="http://schemas.openxmlformats.org/officeDocument/2006/relationships/slide" Target="/ppt/slides/slide39.xml"/><Relationship Id="rIdGioNav35" Type="http://schemas.openxmlformats.org/officeDocument/2006/relationships/slide" Target="/ppt/slides/slide19.xml"/><Relationship Id="rIdGioNav37" Type="http://schemas.openxmlformats.org/officeDocument/2006/relationships/slide" Target="/ppt/slides/slide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35" Type="http://schemas.openxmlformats.org/officeDocument/2006/relationships/slide" Target="/ppt/slides/slide18.xml"/><Relationship Id="rIdGioNav36" Type="http://schemas.openxmlformats.org/officeDocument/2006/relationships/slide" Target="/ppt/slides/slide39.xml"/><Relationship Id="rIdGioNav37" Type="http://schemas.openxmlformats.org/officeDocument/2006/relationships/slide" Target="/ppt/slides/slide20.xml"/><Relationship Id="rIdGioNav39" Type="http://schemas.openxmlformats.org/officeDocument/2006/relationships/slide" Target="/ppt/slid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38" Type="http://schemas.openxmlformats.org/officeDocument/2006/relationships/slide" Target="/ppt/slides/slide19.xml"/><Relationship Id="rIdGioNav39" Type="http://schemas.openxmlformats.org/officeDocument/2006/relationships/slide" Target="/ppt/slides/slide39.xml"/><Relationship Id="rIdGioNav40" Type="http://schemas.openxmlformats.org/officeDocument/2006/relationships/slide" Target="/ppt/slides/slide21.xml"/><Relationship Id="rIdGioNav42" Type="http://schemas.openxmlformats.org/officeDocument/2006/relationships/slide" Target="/ppt/slid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30" Type="http://schemas.openxmlformats.org/officeDocument/2006/relationships/slide" Target="/ppt/slides/slide20.xml"/><Relationship Id="rIdGioNav31" Type="http://schemas.openxmlformats.org/officeDocument/2006/relationships/slide" Target="/ppt/slides/slide39.xml"/><Relationship Id="rIdGioNav32" Type="http://schemas.openxmlformats.org/officeDocument/2006/relationships/slide" Target="/ppt/slides/slide22.xml"/><Relationship Id="rIdGioNav34" Type="http://schemas.openxmlformats.org/officeDocument/2006/relationships/slide" Target="/ppt/slides/slide2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3" Type="http://schemas.openxmlformats.org/officeDocument/2006/relationships/slide" Target="/ppt/slides/slide21.xml"/><Relationship Id="rIdGioNav34" Type="http://schemas.openxmlformats.org/officeDocument/2006/relationships/slide" Target="/ppt/slides/slide39.xml"/><Relationship Id="rIdGioNav35" Type="http://schemas.openxmlformats.org/officeDocument/2006/relationships/slide" Target="/ppt/slides/slide23.xml"/><Relationship Id="rIdGioNav37" Type="http://schemas.openxmlformats.org/officeDocument/2006/relationships/slide" Target="/ppt/slid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39" Type="http://schemas.openxmlformats.org/officeDocument/2006/relationships/slide" Target="/ppt/slides/slide22.xml"/><Relationship Id="rIdGioNav40" Type="http://schemas.openxmlformats.org/officeDocument/2006/relationships/slide" Target="/ppt/slides/slide39.xml"/><Relationship Id="rIdGioNav41" Type="http://schemas.openxmlformats.org/officeDocument/2006/relationships/slide" Target="/ppt/slides/slide24.xml"/><Relationship Id="rIdGioNav43" Type="http://schemas.openxmlformats.org/officeDocument/2006/relationships/slide" Target="/ppt/slid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33" Type="http://schemas.openxmlformats.org/officeDocument/2006/relationships/slide" Target="/ppt/slides/slide23.xml"/><Relationship Id="rIdGioNav34" Type="http://schemas.openxmlformats.org/officeDocument/2006/relationships/slide" Target="/ppt/slides/slide39.xml"/><Relationship Id="rIdGioNav35" Type="http://schemas.openxmlformats.org/officeDocument/2006/relationships/slide" Target="/ppt/slides/slide25.xml"/><Relationship Id="rIdGioNav37" Type="http://schemas.openxmlformats.org/officeDocument/2006/relationships/slide" Target="/ppt/slides/slide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40" Type="http://schemas.openxmlformats.org/officeDocument/2006/relationships/slide" Target="/ppt/slides/slide24.xml"/><Relationship Id="rIdGioNav41" Type="http://schemas.openxmlformats.org/officeDocument/2006/relationships/slide" Target="/ppt/slides/slide39.xml"/><Relationship Id="rIdGioNav42" Type="http://schemas.openxmlformats.org/officeDocument/2006/relationships/slide" Target="/ppt/slides/slide26.xml"/><Relationship Id="rIdGioNav44" Type="http://schemas.openxmlformats.org/officeDocument/2006/relationships/slide" Target="/ppt/slides/slide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31" Type="http://schemas.openxmlformats.org/officeDocument/2006/relationships/slide" Target="/ppt/slides/slide25.xml"/><Relationship Id="rIdGioNav32" Type="http://schemas.openxmlformats.org/officeDocument/2006/relationships/slide" Target="/ppt/slides/slide39.xml"/><Relationship Id="rIdGioNav33" Type="http://schemas.openxmlformats.org/officeDocument/2006/relationships/slide" Target="/ppt/slides/slide27.xml"/><Relationship Id="rIdGioNav35" Type="http://schemas.openxmlformats.org/officeDocument/2006/relationships/slide" Target="/ppt/slides/slide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26" Type="http://schemas.openxmlformats.org/officeDocument/2006/relationships/slide" Target="/ppt/slides/slide26.xml"/><Relationship Id="rIdGioNav27" Type="http://schemas.openxmlformats.org/officeDocument/2006/relationships/slide" Target="/ppt/slides/slide39.xml"/><Relationship Id="rIdGioNav28" Type="http://schemas.openxmlformats.org/officeDocument/2006/relationships/slide" Target="/ppt/slides/slide28.xml"/><Relationship Id="rIdGioNav30" Type="http://schemas.openxmlformats.org/officeDocument/2006/relationships/slide" Target="/ppt/slides/slide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26" Type="http://schemas.openxmlformats.org/officeDocument/2006/relationships/slide" Target="/ppt/slides/slide27.xml"/><Relationship Id="rIdGioNav27" Type="http://schemas.openxmlformats.org/officeDocument/2006/relationships/slide" Target="/ppt/slides/slide39.xml"/><Relationship Id="rIdGioNav28" Type="http://schemas.openxmlformats.org/officeDocument/2006/relationships/slide" Target="/ppt/slides/slide29.xml"/><Relationship Id="rIdGioNav30" Type="http://schemas.openxmlformats.org/officeDocument/2006/relationships/slide" Target="/ppt/slides/slide2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35" Type="http://schemas.openxmlformats.org/officeDocument/2006/relationships/slide" Target="/ppt/slides/slide28.xml"/><Relationship Id="rIdGioNav36" Type="http://schemas.openxmlformats.org/officeDocument/2006/relationships/slide" Target="/ppt/slides/slide39.xml"/><Relationship Id="rIdGioNav37" Type="http://schemas.openxmlformats.org/officeDocument/2006/relationships/slide" Target="/ppt/slides/slide30.xml"/><Relationship Id="rIdGioNav39" Type="http://schemas.openxmlformats.org/officeDocument/2006/relationships/slide" Target="/ppt/slid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31" Type="http://schemas.openxmlformats.org/officeDocument/2006/relationships/slide" Target="/ppt/slides/slide29.xml"/><Relationship Id="rIdGioNav32" Type="http://schemas.openxmlformats.org/officeDocument/2006/relationships/slide" Target="/ppt/slides/slide39.xml"/><Relationship Id="rIdGioNav33" Type="http://schemas.openxmlformats.org/officeDocument/2006/relationships/slide" Target="/ppt/slides/slide31.xml"/><Relationship Id="rIdGioNav35" Type="http://schemas.openxmlformats.org/officeDocument/2006/relationships/slide" Target="/ppt/slides/slide2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24" Type="http://schemas.openxmlformats.org/officeDocument/2006/relationships/slide" Target="/ppt/slides/slide30.xml"/><Relationship Id="rIdGioNav25" Type="http://schemas.openxmlformats.org/officeDocument/2006/relationships/slide" Target="/ppt/slides/slide39.xml"/><Relationship Id="rIdGioNav26" Type="http://schemas.openxmlformats.org/officeDocument/2006/relationships/slide" Target="/ppt/slides/slide32.xml"/><Relationship Id="rIdGioNav28" Type="http://schemas.openxmlformats.org/officeDocument/2006/relationships/slide" Target="/ppt/slides/slide2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3" Type="http://schemas.openxmlformats.org/officeDocument/2006/relationships/slide" Target="/ppt/slides/slide31.xml"/><Relationship Id="rIdGioNav34" Type="http://schemas.openxmlformats.org/officeDocument/2006/relationships/slide" Target="/ppt/slides/slide39.xml"/><Relationship Id="rIdGioNav35" Type="http://schemas.openxmlformats.org/officeDocument/2006/relationships/slide" Target="/ppt/slides/slide33.xml"/><Relationship Id="rIdGioNav37" Type="http://schemas.openxmlformats.org/officeDocument/2006/relationships/slide" Target="/ppt/slides/slide3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23" Type="http://schemas.openxmlformats.org/officeDocument/2006/relationships/slide" Target="/ppt/slides/slide32.xml"/><Relationship Id="rIdGioNav24" Type="http://schemas.openxmlformats.org/officeDocument/2006/relationships/slide" Target="/ppt/slides/slide39.xml"/><Relationship Id="rIdGioNav25" Type="http://schemas.openxmlformats.org/officeDocument/2006/relationships/slide" Target="/ppt/slides/slide34.xml"/><Relationship Id="rIdGioNav27" Type="http://schemas.openxmlformats.org/officeDocument/2006/relationships/slide" Target="/ppt/slides/slide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40" Type="http://schemas.openxmlformats.org/officeDocument/2006/relationships/slide" Target="/ppt/slides/slide33.xml"/><Relationship Id="rIdGioNav41" Type="http://schemas.openxmlformats.org/officeDocument/2006/relationships/slide" Target="/ppt/slides/slide39.xml"/><Relationship Id="rIdGioNav42" Type="http://schemas.openxmlformats.org/officeDocument/2006/relationships/slide" Target="/ppt/slides/slide35.xml"/><Relationship Id="rIdGioNav44" Type="http://schemas.openxmlformats.org/officeDocument/2006/relationships/slide" Target="/ppt/slides/slide3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33" Type="http://schemas.openxmlformats.org/officeDocument/2006/relationships/slide" Target="/ppt/slides/slide34.xml"/><Relationship Id="rIdGioNav34" Type="http://schemas.openxmlformats.org/officeDocument/2006/relationships/slide" Target="/ppt/slides/slide39.xml"/><Relationship Id="rIdGioNav35" Type="http://schemas.openxmlformats.org/officeDocument/2006/relationships/slide" Target="/ppt/slides/slide36.xml"/><Relationship Id="rIdGioNav37" Type="http://schemas.openxmlformats.org/officeDocument/2006/relationships/slide" Target="/ppt/slides/slide3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3" Type="http://schemas.openxmlformats.org/officeDocument/2006/relationships/slide" Target="/ppt/slides/slide35.xml"/><Relationship Id="rIdGioNav34" Type="http://schemas.openxmlformats.org/officeDocument/2006/relationships/slide" Target="/ppt/slides/slide39.xml"/><Relationship Id="rIdGioNav35" Type="http://schemas.openxmlformats.org/officeDocument/2006/relationships/slide" Target="/ppt/slides/slide37.xml"/><Relationship Id="rIdGioNav37" Type="http://schemas.openxmlformats.org/officeDocument/2006/relationships/slide" Target="/ppt/slides/slide3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33" Type="http://schemas.openxmlformats.org/officeDocument/2006/relationships/slide" Target="/ppt/slides/slide36.xml"/><Relationship Id="rIdGioNav34" Type="http://schemas.openxmlformats.org/officeDocument/2006/relationships/slide" Target="/ppt/slides/slide39.xml"/><Relationship Id="rIdGioNav35" Type="http://schemas.openxmlformats.org/officeDocument/2006/relationships/slide" Target="/ppt/slides/slide3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11" Type="http://schemas.openxmlformats.org/officeDocument/2006/relationships/slide" Target="/ppt/slides/slide37.xml"/><Relationship Id="rIdGioNav12" Type="http://schemas.openxmlformats.org/officeDocument/2006/relationships/slide" Target="/ppt/slides/slide39.xml"/><Relationship Id="rIdGioNav13" Type="http://schemas.openxmlformats.org/officeDocument/2006/relationships/slide" Target="/ppt/slides/slide38.xml"/></Relationships>
</file>

<file path=ppt/slides/_rels/slide39.xml.rels>&#65279;<?xml version="1.0" encoding="utf-8"?><Relationships xmlns="http://schemas.openxmlformats.org/package/2006/relationships"><Relationship Id="R155a5523fd134a85" Type="http://schemas.openxmlformats.org/officeDocument/2006/relationships/slideLayout" Target="/ppt/slideLayouts/interactive-slideLayout6.xml"/><Relationship Id="Rb386b6dc74654e8e" Type="http://schemas.openxmlformats.org/officeDocument/2006/relationships/slide" Target="/ppt/slides/slide1.xml"/><Relationship Id="Rbf24762d07324e8a" Type="http://schemas.openxmlformats.org/officeDocument/2006/relationships/slide" Target="/ppt/slides/slide2.xml"/><Relationship Id="R712fd3fa082f4447" Type="http://schemas.openxmlformats.org/officeDocument/2006/relationships/slide" Target="/ppt/slides/slide3.xml"/><Relationship Id="Rf2b99f92803648c7" Type="http://schemas.openxmlformats.org/officeDocument/2006/relationships/slide" Target="/ppt/slides/slide4.xml"/><Relationship Id="R6b2864584b674bdf" Type="http://schemas.openxmlformats.org/officeDocument/2006/relationships/slide" Target="/ppt/slides/slide5.xml"/><Relationship Id="R60187eb407854732" Type="http://schemas.openxmlformats.org/officeDocument/2006/relationships/slide" Target="/ppt/slides/slide6.xml"/><Relationship Id="Rcab551ea114f4fad" Type="http://schemas.openxmlformats.org/officeDocument/2006/relationships/slide" Target="/ppt/slides/slide7.xml"/><Relationship Id="Rebb8af9b1c714b77" Type="http://schemas.openxmlformats.org/officeDocument/2006/relationships/slide" Target="/ppt/slides/slide8.xml"/><Relationship Id="R7d119230f6e842f0" Type="http://schemas.openxmlformats.org/officeDocument/2006/relationships/slide" Target="/ppt/slides/slide9.xml"/><Relationship Id="R0e5a786d12c84bf7" Type="http://schemas.openxmlformats.org/officeDocument/2006/relationships/slide" Target="/ppt/slides/slide10.xml"/><Relationship Id="Rc961a1def5ec4405" Type="http://schemas.openxmlformats.org/officeDocument/2006/relationships/slide" Target="/ppt/slides/slide11.xml"/><Relationship Id="Rb2efb152a31b4626" Type="http://schemas.openxmlformats.org/officeDocument/2006/relationships/slide" Target="/ppt/slides/slide12.xml"/><Relationship Id="R238e33a9fe154cf5" Type="http://schemas.openxmlformats.org/officeDocument/2006/relationships/slide" Target="/ppt/slides/slide13.xml"/><Relationship Id="R946daa007be54267" Type="http://schemas.openxmlformats.org/officeDocument/2006/relationships/slide" Target="/ppt/slides/slide14.xml"/><Relationship Id="R3dfcf5d517a149ce" Type="http://schemas.openxmlformats.org/officeDocument/2006/relationships/slide" Target="/ppt/slides/slide15.xml"/><Relationship Id="Rd7f32282499b4aa9" Type="http://schemas.openxmlformats.org/officeDocument/2006/relationships/slide" Target="/ppt/slides/slide16.xml"/><Relationship Id="R6bfddebe14df467a" Type="http://schemas.openxmlformats.org/officeDocument/2006/relationships/slide" Target="/ppt/slides/slide1.xml"/><Relationship Id="Ra81573e5e6f94be3" Type="http://schemas.openxmlformats.org/officeDocument/2006/relationships/slide" Target="/ppt/slides/slide40.xml"/><Relationship Id="R6c09ca7faf3f45cf" Type="http://schemas.openxmlformats.org/officeDocument/2006/relationships/hyperlink" Target="https://giophysics.com/lessons/powerpoints/" TargetMode="External"/><Relationship Id="Ra01dd98f45ad432f" Type="http://schemas.openxmlformats.org/officeDocument/2006/relationships/notesSlide" Target="/ppt/notesSlides/interactive-notesSlide1.xml"/></Relationships>
</file>

<file path=ppt/slides/_rels/slide40.xml.rels>&#65279;<?xml version="1.0" encoding="utf-8"?><Relationships xmlns="http://schemas.openxmlformats.org/package/2006/relationships"><Relationship Id="R75d1ec0e1d394712" Type="http://schemas.openxmlformats.org/officeDocument/2006/relationships/slideLayout" Target="/ppt/slideLayouts/interactive-slideLayout6.xml"/><Relationship Id="R07efc1403dd24b60" Type="http://schemas.openxmlformats.org/officeDocument/2006/relationships/slide" Target="/ppt/slides/slide17.xml"/><Relationship Id="R1e491a7fa560429d" Type="http://schemas.openxmlformats.org/officeDocument/2006/relationships/slide" Target="/ppt/slides/slide18.xml"/><Relationship Id="R71939c9d85964444" Type="http://schemas.openxmlformats.org/officeDocument/2006/relationships/slide" Target="/ppt/slides/slide19.xml"/><Relationship Id="R07fa5f98a4794036" Type="http://schemas.openxmlformats.org/officeDocument/2006/relationships/slide" Target="/ppt/slides/slide20.xml"/><Relationship Id="Re7d8d3e5e93d4c65" Type="http://schemas.openxmlformats.org/officeDocument/2006/relationships/slide" Target="/ppt/slides/slide21.xml"/><Relationship Id="R8ac1e0c27cd942da" Type="http://schemas.openxmlformats.org/officeDocument/2006/relationships/slide" Target="/ppt/slides/slide22.xml"/><Relationship Id="R48b54dae42a9474d" Type="http://schemas.openxmlformats.org/officeDocument/2006/relationships/slide" Target="/ppt/slides/slide23.xml"/><Relationship Id="R134a893a0ee74a70" Type="http://schemas.openxmlformats.org/officeDocument/2006/relationships/slide" Target="/ppt/slides/slide24.xml"/><Relationship Id="R39e4f7ece2644f71" Type="http://schemas.openxmlformats.org/officeDocument/2006/relationships/slide" Target="/ppt/slides/slide25.xml"/><Relationship Id="R63c153fceda44014" Type="http://schemas.openxmlformats.org/officeDocument/2006/relationships/slide" Target="/ppt/slides/slide26.xml"/><Relationship Id="R74843ab841d7436d" Type="http://schemas.openxmlformats.org/officeDocument/2006/relationships/slide" Target="/ppt/slides/slide27.xml"/><Relationship Id="R7191446ec18547ae" Type="http://schemas.openxmlformats.org/officeDocument/2006/relationships/slide" Target="/ppt/slides/slide28.xml"/><Relationship Id="R3727eabfbb5e4afa" Type="http://schemas.openxmlformats.org/officeDocument/2006/relationships/slide" Target="/ppt/slides/slide29.xml"/><Relationship Id="Rd2cc950c209c486c" Type="http://schemas.openxmlformats.org/officeDocument/2006/relationships/slide" Target="/ppt/slides/slide30.xml"/><Relationship Id="Rae8c967c7d82405d" Type="http://schemas.openxmlformats.org/officeDocument/2006/relationships/slide" Target="/ppt/slides/slide31.xml"/><Relationship Id="Raaab9f93c84a40e5" Type="http://schemas.openxmlformats.org/officeDocument/2006/relationships/slide" Target="/ppt/slides/slide32.xml"/><Relationship Id="Rf6f346894c3b4dbc" Type="http://schemas.openxmlformats.org/officeDocument/2006/relationships/slide" Target="/ppt/slides/slide1.xml"/><Relationship Id="R9e4ee3c4cf4e4368" Type="http://schemas.openxmlformats.org/officeDocument/2006/relationships/slide" Target="/ppt/slides/slide39.xml"/><Relationship Id="R2e12963eaca04a5c" Type="http://schemas.openxmlformats.org/officeDocument/2006/relationships/slide" Target="/ppt/slides/slide41.xml"/><Relationship Id="R235783daaf214722" Type="http://schemas.openxmlformats.org/officeDocument/2006/relationships/hyperlink" Target="https://giophysics.com/lessons/powerpoints/" TargetMode="External"/><Relationship Id="Rab732b1b550f444e" Type="http://schemas.openxmlformats.org/officeDocument/2006/relationships/notesSlide" Target="/ppt/notesSlides/interactive-notesSlide2.xml"/></Relationships>
</file>

<file path=ppt/slides/_rels/slide41.xml.rels>&#65279;<?xml version="1.0" encoding="utf-8"?><Relationships xmlns="http://schemas.openxmlformats.org/package/2006/relationships"><Relationship Id="Ref7fd5c505ad4cbc" Type="http://schemas.openxmlformats.org/officeDocument/2006/relationships/slideLayout" Target="/ppt/slideLayouts/interactive-slideLayout6.xml"/><Relationship Id="R6fc9f47d70c248ea" Type="http://schemas.openxmlformats.org/officeDocument/2006/relationships/slide" Target="/ppt/slides/slide33.xml"/><Relationship Id="R1500ad4942864021" Type="http://schemas.openxmlformats.org/officeDocument/2006/relationships/slide" Target="/ppt/slides/slide34.xml"/><Relationship Id="R52756c4b6d3446f2" Type="http://schemas.openxmlformats.org/officeDocument/2006/relationships/slide" Target="/ppt/slides/slide35.xml"/><Relationship Id="Rae8b9fc7a6a14bc3" Type="http://schemas.openxmlformats.org/officeDocument/2006/relationships/slide" Target="/ppt/slides/slide36.xml"/><Relationship Id="Rcb1d896bdec84f8d" Type="http://schemas.openxmlformats.org/officeDocument/2006/relationships/slide" Target="/ppt/slides/slide37.xml"/><Relationship Id="Re58b97f34ae8430a" Type="http://schemas.openxmlformats.org/officeDocument/2006/relationships/slide" Target="/ppt/slides/slide38.xml"/><Relationship Id="Rc8fbfdfd6afd426a" Type="http://schemas.openxmlformats.org/officeDocument/2006/relationships/slide" Target="/ppt/slides/slide1.xml"/><Relationship Id="Reca1a6318abd41b5" Type="http://schemas.openxmlformats.org/officeDocument/2006/relationships/slide" Target="/ppt/slides/slide40.xml"/><Relationship Id="Rcd3d7eabf14f42bf" Type="http://schemas.openxmlformats.org/officeDocument/2006/relationships/hyperlink" Target="https://giophysics.com/lessons/powerpoints/" TargetMode="External"/><Relationship Id="R70d776d7456149c2"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 · Midterm Examination</a:t>
            </a:r>
          </a:p>
        </p:txBody>
      </p:sp>
      <p:sp>
        <p:nvSpPr>
          <p:cNvPr id="5" name="text"/>
          <p:cNvSpPr txBox="1"/>
          <p:nvPr/>
        </p:nvSpPr>
        <p:spPr>
          <a:xfrm>
            <a:off x="558800" y="2038350"/>
            <a:ext cx="11074400" cy="8255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Calculus-based mechanics through energy: units, uncertainty and dimensional reasoning; motion in one and two dimensions; force models built from system boundaries and connector constraints; work done by variable forces; and potential-energy landscapes analysed with an explicit system and reference level. Every written question is set so that the model has to be built before anything can be substituted.</a:t>
            </a:r>
          </a:p>
        </p:txBody>
      </p:sp>
      <p:sp>
        <p:nvSpPr>
          <p:cNvPr id="6" name="panel"/>
          <p:cNvSpPr/>
          <p:nvPr/>
        </p:nvSpPr>
        <p:spPr>
          <a:xfrm>
            <a:off x="558800" y="3092450"/>
            <a:ext cx="11074400" cy="12700"/>
          </a:xfrm>
          <a:prstGeom prst="rect">
            <a:avLst/>
          </a:prstGeom>
          <a:solidFill>
            <a:srgbClr val="C6C8BB"/>
          </a:solidFill>
          <a:ln>
            <a:noFill/>
          </a:ln>
        </p:spPr>
      </p:sp>
      <p:sp>
        <p:nvSpPr>
          <p:cNvPr id="7" name="fact-label"/>
          <p:cNvSpPr txBox="1"/>
          <p:nvPr/>
        </p:nvSpPr>
        <p:spPr>
          <a:xfrm>
            <a:off x="558800" y="327025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27025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354901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54901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73 in total — all Core course</a:t>
            </a:r>
          </a:p>
        </p:txBody>
      </p:sp>
      <p:sp>
        <p:nvSpPr>
          <p:cNvPr id="11" name="fact-label"/>
          <p:cNvSpPr txBox="1"/>
          <p:nvPr/>
        </p:nvSpPr>
        <p:spPr>
          <a:xfrm>
            <a:off x="558800" y="382778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382778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13 questions</a:t>
            </a:r>
          </a:p>
        </p:txBody>
      </p:sp>
      <p:sp>
        <p:nvSpPr>
          <p:cNvPr id="13" name="fact-label"/>
          <p:cNvSpPr txBox="1"/>
          <p:nvPr/>
        </p:nvSpPr>
        <p:spPr>
          <a:xfrm>
            <a:off x="558800" y="410654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410654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Recall 1   ·   Routine 5   ·   Demanding 6   ·   Discriminating 1</a:t>
            </a:r>
          </a:p>
        </p:txBody>
      </p:sp>
      <p:sp>
        <p:nvSpPr>
          <p:cNvPr id="15" name="fact-label"/>
          <p:cNvSpPr txBox="1"/>
          <p:nvPr/>
        </p:nvSpPr>
        <p:spPr>
          <a:xfrm>
            <a:off x="558800" y="438531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38531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UPI-01, UPI-02, UPI-03, UPI-04, UPI-05, UPI-06, UPI-07</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38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UPI-01.02   ·   U2</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heavy, flexible rope of length L hangs freely from a hook. A small sideways flick at its lower end sends a pulse up the rope. A student proposes that the time t for the pulse to reach the hook depends only on L, the gravitational acceleration g (in m/s²) and the rope's mass per unit length μ (in kg/m), in the form t = C L^a g^b μ^c, where C is a dimensionless constant. Which exponents does dimensional analysis require?</a:t>
            </a:r>
          </a:p>
        </p:txBody>
      </p:sp>
      <p:sp>
        <p:nvSpPr>
          <p:cNvPr id="14" name="choice-letter"/>
          <p:cNvSpPr txBox="1"/>
          <p:nvPr/>
        </p:nvSpPr>
        <p:spPr>
          <a:xfrm>
            <a:off x="558800" y="23825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3825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 ½, b = −½, c = 0</a:t>
            </a:r>
          </a:p>
        </p:txBody>
      </p:sp>
      <p:sp>
        <p:nvSpPr>
          <p:cNvPr id="16" name="choice-letter"/>
          <p:cNvSpPr txBox="1"/>
          <p:nvPr/>
        </p:nvSpPr>
        <p:spPr>
          <a:xfrm>
            <a:off x="558800" y="27508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7508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 ½, b = −½, c = ½</a:t>
            </a:r>
          </a:p>
        </p:txBody>
      </p:sp>
      <p:sp>
        <p:nvSpPr>
          <p:cNvPr id="18" name="choice-letter"/>
          <p:cNvSpPr txBox="1"/>
          <p:nvPr/>
        </p:nvSpPr>
        <p:spPr>
          <a:xfrm>
            <a:off x="558800" y="31191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31191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 −½, b = ½, c = 0</a:t>
            </a:r>
          </a:p>
        </p:txBody>
      </p:sp>
      <p:sp>
        <p:nvSpPr>
          <p:cNvPr id="20" name="choice-letter"/>
          <p:cNvSpPr txBox="1"/>
          <p:nvPr/>
        </p:nvSpPr>
        <p:spPr>
          <a:xfrm>
            <a:off x="558800" y="348742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48742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 = ½, b = ½, c = 0</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38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a = ½, b = −½, c = 0</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Only μ contains the kilogram, so nothing else can cancel it and c must be 0; matching seconds then needs b = −½, and matching metres needs a = ½, giving t = C√(L/g). B is tempting because a heavier rope feels as though it ought to change the time, but a non-zero c leaves kg^½ uncancelled — and physically the tension at each height grows in proportion to μ, so the mass per unit length drops out of the pulse speed. C is what a candidate obtains by writing the dimensions of g as m·s² instead of m·s⁻²: matching seconds then gives b = ½ and matching metres gives a = −½, and the resulting √(g/L) has the dimensions of a frequency, s⁻¹, not of a time. D is √(gL), which has the dimensions of a speed: it is what a candidate writes who remembers that wave speeds on hanging ropes look like √(gL) and forgets that the question asks for a time.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38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UPI-01.03   ·   U4</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To find the average speed of a trolley, a student measures the distance between two marks on a bench as (1.250 ± 0.005) m and times the trolley between the marks as (0.50 ± 0.02) s. Which result is reported correctly?</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(2.500 ± 0.025) m/s</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(2.50 ± 0.25) m/s</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(2.50 ± 0.01) m/s</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(2.5 ± 0.1) m/s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38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(2.5 ± 0.1) m/s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quotient the fractional uncertainties combine: 0.005/1.250 is 0.4 % and 0.02/0.50 is 4 %, so the speed carries about 4 % of 2.5 m/s, which is ±0.1 m/s whether the two are added (0.11 m/s) or combined in quadrature (0.10 m/s); with a one-figure uncertainty the value is quoted to the same decimal place, 2.5 m/s. A adds the two absolute uncertainties, 0.005 m and 0.02 s, which have different units and cannot be added at all. B divides one uncertainty by the other, as though the uncertainty of a ratio were the ratio of the uncertainties. C propagates only the distance's 0.4 %, the tempting choice because the distance is written to more decimal places — but the timing uncertainty is ten times larger as a fraction and dominates the result.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38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UPI-02.01, UPI-02.07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cart moves along a straight track with velocity v(t) = (6.0 − 2.0t) m/s, where t is in seconds, for 0 ≤ t ≤ 5.0 s. What distance does the cart travel in this interval?</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5.0 m</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9.0 m</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 m</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 m</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38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13 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velocity changes sign at t = 3.0 s, so the distance is the integral of the speed |v|: ∫₀³ (6.0 − 2.0t) dt = 9.0 m forwards, and ∫₃⁵ (6.0 − 2.0t) dt = −4.0 m, which is 4.0 m backwards, for a total of 13 m. A is the displacement, ∫₀⁵ v dt = 5.0 m, in which the return leg cancels part of the outward one. B counts only the outward leg — the answer of a candidate who finds the turning point and stops there. D multiplies the initial speed by the whole interval, as though the velocity were constant.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38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UPI-03.03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survey drone flies at 12.0 m/s relative to the air. A steady wind blows towards the east at 5.0 m/s relative to the ground. The pilot points the drone so that its path over the ground runs due north. What is the drone's speed relative to the ground?</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7.0 m/s</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10.9 m/s</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13.0 m/s</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17.0 m/s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38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10.9 m/s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ground velocity is the vector sum of the velocity relative to the air and the wind velocity. To cancel the eastward wind the drone must head partly west, so its 12.0 m/s airspeed is the hypotenuse of a right triangle whose east–west leg is 5.0 m/s, and the northward ground speed is √(12.0² − 5.0²) = 10.9 m/s. C treats 12.0 m/s as the northward leg and adds the wind at right angles, which is the ground speed if the drone points due north and is allowed to drift east — not the path the pilot is holding. A and D subtract and add the speeds as though the wind blew along the line of flight.</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38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102E29"/>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102E29"/>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solidFill>
            <a:srgbClr val="102E29"/>
          </a:solidFill>
          <a:ln>
            <a:no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UPI-04.04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small magnet is held motionless on a vertical steel door. The door attracts it horizontally, and friction stops it sliding down. Which force is the Newton's-third-law partner of the upward friction force that the door exerts on the magnet?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weight of the magnet: the downward gravitational force of the Earth on the magnet</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normal force that the door exerts on the magnet</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downward friction force that the magnet exerts on the door</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The magnetic attraction that the door exerts on the magnet</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38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10089604" y="711200"/>
            <a:ext cx="689775" cy="266700"/>
          </a:xfrm>
          <a:prstGeom prst="roundRect">
            <a:avLst>
              <a:gd name="adj" fmla="val 30000"/>
            </a:avLst>
          </a:prstGeom>
          <a:noFill/>
          <a:ln w="9525">
            <a:solidFill>
              <a:srgbClr val="A9BDB6"/>
            </a:solidFill>
          </a:ln>
        </p:spPr>
      </p:sp>
      <p:sp>
        <p:nvSpPr>
          <p:cNvPr id="7" name="chip"/>
          <p:cNvSpPr txBox="1"/>
          <p:nvPr/>
        </p:nvSpPr>
        <p:spPr>
          <a:xfrm>
            <a:off x="10089604" y="711200"/>
            <a:ext cx="689775"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Recall</a:t>
            </a:r>
          </a:p>
        </p:txBody>
      </p:sp>
      <p:sp>
        <p:nvSpPr>
          <p:cNvPr id="8" name="panel"/>
          <p:cNvSpPr/>
          <p:nvPr/>
        </p:nvSpPr>
        <p:spPr>
          <a:xfrm>
            <a:off x="8900402" y="711200"/>
            <a:ext cx="1087602" cy="266700"/>
          </a:xfrm>
          <a:prstGeom prst="roundRect">
            <a:avLst>
              <a:gd name="adj" fmla="val 30000"/>
            </a:avLst>
          </a:prstGeom>
          <a:noFill/>
          <a:ln w="9525">
            <a:solidFill>
              <a:srgbClr val="A9BDB6"/>
            </a:solidFill>
          </a:ln>
        </p:spPr>
      </p:sp>
      <p:sp>
        <p:nvSpPr>
          <p:cNvPr id="9" name="chip"/>
          <p:cNvSpPr txBox="1"/>
          <p:nvPr/>
        </p:nvSpPr>
        <p:spPr>
          <a:xfrm>
            <a:off x="8900402"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486514" y="711200"/>
            <a:ext cx="1312289" cy="266700"/>
          </a:xfrm>
          <a:prstGeom prst="roundRect">
            <a:avLst>
              <a:gd name="adj" fmla="val 30000"/>
            </a:avLst>
          </a:prstGeom>
          <a:noFill/>
          <a:ln w="9525">
            <a:solidFill>
              <a:srgbClr val="A9BDB6"/>
            </a:solidFill>
          </a:ln>
        </p:spPr>
      </p:sp>
      <p:sp>
        <p:nvSpPr>
          <p:cNvPr id="11" name="chip"/>
          <p:cNvSpPr txBox="1"/>
          <p:nvPr/>
        </p:nvSpPr>
        <p:spPr>
          <a:xfrm>
            <a:off x="7486514"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The downward friction force that the magnet exerts on the door</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third-law pair is one interaction seen from each side: the same type of force, acting on the two different objects involved. The door's friction on the magnet therefore partners the magnet's friction on the door, which points down. A is the tempting answer because the weight is equal and opposite to the friction force here — but both of those forces act on the magnet, and they balance because the magnet is in equilibrium, which is the first law at work, not the third; the weight's own partner is the magnet's gravitational pull on the Earth. B is tempting because the normal force and the friction are the two components of the single contact force the door exerts, so they feel like a matched pair; but both act on the magnet and they are perpendicular, not opposite. D is tempting because the magnetic attraction is what presses the magnet against the door and so makes the friction possible; but it too acts on the magnet, is horizontal, and belongs to the magnetic interaction, whose partner is the magnet's pull on the door.</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38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UPI-05.04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62.0 kg passenger stands on bathroom scales in a lift. The lift is moving downwards and slowing down at 1.40 m/s². What do the scales read? Take g = 9.81 m/s².</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695 N</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608 N</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521 N</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86.8 N</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38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695 N</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75946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Slowing down while moving downwards means the acceleration points upwards. Taking up as positive, N − mg = ma, so N = m(g + a) = 62.0 × (9.81 + 1.40) = 695 N. C is m(g − a), the reading for a lift that is speeding up on the way down — the answer of a candidate who takes the direction of the acceleration from the direction of motion. B is the reading at rest or at constant velocity, and D is ma alone, as though the scales measured only the net force.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38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UPI-03.05, UPI-05.05   ·   U1</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child on a playground swing is at the highest point of her swing, momentarily at rest, with the taut ropes at an angle to the vertical. Treat the child as a particle on a light rope of fixed length. What is the direction of her acceleration at that instant?</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She has no acceleration, because her velocity is zero.</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Vertically downwards, with magnitude g.</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Along the rope, towards the pivot.</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Perpendicular to the rope, along the arc towards the lowest point.</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38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Perpendicular to the rope, along the arc towards the lowest point.</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radial component of acceleration is v²/r, which is zero when v = 0, so the tension exactly balances the component of the weight along the rope, T = mg cos θ. What is left is the component mg sin θ perpendicular to the rope, so the acceleration is g sin θ along the tangent to the arc, towards the bottom of the swing. A confuses zero velocity with zero acceleration — she is at rest for an instant only. B would be right if the rope went slack; with the rope taut the tension is not zero, so gravity is not the only force. C is the reflex that circular motion means acceleration towards the centre, which holds only when the speed is not changing — here the speed is changing and the radial part has vanished.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38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UPI-07.05, UPI-07.06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particle moves along the x-axis under a single conservative force. Its potential energy is U(x) = (3.0 J/m²)x² − (1.0 J/m³)x³, which has a minimum U = 0 at x = 0 and a maximum U = 4.0 J at x = 2.0 m. The particle is released from rest at x = −0.80 m. Which statement describes its subsequent motion?</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oscillates between x = −0.80 m and x = +0.80 m, because turning points lie equal distances either side of a minimum.</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oscillates between x = −0.80 m and a turning point that lies between x = +0.80 m and x = +2.0 m.</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passes x = +2.0 m and moves off towards large positive x.</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It moves to x = 0, where U is least, and remains at rest there.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38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It oscillates between x = −0.80 m and a turning point that lies between x = +0.80 m and x = +2.0 m.</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total energy is fixed at U(−0.80 m) = 1.92 + 0.51 = 2.43 J. At x = +0.80 m, U = 1.92 − 0.51 = 1.41 J, which is less than 2.43 J, so the particle still has kinetic energy there and has not reached a turning point; and because 2.43 J is below the 4.0 J maximum it turns back before x = 2.0 m (at about x = 1.15 m). A assumes the well is symmetric, but the x³ term makes it shallower on the positive side. C tempts a candidate who sees the particle cross x = 0 with all 2.43 J as kinetic energy and supposes nothing can stop it, but U rises again beyond x = 0, and escaping past x = 2.0 m would need a total energy greater than 4.0 J. D confuses the position of least potential energy, where the speed is greatest, with a place where the particle stops; with no dissipation it passes through x = 0 at its maximum speed.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38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UPI-03.02, UPI-03.07, UPI-03.08</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campus fountain has its nozzle at ground level. The designer wants each jet of water to reach the highest point of its path exactly at the centre of a decorative ring, which is H = 1.80 m above the nozzle and d = 3.00 m from it horizontally. A low wall 0.60 m high stands 5.40 m horizontally from the nozzle, in the vertical plane of the jet, on the far side of the ring. Treat each parcel of water as a projectile launched from the nozzle at speed v₀ and angle θ above the horizontal, with no air resistance. Take g = 9.81 m/s².</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Show that</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launch angle must satisfy tan θ = 2H/d.</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1927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launch angle θ and the launch speed v₀.</a:t>
            </a:r>
          </a:p>
        </p:txBody>
      </p:sp>
      <p:sp>
        <p:nvSpPr>
          <p:cNvPr id="20" name="part-ref"/>
          <p:cNvSpPr txBox="1"/>
          <p:nvPr/>
        </p:nvSpPr>
        <p:spPr>
          <a:xfrm>
            <a:off x="558800" y="35306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Explain</a:t>
            </a:r>
          </a:p>
        </p:txBody>
      </p:sp>
      <p:sp>
        <p:nvSpPr>
          <p:cNvPr id="21" name="part-marks"/>
          <p:cNvSpPr txBox="1"/>
          <p:nvPr/>
        </p:nvSpPr>
        <p:spPr>
          <a:xfrm>
            <a:off x="11009102" y="35306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37668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launch angle in (a) does not depend on g, whereas the launch speed in (b) does.</a:t>
            </a:r>
          </a:p>
        </p:txBody>
      </p:sp>
      <p:sp>
        <p:nvSpPr>
          <p:cNvPr id="23" name="part-ref"/>
          <p:cNvSpPr txBox="1"/>
          <p:nvPr/>
        </p:nvSpPr>
        <p:spPr>
          <a:xfrm>
            <a:off x="558800" y="41046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1046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3408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height of the jet as it passes the position of the wall, and state whether the jet clears the wall.</a:t>
            </a:r>
          </a:p>
        </p:txBody>
      </p:sp>
      <p:sp>
        <p:nvSpPr>
          <p:cNvPr id="26" name="part-ref"/>
          <p:cNvSpPr txBox="1"/>
          <p:nvPr/>
        </p:nvSpPr>
        <p:spPr>
          <a:xfrm>
            <a:off x="558800" y="46786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Predict</a:t>
            </a:r>
          </a:p>
        </p:txBody>
      </p:sp>
      <p:sp>
        <p:nvSpPr>
          <p:cNvPr id="27" name="part-marks"/>
          <p:cNvSpPr txBox="1"/>
          <p:nvPr/>
        </p:nvSpPr>
        <p:spPr>
          <a:xfrm>
            <a:off x="11009102" y="46786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49149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service, a partly blocked filter reduces the launch speed by 2.0 % while the launch angle stays the same. Predict whether the jet still clears the wall, supporting your prediction with a calculation.</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the highest point the vertical velocity is zero, so the time to reach it is t₁ = v₀ sin θ/g and the height is H = (v₀ sin θ)²/(2g), equivalently H = ½gt₁²</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horizontal velocity is constant, so d = (v₀ cos θ)t₁</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tan θ = (v₀ sin θ)/(v₀ cos θ) = gt₁/(d/t₁) = gt₁²/d = 2H/d</a:t>
            </a:r>
          </a:p>
        </p:txBody>
      </p:sp>
      <p:sp>
        <p:nvSpPr>
          <p:cNvPr id="21" name="text"/>
          <p:cNvSpPr txBox="1"/>
          <p:nvPr/>
        </p:nvSpPr>
        <p:spPr>
          <a:xfrm>
            <a:off x="812800" y="26130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aim the nozzle straight at the ring write tan θ = H/d, treating the jet as though it travelled in a straight line. The factor of 2 is the whole content of the result, which is why it is given: the part rewards the route, not the answer.</a:t>
            </a:r>
          </a:p>
        </p:txBody>
      </p:sp>
      <p:sp>
        <p:nvSpPr>
          <p:cNvPr id="22" name="ms-ref"/>
          <p:cNvSpPr txBox="1"/>
          <p:nvPr/>
        </p:nvSpPr>
        <p:spPr>
          <a:xfrm>
            <a:off x="558800" y="30956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3 marks</a:t>
            </a:r>
          </a:p>
        </p:txBody>
      </p:sp>
      <p:sp>
        <p:nvSpPr>
          <p:cNvPr id="23" name="ms-objective"/>
          <p:cNvSpPr txBox="1"/>
          <p:nvPr/>
        </p:nvSpPr>
        <p:spPr>
          <a:xfrm>
            <a:off x="11400482" y="30956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tan θ = 2 × 1.80/3.00 = 1.20, so θ = 50.2°</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Vertical component v₀ sin θ = √(2gH) = √(2 × 9.81 × 1.80) = 5.94 m/s; time to the top t₁ = 5.94/9.81 = 0.606 s, so horizontal component v₀ cos θ = 3.00/0.606 = 4.95 m/s</a:t>
            </a:r>
          </a:p>
        </p:txBody>
      </p:sp>
      <p:sp>
        <p:nvSpPr>
          <p:cNvPr id="28" name="ms-tick"/>
          <p:cNvSpPr txBox="1"/>
          <p:nvPr/>
        </p:nvSpPr>
        <p:spPr>
          <a:xfrm>
            <a:off x="558800" y="4032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v₀ = √(5.94² + 4.95²) = 7.74 m/s</a:t>
            </a:r>
          </a:p>
        </p:txBody>
      </p:sp>
      <p:sp>
        <p:nvSpPr>
          <p:cNvPr id="30" name="text"/>
          <p:cNvSpPr txBox="1"/>
          <p:nvPr/>
        </p:nvSpPr>
        <p:spPr>
          <a:xfrm>
            <a:off x="812800" y="4362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usual slip is to obtain 5.94 m/s from √(2gH) and report it as the launch speed. It is only the vertical component; the horizontal component is fixed separately by the requirement that the top of the path lies 3.00 m away.</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19 / 38</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path of a projectile is a parabola, and a parabola that starts at the nozzle and has its vertex at the point (d, H) is fixed by those two points alone, so its initial slope tan θ = 2H/d is set by geometry</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 sets only how quickly the water travels along that parabola: a larger g needs larger velocity components for the same path (v₀ sin θ = √(2gH), so v₀ ∝ √g), leaving the direction unchanged</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part catches candidates who offer 'g cancels in the algebra' as an explanation. The credit is for saying what g does and does not control — the time scale of the motion, not the shape of the path.</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Using the symmetry of the parabola about x = d, y = H[1 − ((x − d)/d)²] = 1.80 × [1 − (2.40/3.00)²] = 0.648 m (or, with unrounded components, t = 5.40/4.952 = 1.090 s and y = 5.943t − 4.905t² = 0.648 m; accept 0.64 m to 0.65 m from rounded intermediate values)</a:t>
            </a:r>
          </a:p>
        </p:txBody>
      </p:sp>
      <p:sp>
        <p:nvSpPr>
          <p:cNvPr id="24" name="ms-tick"/>
          <p:cNvSpPr txBox="1"/>
          <p:nvPr/>
        </p:nvSpPr>
        <p:spPr>
          <a:xfrm>
            <a:off x="558800" y="37160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0.648 m is greater than 0.60 m, so the jet clears the wall, but only by about 0.05 m (4.8 cm)</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note that the jet lands at 2d = 6.00 m and conclude that anything nearer is safe have ignored the height of the wall. The size of the margin, not the yes or no, is what part (e) depends on.</a:t>
            </a:r>
          </a:p>
        </p:txBody>
      </p:sp>
      <p:sp>
        <p:nvSpPr>
          <p:cNvPr id="27" name="ms-ref"/>
          <p:cNvSpPr txBox="1"/>
          <p:nvPr/>
        </p:nvSpPr>
        <p:spPr>
          <a:xfrm>
            <a:off x="558800" y="45281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Predict — 2 marks</a:t>
            </a:r>
          </a:p>
        </p:txBody>
      </p:sp>
      <p:sp>
        <p:nvSpPr>
          <p:cNvPr id="28" name="ms-objective"/>
          <p:cNvSpPr txBox="1"/>
          <p:nvPr/>
        </p:nvSpPr>
        <p:spPr>
          <a:xfrm>
            <a:off x="11400482" y="45281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9" name="ms-tick"/>
          <p:cNvSpPr txBox="1"/>
          <p:nvPr/>
        </p:nvSpPr>
        <p:spPr>
          <a:xfrm>
            <a:off x="558800" y="476885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76885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trajectory is y = x tan θ − gx²/(2v₀² cos²θ); at x = 5.40 m the first term is 6.48 m and the gravitational drop term is 5.83 m, which scales as 1/v₀² and so grows by a factor 1/0.98² = 1.041 to 6.07 m</a:t>
            </a:r>
          </a:p>
        </p:txBody>
      </p:sp>
      <p:sp>
        <p:nvSpPr>
          <p:cNvPr id="31" name="ms-tick"/>
          <p:cNvSpPr txBox="1"/>
          <p:nvPr/>
        </p:nvSpPr>
        <p:spPr>
          <a:xfrm>
            <a:off x="558800" y="5212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212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y = 6.48 − 6.07 = 0.41 m, below the 0.60 m wall, so the jet now strikes the wall: a 2 % loss of speed lowers the jet at the wall by about 0.24 m</a:t>
            </a:r>
          </a:p>
        </p:txBody>
      </p:sp>
      <p:sp>
        <p:nvSpPr>
          <p:cNvPr id="33" name="text"/>
          <p:cNvSpPr txBox="1"/>
          <p:nvPr/>
        </p:nvSpPr>
        <p:spPr>
          <a:xfrm>
            <a:off x="812800" y="554164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Most candidates expect a 2 % change in speed to change the height by about 2 %. At the wall the drop term nearly cancels the rise term, so their small difference is extremely sensitive to v₀ — the design weakness the question is set to expose.</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38</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UPI-04.05, UPI-04.07, UPI-04.08, UPI-05.02, UPI-05.03</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Block A, of mass m_A = 4.00 kg, rests on a horizontal bench. A light inextensible cord is tied to A and runs horizontally to a light, frictionless pulley fixed at the edge of the bench. From that pulley the cord hangs vertically downwards, passes under a second light, frictionless pulley that is free to move, and rises vertically to a hook fixed to the underside of the bench top, so the two vertical sections of cord are parallel. Load B, of mass m_B = 6.00 kg, hangs from the axle of the movable pulley. The coefficients of friction between A and the bench are μ_s = 0.50 (static) and μ_k = 0.35 (kinetic). The system is released from rest. Take g = 9.81 m/s².</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the magnitude of B's acceleration is half the magnitude of A's acceleration.</a:t>
            </a:r>
          </a:p>
        </p:txBody>
      </p:sp>
      <p:sp>
        <p:nvSpPr>
          <p:cNvPr id="17" name="part-ref"/>
          <p:cNvSpPr txBox="1"/>
          <p:nvPr/>
        </p:nvSpPr>
        <p:spPr>
          <a:xfrm>
            <a:off x="558800" y="33858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33858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220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smallest mass of B that would set A in motion from rest, and hence confirm that A moves when the 6.00 kg load is used.</a:t>
            </a:r>
          </a:p>
        </p:txBody>
      </p:sp>
      <p:sp>
        <p:nvSpPr>
          <p:cNvPr id="20" name="part-ref"/>
          <p:cNvSpPr txBox="1"/>
          <p:nvPr/>
        </p:nvSpPr>
        <p:spPr>
          <a:xfrm>
            <a:off x="558800" y="39598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39598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5 marks</a:t>
            </a:r>
          </a:p>
        </p:txBody>
      </p:sp>
      <p:sp>
        <p:nvSpPr>
          <p:cNvPr id="22" name="text"/>
          <p:cNvSpPr txBox="1"/>
          <p:nvPr/>
        </p:nvSpPr>
        <p:spPr>
          <a:xfrm>
            <a:off x="558800" y="41960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acceleration of A, the acceleration of B and the tension in the cord while the system is moving.</a:t>
            </a:r>
          </a:p>
        </p:txBody>
      </p:sp>
      <p:sp>
        <p:nvSpPr>
          <p:cNvPr id="23" name="part-ref"/>
          <p:cNvSpPr txBox="1"/>
          <p:nvPr/>
        </p:nvSpPr>
        <p:spPr>
          <a:xfrm>
            <a:off x="558800" y="45339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Evaluate</a:t>
            </a:r>
          </a:p>
        </p:txBody>
      </p:sp>
      <p:sp>
        <p:nvSpPr>
          <p:cNvPr id="24" name="part-marks"/>
          <p:cNvSpPr txBox="1"/>
          <p:nvPr/>
        </p:nvSpPr>
        <p:spPr>
          <a:xfrm>
            <a:off x="11009102" y="45339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7701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student treats A and B together as a single system and writes m_B g − μ_k m_A g = (m_A + m_B)a. Evaluate this equation as a model of the motion.</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21 / 38</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If A moves a distance s towards the edge, the horizontal section of cord shortens by s, so, because the cord is inextensible, the combined length of the two vertical sections increases by s</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That extra length is shared equally by the two vertical sections that support the movable pulley, so B descends s/2; differentiating twice with respect to time gives a_B = a_A/2</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assume that everything on one cord shares one acceleration are applying a rule that holds only for a cord over fixed pulleys. The relation has to be derived from the length of the cord, and a candidate who skips that step carries the wrong acceleration into every later part.</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the system at rest, the light movable pulley is in equilibrium under two upward tensions and B's weight, so 2T = m_B g</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stays at rest only if the friction it needs, which equals T, does not exceed μ_s m_A g = 0.50 × 4.00 × 9.81 = 19.6 N</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Motion starts if m_B g/2 &gt; μ_s m_A g, that is m_B &gt; 2μ_s m_A = 4.00 kg; 6.00 kg exceeds this (it would need T = 29.4 N), so A moves</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common error is to compare B's whole weight, 58.9 N, with the maximum static friction. The movable pulley halves the pull the cord exerts on A, and a candidate who misses it predicts motion for any load above 2.00 kg.</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22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5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horizontally: T − μ_k m_A g = m_A a_A, where μ_k m_A g = 0.35 × 4.00 × 9.81 = 13.7 N</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B together with the movable pulley, vertically: m_B g − 2T = m_B a_B, with a_B = a_A/2</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Eliminating T: a_A = g(m_B − 2μ_k m_A)/(2m_A + m_B/2) = 9.81 × 3.20/11.00 = 2.85 m/s²</a:t>
            </a:r>
          </a:p>
        </p:txBody>
      </p:sp>
      <p:sp>
        <p:nvSpPr>
          <p:cNvPr id="21" name="ms-tick"/>
          <p:cNvSpPr txBox="1"/>
          <p:nvPr/>
        </p:nvSpPr>
        <p:spPr>
          <a:xfrm>
            <a:off x="558800" y="23469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3469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a_B = a_A/2 = 1.43 m/s², downwards</a:t>
            </a:r>
          </a:p>
        </p:txBody>
      </p:sp>
      <p:sp>
        <p:nvSpPr>
          <p:cNvPr id="23" name="ms-tick"/>
          <p:cNvSpPr txBox="1"/>
          <p:nvPr/>
        </p:nvSpPr>
        <p:spPr>
          <a:xfrm>
            <a:off x="558800" y="2600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4" name="ms-point"/>
          <p:cNvSpPr txBox="1"/>
          <p:nvPr/>
        </p:nvSpPr>
        <p:spPr>
          <a:xfrm>
            <a:off x="812800" y="2600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μ_k m_A g + m_A a_A = 13.7 N + 11.4 N = 25.1 N (check on B with unrounded values: 58.86 N − 2 × 25.15 N = 8.56 N, and 6.00 kg × 1.427 m/s² = 8.56 N)</a:t>
            </a:r>
          </a:p>
        </p:txBody>
      </p:sp>
      <p:sp>
        <p:nvSpPr>
          <p:cNvPr id="25" name="text"/>
          <p:cNvSpPr txBox="1"/>
          <p:nvPr/>
        </p:nvSpPr>
        <p:spPr>
          <a:xfrm>
            <a:off x="812800" y="3119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Two errors dominate: writing m_B g − T = m_B a for B, which leaves out one of the two sections of cord holding the pulley up, and giving both bodies the same acceleration. Each produces a plausible-looking number, which is why substituting back into B's equation is worth doing.</a:t>
            </a:r>
          </a:p>
        </p:txBody>
      </p:sp>
      <p:sp>
        <p:nvSpPr>
          <p:cNvPr id="26" name="ms-ref"/>
          <p:cNvSpPr txBox="1"/>
          <p:nvPr/>
        </p:nvSpPr>
        <p:spPr>
          <a:xfrm>
            <a:off x="558800" y="36023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Evaluate — 3 marks</a:t>
            </a:r>
          </a:p>
        </p:txBody>
      </p:sp>
      <p:sp>
        <p:nvSpPr>
          <p:cNvPr id="27" name="ms-objective"/>
          <p:cNvSpPr txBox="1"/>
          <p:nvPr/>
        </p:nvSpPr>
        <p:spPr>
          <a:xfrm>
            <a:off x="11400482" y="36023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8" name="ms-tick"/>
          <p:cNvSpPr txBox="1"/>
          <p:nvPr/>
        </p:nvSpPr>
        <p:spPr>
          <a:xfrm>
            <a:off x="558800" y="3843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43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equation gives both bodies one acceleration a, but a_B = a_A/2, and A accelerates horizontally while B accelerates vertically, so (m_A + m_B)a is not the rate of change of the system's momentum</a:t>
            </a:r>
          </a:p>
        </p:txBody>
      </p:sp>
      <p:sp>
        <p:nvSpPr>
          <p:cNvPr id="30" name="ms-tick"/>
          <p:cNvSpPr txBox="1"/>
          <p:nvPr/>
        </p:nvSpPr>
        <p:spPr>
          <a:xfrm>
            <a:off x="558800" y="428625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1" name="ms-point"/>
          <p:cNvSpPr txBox="1"/>
          <p:nvPr/>
        </p:nvSpPr>
        <p:spPr>
          <a:xfrm>
            <a:off x="812800" y="428625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It treats the tension as internal and lets it cancel, but the hook and the fixed pulley lie outside the system and exert forces on the cord, so external forces are missing from the left-hand side (equally creditworthy: the cord pulls A with T but supports B with 2T, so the tension forces do not cancel)</a:t>
            </a:r>
          </a:p>
        </p:txBody>
      </p:sp>
      <p:sp>
        <p:nvSpPr>
          <p:cNvPr id="32" name="ms-tick"/>
          <p:cNvSpPr txBox="1"/>
          <p:nvPr/>
        </p:nvSpPr>
        <p:spPr>
          <a:xfrm>
            <a:off x="558800" y="491934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3" name="ms-point"/>
          <p:cNvSpPr txBox="1"/>
          <p:nvPr/>
        </p:nvSpPr>
        <p:spPr>
          <a:xfrm>
            <a:off x="812800" y="491934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It predicts a = 9.81 × (6.00 − 1.40)/10.00 = 4.51 m/s², far above the correct 2.85 m/s², so the equation is not a valid model of this arrangement</a:t>
            </a:r>
          </a:p>
        </p:txBody>
      </p:sp>
      <p:sp>
        <p:nvSpPr>
          <p:cNvPr id="34" name="text"/>
          <p:cNvSpPr txBox="1"/>
          <p:nvPr/>
        </p:nvSpPr>
        <p:spPr>
          <a:xfrm>
            <a:off x="812800" y="524891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 system boundary is a free choice, but Newton's second law for a system then needs every external force on it and the acceleration of every part. Candidates who defend the equation because 'tension is internal' have not asked what the hook is doing.</a:t>
            </a:r>
          </a:p>
        </p:txBody>
      </p:sp>
      <p:sp>
        <p:nvSpPr>
          <p:cNvPr id="35" name="panel"/>
          <p:cNvSpPr/>
          <p:nvPr/>
        </p:nvSpPr>
        <p:spPr>
          <a:xfrm>
            <a:off x="558800" y="558800"/>
            <a:ext cx="11074400" cy="12700"/>
          </a:xfrm>
          <a:prstGeom prst="rect">
            <a:avLst/>
          </a:prstGeom>
          <a:solidFill>
            <a:srgbClr val="2F4B45"/>
          </a:solidFill>
          <a:ln>
            <a:noFill/>
          </a:ln>
        </p:spPr>
      </p:sp>
      <p:sp>
        <p:nvSpPr>
          <p:cNvPr id="36"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7"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8" name="panel"/>
          <p:cNvSpPr/>
          <p:nvPr/>
        </p:nvSpPr>
        <p:spPr>
          <a:xfrm>
            <a:off x="558800" y="6273800"/>
            <a:ext cx="11074400" cy="12700"/>
          </a:xfrm>
          <a:prstGeom prst="rect">
            <a:avLst/>
          </a:prstGeom>
          <a:solidFill>
            <a:srgbClr val="2F4B45"/>
          </a:solidFill>
          <a:ln>
            <a:noFill/>
          </a:ln>
        </p:spPr>
      </p:sp>
      <p:sp>
        <p:nvSpPr>
          <p:cNvPr id="39"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9" action="ppaction://hlinksldjump"/>
              </a:rPr>
              <a:t>Previous</a:t>
            </a:r>
          </a:p>
        </p:txBody>
      </p:sp>
      <p:sp>
        <p:nvSpPr>
          <p:cNvPr id="40"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0" action="ppaction://hlinksldjump"/>
              </a:rPr>
              <a:t>Lesson menu</a:t>
            </a:r>
          </a:p>
        </p:txBody>
      </p:sp>
      <p:sp>
        <p:nvSpPr>
          <p:cNvPr id="41"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1" action="ppaction://hlinksldjump"/>
              </a:rPr>
              <a:t>Next slide</a:t>
            </a:r>
          </a:p>
        </p:txBody>
      </p:sp>
      <p:sp>
        <p:nvSpPr>
          <p:cNvPr id="42"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23 / 38</a:t>
            </a:r>
          </a:p>
        </p:txBody>
      </p:sp>
      <p:sp>
        <p:nvSpPr>
          <p:cNvPr id="43"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Return to question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UPI-06.02, UPI-06.03, UPI-07.01, UPI-07.02, UPI-07.07</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loaded truck of mass m = 1.80 × 10⁴ kg loses its brakes on a mountain road and enters an emergency arrester bed at v₀ = 25.0 m/s. The bed is a straight lane of loose gravel that rises uphill at a constant angle θ = 5.0° to the horizontal. The gravel gets deeper along the bed, and it exerts a resistive force on the truck, parallel to the slope and opposite to the motion, of magnitude F = μ(s)mg cos θ, where s is the distance travelled along the bed and μ(s) = μ₀ + βs, with μ₀ = 0.20 and β = 5.0 × 10⁻³ m⁻¹. Treat the truck as a particle and ignore air resistance. Take g = 9.81 m/s².</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definition of work, derive an expression for the work done on the truck by the gravel as the truck travels a distance s along the bed.</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6055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stopping distance s satisfies ½v₀² = gs sin θ + g cos θ(μ₀s + ½βs²).</a:t>
            </a:r>
          </a:p>
        </p:txBody>
      </p:sp>
      <p:sp>
        <p:nvSpPr>
          <p:cNvPr id="20" name="part-ref"/>
          <p:cNvSpPr txBox="1"/>
          <p:nvPr/>
        </p:nvSpPr>
        <p:spPr>
          <a:xfrm>
            <a:off x="558800" y="39433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39433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1795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stopping distance.</a:t>
            </a:r>
          </a:p>
        </p:txBody>
      </p:sp>
      <p:sp>
        <p:nvSpPr>
          <p:cNvPr id="23" name="part-ref"/>
          <p:cNvSpPr txBox="1"/>
          <p:nvPr/>
        </p:nvSpPr>
        <p:spPr>
          <a:xfrm>
            <a:off x="558800" y="45173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5173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75361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percentage of the truck's initial kinetic energy that is stored as gravitational potential energy and the percentage that is dissipated in the gravel.</a:t>
            </a:r>
          </a:p>
        </p:txBody>
      </p:sp>
      <p:sp>
        <p:nvSpPr>
          <p:cNvPr id="26" name="part-ref"/>
          <p:cNvSpPr txBox="1"/>
          <p:nvPr/>
        </p:nvSpPr>
        <p:spPr>
          <a:xfrm>
            <a:off x="558800" y="52895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27" name="part-marks"/>
          <p:cNvSpPr txBox="1"/>
          <p:nvPr/>
        </p:nvSpPr>
        <p:spPr>
          <a:xfrm>
            <a:off x="11009102" y="52895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257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highway engineer argues that a heavier truck needs a longer arrester bed. Evaluate this argument, first within the model and then for a real bed.</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24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force varies with position, so W = ∫₀ˢ F⋅ds′ with the force antiparallel to the displacement: W = −∫₀ˢ (μ₀ + βs′)mg cos θ ds′</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Integrating term by term: W = −mg cos θ[μ₀s′ + ½βs′²] evaluated from 0 to s</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W_gravel = −mg cos θ(μ₀s + ½βs²)</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multiply the force at the entry point, or at the far end, by the distance have used the constant-force rule on a force that nearly triples along the bed. Setting up the integral, with its sign, is the point of the part.</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1464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Gravity does work −mgs sin θ as the truck rises a height s sin θ, and the normal force does no work because it is perpendicular to the displacement</a:t>
            </a:r>
          </a:p>
        </p:txBody>
      </p:sp>
      <p:sp>
        <p:nvSpPr>
          <p:cNvPr id="26" name="ms-tick"/>
          <p:cNvSpPr txBox="1"/>
          <p:nvPr/>
        </p:nvSpPr>
        <p:spPr>
          <a:xfrm>
            <a:off x="558800" y="3589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work–kinetic energy theorem, W_net = 0 − ½mv₀², gives −mgs sin θ − mg cos θ(μ₀s + ½βs²) = −½mv₀², and dividing by m gives the stated result</a:t>
            </a:r>
          </a:p>
        </p:txBody>
      </p:sp>
      <p:sp>
        <p:nvSpPr>
          <p:cNvPr id="28" name="text"/>
          <p:cNvSpPr txBox="1"/>
          <p:nvPr/>
        </p:nvSpPr>
        <p:spPr>
          <a:xfrm>
            <a:off x="812800" y="4109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Two errors recur: adding work by the normal force to the net work, and giving gravity's work the wrong sign so that it adds kinetic energy on an uphill slope. The stated result exposes both, since neither version reproduces it.</a:t>
            </a:r>
          </a:p>
        </p:txBody>
      </p:sp>
      <p:sp>
        <p:nvSpPr>
          <p:cNvPr id="29" name="ms-ref"/>
          <p:cNvSpPr txBox="1"/>
          <p:nvPr/>
        </p:nvSpPr>
        <p:spPr>
          <a:xfrm>
            <a:off x="558800" y="45916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2 marks</a:t>
            </a:r>
          </a:p>
        </p:txBody>
      </p:sp>
      <p:sp>
        <p:nvSpPr>
          <p:cNvPr id="30" name="ms-objective"/>
          <p:cNvSpPr txBox="1"/>
          <p:nvPr/>
        </p:nvSpPr>
        <p:spPr>
          <a:xfrm>
            <a:off x="11400482" y="45916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1" name="ms-tick"/>
          <p:cNvSpPr txBox="1"/>
          <p:nvPr/>
        </p:nvSpPr>
        <p:spPr>
          <a:xfrm>
            <a:off x="558800" y="48323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323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g sin θ = 0.855 m/s² and g cos θ = 9.77 m/s², the equation becomes 0.0244s² + 2.81s − 312.5 = 0, with s in metres</a:t>
            </a:r>
          </a:p>
        </p:txBody>
      </p:sp>
      <p:sp>
        <p:nvSpPr>
          <p:cNvPr id="33" name="ms-tick"/>
          <p:cNvSpPr txBox="1"/>
          <p:nvPr/>
        </p:nvSpPr>
        <p:spPr>
          <a:xfrm>
            <a:off x="558800" y="50857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0857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physical, positive root is s = 69.4 m</a:t>
            </a:r>
          </a:p>
        </p:txBody>
      </p:sp>
      <p:sp>
        <p:nvSpPr>
          <p:cNvPr id="35" name="text"/>
          <p:cNvSpPr txBox="1"/>
          <p:nvPr/>
        </p:nvSpPr>
        <p:spPr>
          <a:xfrm>
            <a:off x="812800" y="541528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quadratic also has a root at −184 m, which candidates sometimes report as 184 m. It has no meaning here: s is measured forwards from the entry point, and the model only describes the truck while it is moving forwards.</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38</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Gravitational potential energy gained = mgs sin θ = 1.80 × 10⁴ × 0.855 × 69.4 = 1.07 × 10⁶ J, which is 19.0 % of the initial kinetic energy ½mv₀² = 5.63 × 10⁶ J</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remaining 4.56 × 10⁶ J, 81.0 %, is dissipated by the gravel's nonconservative force as thermal energy and deformation of the bed</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part separates the conservative interaction, whose work is stored and could be returned, from the dissipative one. Candidates who say that all the kinetic energy is dissipated have treated the whole slope as friction.</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0829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Within the model both forces along the slope, the gravel's resistance and the weight component, are proportional to m, so m cancels from the work–energy equation and the stopping distance is independent of mass: the model does not support the argument</a:t>
            </a:r>
          </a:p>
        </p:txBody>
      </p:sp>
      <p:sp>
        <p:nvSpPr>
          <p:cNvPr id="24" name="ms-tick"/>
          <p:cNvSpPr txBox="1"/>
          <p:nvPr/>
        </p:nvSpPr>
        <p:spPr>
          <a:xfrm>
            <a:off x="558800" y="352615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real bed has effects that do not scale with m — air resistance, set by the truck's size and speed, slows a heavier truck less and would lengthen its stop, while a heavier truck sinks deeper and meets a larger μ, which would shorten it — so the argument could hold only through such an unmodelled effect, and it must be tested rather than assumed</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tend either to accept the argument on intuition ('more momentum to stop') or to reject it outright because 'mass cancels'. The credit goes to the answer that sees the cancellation as a consequence of the model's assumptions and names what would break it.</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26 / 38</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UPI-01.08, UPI-01.09, UPI-05.06, UPI-06.06</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cyclist rides a bicycle fitted with a power meter along a level road on a windless day. At each of six steady speeds v she records the power P that she delivers to the rear wheel. A model of the total resistance on the rider and bicycle is F = F_r + kv², where F_r is a constant rolling resistance and kv² is aerodynamic drag, with k constant. Take g = 9.81 m/s².</a:t>
            </a:r>
          </a:p>
        </p:txBody>
      </p:sp>
      <p:sp>
        <p:nvSpPr>
          <p:cNvPr id="14" name="text"/>
          <p:cNvSpPr txBox="1"/>
          <p:nvPr/>
        </p:nvSpPr>
        <p:spPr>
          <a:xfrm>
            <a:off x="558800" y="216789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Steady-speed readings on a level road</a:t>
            </a:r>
          </a:p>
        </p:txBody>
      </p:sp>
      <p:graphicFrame>
        <p:nvGraphicFramePr>
          <p:cNvPr id="15" name="readings"/>
          <p:cNvGraphicFramePr>
            <a:graphicFrameLocks noGrp="1"/>
          </p:cNvGraphicFramePr>
          <p:nvPr/>
        </p:nvGraphicFramePr>
        <p:xfrm>
          <a:off x="558800" y="2396490"/>
          <a:ext cx="11049000" cy="2044700"/>
        </p:xfrm>
        <a:graphic>
          <a:graphicData uri="http://schemas.openxmlformats.org/drawingml/2006/table">
            <a:tbl>
              <a:tblPr firstRow="1"/>
              <a:tblGrid>
                <a:gridCol w="3683000"/>
                <a:gridCol w="3683000"/>
                <a:gridCol w="3683000"/>
              </a:tblGrid>
              <a:tr h="292100">
                <a:tc>
                  <a:txBody>
                    <a:bodyPr/>
                    <a:lstStyle/>
                    <a:p>
                      <a:pPr marL="0" indent="0" algn="l">
                        <a:lnSpc>
                          <a:spcPct val="100000"/>
                        </a:lnSpc>
                        <a:buNone/>
                      </a:pPr>
                      <a:r>
                        <a:rPr lang="en-GB" sz="1000" b="1" i="0" dirty="0">
                          <a:solidFill>
                            <a:srgbClr val="F3EFDF"/>
                          </a:solidFill>
                          <a:latin typeface="Arial"/>
                          <a:cs typeface="Arial"/>
                        </a:rPr>
                        <a:t>Trial</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Speed v (m/s)</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Power P (W)</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1</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8.0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133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4</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243</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390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6</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608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rt-ref"/>
          <p:cNvSpPr txBox="1"/>
          <p:nvPr/>
        </p:nvSpPr>
        <p:spPr>
          <a:xfrm>
            <a:off x="558800" y="461899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Explain</a:t>
            </a:r>
          </a:p>
        </p:txBody>
      </p:sp>
      <p:sp>
        <p:nvSpPr>
          <p:cNvPr id="17" name="part-marks"/>
          <p:cNvSpPr txBox="1"/>
          <p:nvPr/>
        </p:nvSpPr>
        <p:spPr>
          <a:xfrm>
            <a:off x="11009102" y="461899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485521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Explain why, at a steady speed on a level road, the model predicts that P = (F_r + kv²)v.</a:t>
            </a:r>
          </a:p>
        </p:txBody>
      </p:sp>
      <p:sp>
        <p:nvSpPr>
          <p:cNvPr id="19" name="part-ref"/>
          <p:cNvSpPr txBox="1"/>
          <p:nvPr/>
        </p:nvSpPr>
        <p:spPr>
          <a:xfrm>
            <a:off x="558800" y="519303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20" name="part-marks"/>
          <p:cNvSpPr txBox="1"/>
          <p:nvPr/>
        </p:nvSpPr>
        <p:spPr>
          <a:xfrm>
            <a:off x="11009102" y="519303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1" name="text"/>
          <p:cNvSpPr txBox="1"/>
          <p:nvPr/>
        </p:nvSpPr>
        <p:spPr>
          <a:xfrm>
            <a:off x="558800" y="542925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By processing the data so that the model predicts a straight line, determine F_r and k.</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27 / 38</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Compare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second student proposes that rolling resistance is negligible, so that P = kv³. Compare how well this model and the two-term model account for the data.</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Estimate</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coefficient of rolling resistance C_r = F_r/N, where N is the normal force of the road on the bicycle and rider, stating the assumption you make.</a:t>
            </a:r>
          </a:p>
        </p:txBody>
      </p:sp>
      <p:sp>
        <p:nvSpPr>
          <p:cNvPr id="19" name="part-ref"/>
          <p:cNvSpPr txBox="1"/>
          <p:nvPr/>
        </p:nvSpPr>
        <p:spPr>
          <a:xfrm>
            <a:off x="558800" y="2890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Describe</a:t>
            </a:r>
          </a:p>
        </p:txBody>
      </p:sp>
      <p:sp>
        <p:nvSpPr>
          <p:cNvPr id="20" name="part-marks"/>
          <p:cNvSpPr txBox="1"/>
          <p:nvPr/>
        </p:nvSpPr>
        <p:spPr>
          <a:xfrm>
            <a:off x="11009102" y="2890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1" name="text"/>
          <p:cNvSpPr txBox="1"/>
          <p:nvPr/>
        </p:nvSpPr>
        <p:spPr>
          <a:xfrm>
            <a:off x="558800" y="3126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Describe two changes to the procedure that would reduce the uncertainty in the value of F_r.</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28 / 38</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0" action="ppaction://hlinksldjump"/>
              </a:rPr>
              <a:t>Check mark scheme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Explain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constant velocity the acceleration is zero, so by Newton's second law the forward driving force equals the total resistive force F_r + kv²</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power delivered by a force is P = F⋅v; the driving force is parallel to the velocity, so P = (F_r + kv²)v</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often look for a change in kinetic energy to account for the power. At steady speed there is none: all of the power goes into doing work against the resistance.</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4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28930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Rearranges the model to P/v = F_r + kv², so a graph of P/v against v² should be a straight line with gradient k and intercept F_r</a:t>
            </a:r>
          </a:p>
        </p:txBody>
      </p:sp>
      <p:sp>
        <p:nvSpPr>
          <p:cNvPr id="24" name="ms-tick"/>
          <p:cNvSpPr txBox="1"/>
          <p:nvPr/>
        </p:nvSpPr>
        <p:spPr>
          <a:xfrm>
            <a:off x="558800" y="3146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Calculates P/v = 7.25, 11.3, 16.6, 24.3, 32.5 and 43.4 N for v² = 16, 36, 64, 100, 144 and 196 m²/s²</a:t>
            </a:r>
          </a:p>
        </p:txBody>
      </p:sp>
      <p:sp>
        <p:nvSpPr>
          <p:cNvPr id="26" name="ms-tick"/>
          <p:cNvSpPr txBox="1"/>
          <p:nvPr/>
        </p:nvSpPr>
        <p:spPr>
          <a:xfrm>
            <a:off x="558800" y="3399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399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of a best-fit line through all six points: k = 0.200 kg/m (accept 0.19 to 0.21 kg/m)</a:t>
            </a:r>
          </a:p>
        </p:txBody>
      </p:sp>
      <p:sp>
        <p:nvSpPr>
          <p:cNvPr id="28" name="ms-tick"/>
          <p:cNvSpPr txBox="1"/>
          <p:nvPr/>
        </p:nvSpPr>
        <p:spPr>
          <a:xfrm>
            <a:off x="558800" y="3653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53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Intercept: F_r = 4.0 N (accept 3.5 to 4.5 N)</a:t>
            </a:r>
          </a:p>
        </p:txBody>
      </p:sp>
      <p:sp>
        <p:nvSpPr>
          <p:cNvPr id="30" name="text"/>
          <p:cNvSpPr txBox="1"/>
          <p:nvPr/>
        </p:nvSpPr>
        <p:spPr>
          <a:xfrm>
            <a:off x="812800" y="398272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Plotting P against v gives a curve from which neither constant can be read, and plotting P against v³ discards the rolling term; dividing by v is the step being rewarded. A gradient taken from two neighbouring points rather than from a line through all six is the usual source of values outside the accepted range — neighbouring pairs give intercepts anywhere from 2.2 N to 5.7 N.</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38</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Compare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pure-drag model P/v³ should be constant, but it falls steadily from 0.453 kg/m at 4.0 m/s to 0.222 kg/m at 14.0 m/s: a systematic trend, not random scatter</a:t>
            </a:r>
          </a:p>
        </p:txBody>
      </p:sp>
      <p:sp>
        <p:nvSpPr>
          <p:cNvPr id="17" name="ms-tick"/>
          <p:cNvSpPr txBox="1"/>
          <p:nvPr/>
        </p:nvSpPr>
        <p:spPr>
          <a:xfrm>
            <a:off x="558800" y="203009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two-term model the values of P/v lie close to a straight line, with residuals within about ±0.35 N that are scattered in sign with no systematic trend, and the intercept of 4.0 N is clearly not zero — at 4.0 m/s it is more than half of the 7.25 N total resistance — so the rolling term is needed, above all at low speed</a:t>
            </a:r>
          </a:p>
        </p:txBody>
      </p:sp>
      <p:sp>
        <p:nvSpPr>
          <p:cNvPr id="19" name="text"/>
          <p:cNvSpPr txBox="1"/>
          <p:nvPr/>
        </p:nvSpPr>
        <p:spPr>
          <a:xfrm>
            <a:off x="812800" y="2739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Judged only on the fastest trials, where drag dominates, P = kv³ looks adequate. The comparison has to be made where the two models differ most, at low speed, and it has to rest on a trend rather than on one point.</a:t>
            </a:r>
          </a:p>
        </p:txBody>
      </p:sp>
      <p:sp>
        <p:nvSpPr>
          <p:cNvPr id="20" name="ms-ref"/>
          <p:cNvSpPr txBox="1"/>
          <p:nvPr/>
        </p:nvSpPr>
        <p:spPr>
          <a:xfrm>
            <a:off x="558800" y="3221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Estimate — 2 marks</a:t>
            </a:r>
          </a:p>
        </p:txBody>
      </p:sp>
      <p:sp>
        <p:nvSpPr>
          <p:cNvPr id="21" name="ms-objective"/>
          <p:cNvSpPr txBox="1"/>
          <p:nvPr/>
        </p:nvSpPr>
        <p:spPr>
          <a:xfrm>
            <a:off x="11400482" y="3221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4626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4626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States a plausible combined mass for rider and bicycle, for example 80 kg (any value from 60 kg to 100 kg), so that on a level road N = mg ≈ 80 × 9.81 = 785 N</a:t>
            </a:r>
          </a:p>
        </p:txBody>
      </p:sp>
      <p:sp>
        <p:nvSpPr>
          <p:cNvPr id="24" name="ms-tick"/>
          <p:cNvSpPr txBox="1"/>
          <p:nvPr/>
        </p:nvSpPr>
        <p:spPr>
          <a:xfrm>
            <a:off x="558800" y="39058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9058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C_r = 4.0 N/785 N ≈ 0.005 (0.004 to 0.007 across the range of masses allowed)</a:t>
            </a:r>
          </a:p>
        </p:txBody>
      </p:sp>
      <p:sp>
        <p:nvSpPr>
          <p:cNvPr id="26" name="text"/>
          <p:cNvSpPr txBox="1"/>
          <p:nvPr/>
        </p:nvSpPr>
        <p:spPr>
          <a:xfrm>
            <a:off x="812800" y="4235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mass is omitted deliberately. Candidates who stop because a datum is missing, rather than stating a reasonable value and carrying on, have misread what an estimate asks of them.</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30 / 38</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12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Describe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Add readings at lower speeds, for example 2.0 m/s to 4.0 m/s, where rolling resistance is the larger share of the total, so that the line is fixed close to its intercept rather than extrapolated to it</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Ride each speed on the same stretch of road in both directions, repeating and averaging, so that a slight gradient or breeze, which the model assumes absent, cancels instead of biasing the power readings</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'Take more readings' or 'use a better power meter' earns nothing unless the answer says where the readings should be taken and why that helps. F_r is an intercept, so its uncertainty is governed by the low-speed end of the line.</a:t>
            </a:r>
          </a:p>
        </p:txBody>
      </p:sp>
      <p:sp>
        <p:nvSpPr>
          <p:cNvPr id="20" name="panel"/>
          <p:cNvSpPr/>
          <p:nvPr/>
        </p:nvSpPr>
        <p:spPr>
          <a:xfrm>
            <a:off x="558800" y="558800"/>
            <a:ext cx="11074400" cy="12700"/>
          </a:xfrm>
          <a:prstGeom prst="rect">
            <a:avLst/>
          </a:prstGeom>
          <a:solidFill>
            <a:srgbClr val="2F4B45"/>
          </a:solidFill>
          <a:ln>
            <a:noFill/>
          </a:ln>
        </p:spPr>
      </p:sp>
      <p:sp>
        <p:nvSpPr>
          <p:cNvPr id="21"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22"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3" name="panel"/>
          <p:cNvSpPr/>
          <p:nvPr/>
        </p:nvSpPr>
        <p:spPr>
          <a:xfrm>
            <a:off x="558800" y="6273800"/>
            <a:ext cx="11074400" cy="12700"/>
          </a:xfrm>
          <a:prstGeom prst="rect">
            <a:avLst/>
          </a:prstGeom>
          <a:solidFill>
            <a:srgbClr val="2F4B45"/>
          </a:solidFill>
          <a:ln>
            <a:noFill/>
          </a:ln>
        </p:spPr>
      </p:sp>
      <p:sp>
        <p:nvSpPr>
          <p:cNvPr id="24"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4" action="ppaction://hlinksldjump"/>
              </a:rPr>
              <a:t>Previous</a:t>
            </a:r>
          </a:p>
        </p:txBody>
      </p:sp>
      <p:sp>
        <p:nvSpPr>
          <p:cNvPr id="25"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5" action="ppaction://hlinksldjump"/>
              </a:rPr>
              <a:t>Lesson menu</a:t>
            </a:r>
          </a:p>
        </p:txBody>
      </p:sp>
      <p:sp>
        <p:nvSpPr>
          <p:cNvPr id="26"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Next slide</a:t>
            </a:r>
          </a:p>
        </p:txBody>
      </p:sp>
      <p:sp>
        <p:nvSpPr>
          <p:cNvPr id="27"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31 / 38</a:t>
            </a:r>
          </a:p>
        </p:txBody>
      </p:sp>
      <p:sp>
        <p:nvSpPr>
          <p:cNvPr id="28"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8" action="ppaction://hlinksldjump"/>
              </a:rPr>
              <a:t>Return to question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Model, solve and check the limits   ·   Topics UPI-01.07, UPI-07.03, UPI-07.04, UPI-07.05, UPI-07.06</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snap-action switch is modelled as a slider of mass m that moves without friction along a straight horizontal rail, taken as the x-axis. A light spring of stiffness k and natural length L₀ joins the slider to a fixed pivot at perpendicular distance a from the rail, and the foot of that perpendicular is at x = 0. The pivot is closer to the rail than the spring's natural length, so a &lt; L₀. Take the elastic potential energy of the spring to be zero at its natural length. Gravity and the normal force of the rail are perpendicular to the rail and do no work on the slider.</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elastic potential energy of a spring, ½k × (extension)², derive an expression for the potential energy U(x) of the system when the slider is at position x.</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Derive</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9" name="text"/>
          <p:cNvSpPr txBox="1"/>
          <p:nvPr/>
        </p:nvSpPr>
        <p:spPr>
          <a:xfrm>
            <a:off x="558800" y="3605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relation between a conservative force and its potential-energy function, derive an expression for the component F_x(x) of the force on the slider along the rail.</a:t>
            </a:r>
          </a:p>
        </p:txBody>
      </p:sp>
      <p:sp>
        <p:nvSpPr>
          <p:cNvPr id="20" name="part-ref"/>
          <p:cNvSpPr txBox="1"/>
          <p:nvPr/>
        </p:nvSpPr>
        <p:spPr>
          <a:xfrm>
            <a:off x="558800" y="41414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1" name="part-marks"/>
          <p:cNvSpPr txBox="1"/>
          <p:nvPr/>
        </p:nvSpPr>
        <p:spPr>
          <a:xfrm>
            <a:off x="11009102" y="41414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776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all the equilibrium positions of the slider.</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Justify</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5173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for each equilibrium position, whether it is stable or unstable.</a:t>
            </a:r>
          </a:p>
        </p:txBody>
      </p:sp>
      <p:sp>
        <p:nvSpPr>
          <p:cNvPr id="26" name="part-ref"/>
          <p:cNvSpPr txBox="1"/>
          <p:nvPr/>
        </p:nvSpPr>
        <p:spPr>
          <a:xfrm>
            <a:off x="558800" y="52895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Sketch</a:t>
            </a:r>
          </a:p>
        </p:txBody>
      </p:sp>
      <p:sp>
        <p:nvSpPr>
          <p:cNvPr id="27" name="part-marks"/>
          <p:cNvSpPr txBox="1"/>
          <p:nvPr/>
        </p:nvSpPr>
        <p:spPr>
          <a:xfrm>
            <a:off x="11009102" y="52895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8" name="text"/>
          <p:cNvSpPr txBox="1"/>
          <p:nvPr/>
        </p:nvSpPr>
        <p:spPr>
          <a:xfrm>
            <a:off x="558800" y="552577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Sketch U(x) against x over a range that includes all the equilibrium positions, marking each position and the value of U there.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32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Calculate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For a switch with k = 250 N/m, L₀ = 50.0 mm, a = 40.0 mm and m = 20.0 g, calculate the positions of the two stable states and the minimum speed the slider must have as it passes through one stable state if it is to reach the other.</a:t>
            </a:r>
          </a:p>
        </p:txBody>
      </p:sp>
      <p:sp>
        <p:nvSpPr>
          <p:cNvPr id="16" name="part-ref"/>
          <p:cNvSpPr txBox="1"/>
          <p:nvPr/>
        </p:nvSpPr>
        <p:spPr>
          <a:xfrm>
            <a:off x="558800" y="21183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(g)  Predict</a:t>
            </a:r>
          </a:p>
        </p:txBody>
      </p:sp>
      <p:sp>
        <p:nvSpPr>
          <p:cNvPr id="17" name="part-marks"/>
          <p:cNvSpPr txBox="1"/>
          <p:nvPr/>
        </p:nvSpPr>
        <p:spPr>
          <a:xfrm>
            <a:off x="11009102" y="21183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35458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pivot is moved further from the rail until a ≥ L₀. Predict how the switch now behaves, reasoning from the energy landscape.</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33 / 38</a:t>
            </a:r>
          </a:p>
        </p:txBody>
      </p:sp>
      <p:sp>
        <p:nvSpPr>
          <p:cNvPr id="2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Check mark scheme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spring runs from the pivot to the slider, so its length is √(x² + a²) and its extension is √(x² + a²) − L₀ (negative when the spring is compressed)</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Elastic potential energy ½k(extension)² gives U(x) = ½k(√(x² + a²) − L₀)²</a:t>
            </a:r>
          </a:p>
        </p:txBody>
      </p:sp>
      <p:sp>
        <p:nvSpPr>
          <p:cNvPr id="19" name="text"/>
          <p:cNvSpPr txBox="1"/>
          <p:nvPr/>
        </p:nvSpPr>
        <p:spPr>
          <a:xfrm>
            <a:off x="812800" y="23596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write U = ½kx² have taken the slider's position as the spring's extension. The spring is not aligned with the rail, and its extension has to come from the geometry.</a:t>
            </a:r>
          </a:p>
        </p:txBody>
      </p:sp>
      <p:sp>
        <p:nvSpPr>
          <p:cNvPr id="20" name="ms-ref"/>
          <p:cNvSpPr txBox="1"/>
          <p:nvPr/>
        </p:nvSpPr>
        <p:spPr>
          <a:xfrm>
            <a:off x="558800" y="28422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Derive — 3 marks</a:t>
            </a:r>
          </a:p>
        </p:txBody>
      </p:sp>
      <p:sp>
        <p:nvSpPr>
          <p:cNvPr id="21" name="ms-objective"/>
          <p:cNvSpPr txBox="1"/>
          <p:nvPr/>
        </p:nvSpPr>
        <p:spPr>
          <a:xfrm>
            <a:off x="11400482" y="28422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2" name="ms-tick"/>
          <p:cNvSpPr txBox="1"/>
          <p:nvPr/>
        </p:nvSpPr>
        <p:spPr>
          <a:xfrm>
            <a:off x="558800" y="30829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0829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conservative force in one dimension, F_x = −dU/dx</a:t>
            </a:r>
          </a:p>
        </p:txBody>
      </p:sp>
      <p:sp>
        <p:nvSpPr>
          <p:cNvPr id="24" name="ms-tick"/>
          <p:cNvSpPr txBox="1"/>
          <p:nvPr/>
        </p:nvSpPr>
        <p:spPr>
          <a:xfrm>
            <a:off x="558800" y="33362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By the chain rule, dU/dx = k(√(x² + a²) − L₀) × x/√(x² + a²)</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F_x = −kx(1 − L₀/√(x² + a²))</a:t>
            </a:r>
          </a:p>
        </p:txBody>
      </p:sp>
      <p:sp>
        <p:nvSpPr>
          <p:cNvPr id="28" name="text"/>
          <p:cNvSpPr txBox="1"/>
          <p:nvPr/>
        </p:nvSpPr>
        <p:spPr>
          <a:xfrm>
            <a:off x="812800" y="391922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chain-rule factor x/√(x² + a²) is the projection of the spring force onto the rail. Candidates who drop it obtain a force of −k(a − L₀) at x = 0, which the left–right symmetry of the arrangement rules out.</a:t>
            </a:r>
          </a:p>
        </p:txBody>
      </p:sp>
      <p:sp>
        <p:nvSpPr>
          <p:cNvPr id="29" name="ms-ref"/>
          <p:cNvSpPr txBox="1"/>
          <p:nvPr/>
        </p:nvSpPr>
        <p:spPr>
          <a:xfrm>
            <a:off x="558800" y="440182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2 marks</a:t>
            </a:r>
          </a:p>
        </p:txBody>
      </p:sp>
      <p:sp>
        <p:nvSpPr>
          <p:cNvPr id="30" name="ms-objective"/>
          <p:cNvSpPr txBox="1"/>
          <p:nvPr/>
        </p:nvSpPr>
        <p:spPr>
          <a:xfrm>
            <a:off x="11400482" y="440182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46424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424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F_x = 0 requires either x = 0 or √(x² + a²) = L₀</a:t>
            </a:r>
          </a:p>
        </p:txBody>
      </p:sp>
      <p:sp>
        <p:nvSpPr>
          <p:cNvPr id="33" name="ms-tick"/>
          <p:cNvSpPr txBox="1"/>
          <p:nvPr/>
        </p:nvSpPr>
        <p:spPr>
          <a:xfrm>
            <a:off x="558800" y="48958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8958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equilibria are x = 0 and x = ±√(L₀² − a²), the outer pair existing because a &lt; L₀</a:t>
            </a:r>
          </a:p>
        </p:txBody>
      </p:sp>
      <p:sp>
        <p:nvSpPr>
          <p:cNvPr id="35" name="text"/>
          <p:cNvSpPr txBox="1"/>
          <p:nvPr/>
        </p:nvSpPr>
        <p:spPr>
          <a:xfrm>
            <a:off x="812800" y="52254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commonly find only the symmetric pair, where the spring is at its natural length, and miss x = 0, where the spring is compressed but pushes straight across the rail and so exerts no force along it.</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34 / 38</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x = ±√(L₀² − a²), U = 0, which is the least value U can take because it is ½k times a square, so these are minima of U and the equilibria are stable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x = 0, U = ½k(L₀ − a)² &gt; 0 is a maximum between the two minima; equivalently, for small x, F_x ≈ kx(L₀/a − 1) has the same sign as x and pushes the slider away, so x = 0 is unstable</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equilibrium with a compressed spring feels as though it ought to be stable, because springs restore. Here the compressed spring pushes the slider sideways as soon as it is displaced, and the judgement has to rest on the shape of U or the sign of F_x, not on intuition about springs.</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Sketch — 3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3272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curve symmetric about x = 0 with two minima at x = ±√(L₀² − a²), where it touches U = 0 without crossing below the axis</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smooth local maximum (zero slope, no cusp) at x = 0, marked at height ½k(L₀ − a)²</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 rising without limit on both sides beyond the minima, growing roughly as ½kx² once |x| is much larger than L₀, so that the whole curve is a double well that never falls below zero</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Sketches that dip below the axis, or put a cusp at x = 0, show a candidate drawing a generic double well from memory instead of the function derived in (a). Every feature asked for can be read from U(x) and F_x(x) without further calculation.</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35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Calculate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Stable states at x = ±√(0.0500² − 0.0400²) m = ±0.0300 m, that is ±30.0 mm</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Height of the energy barrier: U(0) − 0 = ½ × 250 × (0.0500 − 0.0400)² = 1.25 × 10⁻² J</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Conservation of mechanical energy, ½mv² = 1.25 × 10⁻² J, gives v = √(2 × 1.25 × 10⁻²/0.0200) = 1.12 m/s (strictly, any speed greater than this)</a:t>
            </a:r>
          </a:p>
        </p:txBody>
      </p:sp>
      <p:sp>
        <p:nvSpPr>
          <p:cNvPr id="21" name="text"/>
          <p:cNvSpPr txBox="1"/>
          <p:nvPr/>
        </p:nvSpPr>
        <p:spPr>
          <a:xfrm>
            <a:off x="812800" y="2423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speed is set by the height of the barrier, not by the distance between the states. Candidates who use ½kx² with x = 30.0 mm or x = 60.0 mm obtain 3.35 m/s or 6.71 m/s, treating the slider's displacement as the spring's extension again.</a:t>
            </a:r>
          </a:p>
        </p:txBody>
      </p:sp>
      <p:sp>
        <p:nvSpPr>
          <p:cNvPr id="22" name="ms-ref"/>
          <p:cNvSpPr txBox="1"/>
          <p:nvPr/>
        </p:nvSpPr>
        <p:spPr>
          <a:xfrm>
            <a:off x="558800" y="2905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(g)  Predict — 2 marks</a:t>
            </a:r>
          </a:p>
        </p:txBody>
      </p:sp>
      <p:sp>
        <p:nvSpPr>
          <p:cNvPr id="23" name="ms-objective"/>
          <p:cNvSpPr txBox="1"/>
          <p:nvPr/>
        </p:nvSpPr>
        <p:spPr>
          <a:xfrm>
            <a:off x="11400482" y="2905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146425"/>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46425"/>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a ≥ L₀ the spring's length √(x² + a²) is never less than a, so the spring is never compressed; √(x² + a²) = L₀ has no solution when a &gt; L₀ and only x = 0 when a = L₀, so x = 0 is the only equilibrium: as a rises towards L₀ the outer minima at ±√(L₀² − a²) move in to x = 0 and the barrier ½k(L₀ − a)² shrinks to zero</a:t>
            </a:r>
          </a:p>
        </p:txBody>
      </p:sp>
      <p:sp>
        <p:nvSpPr>
          <p:cNvPr id="26" name="ms-tick"/>
          <p:cNvSpPr txBox="1"/>
          <p:nvPr/>
        </p:nvSpPr>
        <p:spPr>
          <a:xfrm>
            <a:off x="558800" y="37795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 now rises steadily with |x| from a single minimum at x = 0 (a very flat one when a = L₀), so x = 0 is stable: a displaced slider is always pushed back towards the centre and oscillates about it, so the switch loses its two latched states and no longer snaps</a:t>
            </a:r>
          </a:p>
        </p:txBody>
      </p:sp>
      <p:sp>
        <p:nvSpPr>
          <p:cNvPr id="28" name="text"/>
          <p:cNvSpPr txBox="1"/>
          <p:nvPr/>
        </p:nvSpPr>
        <p:spPr>
          <a:xfrm>
            <a:off x="812800" y="42989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is the limit check on the whole model: the positions from (c) and the barrier from (d) and (f) must vanish continuously as a approaches L₀. Candidates who predict that the switch will 'snap harder' have not followed the landscape through the limit.</a:t>
            </a:r>
          </a:p>
        </p:txBody>
      </p:sp>
      <p:sp>
        <p:nvSpPr>
          <p:cNvPr id="29" name="panel"/>
          <p:cNvSpPr/>
          <p:nvPr/>
        </p:nvSpPr>
        <p:spPr>
          <a:xfrm>
            <a:off x="558800" y="558800"/>
            <a:ext cx="11074400" cy="12700"/>
          </a:xfrm>
          <a:prstGeom prst="rect">
            <a:avLst/>
          </a:prstGeom>
          <a:solidFill>
            <a:srgbClr val="2F4B45"/>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2F4B45"/>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38</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7"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37 / 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38 / 38</a:t>
            </a:r>
          </a:p>
        </p:txBody>
      </p:sp>
    </p:spTree>
  </p:cSld>
  <p:clrMapOvr>
    <a:masterClrMapping/>
  </p:clrMapOvr>
</p:sld>
</file>

<file path=ppt/slides/slide39.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BE256988-43CC-4AC6-B236-1574FC886347}"/>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C1A0758C-16C6-4519-B762-D9EB43942E52}"/>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 · Midterm Examination</a:t>
            </a:r>
          </a:p>
        </p:txBody>
      </p:sp>
      <p:sp>
        <p:nvSpPr>
          <p:cNvPr id="3" name="interactive-menu-row-1">
            <a:extLst xmlns:a="http://schemas.openxmlformats.org/drawingml/2006/main">
              <a:ext uri="{FF2B5EF4-FFF2-40B4-BE49-F238E27FC236}">
                <a16:creationId xmlns:a16="http://schemas.microsoft.com/office/drawing/2014/main" id="{6B010ED6-5F4D-4DF9-AB76-2DBE3FCA7E04}"/>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386b6dc74654e8e" action="ppaction://hlinksldjump"/>
              </a:rPr>
              <a:t>1. University Physics I · Midterm Examination</a:t>
            </a:r>
          </a:p>
        </p:txBody>
      </p:sp>
      <p:sp>
        <p:nvSpPr>
          <p:cNvPr id="4" name="interactive-menu-row-2">
            <a:extLst xmlns:a="http://schemas.openxmlformats.org/drawingml/2006/main">
              <a:ext uri="{FF2B5EF4-FFF2-40B4-BE49-F238E27FC236}">
                <a16:creationId xmlns:a16="http://schemas.microsoft.com/office/drawing/2014/main" id="{2BCE58F0-7F4F-42B6-9EAE-628D27CDAB84}"/>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f24762d07324e8a"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048FEA3D-4B7E-479B-AA1B-8D1A2EA4634A}"/>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12fd3fa082f4447" action="ppaction://hlinksldjump"/>
              </a:rPr>
              <a:t>3. A</a:t>
            </a:r>
          </a:p>
        </p:txBody>
      </p:sp>
      <p:sp>
        <p:nvSpPr>
          <p:cNvPr id="6" name="interactive-menu-row-4">
            <a:extLst xmlns:a="http://schemas.openxmlformats.org/drawingml/2006/main">
              <a:ext uri="{FF2B5EF4-FFF2-40B4-BE49-F238E27FC236}">
                <a16:creationId xmlns:a16="http://schemas.microsoft.com/office/drawing/2014/main" id="{59D92419-97EF-4040-AC99-2C4CCBE01E7A}"/>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2b99f92803648c7"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AA37E86E-870A-4A63-8C80-1A7F0152C32A}"/>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b2864584b674bdf" action="ppaction://hlinksldjump"/>
              </a:rPr>
              <a:t>5. D</a:t>
            </a:r>
          </a:p>
        </p:txBody>
      </p:sp>
      <p:sp>
        <p:nvSpPr>
          <p:cNvPr id="8" name="interactive-menu-row-6">
            <a:extLst xmlns:a="http://schemas.openxmlformats.org/drawingml/2006/main">
              <a:ext uri="{FF2B5EF4-FFF2-40B4-BE49-F238E27FC236}">
                <a16:creationId xmlns:a16="http://schemas.microsoft.com/office/drawing/2014/main" id="{35E47FD1-7951-4016-83E8-CF985FF3A897}"/>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0187eb407854732"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DBA2866A-DE2E-420D-BD4B-246FA8CCD4CC}"/>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ab551ea114f4fad" action="ppaction://hlinksldjump"/>
              </a:rPr>
              <a:t>7. C</a:t>
            </a:r>
          </a:p>
        </p:txBody>
      </p:sp>
      <p:sp>
        <p:nvSpPr>
          <p:cNvPr id="10" name="interactive-menu-row-8">
            <a:extLst xmlns:a="http://schemas.openxmlformats.org/drawingml/2006/main">
              <a:ext uri="{FF2B5EF4-FFF2-40B4-BE49-F238E27FC236}">
                <a16:creationId xmlns:a16="http://schemas.microsoft.com/office/drawing/2014/main" id="{E055D174-ECFD-40A1-B794-284A6DABA958}"/>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bb8af9b1c714b77"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3BBF68CB-68DA-4652-8E25-5AD1A7982299}"/>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d119230f6e842f0" action="ppaction://hlinksldjump"/>
              </a:rPr>
              <a:t>9. B</a:t>
            </a:r>
          </a:p>
        </p:txBody>
      </p:sp>
      <p:sp>
        <p:nvSpPr>
          <p:cNvPr id="12" name="interactive-menu-row-10">
            <a:extLst xmlns:a="http://schemas.openxmlformats.org/drawingml/2006/main">
              <a:ext uri="{FF2B5EF4-FFF2-40B4-BE49-F238E27FC236}">
                <a16:creationId xmlns:a16="http://schemas.microsoft.com/office/drawing/2014/main" id="{69D1C39C-6C13-4551-87B5-276CF6400ACC}"/>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e5a786d12c84bf7"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CAE960A5-9BD0-4857-936A-2811B5E37F28}"/>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961a1def5ec4405" action="ppaction://hlinksldjump"/>
              </a:rPr>
              <a:t>11. C</a:t>
            </a:r>
          </a:p>
        </p:txBody>
      </p:sp>
      <p:sp>
        <p:nvSpPr>
          <p:cNvPr id="14" name="interactive-menu-row-12">
            <a:extLst xmlns:a="http://schemas.openxmlformats.org/drawingml/2006/main">
              <a:ext uri="{FF2B5EF4-FFF2-40B4-BE49-F238E27FC236}">
                <a16:creationId xmlns:a16="http://schemas.microsoft.com/office/drawing/2014/main" id="{27CA17A4-F4CD-404C-86DE-903C3873B962}"/>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2efb152a31b4626"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A330861D-6962-41CB-A111-F76BBC77E469}"/>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38e33a9fe154cf5" action="ppaction://hlinksldjump"/>
              </a:rPr>
              <a:t>13. A</a:t>
            </a:r>
          </a:p>
        </p:txBody>
      </p:sp>
      <p:sp>
        <p:nvSpPr>
          <p:cNvPr id="16" name="interactive-menu-row-14">
            <a:extLst xmlns:a="http://schemas.openxmlformats.org/drawingml/2006/main">
              <a:ext uri="{FF2B5EF4-FFF2-40B4-BE49-F238E27FC236}">
                <a16:creationId xmlns:a16="http://schemas.microsoft.com/office/drawing/2014/main" id="{F38A14F3-6AA5-429A-BAED-9A6C536E221C}"/>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46daa007be54267"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A63B1854-91A4-4DC1-A912-C27003F95310}"/>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dfcf5d517a149ce" action="ppaction://hlinksldjump"/>
              </a:rPr>
              <a:t>15. D</a:t>
            </a:r>
          </a:p>
        </p:txBody>
      </p:sp>
      <p:sp>
        <p:nvSpPr>
          <p:cNvPr id="18" name="interactive-menu-row-16">
            <a:extLst xmlns:a="http://schemas.openxmlformats.org/drawingml/2006/main">
              <a:ext uri="{FF2B5EF4-FFF2-40B4-BE49-F238E27FC236}">
                <a16:creationId xmlns:a16="http://schemas.microsoft.com/office/drawing/2014/main" id="{1A5AFABD-F457-4585-964A-2E1FD32EC179}"/>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7f32282499b4aa9"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1817E9E6-08CC-4A41-98E4-8637A105E6E0}"/>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07B6CC76-CE5F-4E9C-877D-D1B510851E87}"/>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6bfddebe14df467a"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72F7778E-EE89-4A81-9231-F6ECE31DF23E}"/>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a81573e5e6f94be3"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AC5E2E92-EB61-486C-88E5-89272D49EFBE}"/>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6c09ca7faf3f45cf"/>
              </a:rPr>
              <a:t>Online lesson</a:t>
            </a:r>
          </a:p>
        </p:txBody>
      </p:sp>
    </p:spTree>
    <p:extLst>
      <p:ext uri="{BB962C8B-B14F-4D97-AF65-F5344CB8AC3E}">
        <p14:creationId xmlns:p14="http://schemas.microsoft.com/office/powerpoint/2010/main" val="875284036"/>
      </p:ext>
    </p:extLst>
  </p:cSld>
</p:sld>
</file>

<file path=ppt/slides/slide40.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8FF669E3-7BD1-4480-B909-DB78FB8F3A82}"/>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106E7FE9-1702-4464-9865-E20C3BE6B802}"/>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 · Midterm Examination</a:t>
            </a:r>
          </a:p>
        </p:txBody>
      </p:sp>
      <p:sp>
        <p:nvSpPr>
          <p:cNvPr id="3" name="interactive-menu-row-1">
            <a:extLst xmlns:a="http://schemas.openxmlformats.org/drawingml/2006/main">
              <a:ext uri="{FF2B5EF4-FFF2-40B4-BE49-F238E27FC236}">
                <a16:creationId xmlns:a16="http://schemas.microsoft.com/office/drawing/2014/main" id="{7E64DFAA-4161-4C18-BC35-07B015A2D9B5}"/>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7efc1403dd24b60" action="ppaction://hlinksldjump"/>
              </a:rPr>
              <a:t>17. B</a:t>
            </a:r>
          </a:p>
        </p:txBody>
      </p:sp>
      <p:sp>
        <p:nvSpPr>
          <p:cNvPr id="4" name="interactive-menu-row-2">
            <a:extLst xmlns:a="http://schemas.openxmlformats.org/drawingml/2006/main">
              <a:ext uri="{FF2B5EF4-FFF2-40B4-BE49-F238E27FC236}">
                <a16:creationId xmlns:a16="http://schemas.microsoft.com/office/drawing/2014/main" id="{375AC387-4DBC-4106-AC98-8D4E1C92AF1B}"/>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e491a7fa560429d"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ADDE5FD2-F34E-41D5-BF30-CE24144CF561}"/>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1939c9d85964444" action="ppaction://hlinksldjump"/>
              </a:rPr>
              <a:t>19. Answer 9</a:t>
            </a:r>
          </a:p>
        </p:txBody>
      </p:sp>
      <p:sp>
        <p:nvSpPr>
          <p:cNvPr id="6" name="interactive-menu-row-4">
            <a:extLst xmlns:a="http://schemas.openxmlformats.org/drawingml/2006/main">
              <a:ext uri="{FF2B5EF4-FFF2-40B4-BE49-F238E27FC236}">
                <a16:creationId xmlns:a16="http://schemas.microsoft.com/office/drawing/2014/main" id="{713AEACC-EE30-42BE-8BF3-7BD0CAFC6D2A}"/>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7fa5f98a4794036" action="ppaction://hlinksldjump"/>
              </a:rPr>
              <a:t>20. Answer 9 (cont.)</a:t>
            </a:r>
          </a:p>
        </p:txBody>
      </p:sp>
      <p:sp>
        <p:nvSpPr>
          <p:cNvPr id="7" name="interactive-menu-row-5">
            <a:extLst xmlns:a="http://schemas.openxmlformats.org/drawingml/2006/main">
              <a:ext uri="{FF2B5EF4-FFF2-40B4-BE49-F238E27FC236}">
                <a16:creationId xmlns:a16="http://schemas.microsoft.com/office/drawing/2014/main" id="{B87DD9B1-67CB-4084-A0F9-274340EB5946}"/>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7d8d3e5e93d4c65" action="ppaction://hlinksldjump"/>
              </a:rPr>
              <a:t>21. Question 10</a:t>
            </a:r>
          </a:p>
        </p:txBody>
      </p:sp>
      <p:sp>
        <p:nvSpPr>
          <p:cNvPr id="8" name="interactive-menu-row-6">
            <a:extLst xmlns:a="http://schemas.openxmlformats.org/drawingml/2006/main">
              <a:ext uri="{FF2B5EF4-FFF2-40B4-BE49-F238E27FC236}">
                <a16:creationId xmlns:a16="http://schemas.microsoft.com/office/drawing/2014/main" id="{CA920D6D-25A3-4CBD-B7C7-D19F1FB071D1}"/>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ac1e0c27cd942da" action="ppaction://hlinksldjump"/>
              </a:rPr>
              <a:t>22. Answer 10</a:t>
            </a:r>
          </a:p>
        </p:txBody>
      </p:sp>
      <p:sp>
        <p:nvSpPr>
          <p:cNvPr id="9" name="interactive-menu-row-7">
            <a:extLst xmlns:a="http://schemas.openxmlformats.org/drawingml/2006/main">
              <a:ext uri="{FF2B5EF4-FFF2-40B4-BE49-F238E27FC236}">
                <a16:creationId xmlns:a16="http://schemas.microsoft.com/office/drawing/2014/main" id="{7853A2B5-A619-4E14-823C-572DBAC09C34}"/>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8b54dae42a9474d" action="ppaction://hlinksldjump"/>
              </a:rPr>
              <a:t>23. Answer 10 (cont.)</a:t>
            </a:r>
          </a:p>
        </p:txBody>
      </p:sp>
      <p:sp>
        <p:nvSpPr>
          <p:cNvPr id="10" name="interactive-menu-row-8">
            <a:extLst xmlns:a="http://schemas.openxmlformats.org/drawingml/2006/main">
              <a:ext uri="{FF2B5EF4-FFF2-40B4-BE49-F238E27FC236}">
                <a16:creationId xmlns:a16="http://schemas.microsoft.com/office/drawing/2014/main" id="{7307EE23-8218-42F2-893D-57FCD6F0F605}"/>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34a893a0ee74a70" action="ppaction://hlinksldjump"/>
              </a:rPr>
              <a:t>24. Question 11</a:t>
            </a:r>
          </a:p>
        </p:txBody>
      </p:sp>
      <p:sp>
        <p:nvSpPr>
          <p:cNvPr id="11" name="interactive-menu-row-9">
            <a:extLst xmlns:a="http://schemas.openxmlformats.org/drawingml/2006/main">
              <a:ext uri="{FF2B5EF4-FFF2-40B4-BE49-F238E27FC236}">
                <a16:creationId xmlns:a16="http://schemas.microsoft.com/office/drawing/2014/main" id="{64C02484-2376-4DD4-A92F-A443A5C6CCC4}"/>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9e4f7ece2644f71" action="ppaction://hlinksldjump"/>
              </a:rPr>
              <a:t>25. Answer 11</a:t>
            </a:r>
          </a:p>
        </p:txBody>
      </p:sp>
      <p:sp>
        <p:nvSpPr>
          <p:cNvPr id="12" name="interactive-menu-row-10">
            <a:extLst xmlns:a="http://schemas.openxmlformats.org/drawingml/2006/main">
              <a:ext uri="{FF2B5EF4-FFF2-40B4-BE49-F238E27FC236}">
                <a16:creationId xmlns:a16="http://schemas.microsoft.com/office/drawing/2014/main" id="{181A88C5-1DB9-46FD-8EFB-158B1D15EEA6}"/>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3c153fceda44014" action="ppaction://hlinksldjump"/>
              </a:rPr>
              <a:t>26. Answer 11 (cont.)</a:t>
            </a:r>
          </a:p>
        </p:txBody>
      </p:sp>
      <p:sp>
        <p:nvSpPr>
          <p:cNvPr id="13" name="interactive-menu-row-11">
            <a:extLst xmlns:a="http://schemas.openxmlformats.org/drawingml/2006/main">
              <a:ext uri="{FF2B5EF4-FFF2-40B4-BE49-F238E27FC236}">
                <a16:creationId xmlns:a16="http://schemas.microsoft.com/office/drawing/2014/main" id="{9F4F638B-ABAA-4B72-8BFC-3E7897908EE8}"/>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4843ab841d7436d" action="ppaction://hlinksldjump"/>
              </a:rPr>
              <a:t>27. Question 12</a:t>
            </a:r>
          </a:p>
        </p:txBody>
      </p:sp>
      <p:sp>
        <p:nvSpPr>
          <p:cNvPr id="14" name="interactive-menu-row-12">
            <a:extLst xmlns:a="http://schemas.openxmlformats.org/drawingml/2006/main">
              <a:ext uri="{FF2B5EF4-FFF2-40B4-BE49-F238E27FC236}">
                <a16:creationId xmlns:a16="http://schemas.microsoft.com/office/drawing/2014/main" id="{D1B551B6-D369-4E47-94F9-934ADDAA9056}"/>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191446ec18547ae" action="ppaction://hlinksldjump"/>
              </a:rPr>
              <a:t>28. Question 12 (cont.)</a:t>
            </a:r>
          </a:p>
        </p:txBody>
      </p:sp>
      <p:sp>
        <p:nvSpPr>
          <p:cNvPr id="15" name="interactive-menu-row-13">
            <a:extLst xmlns:a="http://schemas.openxmlformats.org/drawingml/2006/main">
              <a:ext uri="{FF2B5EF4-FFF2-40B4-BE49-F238E27FC236}">
                <a16:creationId xmlns:a16="http://schemas.microsoft.com/office/drawing/2014/main" id="{784EC215-F474-419F-BD49-AA203029AA6C}"/>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727eabfbb5e4afa" action="ppaction://hlinksldjump"/>
              </a:rPr>
              <a:t>29. Answer 12</a:t>
            </a:r>
          </a:p>
        </p:txBody>
      </p:sp>
      <p:sp>
        <p:nvSpPr>
          <p:cNvPr id="16" name="interactive-menu-row-14">
            <a:extLst xmlns:a="http://schemas.openxmlformats.org/drawingml/2006/main">
              <a:ext uri="{FF2B5EF4-FFF2-40B4-BE49-F238E27FC236}">
                <a16:creationId xmlns:a16="http://schemas.microsoft.com/office/drawing/2014/main" id="{C530DEDD-60C9-49EC-81D6-585FA6CDE4BC}"/>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2cc950c209c486c" action="ppaction://hlinksldjump"/>
              </a:rPr>
              <a:t>30. Answer 12 (cont.)</a:t>
            </a:r>
          </a:p>
        </p:txBody>
      </p:sp>
      <p:sp>
        <p:nvSpPr>
          <p:cNvPr id="17" name="interactive-menu-row-15">
            <a:extLst xmlns:a="http://schemas.openxmlformats.org/drawingml/2006/main">
              <a:ext uri="{FF2B5EF4-FFF2-40B4-BE49-F238E27FC236}">
                <a16:creationId xmlns:a16="http://schemas.microsoft.com/office/drawing/2014/main" id="{8678AF4C-ACFC-4C44-8AF8-06E9EC6302BD}"/>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e8c967c7d82405d" action="ppaction://hlinksldjump"/>
              </a:rPr>
              <a:t>31. Answer 12 (cont.)</a:t>
            </a:r>
          </a:p>
        </p:txBody>
      </p:sp>
      <p:sp>
        <p:nvSpPr>
          <p:cNvPr id="18" name="interactive-menu-row-16">
            <a:extLst xmlns:a="http://schemas.openxmlformats.org/drawingml/2006/main">
              <a:ext uri="{FF2B5EF4-FFF2-40B4-BE49-F238E27FC236}">
                <a16:creationId xmlns:a16="http://schemas.microsoft.com/office/drawing/2014/main" id="{E7BFFF5B-224B-40CA-9ECC-6BD7DC54131A}"/>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aab9f93c84a40e5" action="ppaction://hlinksldjump"/>
              </a:rPr>
              <a:t>32. Question 13</a:t>
            </a:r>
          </a:p>
        </p:txBody>
      </p:sp>
      <p:sp>
        <p:nvSpPr>
          <p:cNvPr id="19" name="interactive-menu-help">
            <a:extLst xmlns:a="http://schemas.openxmlformats.org/drawingml/2006/main">
              <a:ext uri="{FF2B5EF4-FFF2-40B4-BE49-F238E27FC236}">
                <a16:creationId xmlns:a16="http://schemas.microsoft.com/office/drawing/2014/main" id="{D7AF2D3B-5925-400E-BF4A-64F013C38793}"/>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889D7E53-AA18-43FC-8878-513E9490288A}"/>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f6f346894c3b4dbc"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E57BC656-B2C9-4324-81CD-39A1622F527F}"/>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9e4ee3c4cf4e4368"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59CBD407-E714-4A9D-99BD-09F95116419A}"/>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e12963eaca04a5c"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746FF924-705B-4EEF-AEAC-2FC1AAEFEF9B}"/>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235783daaf214722"/>
              </a:rPr>
              <a:t>Online lesson</a:t>
            </a:r>
          </a:p>
        </p:txBody>
      </p:sp>
    </p:spTree>
    <p:extLst>
      <p:ext uri="{BB962C8B-B14F-4D97-AF65-F5344CB8AC3E}">
        <p14:creationId xmlns:p14="http://schemas.microsoft.com/office/powerpoint/2010/main" val="897639894"/>
      </p:ext>
    </p:extLst>
  </p:cSld>
</p:sld>
</file>

<file path=ppt/slides/slide41.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3" name="interactive-menu-title">
            <a:extLst xmlns:a="http://schemas.openxmlformats.org/drawingml/2006/main">
              <a:ext uri="{FF2B5EF4-FFF2-40B4-BE49-F238E27FC236}">
                <a16:creationId xmlns:a16="http://schemas.microsoft.com/office/drawing/2014/main" id="{2030D654-09C0-4AB6-B2B2-5E91A5BA98D9}"/>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4E40E822-7678-45D2-95B5-9F15EBFEB749}"/>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 · Midterm Examination</a:t>
            </a:r>
          </a:p>
        </p:txBody>
      </p:sp>
      <p:sp>
        <p:nvSpPr>
          <p:cNvPr id="3" name="interactive-menu-row-1">
            <a:extLst xmlns:a="http://schemas.openxmlformats.org/drawingml/2006/main">
              <a:ext uri="{FF2B5EF4-FFF2-40B4-BE49-F238E27FC236}">
                <a16:creationId xmlns:a16="http://schemas.microsoft.com/office/drawing/2014/main" id="{A75D3ACC-73AB-4AC7-B7F7-3929D73FEE39}"/>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fc9f47d70c248ea" action="ppaction://hlinksldjump"/>
              </a:rPr>
              <a:t>33. Question 13 (cont.)</a:t>
            </a:r>
          </a:p>
        </p:txBody>
      </p:sp>
      <p:sp>
        <p:nvSpPr>
          <p:cNvPr id="4" name="interactive-menu-row-2">
            <a:extLst xmlns:a="http://schemas.openxmlformats.org/drawingml/2006/main">
              <a:ext uri="{FF2B5EF4-FFF2-40B4-BE49-F238E27FC236}">
                <a16:creationId xmlns:a16="http://schemas.microsoft.com/office/drawing/2014/main" id="{122D389C-91C4-4D68-BC60-FC929826AA9B}"/>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500ad4942864021" action="ppaction://hlinksldjump"/>
              </a:rPr>
              <a:t>34. Answer 13</a:t>
            </a:r>
          </a:p>
        </p:txBody>
      </p:sp>
      <p:sp>
        <p:nvSpPr>
          <p:cNvPr id="5" name="interactive-menu-row-3">
            <a:extLst xmlns:a="http://schemas.openxmlformats.org/drawingml/2006/main">
              <a:ext uri="{FF2B5EF4-FFF2-40B4-BE49-F238E27FC236}">
                <a16:creationId xmlns:a16="http://schemas.microsoft.com/office/drawing/2014/main" id="{3DBEC052-2801-4620-B26F-B63F097B9DED}"/>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52756c4b6d3446f2" action="ppaction://hlinksldjump"/>
              </a:rPr>
              <a:t>35. Answer 13 (cont.)</a:t>
            </a:r>
          </a:p>
        </p:txBody>
      </p:sp>
      <p:sp>
        <p:nvSpPr>
          <p:cNvPr id="6" name="interactive-menu-row-4">
            <a:extLst xmlns:a="http://schemas.openxmlformats.org/drawingml/2006/main">
              <a:ext uri="{FF2B5EF4-FFF2-40B4-BE49-F238E27FC236}">
                <a16:creationId xmlns:a16="http://schemas.microsoft.com/office/drawing/2014/main" id="{38A87340-A5C2-43F2-9571-1457265D1786}"/>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e8b9fc7a6a14bc3" action="ppaction://hlinksldjump"/>
              </a:rPr>
              <a:t>36. Answer 13 (cont.)</a:t>
            </a:r>
          </a:p>
        </p:txBody>
      </p:sp>
      <p:sp>
        <p:nvSpPr>
          <p:cNvPr id="7" name="interactive-menu-row-5">
            <a:extLst xmlns:a="http://schemas.openxmlformats.org/drawingml/2006/main">
              <a:ext uri="{FF2B5EF4-FFF2-40B4-BE49-F238E27FC236}">
                <a16:creationId xmlns:a16="http://schemas.microsoft.com/office/drawing/2014/main" id="{BD5B12B0-C382-4904-B52C-5818EF6CCEAE}"/>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b1d896bdec84f8d" action="ppaction://hlinksldjump"/>
              </a:rPr>
              <a:t>37. Command words</a:t>
            </a:r>
          </a:p>
        </p:txBody>
      </p:sp>
      <p:sp>
        <p:nvSpPr>
          <p:cNvPr id="8" name="interactive-menu-row-6">
            <a:extLst xmlns:a="http://schemas.openxmlformats.org/drawingml/2006/main">
              <a:ext uri="{FF2B5EF4-FFF2-40B4-BE49-F238E27FC236}">
                <a16:creationId xmlns:a16="http://schemas.microsoft.com/office/drawing/2014/main" id="{2D8D8C1E-0ECC-4CE0-8CE3-49BB2CEAE630}"/>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58b97f34ae8430a" action="ppaction://hlinksldjump"/>
              </a:rPr>
              <a:t>38. Command words</a:t>
            </a:r>
          </a:p>
        </p:txBody>
      </p:sp>
      <p:sp>
        <p:nvSpPr>
          <p:cNvPr id="9" name="interactive-menu-help">
            <a:extLst xmlns:a="http://schemas.openxmlformats.org/drawingml/2006/main">
              <a:ext uri="{FF2B5EF4-FFF2-40B4-BE49-F238E27FC236}">
                <a16:creationId xmlns:a16="http://schemas.microsoft.com/office/drawing/2014/main" id="{96FF64AF-8641-4ED3-82E0-4FD04A887C92}"/>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0" name="interactive-menu-resume">
            <a:extLst xmlns:a="http://schemas.openxmlformats.org/drawingml/2006/main">
              <a:ext uri="{FF2B5EF4-FFF2-40B4-BE49-F238E27FC236}">
                <a16:creationId xmlns:a16="http://schemas.microsoft.com/office/drawing/2014/main" id="{E5625D31-5C89-42BE-870C-EA237F4C8813}"/>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c8fbfdfd6afd426a" action="ppaction://hlinksldjump"/>
              </a:rPr>
              <a:t>Start lesson</a:t>
            </a:r>
          </a:p>
        </p:txBody>
      </p:sp>
      <p:sp>
        <p:nvSpPr>
          <p:cNvPr id="11" name="interactive-menu-previous">
            <a:extLst xmlns:a="http://schemas.openxmlformats.org/drawingml/2006/main">
              <a:ext uri="{FF2B5EF4-FFF2-40B4-BE49-F238E27FC236}">
                <a16:creationId xmlns:a16="http://schemas.microsoft.com/office/drawing/2014/main" id="{193A8441-8C4F-413F-AD28-1BF233FCBB86}"/>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ca1a6318abd41b5" action="ppaction://hlinksldjump"/>
              </a:rPr>
              <a:t>Previous menu</a:t>
            </a:r>
          </a:p>
        </p:txBody>
      </p:sp>
      <p:sp>
        <p:nvSpPr>
          <p:cNvPr id="12" name="interactive-online-source">
            <a:extLst xmlns:a="http://schemas.openxmlformats.org/drawingml/2006/main">
              <a:ext uri="{FF2B5EF4-FFF2-40B4-BE49-F238E27FC236}">
                <a16:creationId xmlns:a16="http://schemas.microsoft.com/office/drawing/2014/main" id="{8FD4B844-C9D9-45A8-BC28-37B9CF3C55F5}"/>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cd3d7eabf14f42bf"/>
              </a:rPr>
              <a:t>Online lesson</a:t>
            </a:r>
          </a:p>
        </p:txBody>
      </p:sp>
    </p:spTree>
    <p:extLst>
      <p:ext uri="{BB962C8B-B14F-4D97-AF65-F5344CB8AC3E}">
        <p14:creationId xmlns:p14="http://schemas.microsoft.com/office/powerpoint/2010/main" val="1783659991"/>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41</Slides>
  <Notes>38</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 · Midterm Examination</dc:title>
  <dc:subject>University Physics I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