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6.xml" ContentType="application/vnd.openxmlformats-officedocument.presentationml.slide+xml"/>
  <Override PartName="/ppt/notesSlides/interactive-notesSlide1.xml" ContentType="application/vnd.openxmlformats-officedocument.presentationml.notesSlide+xml"/>
  <Override PartName="/ppt/slides/slide57.xml" ContentType="application/vnd.openxmlformats-officedocument.presentationml.slide+xml"/>
  <Override PartName="/ppt/notesSlides/interactive-notesSlide2.xml" ContentType="application/vnd.openxmlformats-officedocument.presentationml.notesSlide+xml"/>
  <Override PartName="/ppt/slides/slide58.xml" ContentType="application/vnd.openxmlformats-officedocument.presentationml.slide+xml"/>
  <Override PartName="/ppt/notesSlides/interactive-notesSlide3.xml" ContentType="application/vnd.openxmlformats-officedocument.presentationml.notesSlide+xml"/>
  <Override PartName="/ppt/slides/slide59.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xmlns:r="http://schemas.openxmlformats.org/officeDocument/2006/relationships" id="311" r:id="rIdGioMenu1"/>
    <p:sldId xmlns:r="http://schemas.openxmlformats.org/officeDocument/2006/relationships" id="312" r:id="rIdGioMenu2"/>
    <p:sldId xmlns:r="http://schemas.openxmlformats.org/officeDocument/2006/relationships" id="313" r:id="rIdGioMenu3"/>
    <p:sldId xmlns:r="http://schemas.openxmlformats.org/officeDocument/2006/relationships" id="314"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theme" Target="theme/theme1.xml"/><Relationship Id="rIdGioMenu1" Type="http://schemas.openxmlformats.org/officeDocument/2006/relationships/slide" Target="/ppt/slides/slide56.xml"/><Relationship Id="rIdGioMenu2" Type="http://schemas.openxmlformats.org/officeDocument/2006/relationships/slide" Target="/ppt/slides/slide57.xml"/><Relationship Id="rIdGioMenu3" Type="http://schemas.openxmlformats.org/officeDocument/2006/relationships/slide" Target="/ppt/slides/slide58.xml"/><Relationship Id="rIdGioMenu4" Type="http://schemas.openxmlformats.org/officeDocument/2006/relationships/slide" Target="/ppt/slides/slide59.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03a171e9fbe8404a" Type="http://schemas.openxmlformats.org/officeDocument/2006/relationships/slide" Target="/ppt/slides/slide56.xml"/><Relationship Id="R68cc51c2c28a4dfc"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8624a9f3003a4afe" Type="http://schemas.openxmlformats.org/officeDocument/2006/relationships/slide" Target="/ppt/slides/slide57.xml"/><Relationship Id="R53962e7949b14b90"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c837243020074915" Type="http://schemas.openxmlformats.org/officeDocument/2006/relationships/slide" Target="/ppt/slides/slide58.xml"/><Relationship Id="Rfedf63a778c146a4"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c194398b8e704717" Type="http://schemas.openxmlformats.org/officeDocument/2006/relationships/slide" Target="/ppt/slides/slide59.xml"/><Relationship Id="R424899ea402247c9"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The field there is not zero but points radially outwards, at right angles to the ring, and a bead nudged a short way along the ring is pushed back towards that point.</a:t>
            </a:r>
          </a:p>
          <a:p>
            <a:pPr marL="0" indent="0">
              <a:buNone/>
            </a:pPr>
            <a:r>
              <a:rPr lang="en-GB" sz="1200" dirty="0"/>
              <a:t>[Distractors] Each fixed charge is a distance R√2 from the quarter point and produces a field of magnitude kQ/(2R²) there, where k = 1/(4πε₀), directed away from itself. By symmetry the components along the ring cancel and the components along the radius add, giving √2kQ/(2R²) radially outwards; the only point where the field of the two fixed charges vanishes is the centre of the ring. A mistakes an equilibrium for a null point: the bead is at rest only because the ring pushes inwards on it, balancing the outward electric force, and without the ring it would be driven away from the centre. C forgets what a nudge along the ring does to the two distances: the bead moves closer to one fixed charge and further from the other, so the push along the ring from the nearer charge grows while the opposing push from the further charge shrinks, and the bead is driven back; the quarter point is a minimum of potential energy along the ring. D confuses equilibrium with the absence of force: both repulsions act, but their components along the ring are equal and opposite and the ring supplies the rest. A negative bead would also be in equilibrium at that point, but a nudge would then be amplified rather than undone, so its equilibrium would be unstable.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(−80 î + 10 ĵ) V/m</a:t>
            </a:r>
          </a:p>
          <a:p>
            <a:pPr marL="0" indent="0">
              <a:buNone/>
            </a:pPr>
            <a:r>
              <a:rPr lang="en-GB" sz="1200" dirty="0"/>
              <a:t>[Distractors] The field is minus the gradient of the potential: E_x = −∂V/∂x = −2αxy = −80 V/m and E_y = −∂V/∂y = −(αx² − β) = +10 V/m. B gives both components the sign of the gradient itself, the field of a candidate who forgets that E points down the potential slope. C drops the factor of 2 from differentiating x², a slip that leaves E_y untouched and so looks half right. D attaches each derivative to the wrong component, taking E_x from ∂V/∂y and E_y from ∂V/∂x; the numbers are the right ones, which is exactly what makes it convincing.</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9.6 W</a:t>
            </a:r>
          </a:p>
          <a:p>
            <a:pPr marL="0" indent="0">
              <a:buNone/>
            </a:pPr>
            <a:r>
              <a:rPr lang="en-GB" sz="1200" dirty="0"/>
              <a:t>[Distractors] The terminal voltage falls by 1.2 V when 8.0 A flows, and that fall is the potential difference across the internal resistance, so r = (1.2 V)/(8.0 A) = 0.15 Ω and the heating rate inside the pack is I²r = (8.0 A)²(0.15 Ω) = 9.6 W, the same as (1.2 V)(8.0 A). A is εI = (18.0 V)(8.0 A), the whole rate at which the emf does work, which counts the energy delivered to the drill as well as the heat left in the pack. B is the terminal voltage times the current, (16.8 V)(8.0 A) = 134 W: this is the power delivered to the drill, the energy that leaves the pack rather than the energy that stays in it. D is ε²/r, the heating rate if the terminals were short-circuited; it puts the whole emf across the internal resistance, which happens only when the external resistance is zero, not while the drill is running.</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2π√3</a:t>
            </a:r>
          </a:p>
          <a:p>
            <a:pPr marL="0" indent="0">
              <a:buNone/>
            </a:pPr>
            <a:r>
              <a:rPr lang="en-GB" sz="1200" dirty="0"/>
              <a:t>[Distractors] Resolve the velocity along and across the field. The perpendicular component v sin 30° drives the circular motion, with radius r = mv sin 30°/(eB) and period T = 2πm/(eB), which does not depend on the speed. The magnetic force has no component along the field, so the parallel component v cos 30° stays constant and carries the electron a pitch p = (v cos 30°)T = 2πmv cos 30°/(eB) in one revolution. The ratio is p/r = 2π cot 30° = 2π√3 ≈ 10.9, whatever the speed, the field strength or the electron's charge and mass. A comes from interchanging the components, putting sin 30° into the pitch and cos 30° into the radius. B compares the pitch with the diameter rather than the radius, or counts half a period as one revolution. C assumes the electron advances one circumference per revolution, which is true only when the two components are equal, at 45° to the field.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3.3 × 10⁻⁵ T</a:t>
            </a:r>
          </a:p>
          <a:p>
            <a:pPr marL="0" indent="0">
              <a:buNone/>
            </a:pPr>
            <a:r>
              <a:rPr lang="en-GB" sz="1200" dirty="0"/>
              <a:t>[Distractors] By symmetry B is azimuthal and uniform on a circle of radius 3.0 cm about the axis, so Ampère's law gives B(2πr) = μ₀I_enc. The enclosed current is the fraction of the metal inside that circle, I_enc = 12 A × (3.0² − 2.0²)/(4.0² − 2.0²) = 5.0 A, so B = μ₀(5.0 A)/(2π × 0.030 m) = 3.3 × 10⁻⁵ T. B uses the whole 12 A, as if the point lay outside the conductor. C takes the enclosed fraction as r²/b², the rule for a solid wire, and so counts current in the hollow core where there is none. A carries over the electrostatic result that the field inside a conductor vanishes; that is true of E in equilibrium, not of the magnetic field of a current flowing through the metal.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Eddy currents circulate in opposite senses in the pipe just below and just above the magnet; each exerts an upward force on the magnet, and the gravitational energy the magnet loses is dissipated in the pipe.</a:t>
            </a:r>
          </a:p>
          <a:p>
            <a:pPr marL="0" indent="0">
              <a:buNone/>
            </a:pPr>
            <a:r>
              <a:rPr lang="en-GB" sz="1200" dirty="0"/>
              <a:t>[Distractors] Below the magnet the flux through each ring of the pipe is increasing, so the induced current opposes the increase and repels the magnet; above it the flux is decreasing, so the induced current acts to maintain the flux and attracts the magnet back. The two rings carry currents in opposite senses, yet both forces on the magnet point up, and at the steady speed their sum equals the weight while the lost gravitational energy becomes internal energy of the copper. A fails for copper, whose magnetisation is negligible, and would fail even for iron: a long uniform ferromagnetic pipe pulls the magnet sideways towards its wall, not upwards along the axis. A copper pipe with a slot cut along its length also slows the magnet far less, because the slot interrupts the circulating currents, which a magnetisation mechanism cannot explain. B applies Lenz's law only to increasing flux, but a decreasing flux induces a current just as surely. D gets the sense of the currents wrong and invents a thermal cause for the steady speed, which is really set by a drag force that grows in proportion to the speed.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X_L = 4X_C, and the current lags the source emf</a:t>
            </a:r>
          </a:p>
          <a:p>
            <a:pPr marL="0" indent="0">
              <a:buNone/>
            </a:pPr>
            <a:r>
              <a:rPr lang="en-GB" sz="1200" dirty="0"/>
              <a:t>[Distractors] At f₀ the two reactances are equal. Doubling the frequency doubles X_L = 2πfL and halves X_C = 1/(2πfC), so X_L = 4X_C; the circuit is inductive, and in an inductive circuit the current lags the emf. A doubles X_L but forgets that X_C falls at the same time. C has the ratio right and the phase backwards: a leading current belongs to a capacitive circuit, below resonance. D treats resonance as a property of the components alone, when it is a property of those components at one particular frequency.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B = (E₀/c) sin(kz + ωt) î</a:t>
            </a:r>
          </a:p>
          <a:p>
            <a:pPr marL="0" indent="0">
              <a:buNone/>
            </a:pPr>
            <a:r>
              <a:rPr lang="en-GB" sz="1200" dirty="0"/>
              <a:t>[Distractors] The phase kz + ωt stays constant if z decreases as t increases, so this wave travels towards −z. The energy flux S = E × B/μ₀ must then point along −k̂; with E along ĵ that needs B along +î, because ĵ × î = −k̂, and the amplitudes are related by B₀ = E₀/c. Faraday's law confirms it: −∂E_y/∂z = −kE₀cos(kz + ωt) equals −∂B_x/∂t only for the field in A. B gives the magnetic field the orientation, −î, that belongs to a wave travelling towards +z; with this E it would make S point along +k̂, against the direction the wave actually travels, and it is chosen by a candidate who assumes a wave always moves forwards without reading the sign in the phase. C inverts the amplitude relation, giving a magnetic field about 10¹⁷ times too large. D puts B along the direction of propagation, but a field that varies only with z can have no varying z-component without violating Gauss's law for magnetism: electromagnetic waves in vacuum are transverse.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61.0°</a:t>
            </a:r>
          </a:p>
          <a:p>
            <a:pPr marL="0" indent="0">
              <a:buNone/>
            </a:pPr>
            <a:r>
              <a:rPr lang="en-GB" sz="1200" dirty="0"/>
              <a:t>[Distractors] Total internal reflection needs only that the second medium have the lower refractive index. At the critical angle the refracted ray grazes the boundary, so 1.52 sin θc = 1.33 sin 90° and θc = sin⁻¹(1.33/1.52) = 61.0°. A is sin⁻¹(1/1.52), the critical angle for glass to air, the value a candidate remembers rather than works out. B is sin⁻¹(1/1.33), the critical angle for water to air, reached by dropping the glass out of the problem. D mistakes the everyday example for the condition: every boundary from a higher to a lower index has a critical angle, and it is larger the closer the two indices are.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0.100 nm</a:t>
            </a:r>
          </a:p>
          <a:p>
            <a:pPr marL="0" indent="0">
              <a:buNone/>
            </a:pPr>
            <a:r>
              <a:rPr lang="en-GB" sz="1200" dirty="0"/>
              <a:t>[Distractors] The kinetic energy is eV = 2.40 × 10⁻¹⁷ J, tiny beside mₑc², so the classical momentum p = √(2mₑeV) = 6.61 × 10⁻²⁴ kg⋅m/s is adequate and λ = h/p = 1.00 × 10⁻¹⁰ m = 0.100 nm. A is hc/(eV), the wavelength of a 150 eV photon, which applies E = pc to a particle with mass. B drops the factor of 2 inside the square root, which is what happens when the kinetic energy is written as mv² instead of ½mv². C is h/(mₑc), the Compton wavelength, which replaces the electron's actual speed with the speed of light.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stack the oil and the air as capacitors in series have put the boundary in the wrong place: layers in series need a boundary across the field lines, whereas this boundary runs along them, so the halves share the potential difference and their capacitances add. The step from C₀ to C earns nothing without the reason the field is the same in both media.</a:t>
            </a:r>
          </a:p>
          <a:p>
            <a:pPr marL="0" indent="0">
              <a:buNone/>
            </a:pPr>
            <a:r>
              <a:rPr lang="en-GB" sz="1200" dirty="0"/>
              <a:t>[Examiner note (b)] Dividing the field in the oil by κ, to 9.5 × 10⁵ V/m, treats the oil as if it faced a fixed charge of its own; here the conductors fix one potential difference along every radius, so the field is the same in both media and it is the charge on the ball that differs between the halves. Using V/(b − a) = 1.25 × 10⁶ V/m, as if the field were uniform, understates the field at the ball by 40%.</a:t>
            </a:r>
          </a:p>
          <a:p>
            <a:pPr marL="0" indent="0">
              <a:buNone/>
            </a:pPr>
            <a:r>
              <a:rPr lang="en-GB" sz="1200" dirty="0"/>
              <a:t>[Examiner note (c)] Candidates who assume a conductor always spreads its charge evenly put 2.67 × 10⁻⁶ C on each half. A conductor must be an equipotential, not uniformly charged: the bound charge on the oil next to the ball cancels part of the free charge there, so the oil-covered half draws κ times as much free charge per unit area to keep the field the same on both sides.</a:t>
            </a:r>
          </a:p>
          <a:p>
            <a:pPr marL="0" indent="0">
              <a:buNone/>
            </a:pPr>
            <a:r>
              <a:rPr lang="en-GB" sz="1200" dirty="0"/>
              <a:t>[Examiner note (d)] Candidates who keep the potential difference at 100 kV, as if the supply were still connected, predict no change in the field and a safe gap. With the charge fixed, removing the dielectric lowers the capacitance and raises both the potential difference and the field; and the oil's high dielectric strength never protected the capacitor, because the air half always carried the same field.</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stack the oil and the air as capacitors in series have put the boundary in the wrong place: layers in series need a boundary across the field lines, whereas this boundary runs along them, so the halves share the potential difference and their capacitances add. The step from C₀ to C earns nothing without the reason the field is the same in both media.</a:t>
            </a:r>
          </a:p>
          <a:p>
            <a:pPr marL="0" indent="0">
              <a:buNone/>
            </a:pPr>
            <a:r>
              <a:rPr lang="en-GB" sz="1200" dirty="0"/>
              <a:t>[Examiner note (b)] Dividing the field in the oil by κ, to 9.5 × 10⁵ V/m, treats the oil as if it faced a fixed charge of its own; here the conductors fix one potential difference along every radius, so the field is the same in both media and it is the charge on the ball that differs between the halves. Using V/(b − a) = 1.25 × 10⁶ V/m, as if the field were uniform, understates the field at the ball by 40%.</a:t>
            </a:r>
          </a:p>
          <a:p>
            <a:pPr marL="0" indent="0">
              <a:buNone/>
            </a:pPr>
            <a:r>
              <a:rPr lang="en-GB" sz="1200" dirty="0"/>
              <a:t>[Examiner note (c)] Candidates who assume a conductor always spreads its charge evenly put 2.67 × 10⁻⁶ C on each half. A conductor must be an equipotential, not uniformly charged: the bound charge on the oil next to the ball cancels part of the free charge there, so the oil-covered half draws κ times as much free charge per unit area to keep the field the same on both sides.</a:t>
            </a:r>
          </a:p>
          <a:p>
            <a:pPr marL="0" indent="0">
              <a:buNone/>
            </a:pPr>
            <a:r>
              <a:rPr lang="en-GB" sz="1200" dirty="0"/>
              <a:t>[Examiner note (d)] Candidates who keep the potential difference at 100 kV, as if the supply were still connected, predict no change in the field and a safe gap. With the charge fixed, removing the dielectric lowers the capacitance and raises both the potential difference and the field; and the oil's high dielectric strength never protected the capacitor, because the air half always carried the same field.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the capacitor as an open circuit at t = 0 give 0.10 mA for both times. The uncharged capacitor behaves as a wire at the first instant and as a break only once charged.</a:t>
            </a:r>
          </a:p>
          <a:p>
            <a:pPr marL="0" indent="0">
              <a:buNone/>
            </a:pPr>
            <a:r>
              <a:rPr lang="en-GB" sz="1200" dirty="0"/>
              <a:t>[Examiner note (b)] The junction rule is the step most often missing: a single loop equation with I₁ = C dV/dt ignores the current R₂ draws and reproduces the student's argument in part (d).</a:t>
            </a:r>
          </a:p>
          <a:p>
            <a:pPr marL="0" indent="0">
              <a:buNone/>
            </a:pPr>
            <a:r>
              <a:rPr lang="en-GB" sz="1200" dirty="0"/>
              <a:t>[Examiner note (c)] Using 9.0 V as the final voltage gives t = τ ln 2 = 3.0 s; the threshold is three-quarters of the way to 6.0 V, not half of the way to 9.0 V.</a:t>
            </a:r>
          </a:p>
          <a:p>
            <a:pPr marL="0" indent="0">
              <a:buNone/>
            </a:pPr>
            <a:r>
              <a:rPr lang="en-GB" sz="1200" dirty="0"/>
              <a:t>[Examiner note (d)] The part rewards a judgement backed by the equivalent resistance, not a restatement of part (b). An answer that says only 'R₂ also matters' earns the first mark at most.</a:t>
            </a:r>
          </a:p>
          <a:p>
            <a:pPr marL="0" indent="0">
              <a:buNone/>
            </a:pPr>
            <a:r>
              <a:rPr lang="en-GB" sz="1200" dirty="0"/>
              <a:t>[Examiner note (e)] Using the battery emf gives 8.9 mJ; the capacitor ends at the divider voltage across R₂.</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treat the capacitor as an open circuit at t = 0 give 0.10 mA for both times. The uncharged capacitor behaves as a wire at the first instant and as a break only once charged.</a:t>
            </a:r>
          </a:p>
          <a:p>
            <a:pPr marL="0" indent="0">
              <a:buNone/>
            </a:pPr>
            <a:r>
              <a:rPr lang="en-GB" sz="1200" dirty="0"/>
              <a:t>[Examiner note (b)] The junction rule is the step most often missing: a single loop equation with I₁ = C dV/dt ignores the current R₂ draws and reproduces the student's argument in part (d).</a:t>
            </a:r>
          </a:p>
          <a:p>
            <a:pPr marL="0" indent="0">
              <a:buNone/>
            </a:pPr>
            <a:r>
              <a:rPr lang="en-GB" sz="1200" dirty="0"/>
              <a:t>[Examiner note (c)] Using 9.0 V as the final voltage gives t = τ ln 2 = 3.0 s; the threshold is three-quarters of the way to 6.0 V, not half of the way to 9.0 V.</a:t>
            </a:r>
          </a:p>
          <a:p>
            <a:pPr marL="0" indent="0">
              <a:buNone/>
            </a:pPr>
            <a:r>
              <a:rPr lang="en-GB" sz="1200" dirty="0"/>
              <a:t>[Examiner note (d)] The part rewards a judgement backed by the equivalent resistance, not a restatement of part (b). An answer that says only 'R₂ also matters' earns the first mark at most.</a:t>
            </a:r>
          </a:p>
          <a:p>
            <a:pPr marL="0" indent="0">
              <a:buNone/>
            </a:pPr>
            <a:r>
              <a:rPr lang="en-GB" sz="1200" dirty="0"/>
              <a:t>[Examiner note (e)] Using the battery emf gives 8.9 mJ; the capacitor ends at the divider voltage across R₂.</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Multiplying the field at the coil's centre line by the coil's area gives a plausible answer that is about 13% too small. The integral is required because the field falls off across the coil.</a:t>
            </a:r>
          </a:p>
          <a:p>
            <a:pPr marL="0" indent="0">
              <a:buNone/>
            </a:pPr>
            <a:r>
              <a:rPr lang="en-GB" sz="1200" dirty="0"/>
              <a:t>[Examiner note (b)] Forgetting the factor N gives 5.5 × 10⁻⁸ H. The flux linkage, not the flux through one turn, defines the mutual inductance.</a:t>
            </a:r>
          </a:p>
          <a:p>
            <a:pPr marL="0" indent="0">
              <a:buNone/>
            </a:pPr>
            <a:r>
              <a:rPr lang="en-GB" sz="1200" dirty="0"/>
              <a:t>[Examiner note (c)] Quoting the rms value, 37 mV, answers a different question; the amplitude is asked for. Using f in place of ω = 2πf gives 8.3 mV.</a:t>
            </a:r>
          </a:p>
          <a:p>
            <a:pPr marL="0" indent="0">
              <a:buNone/>
            </a:pPr>
            <a:r>
              <a:rPr lang="en-GB" sz="1200" dirty="0"/>
              <a:t>[Examiner note (d)] Candidates often get the direction of the current right and stop. The far side carries current parallel to the wire and is attracted, so the net force has to be argued from the 1/r dependence of the field.</a:t>
            </a:r>
          </a:p>
          <a:p>
            <a:pPr marL="0" indent="0">
              <a:buNone/>
            </a:pPr>
            <a:r>
              <a:rPr lang="en-GB" sz="1200" dirty="0"/>
              <a:t>[Examiner note (e)] The coil is now threaded by the strongest fields in the arrangement, and candidates who reason from field strength near the wire predict a larger emf. Induction depends on net flux linkage, which the symmetry makes zero.</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Multiplying the field at the coil's centre line by the coil's area gives a plausible answer that is about 13% too small. The integral is required because the field falls off across the coil.</a:t>
            </a:r>
          </a:p>
          <a:p>
            <a:pPr marL="0" indent="0">
              <a:buNone/>
            </a:pPr>
            <a:r>
              <a:rPr lang="en-GB" sz="1200" dirty="0"/>
              <a:t>[Examiner note (b)] Forgetting the factor N gives 5.5 × 10⁻⁸ H. The flux linkage, not the flux through one turn, defines the mutual inductance.</a:t>
            </a:r>
          </a:p>
          <a:p>
            <a:pPr marL="0" indent="0">
              <a:buNone/>
            </a:pPr>
            <a:r>
              <a:rPr lang="en-GB" sz="1200" dirty="0"/>
              <a:t>[Examiner note (c)] Quoting the rms value, 37 mV, answers a different question; the amplitude is asked for. Using f in place of ω = 2πf gives 8.3 mV.</a:t>
            </a:r>
          </a:p>
          <a:p>
            <a:pPr marL="0" indent="0">
              <a:buNone/>
            </a:pPr>
            <a:r>
              <a:rPr lang="en-GB" sz="1200" dirty="0"/>
              <a:t>[Examiner note (d)] Candidates often get the direction of the current right and stop. The far side carries current parallel to the wire and is attracted, so the net force has to be argued from the 1/r dependence of the field.</a:t>
            </a:r>
          </a:p>
          <a:p>
            <a:pPr marL="0" indent="0">
              <a:buNone/>
            </a:pPr>
            <a:r>
              <a:rPr lang="en-GB" sz="1200" dirty="0"/>
              <a:t>[Examiner note (e)] The coil is now threaded by the strongest fields in the arrangement, and candidates who reason from field strength near the wire predict a larger emf. Induction depends on net flux linkage, which the symmetry makes zero.</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Quoting ω₀ = 500 rad/s as the frequency in hertz is the slip this part catches; the factor 2π separates angular frequency from frequency.</a:t>
            </a:r>
          </a:p>
          <a:p>
            <a:pPr marL="0" indent="0">
              <a:buNone/>
            </a:pPr>
            <a:r>
              <a:rPr lang="en-GB" sz="1200" dirty="0"/>
              <a:t>[Examiner note (b)] Computing the power as V_rms × I_rms = 314 W ignores the power factor; only the resistor dissipates energy on average, and the check I_rms²R exposes the error at once.</a:t>
            </a:r>
          </a:p>
          <a:p>
            <a:pPr marL="0" indent="0">
              <a:buNone/>
            </a:pPr>
            <a:r>
              <a:rPr lang="en-GB" sz="1200" dirty="0"/>
              <a:t>[Examiner note (c)] A diagram in which V_L and V_C are drawn in the same direction, or in which the emf lies ahead of the current, contradicts part (b); the sketch is marked for consistency with the candidate's own phase angle.</a:t>
            </a:r>
          </a:p>
          <a:p>
            <a:pPr marL="0" indent="0">
              <a:buNone/>
            </a:pPr>
            <a:r>
              <a:rPr lang="en-GB" sz="1200" dirty="0"/>
              <a:t>[Examiner note (d)] Adding the rms voltages as plain numbers at resonance, 120 V + 192 V + 192 V = 504 V, appears to exceed the 120 V source more than fourfold; this part is set to break that habit.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Quoting ω₀ = 500 rad/s as the frequency in hertz is the slip this part catches; the factor 2π separates angular frequency from frequency.</a:t>
            </a:r>
          </a:p>
          <a:p>
            <a:pPr marL="0" indent="0">
              <a:buNone/>
            </a:pPr>
            <a:r>
              <a:rPr lang="en-GB" sz="1200" dirty="0"/>
              <a:t>[Examiner note (b)] Computing the power as V_rms × I_rms = 314 W ignores the power factor; only the resistor dissipates energy on average, and the check I_rms²R exposes the error at once.</a:t>
            </a:r>
          </a:p>
          <a:p>
            <a:pPr marL="0" indent="0">
              <a:buNone/>
            </a:pPr>
            <a:r>
              <a:rPr lang="en-GB" sz="1200" dirty="0"/>
              <a:t>[Examiner note (c)] A diagram in which V_L and V_C are drawn in the same direction, or in which the emf lies ahead of the current, contradicts part (b); the sketch is marked for consistency with the candidate's own phase angle.</a:t>
            </a:r>
          </a:p>
          <a:p>
            <a:pPr marL="0" indent="0">
              <a:buNone/>
            </a:pPr>
            <a:r>
              <a:rPr lang="en-GB" sz="1200" dirty="0"/>
              <a:t>[Examiner note (d)] Adding the rms voltages as plain numbers at resonance, 120 V + 192 V + 192 V = 504 V, appears to exceed the 120 V source more than fourfold; this part is set to break that habit.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Taking u₂ = +4.0 cm, as if the first image were a real object in front of the second lens, gives v₂ = −3.0 cm, a virtual image that no sensor could record. Declaring the sign of the virtual object is the step the part is set on.</a:t>
            </a:r>
          </a:p>
          <a:p>
            <a:pPr marL="0" indent="0">
              <a:buNone/>
            </a:pPr>
            <a:r>
              <a:rPr lang="en-GB" sz="1200" dirty="0"/>
              <a:t>[Examiner note (b)] Candidates who leave θ in degrees obtain a final image 7.5 cm tall, larger than any camera sensor, and should reject it on sight; the small-angle relation h = fθ needs radians.</a:t>
            </a:r>
          </a:p>
          <a:p>
            <a:pPr marL="0" indent="0">
              <a:buNone/>
            </a:pPr>
            <a:r>
              <a:rPr lang="en-GB" sz="1200" dirty="0"/>
              <a:t>[Examiner note (c)] The telephoto idea is that effective focal length and physical length are different quantities. Candidates who add the focal lengths or the separations have not used the image-size result of part (b).</a:t>
            </a:r>
          </a:p>
          <a:p>
            <a:pPr marL="0" indent="0">
              <a:buNone/>
            </a:pPr>
            <a:r>
              <a:rPr lang="en-GB" sz="1200" dirty="0"/>
              <a:t>[Examiner note (d)] The shift is larger than the 1.22 cm a single 15.0 cm lens would need. Candidates who treat 2.00 m as effectively infinite should notice that it is only about 13 focal lengths.</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Taking u₂ = +4.0 cm, as if the first image were a real object in front of the second lens, gives v₂ = −3.0 cm, a virtual image that no sensor could record. Declaring the sign of the virtual object is the step the part is set on.</a:t>
            </a:r>
          </a:p>
          <a:p>
            <a:pPr marL="0" indent="0">
              <a:buNone/>
            </a:pPr>
            <a:r>
              <a:rPr lang="en-GB" sz="1200" dirty="0"/>
              <a:t>[Examiner note (b)] Candidates who leave θ in degrees obtain a final image 7.5 cm tall, larger than any camera sensor, and should reject it on sight; the small-angle relation h = fθ needs radians.</a:t>
            </a:r>
          </a:p>
          <a:p>
            <a:pPr marL="0" indent="0">
              <a:buNone/>
            </a:pPr>
            <a:r>
              <a:rPr lang="en-GB" sz="1200" dirty="0"/>
              <a:t>[Examiner note (c)] The telephoto idea is that effective focal length and physical length are different quantities. Candidates who add the focal lengths or the separations have not used the image-size result of part (b).</a:t>
            </a:r>
          </a:p>
          <a:p>
            <a:pPr marL="0" indent="0">
              <a:buNone/>
            </a:pPr>
            <a:r>
              <a:rPr lang="en-GB" sz="1200" dirty="0"/>
              <a:t>[Examiner note (d)] The shift is larger than the 1.22 cm a single 15.0 cm lens would need. Candidates who treat 2.00 m as effectively infinite should notice that it is only about 13 focal lengths.</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Rounding d/λ = 3.39 to the nearest integer rather than down is harmless here but not in general; the order must be the largest integer with sin θ below 1.</a:t>
            </a:r>
          </a:p>
          <a:p>
            <a:pPr marL="0" indent="0">
              <a:buNone/>
            </a:pPr>
            <a:r>
              <a:rPr lang="en-GB" sz="1200" dirty="0"/>
              <a:t>[Examiner note (b)] Using the small-angle form θ ≈ mλ/d gives 33.8°; at an angle this large the approximation fails.</a:t>
            </a:r>
          </a:p>
          <a:p>
            <a:pPr marL="0" indent="0">
              <a:buNone/>
            </a:pPr>
            <a:r>
              <a:rPr lang="en-GB" sz="1200" dirty="0"/>
              <a:t>[Examiner note (c)] Candidates who differentiate sin θ as cos θ but forget that the result is in radians later quote a separation in degrees that is 57 times too small.</a:t>
            </a:r>
          </a:p>
          <a:p>
            <a:pPr marL="0" indent="0">
              <a:buNone/>
            </a:pPr>
            <a:r>
              <a:rPr lang="en-GB" sz="1200" dirty="0"/>
              <a:t>[Examiner note (d)] Subtracting two angles each computed to 0.01° loses the answer entirely; the differential form is the reliable route for a separation this small.</a:t>
            </a:r>
          </a:p>
          <a:p>
            <a:pPr marL="0" indent="0">
              <a:buNone/>
            </a:pPr>
            <a:r>
              <a:rPr lang="en-GB" sz="1200" dirty="0"/>
              <a:t>[Examiner note (e)] Resolution is set by the number of lines illuminated, not by the angular separation alone. A grating lit by a 2 mm beam separates the line centres in angle but cannot resolve them, however carefully it is read.</a:t>
            </a:r>
          </a:p>
          <a:p>
            <a:pPr marL="0" indent="0">
              <a:buNone/>
            </a:pPr>
            <a:r>
              <a:rPr lang="en-GB" sz="1200" dirty="0"/>
              <a:t>[Examiner note (f)] A comparison that lists only the advantage of higher order earns one mark. The fourth-order image of the 486.13 nm line, 1.3° from the red pair, is the practical trap, and a candidate who checks where other lamp lines fall has done what a spectroscopist would.</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Rounding d/λ = 3.39 to the nearest integer rather than down is harmless here but not in general; the order must be the largest integer with sin θ below 1.</a:t>
            </a:r>
          </a:p>
          <a:p>
            <a:pPr marL="0" indent="0">
              <a:buNone/>
            </a:pPr>
            <a:r>
              <a:rPr lang="en-GB" sz="1200" dirty="0"/>
              <a:t>[Examiner note (b)] Using the small-angle form θ ≈ mλ/d gives 33.8°; at an angle this large the approximation fails.</a:t>
            </a:r>
          </a:p>
          <a:p>
            <a:pPr marL="0" indent="0">
              <a:buNone/>
            </a:pPr>
            <a:r>
              <a:rPr lang="en-GB" sz="1200" dirty="0"/>
              <a:t>[Examiner note (c)] Candidates who differentiate sin θ as cos θ but forget that the result is in radians later quote a separation in degrees that is 57 times too small.</a:t>
            </a:r>
          </a:p>
          <a:p>
            <a:pPr marL="0" indent="0">
              <a:buNone/>
            </a:pPr>
            <a:r>
              <a:rPr lang="en-GB" sz="1200" dirty="0"/>
              <a:t>[Examiner note (d)] Subtracting two angles each computed to 0.01° loses the answer entirely; the differential form is the reliable route for a separation this small.</a:t>
            </a:r>
          </a:p>
          <a:p>
            <a:pPr marL="0" indent="0">
              <a:buNone/>
            </a:pPr>
            <a:r>
              <a:rPr lang="en-GB" sz="1200" dirty="0"/>
              <a:t>[Examiner note (e)] Resolution is set by the number of lines illuminated, not by the angular separation alone. A grating lit by a 2 mm beam separates the line centres in angle but cannot resolve them, however carefully it is read.</a:t>
            </a:r>
          </a:p>
          <a:p>
            <a:pPr marL="0" indent="0">
              <a:buNone/>
            </a:pPr>
            <a:r>
              <a:rPr lang="en-GB" sz="1200" dirty="0"/>
              <a:t>[Examiner note (f)] A comparison that lists only the advantage of higher order earns one mark. The fourth-order image of the 486.13 nm line, 1.3° from the red pair, is the practical trap, and a candidate who checks where other lamp lines fall has done what a spectroscopist would.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V_s = hf − φ without the charge e mixes volts with joules; the equation must balance in units before a gradient can be interpreted.</a:t>
            </a:r>
          </a:p>
          <a:p>
            <a:pPr marL="0" indent="0">
              <a:buNone/>
            </a:pPr>
            <a:r>
              <a:rPr lang="en-GB" sz="1200" dirty="0"/>
              <a:t>[Examiner note (b)] A line forced through all six points gives h ≈ 6.70 × 10⁻³⁴ J⋅s and a shifted intercept. The anomalous reading is only found by comparing each residual with the stated uncertainty, which is the skill being tested.</a:t>
            </a:r>
          </a:p>
          <a:p>
            <a:pPr marL="0" indent="0">
              <a:buNone/>
            </a:pPr>
            <a:r>
              <a:rPr lang="en-GB" sz="1200" dirty="0"/>
              <a:t>[Examiner note (c)] Plotting against wavelength rather than frequency produces a curve, and a gradient read from it has no meaning. Candidates must linearise first.</a:t>
            </a:r>
          </a:p>
          <a:p>
            <a:pPr marL="0" indent="0">
              <a:buNone/>
            </a:pPr>
            <a:r>
              <a:rPr lang="en-GB" sz="1200" dirty="0"/>
              <a:t>[Examiner note (d)] Reading the intercept from a graph whose frequency axis starts at 6 × 10¹⁴ Hz rather than at zero gives a wrong work function; the intercept must be calculated from the line's equation or read from a true origin.</a:t>
            </a:r>
          </a:p>
          <a:p>
            <a:pPr marL="0" indent="0">
              <a:buNone/>
            </a:pPr>
            <a:r>
              <a:rPr lang="en-GB" sz="1200" dirty="0"/>
              <a:t>[Examiner note (e)] An estimate without its assumption, which uncertainty dominates, earns nothing for the second mark. Candidates who quote the least-squares standard error alone, about 0.07 × 10⁻³⁴ J⋅s, should say that it reflects the scatter and not the ±0.03 V on each reading.</a:t>
            </a:r>
          </a:p>
          <a:p>
            <a:pPr marL="0" indent="0">
              <a:buNone/>
            </a:pPr>
            <a:r>
              <a:rPr lang="en-GB" sz="1200" dirty="0"/>
              <a:t>[Examiner note (f)] Answers that describe photons without pointing to a feature of this table, the linear dependence on f or the threshold it extrapolates to, have asserted the claim rather than justified it.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V_s = hf − φ without the charge e mixes volts with joules; the equation must balance in units before a gradient can be interpreted.</a:t>
            </a:r>
          </a:p>
          <a:p>
            <a:pPr marL="0" indent="0">
              <a:buNone/>
            </a:pPr>
            <a:r>
              <a:rPr lang="en-GB" sz="1200" dirty="0"/>
              <a:t>[Examiner note (b)] A line forced through all six points gives h ≈ 6.70 × 10⁻³⁴ J⋅s and a shifted intercept. The anomalous reading is only found by comparing each residual with the stated uncertainty, which is the skill being tested.</a:t>
            </a:r>
          </a:p>
          <a:p>
            <a:pPr marL="0" indent="0">
              <a:buNone/>
            </a:pPr>
            <a:r>
              <a:rPr lang="en-GB" sz="1200" dirty="0"/>
              <a:t>[Examiner note (c)] Plotting against wavelength rather than frequency produces a curve, and a gradient read from it has no meaning. Candidates must linearise first.</a:t>
            </a:r>
          </a:p>
          <a:p>
            <a:pPr marL="0" indent="0">
              <a:buNone/>
            </a:pPr>
            <a:r>
              <a:rPr lang="en-GB" sz="1200" dirty="0"/>
              <a:t>[Examiner note (d)] Reading the intercept from a graph whose frequency axis starts at 6 × 10¹⁴ Hz rather than at zero gives a wrong work function; the intercept must be calculated from the line's equation or read from a true origin.</a:t>
            </a:r>
          </a:p>
          <a:p>
            <a:pPr marL="0" indent="0">
              <a:buNone/>
            </a:pPr>
            <a:r>
              <a:rPr lang="en-GB" sz="1200" dirty="0"/>
              <a:t>[Examiner note (e)] An estimate without its assumption, which uncertainty dominates, earns nothing for the second mark. Candidates who quote the least-squares standard error alone, about 0.07 × 10⁻³⁴ J⋅s, should say that it reflects the scatter and not the ±0.03 V on each reading.</a:t>
            </a:r>
          </a:p>
          <a:p>
            <a:pPr marL="0" indent="0">
              <a:buNone/>
            </a:pPr>
            <a:r>
              <a:rPr lang="en-GB" sz="1200" dirty="0"/>
              <a:t>[Examiner note (f)] Answers that describe photons without pointing to a feature of this table, the linear dependence on f or the threshold it extrapolates to, have asserted the claim rather than justified it.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Writing V_s = hf − φ without the charge e mixes volts with joules; the equation must balance in units before a gradient can be interpreted.</a:t>
            </a:r>
          </a:p>
          <a:p>
            <a:pPr marL="0" indent="0">
              <a:buNone/>
            </a:pPr>
            <a:r>
              <a:rPr lang="en-GB" sz="1200" dirty="0"/>
              <a:t>[Examiner note (b)] A line forced through all six points gives h ≈ 6.70 × 10⁻³⁴ J⋅s and a shifted intercept. The anomalous reading is only found by comparing each residual with the stated uncertainty, which is the skill being tested.</a:t>
            </a:r>
          </a:p>
          <a:p>
            <a:pPr marL="0" indent="0">
              <a:buNone/>
            </a:pPr>
            <a:r>
              <a:rPr lang="en-GB" sz="1200" dirty="0"/>
              <a:t>[Examiner note (c)] Plotting against wavelength rather than frequency produces a curve, and a gradient read from it has no meaning. Candidates must linearise first.</a:t>
            </a:r>
          </a:p>
          <a:p>
            <a:pPr marL="0" indent="0">
              <a:buNone/>
            </a:pPr>
            <a:r>
              <a:rPr lang="en-GB" sz="1200" dirty="0"/>
              <a:t>[Examiner note (d)] Reading the intercept from a graph whose frequency axis starts at 6 × 10¹⁴ Hz rather than at zero gives a wrong work function; the intercept must be calculated from the line's equation or read from a true origin.</a:t>
            </a:r>
          </a:p>
          <a:p>
            <a:pPr marL="0" indent="0">
              <a:buNone/>
            </a:pPr>
            <a:r>
              <a:rPr lang="en-GB" sz="1200" dirty="0"/>
              <a:t>[Examiner note (e)] An estimate without its assumption, which uncertainty dominates, earns nothing for the second mark. Candidates who quote the least-squares standard error alone, about 0.07 × 10⁻³⁴ J⋅s, should say that it reflects the scatter and not the ±0.03 V on each reading.</a:t>
            </a:r>
          </a:p>
          <a:p>
            <a:pPr marL="0" indent="0">
              <a:buNone/>
            </a:pPr>
            <a:r>
              <a:rPr lang="en-GB" sz="1200" dirty="0"/>
              <a:t>[Examiner note (f)] Answers that describe photons without pointing to a feature of this table, the linear dependence on f or the threshold it extrapolates to, have asserted the claim rather than justified it.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say only that 'a changing electric field makes a magnetic field' have named the correction without showing that it removes the contradiction; the second mark needs ε₀ dΦ_E/dt equal to I.</a:t>
            </a:r>
          </a:p>
          <a:p>
            <a:pPr marL="0" indent="0">
              <a:buNone/>
            </a:pPr>
            <a:r>
              <a:rPr lang="en-GB" sz="1200" dirty="0"/>
              <a:t>[Examiner note (b)] The commonest error is to take the whole displacement current I through a circle of radius r &lt; R, which gives μ₀I/(2πr) and a field that diverges on the axis. Only the fraction r²/R² of the changing flux is enclosed.</a:t>
            </a:r>
          </a:p>
          <a:p>
            <a:pPr marL="0" indent="0">
              <a:buNone/>
            </a:pPr>
            <a:r>
              <a:rPr lang="en-GB" sz="1200" dirty="0"/>
              <a:t>[Examiner note (c)] Candidates who expect the field beside the gap to be weaker, because no charge flows there, are reasoning from conduction current alone; the result is the physical content of Maxwell's correction.</a:t>
            </a:r>
          </a:p>
          <a:p>
            <a:pPr marL="0" indent="0">
              <a:buNone/>
            </a:pPr>
            <a:r>
              <a:rPr lang="en-GB" sz="1200" dirty="0"/>
              <a:t>[Examiner note (d)] A sketch with a jump at r = R, or with the peak anywhere but at the edge, is inconsistent with parts (b) and (c) and is not credited for shape.</a:t>
            </a:r>
          </a:p>
          <a:p>
            <a:pPr marL="0" indent="0">
              <a:buNone/>
            </a:pPr>
            <a:r>
              <a:rPr lang="en-GB" sz="1200" dirty="0"/>
              <a:t>[Examiner note (e)] The inward direction is the discriminating step. A candidate who takes B in the wrong sense finds energy leaving a capacitor that is being charged, and should treat that contradiction as a signal to recheck, not as a result.</a:t>
            </a:r>
          </a:p>
          <a:p>
            <a:pPr marL="0" indent="0">
              <a:buNone/>
            </a:pPr>
            <a:r>
              <a:rPr lang="en-GB" sz="1200" dirty="0"/>
              <a:t>[Examiner note (f)] Candidates who reverse both E and B predict inward flow again; the field between the plates depends on the charge, which keeps its sign while it decreases.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say only that 'a changing electric field makes a magnetic field' have named the correction without showing that it removes the contradiction; the second mark needs ε₀ dΦ_E/dt equal to I.</a:t>
            </a:r>
          </a:p>
          <a:p>
            <a:pPr marL="0" indent="0">
              <a:buNone/>
            </a:pPr>
            <a:r>
              <a:rPr lang="en-GB" sz="1200" dirty="0"/>
              <a:t>[Examiner note (b)] The commonest error is to take the whole displacement current I through a circle of radius r &lt; R, which gives μ₀I/(2πr) and a field that diverges on the axis. Only the fraction r²/R² of the changing flux is enclosed.</a:t>
            </a:r>
          </a:p>
          <a:p>
            <a:pPr marL="0" indent="0">
              <a:buNone/>
            </a:pPr>
            <a:r>
              <a:rPr lang="en-GB" sz="1200" dirty="0"/>
              <a:t>[Examiner note (c)] Candidates who expect the field beside the gap to be weaker, because no charge flows there, are reasoning from conduction current alone; the result is the physical content of Maxwell's correction.</a:t>
            </a:r>
          </a:p>
          <a:p>
            <a:pPr marL="0" indent="0">
              <a:buNone/>
            </a:pPr>
            <a:r>
              <a:rPr lang="en-GB" sz="1200" dirty="0"/>
              <a:t>[Examiner note (d)] A sketch with a jump at r = R, or with the peak anywhere but at the edge, is inconsistent with parts (b) and (c) and is not credited for shape.</a:t>
            </a:r>
          </a:p>
          <a:p>
            <a:pPr marL="0" indent="0">
              <a:buNone/>
            </a:pPr>
            <a:r>
              <a:rPr lang="en-GB" sz="1200" dirty="0"/>
              <a:t>[Examiner note (e)] The inward direction is the discriminating step. A candidate who takes B in the wrong sense finds energy leaving a capacitor that is being charged, and should treat that contradiction as a signal to recheck, not as a result.</a:t>
            </a:r>
          </a:p>
          <a:p>
            <a:pPr marL="0" indent="0">
              <a:buNone/>
            </a:pPr>
            <a:r>
              <a:rPr lang="en-GB" sz="1200" dirty="0"/>
              <a:t>[Examiner note (f)] Candidates who reverse both E and B predict inward flow again; the field between the plates depends on the charge, which keeps its sign while it decreases.</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say only that 'a changing electric field makes a magnetic field' have named the correction without showing that it removes the contradiction; the second mark needs ε₀ dΦ_E/dt equal to I.</a:t>
            </a:r>
          </a:p>
          <a:p>
            <a:pPr marL="0" indent="0">
              <a:buNone/>
            </a:pPr>
            <a:r>
              <a:rPr lang="en-GB" sz="1200" dirty="0"/>
              <a:t>[Examiner note (b)] The commonest error is to take the whole displacement current I through a circle of radius r &lt; R, which gives μ₀I/(2πr) and a field that diverges on the axis. Only the fraction r²/R² of the changing flux is enclosed.</a:t>
            </a:r>
          </a:p>
          <a:p>
            <a:pPr marL="0" indent="0">
              <a:buNone/>
            </a:pPr>
            <a:r>
              <a:rPr lang="en-GB" sz="1200" dirty="0"/>
              <a:t>[Examiner note (c)] Candidates who expect the field beside the gap to be weaker, because no charge flows there, are reasoning from conduction current alone; the result is the physical content of Maxwell's correction.</a:t>
            </a:r>
          </a:p>
          <a:p>
            <a:pPr marL="0" indent="0">
              <a:buNone/>
            </a:pPr>
            <a:r>
              <a:rPr lang="en-GB" sz="1200" dirty="0"/>
              <a:t>[Examiner note (d)] A sketch with a jump at r = R, or with the peak anywhere but at the edge, is inconsistent with parts (b) and (c) and is not credited for shape.</a:t>
            </a:r>
          </a:p>
          <a:p>
            <a:pPr marL="0" indent="0">
              <a:buNone/>
            </a:pPr>
            <a:r>
              <a:rPr lang="en-GB" sz="1200" dirty="0"/>
              <a:t>[Examiner note (e)] The inward direction is the discriminating step. A candidate who takes B in the wrong sense finds energy leaving a capacitor that is being charged, and should treat that contradiction as a signal to recheck, not as a result.</a:t>
            </a:r>
          </a:p>
          <a:p>
            <a:pPr marL="0" indent="0">
              <a:buNone/>
            </a:pPr>
            <a:r>
              <a:rPr lang="en-GB" sz="1200" dirty="0"/>
              <a:t>[Examiner note (f)] Candidates who reverse both E and B predict inward flow again; the field between the plates depends on the charge, which keeps its sign while it decreases.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Describing the field as radial, by analogy with the field of a charge, is the misconception this part is set to catch; an induced field has no sources or sinks, only circulation.</a:t>
            </a:r>
          </a:p>
          <a:p>
            <a:pPr marL="0" indent="0">
              <a:buNone/>
            </a:pPr>
            <a:r>
              <a:rPr lang="en-GB" sz="1200" dirty="0"/>
              <a:t>[Examiner note (b)] Using the area of the path instead of the area that carries flux for r &gt; a gives a field that grows without limit outside the solenoid. The continuity check at r = a catches it immediately, which is why the prompt asks for both regions.</a:t>
            </a:r>
          </a:p>
          <a:p>
            <a:pPr marL="0" indent="0">
              <a:buNone/>
            </a:pPr>
            <a:r>
              <a:rPr lang="en-GB" sz="1200" dirty="0"/>
              <a:t>[Examiner note (c)] Substituting r = b into the inside expression (r/2)|dB/dt| gives 1.2 × 10⁻² V/m, more than twice too large, and is the error of a candidate who has not decided which region the ring is in.</a:t>
            </a:r>
          </a:p>
          <a:p>
            <a:pPr marL="0" indent="0">
              <a:buNone/>
            </a:pPr>
            <a:r>
              <a:rPr lang="en-GB" sz="1200" dirty="0"/>
              <a:t>[Examiner note (d)] The cancellation of b is the result to notice: a larger ring feels a weaker field but with a longer lever arm. Candidates who stop at τ and multiply by T without integrating obtain the right number here only because the fall is uniform, and have not shown the independence of T.</a:t>
            </a:r>
          </a:p>
          <a:p>
            <a:pPr marL="0" indent="0">
              <a:buNone/>
            </a:pPr>
            <a:r>
              <a:rPr lang="en-GB" sz="1200" dirty="0"/>
              <a:t>[Examiner note (e)] Using Qb²B₀/2, the ring's own area rather than the solenoid's, gives an angular speed 2.25 times too large; the flux lives only inside the winding.</a:t>
            </a:r>
          </a:p>
          <a:p>
            <a:pPr marL="0" indent="0">
              <a:buNone/>
            </a:pPr>
            <a:r>
              <a:rPr lang="en-GB" sz="1200" dirty="0"/>
              <a:t>[Examiner note (f)] This is the discriminating idea of the question. Candidates who hold that a field must be present where a force acts are obliged by the ideal solenoid to accept that a changing magnetic flux elsewhere produces an electric field here.</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Describing the field as radial, by analogy with the field of a charge, is the misconception this part is set to catch; an induced field has no sources or sinks, only circulation.</a:t>
            </a:r>
          </a:p>
          <a:p>
            <a:pPr marL="0" indent="0">
              <a:buNone/>
            </a:pPr>
            <a:r>
              <a:rPr lang="en-GB" sz="1200" dirty="0"/>
              <a:t>[Examiner note (b)] Using the area of the path instead of the area that carries flux for r &gt; a gives a field that grows without limit outside the solenoid. The continuity check at r = a catches it immediately, which is why the prompt asks for both regions.</a:t>
            </a:r>
          </a:p>
          <a:p>
            <a:pPr marL="0" indent="0">
              <a:buNone/>
            </a:pPr>
            <a:r>
              <a:rPr lang="en-GB" sz="1200" dirty="0"/>
              <a:t>[Examiner note (c)] Substituting r = b into the inside expression (r/2)|dB/dt| gives 1.2 × 10⁻² V/m, more than twice too large, and is the error of a candidate who has not decided which region the ring is in.</a:t>
            </a:r>
          </a:p>
          <a:p>
            <a:pPr marL="0" indent="0">
              <a:buNone/>
            </a:pPr>
            <a:r>
              <a:rPr lang="en-GB" sz="1200" dirty="0"/>
              <a:t>[Examiner note (d)] The cancellation of b is the result to notice: a larger ring feels a weaker field but with a longer lever arm. Candidates who stop at τ and multiply by T without integrating obtain the right number here only because the fall is uniform, and have not shown the independence of T.</a:t>
            </a:r>
          </a:p>
          <a:p>
            <a:pPr marL="0" indent="0">
              <a:buNone/>
            </a:pPr>
            <a:r>
              <a:rPr lang="en-GB" sz="1200" dirty="0"/>
              <a:t>[Examiner note (e)] Using Qb²B₀/2, the ring's own area rather than the solenoid's, gives an angular speed 2.25 times too large; the flux lives only inside the winding.</a:t>
            </a:r>
          </a:p>
          <a:p>
            <a:pPr marL="0" indent="0">
              <a:buNone/>
            </a:pPr>
            <a:r>
              <a:rPr lang="en-GB" sz="1200" dirty="0"/>
              <a:t>[Examiner note (f)] This is the discriminating idea of the question. Candidates who hold that a field must be present where a force acts are obliged by the ideal solenoid to accept that a changing magnetic flux elsewhere produces an electric field here.</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215379da31644ca5"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7d57372b643a4a7a"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9dfd4874f3ac48e1"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de7f3aef7504499d"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6323e1ef2e6e4cb2"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264c403a7dc94f5f"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948467D-970D-43A6-BD21-AFAD8668392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62D2C6B-8AC6-437C-93C3-FFE46CEE6FE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623D705-8B84-4DDA-B700-95CB5EBCAED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8525FDC-625A-4584-9AEE-FDE37F2BACA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8AE6699-C216-4E2B-8F3C-493C5360E28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C53FA9F-2CB8-4433-9D8B-7BC40A0A759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E497B30-58BA-4925-B1BB-3F3BE820927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3C8117E-F7AE-4DE0-822B-8A365035C6C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B23E6F0-C748-41BF-B8B5-900D48BC7BD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50CF794-561A-4BB2-99CF-4FABA2D175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78551c75def3446c" Type="http://schemas.openxmlformats.org/officeDocument/2006/relationships/theme" Target="/ppt/slideMasters/theme/interactive-theme2.xml"/><Relationship Id="R24791dc7d7604bbe" Type="http://schemas.openxmlformats.org/officeDocument/2006/relationships/slideLayout" Target="/ppt/slideLayouts/interactive-slideLayout1.xml"/><Relationship Id="Rb1d6d1405b9747e2" Type="http://schemas.openxmlformats.org/officeDocument/2006/relationships/slideLayout" Target="/ppt/slideLayouts/interactive-slideLayout2.xml"/><Relationship Id="R8523b963bc474140" Type="http://schemas.openxmlformats.org/officeDocument/2006/relationships/slideLayout" Target="/ppt/slideLayouts/interactive-slideLayout3.xml"/><Relationship Id="R48530f5f63c24d26" Type="http://schemas.openxmlformats.org/officeDocument/2006/relationships/slideLayout" Target="/ppt/slideLayouts/interactive-slideLayout4.xml"/><Relationship Id="Re7f768ae59074d5e" Type="http://schemas.openxmlformats.org/officeDocument/2006/relationships/slideLayout" Target="/ppt/slideLayouts/interactive-slideLayout5.xml"/><Relationship Id="R7295298b76ef48dc"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4791dc7d7604bbe"/>
    <p:sldLayoutId xmlns:r="http://schemas.openxmlformats.org/officeDocument/2006/relationships" id="2147483650" r:id="Rb1d6d1405b9747e2"/>
    <p:sldLayoutId xmlns:r="http://schemas.openxmlformats.org/officeDocument/2006/relationships" id="2147483651" r:id="R8523b963bc474140"/>
    <p:sldLayoutId xmlns:r="http://schemas.openxmlformats.org/officeDocument/2006/relationships" id="2147483652" r:id="R48530f5f63c24d26"/>
    <p:sldLayoutId xmlns:r="http://schemas.openxmlformats.org/officeDocument/2006/relationships" id="2147483653" r:id="Re7f768ae59074d5e"/>
    <p:sldLayoutId xmlns:r="http://schemas.openxmlformats.org/officeDocument/2006/relationships" id="2147483654" r:id="R7295298b76ef48d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6.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6.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6.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6.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6.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6.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6.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6.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6.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6.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6.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6.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6.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6.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6.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6.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6.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6.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6.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6.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6.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0" Type="http://schemas.openxmlformats.org/officeDocument/2006/relationships/slide" Target="/ppt/slides/slide21.xml"/><Relationship Id="rIdGioNav31" Type="http://schemas.openxmlformats.org/officeDocument/2006/relationships/slide" Target="/ppt/slides/slide56.xml"/><Relationship Id="rIdGioNav32" Type="http://schemas.openxmlformats.org/officeDocument/2006/relationships/slide" Target="/ppt/slides/slide23.xml"/><Relationship Id="rIdGioNav3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7" Type="http://schemas.openxmlformats.org/officeDocument/2006/relationships/slide" Target="/ppt/slides/slide22.xml"/><Relationship Id="rIdGioNav38" Type="http://schemas.openxmlformats.org/officeDocument/2006/relationships/slide" Target="/ppt/slides/slide56.xml"/><Relationship Id="rIdGioNav39" Type="http://schemas.openxmlformats.org/officeDocument/2006/relationships/slide" Target="/ppt/slides/slide24.xml"/><Relationship Id="rIdGioNav41"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56.xml"/><Relationship Id="rIdGioNav35" Type="http://schemas.openxmlformats.org/officeDocument/2006/relationships/slide" Target="/ppt/slides/slide25.xml"/><Relationship Id="rIdGioNav37"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3" Type="http://schemas.openxmlformats.org/officeDocument/2006/relationships/slide" Target="/ppt/slides/slide24.xml"/><Relationship Id="rIdGioNav34" Type="http://schemas.openxmlformats.org/officeDocument/2006/relationships/slide" Target="/ppt/slides/slide56.xml"/><Relationship Id="rIdGioNav35" Type="http://schemas.openxmlformats.org/officeDocument/2006/relationships/slide" Target="/ppt/slides/slide26.xml"/><Relationship Id="rIdGioNav37"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2" Type="http://schemas.openxmlformats.org/officeDocument/2006/relationships/slide" Target="/ppt/slides/slide25.xml"/><Relationship Id="rIdGioNav43" Type="http://schemas.openxmlformats.org/officeDocument/2006/relationships/slide" Target="/ppt/slides/slide56.xml"/><Relationship Id="rIdGioNav44" Type="http://schemas.openxmlformats.org/officeDocument/2006/relationships/slide" Target="/ppt/slides/slide27.xml"/><Relationship Id="rIdGioNav46"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9" Type="http://schemas.openxmlformats.org/officeDocument/2006/relationships/slide" Target="/ppt/slides/slide26.xml"/><Relationship Id="rIdGioNav30" Type="http://schemas.openxmlformats.org/officeDocument/2006/relationships/slide" Target="/ppt/slides/slide56.xml"/><Relationship Id="rIdGioNav31" Type="http://schemas.openxmlformats.org/officeDocument/2006/relationships/slide" Target="/ppt/slides/slide28.xml"/><Relationship Id="rIdGioNav33"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3" Type="http://schemas.openxmlformats.org/officeDocument/2006/relationships/slide" Target="/ppt/slides/slide27.xml"/><Relationship Id="rIdGioNav34" Type="http://schemas.openxmlformats.org/officeDocument/2006/relationships/slide" Target="/ppt/slides/slide56.xml"/><Relationship Id="rIdGioNav35" Type="http://schemas.openxmlformats.org/officeDocument/2006/relationships/slide" Target="/ppt/slides/slide29.xml"/><Relationship Id="rIdGioNav37" Type="http://schemas.openxmlformats.org/officeDocument/2006/relationships/slide" Target="/ppt/slides/slide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40" Type="http://schemas.openxmlformats.org/officeDocument/2006/relationships/slide" Target="/ppt/slides/slide28.xml"/><Relationship Id="rIdGioNav41" Type="http://schemas.openxmlformats.org/officeDocument/2006/relationships/slide" Target="/ppt/slides/slide56.xml"/><Relationship Id="rIdGioNav42" Type="http://schemas.openxmlformats.org/officeDocument/2006/relationships/slide" Target="/ppt/slides/slide30.xml"/><Relationship Id="rIdGioNav44" Type="http://schemas.openxmlformats.org/officeDocument/2006/relationships/slide" Target="/ppt/slid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56.xml"/><Relationship Id="rIdGioNav33" Type="http://schemas.openxmlformats.org/officeDocument/2006/relationships/slide" Target="/ppt/slides/slide31.xml"/><Relationship Id="rIdGioNav35"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0" Type="http://schemas.openxmlformats.org/officeDocument/2006/relationships/slide" Target="/ppt/slides/slide30.xml"/><Relationship Id="rIdGioNav31" Type="http://schemas.openxmlformats.org/officeDocument/2006/relationships/slide" Target="/ppt/slides/slide56.xml"/><Relationship Id="rIdGioNav32" Type="http://schemas.openxmlformats.org/officeDocument/2006/relationships/slide" Target="/ppt/slides/slide32.xml"/><Relationship Id="rIdGioNav34" Type="http://schemas.openxmlformats.org/officeDocument/2006/relationships/slide" Target="/ppt/slides/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44" Type="http://schemas.openxmlformats.org/officeDocument/2006/relationships/slide" Target="/ppt/slides/slide31.xml"/><Relationship Id="rIdGioNav45" Type="http://schemas.openxmlformats.org/officeDocument/2006/relationships/slide" Target="/ppt/slides/slide56.xml"/><Relationship Id="rIdGioNav46" Type="http://schemas.openxmlformats.org/officeDocument/2006/relationships/slide" Target="/ppt/slides/slide33.xml"/><Relationship Id="rIdGioNav48" Type="http://schemas.openxmlformats.org/officeDocument/2006/relationships/slide" Target="/ppt/slid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4" Type="http://schemas.openxmlformats.org/officeDocument/2006/relationships/slide" Target="/ppt/slides/slide32.xml"/><Relationship Id="rIdGioNav25" Type="http://schemas.openxmlformats.org/officeDocument/2006/relationships/slide" Target="/ppt/slides/slide56.xml"/><Relationship Id="rIdGioNav26" Type="http://schemas.openxmlformats.org/officeDocument/2006/relationships/slide" Target="/ppt/slides/slide34.xml"/><Relationship Id="rIdGioNav28" Type="http://schemas.openxmlformats.org/officeDocument/2006/relationships/slide" Target="/ppt/slides/slide3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0" Type="http://schemas.openxmlformats.org/officeDocument/2006/relationships/slide" Target="/ppt/slides/slide33.xml"/><Relationship Id="rIdGioNav31" Type="http://schemas.openxmlformats.org/officeDocument/2006/relationships/slide" Target="/ppt/slides/slide56.xml"/><Relationship Id="rIdGioNav32" Type="http://schemas.openxmlformats.org/officeDocument/2006/relationships/slide" Target="/ppt/slides/slide35.xml"/><Relationship Id="rIdGioNav34" Type="http://schemas.openxmlformats.org/officeDocument/2006/relationships/slide" Target="/ppt/slides/slide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42" Type="http://schemas.openxmlformats.org/officeDocument/2006/relationships/slide" Target="/ppt/slides/slide34.xml"/><Relationship Id="rIdGioNav43" Type="http://schemas.openxmlformats.org/officeDocument/2006/relationships/slide" Target="/ppt/slides/slide56.xml"/><Relationship Id="rIdGioNav44" Type="http://schemas.openxmlformats.org/officeDocument/2006/relationships/slide" Target="/ppt/slides/slide36.xml"/><Relationship Id="rIdGioNav46" Type="http://schemas.openxmlformats.org/officeDocument/2006/relationships/slide" Target="/ppt/slid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24" Type="http://schemas.openxmlformats.org/officeDocument/2006/relationships/slide" Target="/ppt/slides/slide35.xml"/><Relationship Id="rIdGioNav25" Type="http://schemas.openxmlformats.org/officeDocument/2006/relationships/slide" Target="/ppt/slides/slide56.xml"/><Relationship Id="rIdGioNav26" Type="http://schemas.openxmlformats.org/officeDocument/2006/relationships/slide" Target="/ppt/slides/slide37.xml"/><Relationship Id="rIdGioNav28" Type="http://schemas.openxmlformats.org/officeDocument/2006/relationships/slide" Target="/ppt/slid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6" Type="http://schemas.openxmlformats.org/officeDocument/2006/relationships/slide" Target="/ppt/slides/slide36.xml"/><Relationship Id="rIdGioNav37" Type="http://schemas.openxmlformats.org/officeDocument/2006/relationships/slide" Target="/ppt/slides/slide56.xml"/><Relationship Id="rIdGioNav38" Type="http://schemas.openxmlformats.org/officeDocument/2006/relationships/slide" Target="/ppt/slides/slide38.xml"/><Relationship Id="rIdGioNav40" Type="http://schemas.openxmlformats.org/officeDocument/2006/relationships/slide" Target="/ppt/slides/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41" Type="http://schemas.openxmlformats.org/officeDocument/2006/relationships/slide" Target="/ppt/slides/slide37.xml"/><Relationship Id="rIdGioNav42" Type="http://schemas.openxmlformats.org/officeDocument/2006/relationships/slide" Target="/ppt/slides/slide56.xml"/><Relationship Id="rIdGioNav43" Type="http://schemas.openxmlformats.org/officeDocument/2006/relationships/slide" Target="/ppt/slides/slide39.xml"/><Relationship Id="rIdGioNav45" Type="http://schemas.openxmlformats.org/officeDocument/2006/relationships/slide" Target="/ppt/slid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1" Type="http://schemas.openxmlformats.org/officeDocument/2006/relationships/slide" Target="/ppt/slides/slide38.xml"/><Relationship Id="rIdGioNav32" Type="http://schemas.openxmlformats.org/officeDocument/2006/relationships/slide" Target="/ppt/slides/slide56.xml"/><Relationship Id="rIdGioNav33" Type="http://schemas.openxmlformats.org/officeDocument/2006/relationships/slide" Target="/ppt/slides/slide40.xml"/><Relationship Id="rIdGioNav35" Type="http://schemas.openxmlformats.org/officeDocument/2006/relationships/slide" Target="/ppt/slid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26" Type="http://schemas.openxmlformats.org/officeDocument/2006/relationships/slide" Target="/ppt/slides/slide39.xml"/><Relationship Id="rIdGioNav27" Type="http://schemas.openxmlformats.org/officeDocument/2006/relationships/slide" Target="/ppt/slides/slide56.xml"/><Relationship Id="rIdGioNav28" Type="http://schemas.openxmlformats.org/officeDocument/2006/relationships/slide" Target="/ppt/slides/slide41.xml"/><Relationship Id="rIdGioNav30" Type="http://schemas.openxmlformats.org/officeDocument/2006/relationships/slide" Target="/ppt/slides/slide4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29" Type="http://schemas.openxmlformats.org/officeDocument/2006/relationships/slide" Target="/ppt/slides/slide40.xml"/><Relationship Id="rIdGioNav30" Type="http://schemas.openxmlformats.org/officeDocument/2006/relationships/slide" Target="/ppt/slides/slide56.xml"/><Relationship Id="rIdGioNav31" Type="http://schemas.openxmlformats.org/officeDocument/2006/relationships/slide" Target="/ppt/slides/slide42.xml"/><Relationship Id="rIdGioNav33" Type="http://schemas.openxmlformats.org/officeDocument/2006/relationships/slide" Target="/ppt/slides/slide4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8" Type="http://schemas.openxmlformats.org/officeDocument/2006/relationships/slide" Target="/ppt/slides/slide41.xml"/><Relationship Id="rIdGioNav39" Type="http://schemas.openxmlformats.org/officeDocument/2006/relationships/slide" Target="/ppt/slides/slide56.xml"/><Relationship Id="rIdGioNav40" Type="http://schemas.openxmlformats.org/officeDocument/2006/relationships/slide" Target="/ppt/slides/slide43.xml"/><Relationship Id="rIdGioNav42" Type="http://schemas.openxmlformats.org/officeDocument/2006/relationships/slide" Target="/ppt/slides/slide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31" Type="http://schemas.openxmlformats.org/officeDocument/2006/relationships/slide" Target="/ppt/slides/slide42.xml"/><Relationship Id="rIdGioNav32" Type="http://schemas.openxmlformats.org/officeDocument/2006/relationships/slide" Target="/ppt/slides/slide56.xml"/><Relationship Id="rIdGioNav33" Type="http://schemas.openxmlformats.org/officeDocument/2006/relationships/slide" Target="/ppt/slides/slide44.xml"/><Relationship Id="rIdGioNav35" Type="http://schemas.openxmlformats.org/officeDocument/2006/relationships/slide" Target="/ppt/slides/slide4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24" Type="http://schemas.openxmlformats.org/officeDocument/2006/relationships/slide" Target="/ppt/slides/slide43.xml"/><Relationship Id="rIdGioNav25" Type="http://schemas.openxmlformats.org/officeDocument/2006/relationships/slide" Target="/ppt/slides/slide56.xml"/><Relationship Id="rIdGioNav26" Type="http://schemas.openxmlformats.org/officeDocument/2006/relationships/slide" Target="/ppt/slides/slide45.xml"/><Relationship Id="rIdGioNav28" Type="http://schemas.openxmlformats.org/officeDocument/2006/relationships/slide" Target="/ppt/slides/slide4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33" Type="http://schemas.openxmlformats.org/officeDocument/2006/relationships/slide" Target="/ppt/slides/slide44.xml"/><Relationship Id="rIdGioNav34" Type="http://schemas.openxmlformats.org/officeDocument/2006/relationships/slide" Target="/ppt/slides/slide56.xml"/><Relationship Id="rIdGioNav35" Type="http://schemas.openxmlformats.org/officeDocument/2006/relationships/slide" Target="/ppt/slides/slide46.xml"/><Relationship Id="rIdGioNav37" Type="http://schemas.openxmlformats.org/officeDocument/2006/relationships/slide" Target="/ppt/slides/slide4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20" Type="http://schemas.openxmlformats.org/officeDocument/2006/relationships/slide" Target="/ppt/slides/slide45.xml"/><Relationship Id="rIdGioNav21" Type="http://schemas.openxmlformats.org/officeDocument/2006/relationships/slide" Target="/ppt/slides/slide56.xml"/><Relationship Id="rIdGioNav22" Type="http://schemas.openxmlformats.org/officeDocument/2006/relationships/slide" Target="/ppt/slides/slide47.xml"/><Relationship Id="rIdGioNav24" Type="http://schemas.openxmlformats.org/officeDocument/2006/relationships/slide" Target="/ppt/slides/slide4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35" Type="http://schemas.openxmlformats.org/officeDocument/2006/relationships/slide" Target="/ppt/slides/slide46.xml"/><Relationship Id="rIdGioNav36" Type="http://schemas.openxmlformats.org/officeDocument/2006/relationships/slide" Target="/ppt/slides/slide56.xml"/><Relationship Id="rIdGioNav37" Type="http://schemas.openxmlformats.org/officeDocument/2006/relationships/slide" Target="/ppt/slides/slide48.xml"/><Relationship Id="rIdGioNav39" Type="http://schemas.openxmlformats.org/officeDocument/2006/relationships/slide" Target="/ppt/slides/slide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42" Type="http://schemas.openxmlformats.org/officeDocument/2006/relationships/slide" Target="/ppt/slides/slide47.xml"/><Relationship Id="rIdGioNav43" Type="http://schemas.openxmlformats.org/officeDocument/2006/relationships/slide" Target="/ppt/slides/slide56.xml"/><Relationship Id="rIdGioNav44" Type="http://schemas.openxmlformats.org/officeDocument/2006/relationships/slide" Target="/ppt/slides/slide49.xml"/><Relationship Id="rIdGioNav46" Type="http://schemas.openxmlformats.org/officeDocument/2006/relationships/slide" Target="/ppt/slides/slide4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22" Type="http://schemas.openxmlformats.org/officeDocument/2006/relationships/slide" Target="/ppt/slides/slide48.xml"/><Relationship Id="rIdGioNav23" Type="http://schemas.openxmlformats.org/officeDocument/2006/relationships/slide" Target="/ppt/slides/slide56.xml"/><Relationship Id="rIdGioNav24" Type="http://schemas.openxmlformats.org/officeDocument/2006/relationships/slide" Target="/ppt/slides/slide50.xml"/><Relationship Id="rIdGioNav26" Type="http://schemas.openxmlformats.org/officeDocument/2006/relationships/slide" Target="/ppt/slides/slide4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30" Type="http://schemas.openxmlformats.org/officeDocument/2006/relationships/slide" Target="/ppt/slides/slide49.xml"/><Relationship Id="rIdGioNav31" Type="http://schemas.openxmlformats.org/officeDocument/2006/relationships/slide" Target="/ppt/slides/slide56.xml"/><Relationship Id="rIdGioNav32" Type="http://schemas.openxmlformats.org/officeDocument/2006/relationships/slide" Target="/ppt/slides/slide51.xml"/><Relationship Id="rIdGioNav34" Type="http://schemas.openxmlformats.org/officeDocument/2006/relationships/slide" Target="/ppt/slides/slide5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23" Type="http://schemas.openxmlformats.org/officeDocument/2006/relationships/slide" Target="/ppt/slides/slide50.xml"/><Relationship Id="rIdGioNav24" Type="http://schemas.openxmlformats.org/officeDocument/2006/relationships/slide" Target="/ppt/slides/slide56.xml"/><Relationship Id="rIdGioNav25" Type="http://schemas.openxmlformats.org/officeDocument/2006/relationships/slide" Target="/ppt/slides/slide52.xml"/><Relationship Id="rIdGioNav27" Type="http://schemas.openxmlformats.org/officeDocument/2006/relationships/slide" Target="/ppt/slides/slide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42" Type="http://schemas.openxmlformats.org/officeDocument/2006/relationships/slide" Target="/ppt/slides/slide51.xml"/><Relationship Id="rIdGioNav43" Type="http://schemas.openxmlformats.org/officeDocument/2006/relationships/slide" Target="/ppt/slides/slide56.xml"/><Relationship Id="rIdGioNav44" Type="http://schemas.openxmlformats.org/officeDocument/2006/relationships/slide" Target="/ppt/slides/slide53.xml"/><Relationship Id="rIdGioNav46" Type="http://schemas.openxmlformats.org/officeDocument/2006/relationships/slide" Target="/ppt/slides/slide50.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GioNav40" Type="http://schemas.openxmlformats.org/officeDocument/2006/relationships/slide" Target="/ppt/slides/slide52.xml"/><Relationship Id="rIdGioNav41" Type="http://schemas.openxmlformats.org/officeDocument/2006/relationships/slide" Target="/ppt/slides/slide56.xml"/><Relationship Id="rIdGioNav42" Type="http://schemas.openxmlformats.org/officeDocument/2006/relationships/slide" Target="/ppt/slides/slide54.xml"/><Relationship Id="rIdGioNav44" Type="http://schemas.openxmlformats.org/officeDocument/2006/relationships/slide" Target="/ppt/slides/slide5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GioNav33" Type="http://schemas.openxmlformats.org/officeDocument/2006/relationships/slide" Target="/ppt/slides/slide53.xml"/><Relationship Id="rIdGioNav34" Type="http://schemas.openxmlformats.org/officeDocument/2006/relationships/slide" Target="/ppt/slides/slide56.xml"/><Relationship Id="rIdGioNav35" Type="http://schemas.openxmlformats.org/officeDocument/2006/relationships/slide" Target="/ppt/slides/slide5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GioNav11" Type="http://schemas.openxmlformats.org/officeDocument/2006/relationships/slide" Target="/ppt/slides/slide54.xml"/><Relationship Id="rIdGioNav12" Type="http://schemas.openxmlformats.org/officeDocument/2006/relationships/slide" Target="/ppt/slides/slide56.xml"/><Relationship Id="rIdGioNav13" Type="http://schemas.openxmlformats.org/officeDocument/2006/relationships/slide" Target="/ppt/slides/slide55.xml"/></Relationships>
</file>

<file path=ppt/slides/_rels/slide56.xml.rels>&#65279;<?xml version="1.0" encoding="utf-8"?><Relationships xmlns="http://schemas.openxmlformats.org/package/2006/relationships"><Relationship Id="R7b686ae0edbe45ff" Type="http://schemas.openxmlformats.org/officeDocument/2006/relationships/slideLayout" Target="/ppt/slideLayouts/interactive-slideLayout6.xml"/><Relationship Id="R7bcc5148816d4e45" Type="http://schemas.openxmlformats.org/officeDocument/2006/relationships/slide" Target="/ppt/slides/slide1.xml"/><Relationship Id="R05dec04daa3e4680" Type="http://schemas.openxmlformats.org/officeDocument/2006/relationships/slide" Target="/ppt/slides/slide2.xml"/><Relationship Id="R83de2e8c06934bad" Type="http://schemas.openxmlformats.org/officeDocument/2006/relationships/slide" Target="/ppt/slides/slide3.xml"/><Relationship Id="Rbb1c928aca214673" Type="http://schemas.openxmlformats.org/officeDocument/2006/relationships/slide" Target="/ppt/slides/slide4.xml"/><Relationship Id="Rbd03b9a856064db9" Type="http://schemas.openxmlformats.org/officeDocument/2006/relationships/slide" Target="/ppt/slides/slide5.xml"/><Relationship Id="R1f20c864798a481c" Type="http://schemas.openxmlformats.org/officeDocument/2006/relationships/slide" Target="/ppt/slides/slide6.xml"/><Relationship Id="R391a9025f7a44a5e" Type="http://schemas.openxmlformats.org/officeDocument/2006/relationships/slide" Target="/ppt/slides/slide7.xml"/><Relationship Id="Re85e141118f44481" Type="http://schemas.openxmlformats.org/officeDocument/2006/relationships/slide" Target="/ppt/slides/slide8.xml"/><Relationship Id="R30862e0f8ae14bff" Type="http://schemas.openxmlformats.org/officeDocument/2006/relationships/slide" Target="/ppt/slides/slide9.xml"/><Relationship Id="R6c18e104605a458e" Type="http://schemas.openxmlformats.org/officeDocument/2006/relationships/slide" Target="/ppt/slides/slide10.xml"/><Relationship Id="R64e5a06bf64b4428" Type="http://schemas.openxmlformats.org/officeDocument/2006/relationships/slide" Target="/ppt/slides/slide11.xml"/><Relationship Id="R0106b631de1c4532" Type="http://schemas.openxmlformats.org/officeDocument/2006/relationships/slide" Target="/ppt/slides/slide12.xml"/><Relationship Id="R72aeb1bee55f4396" Type="http://schemas.openxmlformats.org/officeDocument/2006/relationships/slide" Target="/ppt/slides/slide13.xml"/><Relationship Id="Ra06642106ca446ef" Type="http://schemas.openxmlformats.org/officeDocument/2006/relationships/slide" Target="/ppt/slides/slide14.xml"/><Relationship Id="Rfc917f71f55744df" Type="http://schemas.openxmlformats.org/officeDocument/2006/relationships/slide" Target="/ppt/slides/slide15.xml"/><Relationship Id="R7bcf9959652d4ae1" Type="http://schemas.openxmlformats.org/officeDocument/2006/relationships/slide" Target="/ppt/slides/slide16.xml"/><Relationship Id="R5b129e49c7fe48f8" Type="http://schemas.openxmlformats.org/officeDocument/2006/relationships/slide" Target="/ppt/slides/slide1.xml"/><Relationship Id="R4a46aa350b2b4213" Type="http://schemas.openxmlformats.org/officeDocument/2006/relationships/slide" Target="/ppt/slides/slide57.xml"/><Relationship Id="Raf5993d91f804801" Type="http://schemas.openxmlformats.org/officeDocument/2006/relationships/hyperlink" Target="https://giophysics.com/lessons/powerpoints/" TargetMode="External"/><Relationship Id="R64bf603612b845bf" Type="http://schemas.openxmlformats.org/officeDocument/2006/relationships/notesSlide" Target="/ppt/notesSlides/interactive-notesSlide1.xml"/></Relationships>
</file>

<file path=ppt/slides/_rels/slide57.xml.rels>&#65279;<?xml version="1.0" encoding="utf-8"?><Relationships xmlns="http://schemas.openxmlformats.org/package/2006/relationships"><Relationship Id="R0b16e5cb41c6446e" Type="http://schemas.openxmlformats.org/officeDocument/2006/relationships/slideLayout" Target="/ppt/slideLayouts/interactive-slideLayout6.xml"/><Relationship Id="Rdadd1eed2ffa4054" Type="http://schemas.openxmlformats.org/officeDocument/2006/relationships/slide" Target="/ppt/slides/slide17.xml"/><Relationship Id="R789e1b2fa7d844ca" Type="http://schemas.openxmlformats.org/officeDocument/2006/relationships/slide" Target="/ppt/slides/slide18.xml"/><Relationship Id="Re46dc1fc497b4589" Type="http://schemas.openxmlformats.org/officeDocument/2006/relationships/slide" Target="/ppt/slides/slide19.xml"/><Relationship Id="R553ed0067b4f4100" Type="http://schemas.openxmlformats.org/officeDocument/2006/relationships/slide" Target="/ppt/slides/slide20.xml"/><Relationship Id="R8b9e5ac61b76470d" Type="http://schemas.openxmlformats.org/officeDocument/2006/relationships/slide" Target="/ppt/slides/slide21.xml"/><Relationship Id="R817f5862594a4c69" Type="http://schemas.openxmlformats.org/officeDocument/2006/relationships/slide" Target="/ppt/slides/slide22.xml"/><Relationship Id="R5a89067b57434014" Type="http://schemas.openxmlformats.org/officeDocument/2006/relationships/slide" Target="/ppt/slides/slide23.xml"/><Relationship Id="R80c5797550ac4574" Type="http://schemas.openxmlformats.org/officeDocument/2006/relationships/slide" Target="/ppt/slides/slide24.xml"/><Relationship Id="Rec0537dc27ba4fbd" Type="http://schemas.openxmlformats.org/officeDocument/2006/relationships/slide" Target="/ppt/slides/slide25.xml"/><Relationship Id="R8f86f8a382af4910" Type="http://schemas.openxmlformats.org/officeDocument/2006/relationships/slide" Target="/ppt/slides/slide26.xml"/><Relationship Id="R15dc39daab8447fb" Type="http://schemas.openxmlformats.org/officeDocument/2006/relationships/slide" Target="/ppt/slides/slide27.xml"/><Relationship Id="Rc070f02f62ed4459" Type="http://schemas.openxmlformats.org/officeDocument/2006/relationships/slide" Target="/ppt/slides/slide28.xml"/><Relationship Id="R42128dda00824ea9" Type="http://schemas.openxmlformats.org/officeDocument/2006/relationships/slide" Target="/ppt/slides/slide29.xml"/><Relationship Id="R58d868a947514a1e" Type="http://schemas.openxmlformats.org/officeDocument/2006/relationships/slide" Target="/ppt/slides/slide30.xml"/><Relationship Id="R06606929745547fb" Type="http://schemas.openxmlformats.org/officeDocument/2006/relationships/slide" Target="/ppt/slides/slide31.xml"/><Relationship Id="R5aeee41c09364c22" Type="http://schemas.openxmlformats.org/officeDocument/2006/relationships/slide" Target="/ppt/slides/slide32.xml"/><Relationship Id="Rc0768f4f4e93410d" Type="http://schemas.openxmlformats.org/officeDocument/2006/relationships/slide" Target="/ppt/slides/slide1.xml"/><Relationship Id="R7dfdd6cedb3a495c" Type="http://schemas.openxmlformats.org/officeDocument/2006/relationships/slide" Target="/ppt/slides/slide56.xml"/><Relationship Id="R5566b2da368b4ad4" Type="http://schemas.openxmlformats.org/officeDocument/2006/relationships/slide" Target="/ppt/slides/slide58.xml"/><Relationship Id="Re7f8aa27399e4907" Type="http://schemas.openxmlformats.org/officeDocument/2006/relationships/hyperlink" Target="https://giophysics.com/lessons/powerpoints/" TargetMode="External"/><Relationship Id="Redc1e6faabd14e7a" Type="http://schemas.openxmlformats.org/officeDocument/2006/relationships/notesSlide" Target="/ppt/notesSlides/interactive-notesSlide2.xml"/></Relationships>
</file>

<file path=ppt/slides/_rels/slide58.xml.rels>&#65279;<?xml version="1.0" encoding="utf-8"?><Relationships xmlns="http://schemas.openxmlformats.org/package/2006/relationships"><Relationship Id="R5295ec26053c4061" Type="http://schemas.openxmlformats.org/officeDocument/2006/relationships/slideLayout" Target="/ppt/slideLayouts/interactive-slideLayout6.xml"/><Relationship Id="R20da023b1ed74c55" Type="http://schemas.openxmlformats.org/officeDocument/2006/relationships/slide" Target="/ppt/slides/slide33.xml"/><Relationship Id="Rf917045f52894494" Type="http://schemas.openxmlformats.org/officeDocument/2006/relationships/slide" Target="/ppt/slides/slide34.xml"/><Relationship Id="R37838487300649ad" Type="http://schemas.openxmlformats.org/officeDocument/2006/relationships/slide" Target="/ppt/slides/slide35.xml"/><Relationship Id="Rf71921866fa7467d" Type="http://schemas.openxmlformats.org/officeDocument/2006/relationships/slide" Target="/ppt/slides/slide36.xml"/><Relationship Id="R86bb53bb77e94d78" Type="http://schemas.openxmlformats.org/officeDocument/2006/relationships/slide" Target="/ppt/slides/slide37.xml"/><Relationship Id="Rbcc652212883422b" Type="http://schemas.openxmlformats.org/officeDocument/2006/relationships/slide" Target="/ppt/slides/slide38.xml"/><Relationship Id="Rb7581468dc6f48bb" Type="http://schemas.openxmlformats.org/officeDocument/2006/relationships/slide" Target="/ppt/slides/slide39.xml"/><Relationship Id="R4c1b73007fa242bf" Type="http://schemas.openxmlformats.org/officeDocument/2006/relationships/slide" Target="/ppt/slides/slide40.xml"/><Relationship Id="Rfd62bda8c82e437a" Type="http://schemas.openxmlformats.org/officeDocument/2006/relationships/slide" Target="/ppt/slides/slide41.xml"/><Relationship Id="R1c53da3ba3e0480e" Type="http://schemas.openxmlformats.org/officeDocument/2006/relationships/slide" Target="/ppt/slides/slide42.xml"/><Relationship Id="R3328d30c62fa4b7e" Type="http://schemas.openxmlformats.org/officeDocument/2006/relationships/slide" Target="/ppt/slides/slide43.xml"/><Relationship Id="Rac3d261d12694528" Type="http://schemas.openxmlformats.org/officeDocument/2006/relationships/slide" Target="/ppt/slides/slide44.xml"/><Relationship Id="R6aaa25d70da34dcf" Type="http://schemas.openxmlformats.org/officeDocument/2006/relationships/slide" Target="/ppt/slides/slide45.xml"/><Relationship Id="Rc4fe6fda57d94687" Type="http://schemas.openxmlformats.org/officeDocument/2006/relationships/slide" Target="/ppt/slides/slide46.xml"/><Relationship Id="R2c47bb58f2d84791" Type="http://schemas.openxmlformats.org/officeDocument/2006/relationships/slide" Target="/ppt/slides/slide47.xml"/><Relationship Id="R05f31ce3740946a6" Type="http://schemas.openxmlformats.org/officeDocument/2006/relationships/slide" Target="/ppt/slides/slide48.xml"/><Relationship Id="Rf1eb5752ad7d4276" Type="http://schemas.openxmlformats.org/officeDocument/2006/relationships/slide" Target="/ppt/slides/slide1.xml"/><Relationship Id="R573a9c0813674c7c" Type="http://schemas.openxmlformats.org/officeDocument/2006/relationships/slide" Target="/ppt/slides/slide57.xml"/><Relationship Id="Ra1775db2ffde4212" Type="http://schemas.openxmlformats.org/officeDocument/2006/relationships/slide" Target="/ppt/slides/slide59.xml"/><Relationship Id="R720f22fed7654974" Type="http://schemas.openxmlformats.org/officeDocument/2006/relationships/hyperlink" Target="https://giophysics.com/lessons/powerpoints/" TargetMode="External"/><Relationship Id="Rc688489d1d1049a9" Type="http://schemas.openxmlformats.org/officeDocument/2006/relationships/notesSlide" Target="/ppt/notesSlides/interactive-notesSlide3.xml"/></Relationships>
</file>

<file path=ppt/slides/_rels/slide59.xml.rels>&#65279;<?xml version="1.0" encoding="utf-8"?><Relationships xmlns="http://schemas.openxmlformats.org/package/2006/relationships"><Relationship Id="R68b3b1cc39d9499d" Type="http://schemas.openxmlformats.org/officeDocument/2006/relationships/slideLayout" Target="/ppt/slideLayouts/interactive-slideLayout6.xml"/><Relationship Id="R5a7849c70f5d4385" Type="http://schemas.openxmlformats.org/officeDocument/2006/relationships/slide" Target="/ppt/slides/slide49.xml"/><Relationship Id="Ra72f21b0fb774d34" Type="http://schemas.openxmlformats.org/officeDocument/2006/relationships/slide" Target="/ppt/slides/slide50.xml"/><Relationship Id="Rf2c6a977c789415e" Type="http://schemas.openxmlformats.org/officeDocument/2006/relationships/slide" Target="/ppt/slides/slide51.xml"/><Relationship Id="Rcbc24792daeb493d" Type="http://schemas.openxmlformats.org/officeDocument/2006/relationships/slide" Target="/ppt/slides/slide52.xml"/><Relationship Id="R03515c5986104404" Type="http://schemas.openxmlformats.org/officeDocument/2006/relationships/slide" Target="/ppt/slides/slide53.xml"/><Relationship Id="Rb96d71e3d4fe41c6" Type="http://schemas.openxmlformats.org/officeDocument/2006/relationships/slide" Target="/ppt/slides/slide54.xml"/><Relationship Id="Rbde8cbb1b6904f7e" Type="http://schemas.openxmlformats.org/officeDocument/2006/relationships/slide" Target="/ppt/slides/slide55.xml"/><Relationship Id="R3de3e33d104d4f9b" Type="http://schemas.openxmlformats.org/officeDocument/2006/relationships/slide" Target="/ppt/slides/slide1.xml"/><Relationship Id="R37b1275e829d432b" Type="http://schemas.openxmlformats.org/officeDocument/2006/relationships/slide" Target="/ppt/slides/slide58.xml"/><Relationship Id="Re2ece3e40cad493c" Type="http://schemas.openxmlformats.org/officeDocument/2006/relationships/hyperlink" Target="https://giophysics.com/lessons/powerpoints/" TargetMode="External"/><Relationship Id="R286ba37bccbe466c"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II · Final Examination</a:t>
            </a:r>
          </a:p>
        </p:txBody>
      </p:sp>
      <p:sp>
        <p:nvSpPr>
          <p:cNvPr id="5" name="text"/>
          <p:cNvSpPr txBox="1"/>
          <p:nvPr/>
        </p:nvSpPr>
        <p:spPr>
          <a:xfrm>
            <a:off x="558800" y="203835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A cumulative final on calculus-based electricity, magnetism, optics and modern physics, weighted towards sources of magnetic fields, electromagnetic induction, inductance and AC circuits, Maxwell's equations and electromagnetic waves, geometric and physical optics, and the photon and matter-wave evidence of modern physics. The earlier units return through superposed Coulomb forces and stable equilibrium, electric potential, capacitor design, internal resistance, RC transients and charged-particle motion.</a:t>
            </a:r>
          </a:p>
        </p:txBody>
      </p:sp>
      <p:sp>
        <p:nvSpPr>
          <p:cNvPr id="6" name="panel"/>
          <p:cNvSpPr/>
          <p:nvPr/>
        </p:nvSpPr>
        <p:spPr>
          <a:xfrm>
            <a:off x="558800" y="3092450"/>
            <a:ext cx="11074400" cy="12700"/>
          </a:xfrm>
          <a:prstGeom prst="rect">
            <a:avLst/>
          </a:prstGeom>
          <a:solidFill>
            <a:srgbClr val="C6C8BB"/>
          </a:solidFill>
          <a:ln>
            <a:noFill/>
          </a:ln>
        </p:spPr>
      </p:sp>
      <p:sp>
        <p:nvSpPr>
          <p:cNvPr id="7" name="fact-label"/>
          <p:cNvSpPr txBox="1"/>
          <p:nvPr/>
        </p:nvSpPr>
        <p:spPr>
          <a:xfrm>
            <a:off x="558800" y="327025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27025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373888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73888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117 in total — all Core course</a:t>
            </a:r>
          </a:p>
        </p:txBody>
      </p:sp>
      <p:sp>
        <p:nvSpPr>
          <p:cNvPr id="11" name="fact-label"/>
          <p:cNvSpPr txBox="1"/>
          <p:nvPr/>
        </p:nvSpPr>
        <p:spPr>
          <a:xfrm>
            <a:off x="558800" y="401764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01764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19 questions</a:t>
            </a:r>
          </a:p>
        </p:txBody>
      </p:sp>
      <p:sp>
        <p:nvSpPr>
          <p:cNvPr id="13" name="fact-label"/>
          <p:cNvSpPr txBox="1"/>
          <p:nvPr/>
        </p:nvSpPr>
        <p:spPr>
          <a:xfrm>
            <a:off x="558800" y="429641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29641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6   ·   Demanding 11   ·   Discriminating 2</a:t>
            </a:r>
          </a:p>
        </p:txBody>
      </p:sp>
      <p:sp>
        <p:nvSpPr>
          <p:cNvPr id="15" name="fact-label"/>
          <p:cNvSpPr txBox="1"/>
          <p:nvPr/>
        </p:nvSpPr>
        <p:spPr>
          <a:xfrm>
            <a:off x="558800" y="45751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5751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UPII-01, UPII-02, UPII-03, UPII-04, UPII-05, UPII-06, UPII-07, UPII-08, UPII-09, UPII-10, UPII-11, UPII-12, UPII-13, UPII-14, UPII-15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UPII-01.04, UPII-01.05, UPII-02.03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thin, smooth insulating ring of radius R is held fixed, and gravity can be neglected. Point charges +Q are fixed at the two ends of one diameter of the ring, and a small bead carrying charge +q, with q &gt; 0, is threaded on the ring so that it can slide freely round it. The bead is placed at a point on the ring a quarter of a turn from each fixed charge. Which statement is correct?</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electric field of the fixed charges is zero at that point, so the bead would stay there even if the ring were removed.</a:t>
            </a:r>
          </a:p>
        </p:txBody>
      </p:sp>
      <p:sp>
        <p:nvSpPr>
          <p:cNvPr id="16" name="choice-letter"/>
          <p:cNvSpPr txBox="1"/>
          <p:nvPr/>
        </p:nvSpPr>
        <p:spPr>
          <a:xfrm>
            <a:off x="558800" y="25361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field there is not zero but points radially outwards, at right angles to the ring, and a bead nudged a short way along the ring is pushed back towards that point.</a:t>
            </a:r>
          </a:p>
        </p:txBody>
      </p:sp>
      <p:sp>
        <p:nvSpPr>
          <p:cNvPr id="18" name="choice-letter"/>
          <p:cNvSpPr txBox="1"/>
          <p:nvPr/>
        </p:nvSpPr>
        <p:spPr>
          <a:xfrm>
            <a:off x="558800" y="306324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06324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field there is not zero but points radially outwards, and a bead nudged a short way along the ring is pushed on towards the nearer fixed charge.</a:t>
            </a:r>
          </a:p>
        </p:txBody>
      </p:sp>
      <p:sp>
        <p:nvSpPr>
          <p:cNvPr id="20" name="choice-letter"/>
          <p:cNvSpPr txBox="1"/>
          <p:nvPr/>
        </p:nvSpPr>
        <p:spPr>
          <a:xfrm>
            <a:off x="558800" y="359029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59029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bead cannot be in equilibrium at that point, because both fixed charges repel it; only a negatively charged bead could rest there.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field there is not zero but points radially outwards, at right angles to the ring, and a bead nudged a short way along the ring is pushed back towards that point.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70878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fixed charge is a distance R√2 from the quarter point and produces a field of magnitude kQ/(2R²) there, where k = 1/(4πε₀), directed away from itself. By symmetry the components along the ring cancel and the components along the radius add, giving √2kQ/(2R²) radially outwards; the only point where the field of the two fixed charges vanishes is the centre of the ring. A mistakes an equilibrium for a null point: the bead is at rest only because the ring pushes inwards on it, balancing the outward electric force, and without the ring it would be driven away from the centre. C forgets what a nudge along the ring does to the two distances: the bead moves closer to one fixed charge and further from the other, so the push along the ring from the nearer charge grows while the opposing push from the further charge shrinks, and the bead is driven back; the quarter point is a minimum of potential energy along the ring. D confuses equilibrium with the absence of force: both repulsions act, but their components along the ring are equal and opposite and the ring supplies the rest. A negative bead would also be in equilibrium at that point, but a nudge would then be amplified rather than undone, so its equilibrium would be unstable.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UPII-04.06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region of space the electric potential is V(x, y) = αx²y − βy, with α = 20 V/m³ and β = 30 V/m. What is the electric field at the point (x, y) = (1.0 m, 2.0 m)?</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(−80 î + 10 ĵ) V/m</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(+80 î − 10 ĵ) V/m</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 î + 10 ĵ) V/m</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 î − 80 ĵ) V/m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(−80 î + 10 ĵ) V/m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field is minus the gradient of the potential: E_x = −∂V/∂x = −2αxy = −80 V/m and E_y = −∂V/∂y = −(αx² − β) = +10 V/m. B gives both components the sign of the gradient itself, the field of a candidate who forgets that E points down the potential slope. C drops the factor of 2 from differentiating x², a slip that leaves E_y untouched and so looks half right. D attaches each derivative to the wrong component, taking E_x from ∂V/∂y and E_y from ∂V/∂x; the numbers are the right ones, which is exactly what makes it convincing.</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UPII-06.06, UPII-06.08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cordless drill runs from a battery pack. A high-resistance voltmeter across the pack's terminals reads 18.0 V while the drill is switched off and 16.8 V while the drill draws a steady current of 8.0 A. Model the pack as a constant emf in series with a constant internal resistance. At what rate is energy dissipated as heat inside the pack while the drill runs?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144 W</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134 W</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9.6 W</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2.16 × 10³ W</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9.6 W</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terminal voltage falls by 1.2 V when 8.0 A flows, and that fall is the potential difference across the internal resistance, so r = (1.2 V)/(8.0 A) = 0.15 Ω and the heating rate inside the pack is I²r = (8.0 A)²(0.15 Ω) = 9.6 W, the same as (1.2 V)(8.0 A). A is εI = (18.0 V)(8.0 A), the whole rate at which the emf does work, which counts the energy delivered to the drill as well as the heat left in the pack. B is the terminal voltage times the current, (16.8 V)(8.0 A) = 134 W: this is the power delivered to the drill, the energy that leaves the pack rather than the energy that stays in it. D is ε²/r, the heating rate if the terminals were short-circuited; it puts the whole emf across the internal resistance, which happens only when the external resistance is zero, not while the drill is running.</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UPII-08.02, UPII-08.03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Electrons leave a small source inside a long solenoid, each moving at 30° to the solenoid's axis. Inside the solenoid the magnetic field is uniform and parallel to the axis, and there is no electric field, so each electron follows a helix whose axis is parallel to the field. What is the ratio of the pitch of the helix, the distance an electron moves parallel to the axis during one revolution, to the radius of the helix?</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2π/√3</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π√3</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2π</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2π√3</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2π√3</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Resolve the velocity along and across the field. The perpendicular component v sin 30° drives the circular motion, with radius r = mv sin 30°/(eB) and period T = 2πm/(eB), which does not depend on the speed. The magnetic force has no component along the field, so the parallel component v cos 30° stays constant and carries the electron a pitch p = (v cos 30°)T = 2πmv cos 30°/(eB) in one revolution. The ratio is p/r = 2π cot 30° = 2π√3 ≈ 10.9, whatever the speed, the field strength or the electron's charge and mass. A comes from interchanging the components, putting sin 30° into the pitch and cos 30° into the radius. B compares the pitch with the diameter rather than the radius, or counts half a period as one revolution. C assumes the electron advances one circumference per revolution, which is true only when the two components are equal, at 45° to the field.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UPII-09.05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long straight hollow cylindrical conductor has inner radius 2.0 cm and outer radius 4.0 cm, and carries a steady current of 12 A distributed uniformly over the metal's cross-section. Take μ₀ = 4π × 10⁻⁷ T⋅m/A. What is the magnitude of the magnetic field at a distance of 3.0 cm from the axis?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zero</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8.0 × 10⁻⁵ T</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4.5 × 10⁻⁵ T</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3.3 × 10⁻⁵ 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3.3 × 10⁻⁵ 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symmetry B is azimuthal and uniform on a circle of radius 3.0 cm about the axis, so Ampère's law gives B(2πr) = μ₀I_enc. The enclosed current is the fraction of the metal inside that circle, I_enc = 12 A × (3.0² − 2.0²)/(4.0² − 2.0²) = 5.0 A, so B = μ₀(5.0 A)/(2π × 0.030 m) = 3.3 × 10⁻⁵ T. B uses the whole 12 A, as if the point lay outside the conductor. C takes the enclosed fraction as r²/b², the rule for a solid wire, and so counts current in the hollow core where there is none. A carries over the electrostatic result that the field inside a conductor vanishes; that is true of E in equilibrium, not of the magnetic field of a current flowing through the metal.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UPII-10.03, UPII-10.06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strong cylindrical magnet is dropped down the centre of a long vertical copper pipe and soon falls at a steady speed far below that of free fall. Copper is not ferromagnetic. Which statement correctly explains the motion?</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magnet magnetises the copper, which then attracts it upwards in the way an iron pipe would.</a:t>
            </a:r>
          </a:p>
        </p:txBody>
      </p:sp>
      <p:sp>
        <p:nvSpPr>
          <p:cNvPr id="16" name="choice-letter"/>
          <p:cNvSpPr txBox="1"/>
          <p:nvPr/>
        </p:nvSpPr>
        <p:spPr>
          <a:xfrm>
            <a:off x="558800" y="232156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Eddy currents flow only in the pipe just below the magnet, where the flux is increasing; above the magnet the flux is decreasing, so no current is induced there.</a:t>
            </a:r>
          </a:p>
        </p:txBody>
      </p:sp>
      <p:sp>
        <p:nvSpPr>
          <p:cNvPr id="18" name="choice-letter"/>
          <p:cNvSpPr txBox="1"/>
          <p:nvPr/>
        </p:nvSpPr>
        <p:spPr>
          <a:xfrm>
            <a:off x="558800" y="284861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84861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Eddy currents circulate in opposite senses in the pipe just below and just above the magnet; each exerts an upward force on the magnet, and the gravitational energy the magnet loses is dissipated in the pipe.</a:t>
            </a:r>
          </a:p>
        </p:txBody>
      </p:sp>
      <p:sp>
        <p:nvSpPr>
          <p:cNvPr id="20" name="choice-letter"/>
          <p:cNvSpPr txBox="1"/>
          <p:nvPr/>
        </p:nvSpPr>
        <p:spPr>
          <a:xfrm>
            <a:off x="558800" y="3375660"/>
            <a:ext cx="381000" cy="41275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375660"/>
            <a:ext cx="10566400" cy="41275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Eddy currents circulate in the same sense above and below the magnet, and the steady speed is reached once the pipe has warmed enough for its resistance to stop them growing.</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49530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Eddy currents circulate in opposite senses in the pipe just below and just above the magnet; each exerts an upward force on the magnet, and the gravitational energy the magnet loses is dissipated in the pipe.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51892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Below the magnet the flux through each ring of the pipe is increasing, so the induced current opposes the increase and repels the magnet; above it the flux is decreasing, so the induced current acts to maintain the flux and attracts the magnet back. The two rings carry currents in opposite senses, yet both forces on the magnet point up, and at the steady speed their sum equals the weight while the lost gravitational energy becomes internal energy of the copper. A fails for copper, whose magnetisation is negligible, and would fail even for iron: a long uniform ferromagnetic pipe pulls the magnet sideways towards its wall, not upwards along the axis. A copper pipe with a slot cut along its length also slows the magnet far less, because the slot interrupts the circulating currents, which a magnetisation mechanism cannot explain. B applies Lenz's law only to increasing flux, but a decreasing flux induces a current just as surely. D gets the sense of the currents wrong and invents a thermal cause for the steady speed, which is really set by a drag force that grows in proportion to the speed.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UPII-11.06, UPII-11.07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series RLC circuit is driven by a sinusoidal source at its resonant frequency f₀. The source frequency is then raised to 2f₀ with the source amplitude unchanged. Which statement describes the circuit at 2f₀? (X_L and X_C are the inductive and capacitive reactances.)</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X_L = 2X_C, and the current leads the source emf</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X_L = 4X_C, and the current lags the source emf</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X_L = 4X_C, and the current leads the source emf</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X_L = X_C still, because L and C have not changed, so the impedance is still R</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X_L = 4X_C, and the current lags the source emf</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f₀ the two reactances are equal. Doubling the frequency doubles X_L = 2πfL and halves X_C = 1/(2πfC), so X_L = 4X_C; the circuit is inductive, and in an inductive circuit the current lags the emf. A doubles X_L but forgets that X_C falls at the same time. C has the ratio right and the phase backwards: a leading current belongs to a capacitive circuit, below resonance. D treats resonance as a property of the components alone, when it is a property of those components at one particular frequency.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UPII-12.06, UPII-12.07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electric field of a plane electromagnetic wave in vacuum is E = E₀ sin(kz + ωt) ĵ, where E₀, k and ω are positive constants and c is the speed of light. Which expression gives the magnetic field of the wave?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 = (E₀/c) sin(kz + ωt) î</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 = −(E₀/c) sin(kz + ωt) î</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 = cE₀ sin(kz + ωt) î</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B = (E₀/c) sin(kz + ωt) k̂</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B = (E₀/c) sin(kz + ωt) î</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phase kz + ωt stays constant if z decreases as t increases, so this wave travels towards −z. The energy flux S = E × B/μ₀ must then point along −k̂; with E along ĵ that needs B along +î, because ĵ × î = −k̂, and the amplitudes are related by B₀ = E₀/c. Faraday's law confirms it: −∂E_y/∂z = −kE₀cos(kz + ωt) equals −∂B_x/∂t only for the field in A. B gives the magnetic field the orientation, −î, that belongs to a wave travelling towards +z; with this E it would make S point along +k̂, against the direction the wave actually travels, and it is chosen by a candidate who assumes a wave always moves forwards without reading the sign in the phase. C inverts the amplitude relation, giving a magnetic field about 10¹⁷ times too large. D puts B along the direction of propagation, but a field that varies only with z can have no varying z-component without violating Gauss's law for magnetism: electromagnetic waves in vacuum are transverse.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UPII-13.02, UPII-13.03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Light travelling in glass of refractive index 1.52 meets a flat boundary with water of refractive index 1.33. Above what angle of incidence, measured from the normal, is the light totally internally reflected?</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41.1°</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48.8°</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61.0°</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 angle: total internal reflection requires the second medium to be air or vacuum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61.0°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Total internal reflection needs only that the second medium have the lower refractive index. At the critical angle the refracted ray grazes the boundary, so 1.52 sin θc = 1.33 sin 90° and θc = sin⁻¹(1.33/1.52) = 61.0°. A is sin⁻¹(1/1.52), the critical angle for glass to air, the value a candidate remembers rather than works out. B is sin⁻¹(1/1.33), the critical angle for water to air, reached by dropping the glass out of the problem. D mistakes the everyday example for the condition: every boundary from a higher to a lower index has a critical angle, and it is larger the closer the two indices are.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UPII-15.05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electron is accelerated from rest through a potential difference of 150 V. Take h = 6.63 × 10⁻³⁴ J⋅s, mₑ = 9.11 × 10⁻³¹ kg, e = 1.60 × 10⁻¹⁹ C and c = 3.00 × 10⁸ m/s. What is the electron's de Broglie wavelength?</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8.29 nm</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0.142 nm</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0.00243 nm</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0.100 nm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0.100 nm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kinetic energy is eV = 2.40 × 10⁻¹⁷ J, tiny beside mₑc², so the classical momentum p = √(2mₑeV) = 6.61 × 10⁻²⁴ kg⋅m/s is adequate and λ = h/p = 1.00 × 10⁻¹⁰ m = 0.100 nm. A is hc/(eV), the wavelength of a 150 eV photon, which applies E = pc to a particle with mass. B drops the factor of 2 inside the square root, which is what happens when the kinetic energy is written as mv² instead of ½mv². C is h/(mₑc), the Compton wavelength, which replaces the electron's actual speed with the speed of light.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UPII-03.04, UPII-04.08, UPII-05.05, UPII-05.07, UPII-05.08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The storage capacitor of a laboratory pulse generator is a hollow metal globe of radius b = 0.200 m with a metal ball of radius a = 0.120 m supported by an insulating rod at its centre. Transformer oil, of dielectric constant κ = 2.2 and dielectric strength 1.2 × 10⁷ V/m, fills the globe exactly up to the horizontal plane through its centre, so that the oil occupies the lower half of the gap between ball and globe; the upper half of the gap contains air, of dielectric constant 1.00 and dielectric strength 3.0 × 10⁶ V/m. The ball is charged positive, to a potential difference of 100 kV relative to the globe, and the capacitor is then disconnected from the supply. Treat the wall of the globe as thin and neglect the supporting rod. Take ε₀ = 8.85 × 10⁻¹² F/m.</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30480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Gauss's law, show that if air alone filled the whole gap the capacitance would be C₀ = 4πε₀ab/(b − a). Hence, by explaining why the field in the half-filled gap is radial and has the same magnitude in the oil and in the air at the same distance from the centre, show that the half-filled capacitor has C = 2π(1 + κ)ε₀ab/(b − a).</a:t>
            </a:r>
          </a:p>
        </p:txBody>
      </p:sp>
      <p:sp>
        <p:nvSpPr>
          <p:cNvPr id="17" name="part-ref"/>
          <p:cNvSpPr txBox="1"/>
          <p:nvPr/>
        </p:nvSpPr>
        <p:spPr>
          <a:xfrm>
            <a:off x="558800" y="37820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7820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40182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capacitance, the charge on the ball, and the magnitude of the electric field in the gap next to the surface of the ball, when the potential difference is 100 kV.</a:t>
            </a:r>
          </a:p>
        </p:txBody>
      </p:sp>
      <p:sp>
        <p:nvSpPr>
          <p:cNvPr id="20" name="part-ref"/>
          <p:cNvSpPr txBox="1"/>
          <p:nvPr/>
        </p:nvSpPr>
        <p:spPr>
          <a:xfrm>
            <a:off x="558800" y="45542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5542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47904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free charge per unit area on the half of the ball's surface in contact with the oil and on the half in contact with the air, and check that together they carry the charge found in (b).</a:t>
            </a:r>
          </a:p>
        </p:txBody>
      </p:sp>
      <p:sp>
        <p:nvSpPr>
          <p:cNvPr id="23" name="part-ref"/>
          <p:cNvSpPr txBox="1"/>
          <p:nvPr/>
        </p:nvSpPr>
        <p:spPr>
          <a:xfrm>
            <a:off x="558800" y="53263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53263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55626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the capacitor still disconnected, the oil is drained out through a valve in the bottom of the globe and air takes its place. Predict the potential difference that the charge on the ball would produce with air alone in the gap, and whether the air could withstand it.</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Gaussian sphere of radius r, a &lt; r &lt; b, concentric with the ball: by symmetry E is radial and uniform over it, so 4πr²E = Q/ε₀ and E = Q/(4πε₀r²)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 E dr from r = a to r = b = (Q/(4πε₀))(1/a − 1/b), so C₀ = Q/V = 4πε₀ab/(b − a)</a:t>
            </a:r>
          </a:p>
        </p:txBody>
      </p:sp>
      <p:sp>
        <p:nvSpPr>
          <p:cNvPr id="19" name="ms-tick"/>
          <p:cNvSpPr txBox="1"/>
          <p:nvPr/>
        </p:nvSpPr>
        <p:spPr>
          <a:xfrm>
            <a:off x="558800" y="20935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radial field E = A/r² in each half lies along the flat oil–air boundary with no component across it; because the ball and the globe are equipotentials, ∫ E dr from a to b is the same V along every radius, which forces the same A in the oil and in the air and keeps the tangential field continuous at the boundary, so the two halves share one potential difference and act as capacitors in parallel</a:t>
            </a:r>
          </a:p>
        </p:txBody>
      </p:sp>
      <p:sp>
        <p:nvSpPr>
          <p:cNvPr id="21" name="ms-tick"/>
          <p:cNvSpPr txBox="1"/>
          <p:nvPr/>
        </p:nvSpPr>
        <p:spPr>
          <a:xfrm>
            <a:off x="558800" y="2726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726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air half has capacitance C₀/2 and the oil half κC₀/2, so C = (1 + κ)C₀/2 = 2π(1 + κ)ε₀ab/(b − a)</a:t>
            </a:r>
          </a:p>
        </p:txBody>
      </p:sp>
      <p:sp>
        <p:nvSpPr>
          <p:cNvPr id="23" name="text"/>
          <p:cNvSpPr txBox="1"/>
          <p:nvPr/>
        </p:nvSpPr>
        <p:spPr>
          <a:xfrm>
            <a:off x="812800" y="305625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stack the oil and the air as capacitors in series have put the boundary in the wrong place: layers in series need a boundary across the field lines, whereas this boundary runs along them, so the halves share the potential difference and their capacitances add. The step from C₀ to C earns nothing without the reason the field is the same in both media.</a:t>
            </a:r>
          </a:p>
        </p:txBody>
      </p:sp>
      <p:sp>
        <p:nvSpPr>
          <p:cNvPr id="24" name="ms-ref"/>
          <p:cNvSpPr txBox="1"/>
          <p:nvPr/>
        </p:nvSpPr>
        <p:spPr>
          <a:xfrm>
            <a:off x="558800" y="3703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5" name="ms-objective"/>
          <p:cNvSpPr txBox="1"/>
          <p:nvPr/>
        </p:nvSpPr>
        <p:spPr>
          <a:xfrm>
            <a:off x="11400482" y="3703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6" name="ms-tick"/>
          <p:cNvSpPr txBox="1"/>
          <p:nvPr/>
        </p:nvSpPr>
        <p:spPr>
          <a:xfrm>
            <a:off x="558800" y="3944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44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 2π(3.2)(8.85 × 10⁻¹² F/m)(0.120 m)(0.200 m)/(0.080 m) = 5.34 × 10⁻¹¹ F (53.4 pF)</a:t>
            </a:r>
          </a:p>
        </p:txBody>
      </p:sp>
      <p:sp>
        <p:nvSpPr>
          <p:cNvPr id="28" name="ms-tick"/>
          <p:cNvSpPr txBox="1"/>
          <p:nvPr/>
        </p:nvSpPr>
        <p:spPr>
          <a:xfrm>
            <a:off x="558800" y="4197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197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Q = CV = (5.34 × 10⁻¹¹ F)(1.00 × 10⁵ V) = 5.34 × 10⁻⁶ C</a:t>
            </a:r>
          </a:p>
        </p:txBody>
      </p:sp>
      <p:sp>
        <p:nvSpPr>
          <p:cNvPr id="30" name="ms-tick"/>
          <p:cNvSpPr txBox="1"/>
          <p:nvPr/>
        </p:nvSpPr>
        <p:spPr>
          <a:xfrm>
            <a:off x="558800" y="4451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451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 = Vb/(a(b − a)) = (1.00 × 10⁵ V)(0.200 m)/((0.120 m)(0.080 m)) = 2.08 × 10⁶ V/m, the same in the oil and in the air, and below the 3.0 × 10⁶ V/m that air withstands</a:t>
            </a:r>
          </a:p>
        </p:txBody>
      </p:sp>
      <p:sp>
        <p:nvSpPr>
          <p:cNvPr id="32" name="text"/>
          <p:cNvSpPr txBox="1"/>
          <p:nvPr/>
        </p:nvSpPr>
        <p:spPr>
          <a:xfrm>
            <a:off x="812800" y="497078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Dividing the field in the oil by κ, to 9.5 × 10⁵ V/m, treats the oil as if it faced a fixed charge of its own; here the conductors fix one potential difference along every radius, so the field is the same in both media and it is the charge on the ball that differs between the halves. Using V/(b − a) = 1.25 × 10⁶ V/m, as if the field were uniform, understates the field at the ball by 40%.</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55</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Just outside a conductor the free surface charge density is σ = κε₀E, with κ = 1.00 for the air, and E(a) is the same on both halves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σ_air = (8.85 × 10⁻¹² F/m)(2.08 × 10⁶ V/m) = 1.84 × 10⁻⁵ C/m², and σ_oil = κσ_air = 4.06 × 10⁻⁵ C/m²</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Each half has area 2πa² = 9.05 × 10⁻² m², so Q = 2πa²(σ_oil + σ_air) = 5.34 × 10⁻⁶ C, agreeing with (b); the oil-covered half carries κ/(1 + κ) = 69% of it</a:t>
            </a:r>
          </a:p>
        </p:txBody>
      </p:sp>
      <p:sp>
        <p:nvSpPr>
          <p:cNvPr id="21" name="text"/>
          <p:cNvSpPr txBox="1"/>
          <p:nvPr/>
        </p:nvSpPr>
        <p:spPr>
          <a:xfrm>
            <a:off x="812800" y="261302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assume a conductor always spreads its charge evenly put 2.67 × 10⁻⁶ C on each half. A conductor must be an equipotential, not uniformly charged: the bound charge on the oil next to the ball cancels part of the free charge there, so the oil-covered half draws κ times as much free charge per unit area to keep the field the same on both sides.</a:t>
            </a:r>
          </a:p>
        </p:txBody>
      </p:sp>
      <p:sp>
        <p:nvSpPr>
          <p:cNvPr id="22" name="ms-ref"/>
          <p:cNvSpPr txBox="1"/>
          <p:nvPr/>
        </p:nvSpPr>
        <p:spPr>
          <a:xfrm>
            <a:off x="558800" y="32607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23" name="ms-objective"/>
          <p:cNvSpPr txBox="1"/>
          <p:nvPr/>
        </p:nvSpPr>
        <p:spPr>
          <a:xfrm>
            <a:off x="11400482" y="32607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013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013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charge stays at 5.34 × 10⁻⁶ C while the capacitance falls to C₀ = 2C/(1 + κ) = 33.4 pF, so the potential difference would rise by the factor (1 + κ)/2 = 1.6, to 1.60 × 10⁵ V</a:t>
            </a:r>
          </a:p>
        </p:txBody>
      </p:sp>
      <p:sp>
        <p:nvSpPr>
          <p:cNvPr id="26" name="ms-tick"/>
          <p:cNvSpPr txBox="1"/>
          <p:nvPr/>
        </p:nvSpPr>
        <p:spPr>
          <a:xfrm>
            <a:off x="558800" y="39446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446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field at the surface of the ball would rise by the same factor, to 3.33 × 10⁶ V/m, above the 3.0 × 10⁶ V/m that air withstands, so the air cannot withstand it: breakdown starts next to the ball while the last of the oil is still draining, before the potential difference reaches 1.60 × 10⁵ V</a:t>
            </a:r>
          </a:p>
        </p:txBody>
      </p:sp>
      <p:sp>
        <p:nvSpPr>
          <p:cNvPr id="28" name="text"/>
          <p:cNvSpPr txBox="1"/>
          <p:nvPr/>
        </p:nvSpPr>
        <p:spPr>
          <a:xfrm>
            <a:off x="812800" y="446405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keep the potential difference at 100 kV, as if the supply were still connected, predict no change in the field and a safe gap. With the charge fixed, removing the dielectric lowers the capacitance and raises both the potential difference and the field; and the oil's high dielectric strength never protected the capacitor, because the air half always carried the same field.</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UPII-07.02, UPII-07.03, UPII-07.05, UPII-07.07</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ideal battery of emf ε = 9.0 V, a switch and a resistor R₁ = 30 kΩ are connected in series from the battery's positive terminal to a node P. From node P back to the battery's negative terminal run two branches in parallel: one contains a resistor R₂ = 60 kΩ, the other an initially uncharged capacitor C = 220 μF. The switch is closed at t = 0.</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current in R₁ immediately after the switch is closed, and a long time afterwards.</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29781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Kirchhoff's loop and junction rules, derive the differential equation obeyed by the capacitor voltage V(t), and hence obtain V(t) = V∞(1 − e^(−t/τ)), giving V∞ and τ in terms of ε, R₁, R₂ and C.</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τ, and the time at which the capacitor voltage reaches 4.5 V.</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243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argues that because the capacitor charges through R₁, the time constant must be R₁C = 6.6 s. Evaluate this argument.</a:t>
            </a:r>
          </a:p>
        </p:txBody>
      </p:sp>
      <p:sp>
        <p:nvSpPr>
          <p:cNvPr id="26" name="part-ref"/>
          <p:cNvSpPr txBox="1"/>
          <p:nvPr/>
        </p:nvSpPr>
        <p:spPr>
          <a:xfrm>
            <a:off x="558800" y="466217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84694" y="466217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8" name="text"/>
          <p:cNvSpPr txBox="1"/>
          <p:nvPr/>
        </p:nvSpPr>
        <p:spPr>
          <a:xfrm>
            <a:off x="558800" y="48983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energy stored in the capacitor a long time after the switch is closed.</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 = 0 the uncharged capacitor has no potential difference across it, so P is at the potential of the negative terminal and I₁ = 9.0 V/30 kΩ = 3.0 × 10⁻⁴ A (0.30 mA)</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long time later the capacitor carries no current, so R₁ and R₂ are in series and I₁ = 9.0 V/90 kΩ = 1.0 × 10⁻⁴ A (0.10 mA)</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treat the capacitor as an open circuit at t = 0 give 0.10 mA for both times. The uncharged capacitor behaves as a wire at the first instant and as a break only once charged.</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Loop rule round the battery, R₁ and the capacitor: ε − I₁R₁ − V = 0, so I₁ = (ε − V)/R₁</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Junction rule at P: I₁ = V/R₂ + C dV/dt</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Combining: C dV/dt = ε/R₁ − V(1/R₁ + 1/R₂), which rearranges to τ dV/dt = V∞ − V with V∞ = εR₂/(R₁ + R₂) and τ = CR₁R₂/(R₁ + R₂)</a:t>
            </a:r>
          </a:p>
        </p:txBody>
      </p:sp>
      <p:sp>
        <p:nvSpPr>
          <p:cNvPr id="28" name="ms-tick"/>
          <p:cNvSpPr txBox="1"/>
          <p:nvPr/>
        </p:nvSpPr>
        <p:spPr>
          <a:xfrm>
            <a:off x="558800" y="3843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Separates the variables and integrates with V(0) = 0: ln((V∞ − V)/V∞) = −t/τ, so V(t) = V∞(1 − e^(−t/τ))</a:t>
            </a:r>
          </a:p>
        </p:txBody>
      </p:sp>
      <p:sp>
        <p:nvSpPr>
          <p:cNvPr id="30" name="text"/>
          <p:cNvSpPr txBox="1"/>
          <p:nvPr/>
        </p:nvSpPr>
        <p:spPr>
          <a:xfrm>
            <a:off x="812800" y="4172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junction rule is the step most often missing: a single loop equation with I₁ = C dV/dt ignores the current R₂ draws and reproduces the student's argument in part (d).</a:t>
            </a:r>
          </a:p>
        </p:txBody>
      </p:sp>
      <p:sp>
        <p:nvSpPr>
          <p:cNvPr id="31" name="ms-ref"/>
          <p:cNvSpPr txBox="1"/>
          <p:nvPr/>
        </p:nvSpPr>
        <p:spPr>
          <a:xfrm>
            <a:off x="558800" y="46551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2" name="ms-objective"/>
          <p:cNvSpPr txBox="1"/>
          <p:nvPr/>
        </p:nvSpPr>
        <p:spPr>
          <a:xfrm>
            <a:off x="11400482" y="46551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τ = (220 × 10⁻⁶ F)(20 kΩ) = 4.4 s, with V∞ = 6.0 V</a:t>
            </a:r>
          </a:p>
        </p:txBody>
      </p:sp>
      <p:sp>
        <p:nvSpPr>
          <p:cNvPr id="35" name="ms-tick"/>
          <p:cNvSpPr txBox="1"/>
          <p:nvPr/>
        </p:nvSpPr>
        <p:spPr>
          <a:xfrm>
            <a:off x="558800" y="51492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492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4.5 V = (6.0 V)(1 − e^(−t/τ)) gives e^(−t/τ) = 0.25, so t = τ ln 4 = 6.1 s</a:t>
            </a:r>
          </a:p>
        </p:txBody>
      </p:sp>
      <p:sp>
        <p:nvSpPr>
          <p:cNvPr id="37" name="text"/>
          <p:cNvSpPr txBox="1"/>
          <p:nvPr/>
        </p:nvSpPr>
        <p:spPr>
          <a:xfrm>
            <a:off x="812800" y="547878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9.0 V as the final voltage gives t = τ ln 2 = 3.0 s; the threshold is three-quarters of the way to 6.0 V, not half of the way to 9.0 V.</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argument fails because R₂ diverts part of the current arriving at P: seen from the capacitor, the network is equivalent to a source εR₂/(R₁ + R₂) = 6.0 V behind R₁ and R₂ in parallel, 20 kΩ</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 τ = 4.4 s rather than 6.6 s, and the student's value would place the 4.5 V crossing at 9.1 s instead of 6.1 s, an error of 50% in a timing design</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part rewards a judgement backed by the equivalent resistance, not a restatement of part (b). An answer that says only 'R₂ also matters' earns the first mark at most.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1 mark</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 = ½CV∞² = ½(220 × 10⁻⁶ F)(6.0 V)² = 3.96 × 10⁻³ J (4.0 mJ)</a:t>
            </a:r>
          </a:p>
        </p:txBody>
      </p:sp>
      <p:sp>
        <p:nvSpPr>
          <p:cNvPr id="24" name="text"/>
          <p:cNvSpPr txBox="1"/>
          <p:nvPr/>
        </p:nvSpPr>
        <p:spPr>
          <a:xfrm>
            <a:off x="812800" y="341249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battery emf gives 8.9 mJ; the capacitor ends at the divider voltage across R₂.</a:t>
            </a:r>
          </a:p>
        </p:txBody>
      </p:sp>
      <p:sp>
        <p:nvSpPr>
          <p:cNvPr id="25" name="panel"/>
          <p:cNvSpPr/>
          <p:nvPr/>
        </p:nvSpPr>
        <p:spPr>
          <a:xfrm>
            <a:off x="558800" y="558800"/>
            <a:ext cx="11074400" cy="12700"/>
          </a:xfrm>
          <a:prstGeom prst="rect">
            <a:avLst/>
          </a:prstGeom>
          <a:solidFill>
            <a:srgbClr val="2F4B45"/>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2F4B45"/>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55</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3"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UPII-09.02, UPII-09.05, UPII-10.01, UPII-10.02, UPII-10.03, UPII-11.02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long straight insulated wire lies in the plane of a flat rectangular coil of N = 200 turns. The coil's two long sides, each of length ℓ = 0.200 m, are parallel to the wire at distances a = 0.020 m and b = 0.080 m from it. The coil's ends are connected to an oscilloscope of very high input resistance. Take μ₀ = 4π × 10⁻⁷ T⋅m/A.</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Ampère's law and the definition of magnetic flux, derive an expression for the magnetic flux through one turn of the coil when the wire carries a steady current I.</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76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mutual inductance of the wire and the coil.</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wire carries I(t) = I₀ sin(2πft) with I₀ = 15 A and f = 50 Hz. Calculate the amplitude of the emf induced in the coil.</a:t>
            </a:r>
          </a:p>
        </p:txBody>
      </p:sp>
      <p:sp>
        <p:nvSpPr>
          <p:cNvPr id="23" name="part-ref"/>
          <p:cNvSpPr txBox="1"/>
          <p:nvPr/>
        </p:nvSpPr>
        <p:spPr>
          <a:xfrm>
            <a:off x="558800" y="40881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0881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243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coil is now closed through a resistor. At an instant when the wire current is in its positive direction and increasing, explain the direction of the induced current in the long side nearer the wire, and explain whether the wire attracts or repels the coil.</a:t>
            </a:r>
          </a:p>
        </p:txBody>
      </p:sp>
      <p:sp>
        <p:nvSpPr>
          <p:cNvPr id="26" name="part-ref"/>
          <p:cNvSpPr txBox="1"/>
          <p:nvPr/>
        </p:nvSpPr>
        <p:spPr>
          <a:xfrm>
            <a:off x="558800" y="48602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8602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0965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coil is slid within its plane until the wire lies along the coil's centre line, parallel to and midway between its long sides. Predict the emf induced by the same alternating current, giving the reason.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Ampère's law round a circle of radius r centred on the wire gives B(2πr) = μ₀I, so B = μ₀I/(2πr), directed perpendicular to the plane of the coil</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B varies across the coil, takes a strip of width dr and length ℓ parallel to the wire, so dΦ = Bℓ dr</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Φ = (μ₀Iℓ/2π)∫ dr/r from r = a to r = b = (μ₀Iℓ/2π) ln(b/a)</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Multiplying the field at the coil's centre line by the coil's area gives a plausible answer that is about 13% too small. The integral is required because the field falls off across the coil.</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NΦ/I = Nμ₀ℓ ln(b/a)/(2π)</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200 × (2.0 × 10⁻⁷ T⋅m/A)(0.200 m) ln 4 = 1.11 × 10⁻⁵ H (11.1 μH)</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Forgetting the factor N gives 5.5 × 10⁻⁸ H. The flux linkage, not the flux through one turn, defines the mutual inductance.</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ε = −M dI/dt = −2πfMI₀ cos(2πft), so the amplitude is 2πfMI₀</a:t>
            </a:r>
          </a:p>
        </p:txBody>
      </p:sp>
      <p:sp>
        <p:nvSpPr>
          <p:cNvPr id="33" name="ms-tick"/>
          <p:cNvSpPr txBox="1"/>
          <p:nvPr/>
        </p:nvSpPr>
        <p:spPr>
          <a:xfrm>
            <a:off x="558800" y="4540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ε₀ = 2π(50 Hz)(1.11 × 10⁻⁵ H)(15 A) = 5.2 × 10⁻² V (52 mV)</a:t>
            </a:r>
          </a:p>
        </p:txBody>
      </p:sp>
      <p:sp>
        <p:nvSpPr>
          <p:cNvPr id="35" name="text"/>
          <p:cNvSpPr txBox="1"/>
          <p:nvPr/>
        </p:nvSpPr>
        <p:spPr>
          <a:xfrm>
            <a:off x="812800" y="48704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Quoting the rms value, 37 mV, answers a different question; the amplitude is asked for. Using f in place of ω = 2πf gives 8.3 mV.</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flux of the wire's field through the coil is increasing, so by Lenz's law the induced current makes a field opposing it inside the coil, which requires the near side to carry current antiparallel to the wire's current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Antiparallel currents repel and parallel currents attract; the near side, antiparallel and closer, feels the stronger force, so the net force pushes the coil away from the wire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get the direction of the current right and stop. The far side carries current parallel to the wire and is attracted, so the net force has to be argued from the 1/r dependence of the field.</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wire's field points into the plane on one side of the wire and out of it on the other, with equal magnitudes at equal distances</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halves of the coil are mirror images about the wire, so the net flux is zero for any current: M = 0 and no emf is induced</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coil is now threaded by the strongest fields in the arrangement, and candidates who reason from field strength near the wire predict a larger emf. Induction depends on net flux linkage, which the symmetry makes zero.</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55</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UPII-11.05, UPII-11.06, UPII-11.07, UPII-11.08</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series circuit contains a resistor R = 25 Ω, an inductor L = 80 mH of negligible resistance and a capacitor C = 50 μF. It is driven by a sinusoidal source of rms emf 120 V whose frequency can be varied.</a:t>
            </a:r>
          </a:p>
        </p:txBody>
      </p:sp>
      <p:sp>
        <p:nvSpPr>
          <p:cNvPr id="14" name="part-ref"/>
          <p:cNvSpPr txBox="1"/>
          <p:nvPr/>
        </p:nvSpPr>
        <p:spPr>
          <a:xfrm>
            <a:off x="558800" y="1953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1953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1894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resonant frequency, and the rms current and average power delivered at resonance.</a:t>
            </a:r>
          </a:p>
        </p:txBody>
      </p:sp>
      <p:sp>
        <p:nvSpPr>
          <p:cNvPr id="17" name="part-ref"/>
          <p:cNvSpPr txBox="1"/>
          <p:nvPr/>
        </p:nvSpPr>
        <p:spPr>
          <a:xfrm>
            <a:off x="558800" y="25273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5273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27635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source frequency is set to 50 Hz. Determine the impedance, the rms current, the phase angle between the current and the source emf, and the average power delivered, stating whether the current leads or lags the emf.</a:t>
            </a:r>
          </a:p>
        </p:txBody>
      </p:sp>
      <p:sp>
        <p:nvSpPr>
          <p:cNvPr id="20" name="part-ref"/>
          <p:cNvSpPr txBox="1"/>
          <p:nvPr/>
        </p:nvSpPr>
        <p:spPr>
          <a:xfrm>
            <a:off x="558800" y="32994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Sketch</a:t>
            </a:r>
          </a:p>
        </p:txBody>
      </p:sp>
      <p:sp>
        <p:nvSpPr>
          <p:cNvPr id="21" name="part-marks"/>
          <p:cNvSpPr txBox="1"/>
          <p:nvPr/>
        </p:nvSpPr>
        <p:spPr>
          <a:xfrm>
            <a:off x="11009102" y="32994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5356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the phasor diagram for the circuit at 50 Hz, with the current phasor drawn horizontally, showing the rms voltage phasors across R, L and C and the source emf, each labelled with its magnitude.</a:t>
            </a:r>
          </a:p>
        </p:txBody>
      </p:sp>
      <p:sp>
        <p:nvSpPr>
          <p:cNvPr id="23" name="part-ref"/>
          <p:cNvSpPr txBox="1"/>
          <p:nvPr/>
        </p:nvSpPr>
        <p:spPr>
          <a:xfrm>
            <a:off x="558800" y="40716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Explain</a:t>
            </a:r>
          </a:p>
        </p:txBody>
      </p:sp>
      <p:sp>
        <p:nvSpPr>
          <p:cNvPr id="24" name="part-marks"/>
          <p:cNvSpPr txBox="1"/>
          <p:nvPr/>
        </p:nvSpPr>
        <p:spPr>
          <a:xfrm>
            <a:off x="11009102" y="40716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078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resonance the rms voltage across the capacitor is 192 V, well above the 120 V rms of the source. Explain how this is consistent with Kirchhoff's loop rule and with conservation of energy.</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31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f₀ = 1/(2π√(LC)) = 1/(2π√((0.080 H)(50 × 10⁻⁶ F))) = 79.6 Hz</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resonance Z = R, so I_rms = 120 V/25 Ω = 4.80 A and P = I_rms²R = 576 W</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Quoting ω₀ = 500 rad/s as the frequency in hertz is the slip this part catches; the factor 2π separates angular frequency from frequency.</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4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X_L = 2π(50 Hz)(0.080 H) = 25.1 Ω and X_C = 1/(2π(50 Hz)(50 × 10⁻⁶ F)) = 63.7 Ω</a:t>
            </a:r>
          </a:p>
        </p:txBody>
      </p:sp>
      <p:sp>
        <p:nvSpPr>
          <p:cNvPr id="24" name="ms-tick"/>
          <p:cNvSpPr txBox="1"/>
          <p:nvPr/>
        </p:nvSpPr>
        <p:spPr>
          <a:xfrm>
            <a:off x="558800" y="2981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 = √((25 Ω)² + (25.1 Ω − 63.7 Ω)²) = 45.9 Ω, so I_rms = 120 V/45.9 Ω = 2.61 A</a:t>
            </a:r>
          </a:p>
        </p:txBody>
      </p:sp>
      <p:sp>
        <p:nvSpPr>
          <p:cNvPr id="26" name="ms-tick"/>
          <p:cNvSpPr txBox="1"/>
          <p:nvPr/>
        </p:nvSpPr>
        <p:spPr>
          <a:xfrm>
            <a:off x="558800" y="3234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234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tan φ = (X_L − X_C)/R = −1.54, so the phase angle is 57.0°, with the current leading the emf because below resonance the circuit is capacitive</a:t>
            </a:r>
          </a:p>
        </p:txBody>
      </p:sp>
      <p:sp>
        <p:nvSpPr>
          <p:cNvPr id="28" name="ms-tick"/>
          <p:cNvSpPr txBox="1"/>
          <p:nvPr/>
        </p:nvSpPr>
        <p:spPr>
          <a:xfrm>
            <a:off x="558800" y="3488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488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 = I_rms²R = (2.61 A)²(25 Ω) = 171 W, equivalently V_rms I_rms cos φ with power factor 0.544</a:t>
            </a:r>
          </a:p>
        </p:txBody>
      </p:sp>
      <p:sp>
        <p:nvSpPr>
          <p:cNvPr id="30" name="text"/>
          <p:cNvSpPr txBox="1"/>
          <p:nvPr/>
        </p:nvSpPr>
        <p:spPr>
          <a:xfrm>
            <a:off x="812800" y="38176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Computing the power as V_rms × I_rms = 314 W ignores the power factor; only the resistor dissipates energy on average, and the check I_rms²R exposes the error at once.</a:t>
            </a:r>
          </a:p>
        </p:txBody>
      </p:sp>
      <p:sp>
        <p:nvSpPr>
          <p:cNvPr id="31" name="ms-ref"/>
          <p:cNvSpPr txBox="1"/>
          <p:nvPr/>
        </p:nvSpPr>
        <p:spPr>
          <a:xfrm>
            <a:off x="558800" y="43002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Sketch — 3 marks</a:t>
            </a:r>
          </a:p>
        </p:txBody>
      </p:sp>
      <p:sp>
        <p:nvSpPr>
          <p:cNvPr id="32" name="ms-objective"/>
          <p:cNvSpPr txBox="1"/>
          <p:nvPr/>
        </p:nvSpPr>
        <p:spPr>
          <a:xfrm>
            <a:off x="11400482" y="43002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3" name="ms-tick"/>
          <p:cNvSpPr txBox="1"/>
          <p:nvPr/>
        </p:nvSpPr>
        <p:spPr>
          <a:xfrm>
            <a:off x="558800" y="4540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V_R = 65.3 V drawn along the current phasor</a:t>
            </a:r>
          </a:p>
        </p:txBody>
      </p:sp>
      <p:sp>
        <p:nvSpPr>
          <p:cNvPr id="35" name="ms-tick"/>
          <p:cNvSpPr txBox="1"/>
          <p:nvPr/>
        </p:nvSpPr>
        <p:spPr>
          <a:xfrm>
            <a:off x="558800" y="4794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794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V_L = 65.7 V drawn 90° ahead of the current and V_C = 166 V drawn 90° behind it, visibly longer than V_L, for phasors rotating anticlockwise</a:t>
            </a:r>
          </a:p>
        </p:txBody>
      </p:sp>
      <p:sp>
        <p:nvSpPr>
          <p:cNvPr id="37" name="ms-tick"/>
          <p:cNvSpPr txBox="1"/>
          <p:nvPr/>
        </p:nvSpPr>
        <p:spPr>
          <a:xfrm>
            <a:off x="558800" y="5047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5047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source emf, 120 V, drawn as the vector sum of the three, lying 57° behind the current phasor so that the current leads</a:t>
            </a:r>
          </a:p>
        </p:txBody>
      </p:sp>
      <p:sp>
        <p:nvSpPr>
          <p:cNvPr id="39" name="text"/>
          <p:cNvSpPr txBox="1"/>
          <p:nvPr/>
        </p:nvSpPr>
        <p:spPr>
          <a:xfrm>
            <a:off x="812800" y="5377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diagram in which V_L and V_C are drawn in the same direction, or in which the emf lies ahead of the current, contradicts part (b); the sketch is marked for consistency with the candidate's own phase angle.</a:t>
            </a:r>
          </a:p>
        </p:txBody>
      </p:sp>
      <p:sp>
        <p:nvSpPr>
          <p:cNvPr id="40" name="panel"/>
          <p:cNvSpPr/>
          <p:nvPr/>
        </p:nvSpPr>
        <p:spPr>
          <a:xfrm>
            <a:off x="558800" y="558800"/>
            <a:ext cx="11074400" cy="12700"/>
          </a:xfrm>
          <a:prstGeom prst="rect">
            <a:avLst/>
          </a:prstGeom>
          <a:solidFill>
            <a:srgbClr val="2F4B45"/>
          </a:solidFill>
          <a:ln>
            <a:noFill/>
          </a:ln>
        </p:spPr>
      </p:sp>
      <p:sp>
        <p:nvSpPr>
          <p:cNvPr id="4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4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3" name="panel"/>
          <p:cNvSpPr/>
          <p:nvPr/>
        </p:nvSpPr>
        <p:spPr>
          <a:xfrm>
            <a:off x="558800" y="6273800"/>
            <a:ext cx="11074400" cy="12700"/>
          </a:xfrm>
          <a:prstGeom prst="rect">
            <a:avLst/>
          </a:prstGeom>
          <a:solidFill>
            <a:srgbClr val="2F4B45"/>
          </a:solidFill>
          <a:ln>
            <a:noFill/>
          </a:ln>
        </p:spPr>
      </p:sp>
      <p:sp>
        <p:nvSpPr>
          <p:cNvPr id="4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Previous</a:t>
            </a:r>
          </a:p>
        </p:txBody>
      </p:sp>
      <p:sp>
        <p:nvSpPr>
          <p:cNvPr id="4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Lesson menu</a:t>
            </a:r>
          </a:p>
        </p:txBody>
      </p:sp>
      <p:sp>
        <p:nvSpPr>
          <p:cNvPr id="4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6" action="ppaction://hlinksldjump"/>
              </a:rPr>
              <a:t>Next slide</a:t>
            </a:r>
          </a:p>
        </p:txBody>
      </p:sp>
      <p:sp>
        <p:nvSpPr>
          <p:cNvPr id="4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55</a:t>
            </a:r>
          </a:p>
        </p:txBody>
      </p:sp>
      <p:sp>
        <p:nvSpPr>
          <p:cNvPr id="4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8"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loop rule holds for instantaneous voltages, or for phasors added with their phases: at resonance V_L and V_C are equal in size and 180° apart, so they cancel and the whole source voltage appears across R</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 energy is created: the inductor and capacitor exchange stored energy back and forth each cycle with zero average power, and the only average power drawn from the source is I²R dissipated in the resistor</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Adding the rms voltages as plain numbers at resonance, 120 V + 192 V + 192 V = 504 V, appears to exceed the 120 V source more than fourfold; this part is set to break that habit.</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UPII-13.05, UPII-13.06, UPII-13.07</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compact telephoto camera lens is modelled as two thin lenses on a common axis: a converging lens of focal length f₁ = +10.0 cm, followed 6.0 cm behind it by a diverging lens of focal length f₂ = −12.0 cm. The image sensor sits behind the second lens. Use the real-is-positive convention, 1/u + 1/v = 1/f with magnification m = −v/u, in which a virtual object has a negative object distance u.</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Light from a very distant object enters the first lens. Determine where the final image forms, and state whether it is real or virtual.</a:t>
            </a:r>
          </a:p>
        </p:txBody>
      </p:sp>
      <p:sp>
        <p:nvSpPr>
          <p:cNvPr id="17" name="part-ref"/>
          <p:cNvSpPr txBox="1"/>
          <p:nvPr/>
        </p:nvSpPr>
        <p:spPr>
          <a:xfrm>
            <a:off x="558800" y="27419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27419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29781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distant object subtends an angle of 0.50° at the lens. Show that the final image is 0.131 cm tall, and hence that the combination behaves as a single lens of focal length 15.0 cm.</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Compare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503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this combination with a single converging lens that forms an image of the same size of the same distant object, in terms of the distance from the front of the lens to the sensor.</a:t>
            </a:r>
          </a:p>
        </p:txBody>
      </p:sp>
      <p:sp>
        <p:nvSpPr>
          <p:cNvPr id="23" name="part-ref"/>
          <p:cNvSpPr txBox="1"/>
          <p:nvPr/>
        </p:nvSpPr>
        <p:spPr>
          <a:xfrm>
            <a:off x="558800" y="42862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Predict</a:t>
            </a:r>
          </a:p>
        </p:txBody>
      </p:sp>
      <p:sp>
        <p:nvSpPr>
          <p:cNvPr id="24" name="part-marks"/>
          <p:cNvSpPr txBox="1"/>
          <p:nvPr/>
        </p:nvSpPr>
        <p:spPr>
          <a:xfrm>
            <a:off x="11009102" y="42862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224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camera is refocused on an object 2.00 m in front of the first lens, with the lens separation unchanged. Predict whether the sensor must move towards or away from the second lens, and by how much.</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lens alone would form its image at its focal point, 10.0 cm behind it, which is 4.0 cm behind the second lens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second lens intercepts rays that are still converging, so that point is a virtual object for it, with u₂ = −4.0 cm</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1/v₂ = 1/f₂ − 1/u₂ = −1/12.0 + 1/4.0, so v₂ = +6.0 cm: a real image 6.0 cm behind the second lens, 12.0 cm behind the first</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Taking u₂ = +4.0 cm, as if the first image were a real object in front of the second lens, gives v₂ = −3.0 cm, a virtual image that no sensor could record. Declaring the sign of the virtual object is the step the part is set on.</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3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first image has height h₁ = f₁θ = (10.0 cm)(8.73 × 10⁻³ rad) = 0.0873 cm</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second lens magnifies it by m₂ = −v₂/u₂ = −(6.0 cm)/(−4.0 cm) = +1.50, so the final image is 1.50 × 0.0873 cm = 0.131 cm tall</a:t>
            </a:r>
          </a:p>
        </p:txBody>
      </p:sp>
      <p:sp>
        <p:nvSpPr>
          <p:cNvPr id="28" name="ms-tick"/>
          <p:cNvSpPr txBox="1"/>
          <p:nvPr/>
        </p:nvSpPr>
        <p:spPr>
          <a:xfrm>
            <a:off x="558800" y="3653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single lens images a distant object at height fθ, so f_eff = (0.131 cm)/(8.73 × 10⁻³ rad) = 15.0 cm</a:t>
            </a:r>
          </a:p>
        </p:txBody>
      </p:sp>
      <p:sp>
        <p:nvSpPr>
          <p:cNvPr id="30" name="text"/>
          <p:cNvSpPr txBox="1"/>
          <p:nvPr/>
        </p:nvSpPr>
        <p:spPr>
          <a:xfrm>
            <a:off x="812800" y="3982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leave θ in degrees obtain a final image 7.5 cm tall, larger than any camera sensor, and should reject it on sight; the small-angle relation h = fθ needs radians.</a:t>
            </a:r>
          </a:p>
        </p:txBody>
      </p:sp>
      <p:sp>
        <p:nvSpPr>
          <p:cNvPr id="31" name="ms-ref"/>
          <p:cNvSpPr txBox="1"/>
          <p:nvPr/>
        </p:nvSpPr>
        <p:spPr>
          <a:xfrm>
            <a:off x="558800" y="4465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Compare — 2 marks</a:t>
            </a:r>
          </a:p>
        </p:txBody>
      </p:sp>
      <p:sp>
        <p:nvSpPr>
          <p:cNvPr id="32" name="ms-objective"/>
          <p:cNvSpPr txBox="1"/>
          <p:nvPr/>
        </p:nvSpPr>
        <p:spPr>
          <a:xfrm>
            <a:off x="11400482" y="4465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3" name="ms-tick"/>
          <p:cNvSpPr txBox="1"/>
          <p:nvPr/>
        </p:nvSpPr>
        <p:spPr>
          <a:xfrm>
            <a:off x="558800" y="4705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single lens giving the same image size must have f = 15.0 cm, so its sensor sits 15.0 cm behind the lens</a:t>
            </a:r>
          </a:p>
        </p:txBody>
      </p:sp>
      <p:sp>
        <p:nvSpPr>
          <p:cNvPr id="35" name="ms-tick"/>
          <p:cNvSpPr txBox="1"/>
          <p:nvPr/>
        </p:nvSpPr>
        <p:spPr>
          <a:xfrm>
            <a:off x="558800" y="4959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59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combination places the sensor only 12.0 cm behind its front lens, 3.0 cm (20%) shorter for the same image size, because the diverging lens shifts the effective lens position 3.0 cm in front of the first lens</a:t>
            </a:r>
          </a:p>
        </p:txBody>
      </p:sp>
      <p:sp>
        <p:nvSpPr>
          <p:cNvPr id="37" name="text"/>
          <p:cNvSpPr txBox="1"/>
          <p:nvPr/>
        </p:nvSpPr>
        <p:spPr>
          <a:xfrm>
            <a:off x="812800" y="5478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telephoto idea is that effective focal length and physical length are different quantities. Candidates who add the focal lengths or the separations have not used the image-size result of part (b).</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First lens: 1/v₁ = 1/10.0 − 1/200, so v₁ = 10.53 cm and the virtual object for the second lens is at u₂ = −(10.53 − 6.0) cm = −4.53 cm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1/v₂ = −1/12.0 + 1/4.53 gives v₂ = 7.27 cm, so the sensor must move 1.27 cm away from the second lens</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shift is larger than the 1.22 cm a single 15.0 cm lens would need. Candidates who treat 2.00 m as effectively infinite should notice that it is only about 13 focal lengths.</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UPII-14.03, UPII-14.05, UPII-14.08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student uses a transmission grating ruled with 450 lines per millimetre, illuminated at normal incidence, to look for the deuterium line in the light of a discharge lamp that contains hydrogen and deuterium in comparable amounts. The red Balmer line of ordinary hydrogen has wavelength 656.28 nm; the corresponding line of deuterium has wavelength 656.10 nm. The lamp also emits the blue-green Balmer line of hydrogen, of wavelength 486.13 nm.</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Calculate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grating spacing, and the highest order in which light of wavelength 656 nm can be observed.</a:t>
            </a:r>
          </a:p>
        </p:txBody>
      </p:sp>
      <p:sp>
        <p:nvSpPr>
          <p:cNvPr id="17" name="part-ref"/>
          <p:cNvSpPr txBox="1"/>
          <p:nvPr/>
        </p:nvSpPr>
        <p:spPr>
          <a:xfrm>
            <a:off x="558800" y="295656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84694" y="295656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angle at which the hydrogen line appears in second order.</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differentiating the grating equation, show that two lines separated in wavelength by a small amount Δλ appear in order m with an angular separation Δθ = mΔλ/(d cos θ).</a:t>
            </a:r>
          </a:p>
        </p:txBody>
      </p:sp>
      <p:sp>
        <p:nvSpPr>
          <p:cNvPr id="23" name="part-ref"/>
          <p:cNvSpPr txBox="1"/>
          <p:nvPr/>
        </p:nvSpPr>
        <p:spPr>
          <a:xfrm>
            <a:off x="558800" y="430276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84694" y="430276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25" name="text"/>
          <p:cNvSpPr txBox="1"/>
          <p:nvPr/>
        </p:nvSpPr>
        <p:spPr>
          <a:xfrm>
            <a:off x="558800" y="45389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angular separation of the hydrogen and deuterium lines in second order.</a:t>
            </a:r>
          </a:p>
        </p:txBody>
      </p:sp>
      <p:sp>
        <p:nvSpPr>
          <p:cNvPr id="26" name="part-ref"/>
          <p:cNvSpPr txBox="1"/>
          <p:nvPr/>
        </p:nvSpPr>
        <p:spPr>
          <a:xfrm>
            <a:off x="558800" y="48768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Determine</a:t>
            </a:r>
          </a:p>
        </p:txBody>
      </p:sp>
      <p:sp>
        <p:nvSpPr>
          <p:cNvPr id="27" name="part-marks"/>
          <p:cNvSpPr txBox="1"/>
          <p:nvPr/>
        </p:nvSpPr>
        <p:spPr>
          <a:xfrm>
            <a:off x="11009102" y="48768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130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minimum number of grating lines that must be illuminated to resolve the two lines in second order, and the corresponding minimum width of the illuminated region of the grating.</a:t>
            </a:r>
          </a:p>
        </p:txBody>
      </p:sp>
      <p:sp>
        <p:nvSpPr>
          <p:cNvPr id="29" name="part-ref"/>
          <p:cNvSpPr txBox="1"/>
          <p:nvPr/>
        </p:nvSpPr>
        <p:spPr>
          <a:xfrm>
            <a:off x="558800" y="56489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Compare</a:t>
            </a:r>
          </a:p>
        </p:txBody>
      </p:sp>
      <p:sp>
        <p:nvSpPr>
          <p:cNvPr id="30" name="part-marks"/>
          <p:cNvSpPr txBox="1"/>
          <p:nvPr/>
        </p:nvSpPr>
        <p:spPr>
          <a:xfrm>
            <a:off x="11009102" y="56489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31" name="text"/>
          <p:cNvSpPr txBox="1"/>
          <p:nvPr/>
        </p:nvSpPr>
        <p:spPr>
          <a:xfrm>
            <a:off x="558800" y="58851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working in third order with working in second order for this measurement.</a:t>
            </a:r>
          </a:p>
        </p:txBody>
      </p:sp>
      <p:sp>
        <p:nvSpPr>
          <p:cNvPr id="32" name="panel"/>
          <p:cNvSpPr/>
          <p:nvPr/>
        </p:nvSpPr>
        <p:spPr>
          <a:xfrm>
            <a:off x="558800" y="558800"/>
            <a:ext cx="11074400" cy="12700"/>
          </a:xfrm>
          <a:prstGeom prst="rect">
            <a:avLst/>
          </a:prstGeom>
          <a:solidFill>
            <a:srgbClr val="C6C8BB"/>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C6C8BB"/>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55</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40" action="ppaction://hlinksldjump"/>
              </a:rPr>
              <a:t>Check mark scheme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 (1.00 × 10⁻³ m)/450 = 2.22 × 10⁻⁶ 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sin θ = mλ with sin θ &lt; 1 requires m &lt; d/λ = 3.39, so the highest order is m = 3</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Rounding d/λ = 3.39 to the nearest integer rather than down is harmless here but not in general; the order must be the largest integer with sin θ below 1.</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1 mark</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727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sin θ = 2(656.28 × 10⁻⁹ m)/(2.222 × 10⁻⁶ m) = 0.591, so θ = 36.2°</a:t>
            </a:r>
          </a:p>
        </p:txBody>
      </p:sp>
      <p:sp>
        <p:nvSpPr>
          <p:cNvPr id="24" name="text"/>
          <p:cNvSpPr txBox="1"/>
          <p:nvPr/>
        </p:nvSpPr>
        <p:spPr>
          <a:xfrm>
            <a:off x="812800" y="30575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small-angle form θ ≈ mλ/d gives 33.8°; at an angle this large the approximation fails.</a:t>
            </a:r>
          </a:p>
        </p:txBody>
      </p:sp>
      <p:sp>
        <p:nvSpPr>
          <p:cNvPr id="25" name="ms-ref"/>
          <p:cNvSpPr txBox="1"/>
          <p:nvPr/>
        </p:nvSpPr>
        <p:spPr>
          <a:xfrm>
            <a:off x="558800" y="33750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26" name="ms-objective"/>
          <p:cNvSpPr txBox="1"/>
          <p:nvPr/>
        </p:nvSpPr>
        <p:spPr>
          <a:xfrm>
            <a:off x="11400482" y="33750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7" name="ms-tick"/>
          <p:cNvSpPr txBox="1"/>
          <p:nvPr/>
        </p:nvSpPr>
        <p:spPr>
          <a:xfrm>
            <a:off x="558800" y="36156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6156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Differentiates d sin θ = mλ with d and m fixed: d cos θ dθ = m dλ</a:t>
            </a:r>
          </a:p>
        </p:txBody>
      </p:sp>
      <p:sp>
        <p:nvSpPr>
          <p:cNvPr id="29" name="ms-tick"/>
          <p:cNvSpPr txBox="1"/>
          <p:nvPr/>
        </p:nvSpPr>
        <p:spPr>
          <a:xfrm>
            <a:off x="558800" y="38690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38690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small separations replaces the differentials by differences, Δθ = mΔλ/(d cos θ), with Δθ in radians</a:t>
            </a:r>
          </a:p>
        </p:txBody>
      </p:sp>
      <p:sp>
        <p:nvSpPr>
          <p:cNvPr id="31" name="text"/>
          <p:cNvSpPr txBox="1"/>
          <p:nvPr/>
        </p:nvSpPr>
        <p:spPr>
          <a:xfrm>
            <a:off x="812800" y="419862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differentiate sin θ as cos θ but forget that the result is in radians later quote a separation in degrees that is 57 times too small.</a:t>
            </a:r>
          </a:p>
        </p:txBody>
      </p:sp>
      <p:sp>
        <p:nvSpPr>
          <p:cNvPr id="32" name="ms-ref"/>
          <p:cNvSpPr txBox="1"/>
          <p:nvPr/>
        </p:nvSpPr>
        <p:spPr>
          <a:xfrm>
            <a:off x="558800" y="45161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1 mark</a:t>
            </a:r>
          </a:p>
        </p:txBody>
      </p:sp>
      <p:sp>
        <p:nvSpPr>
          <p:cNvPr id="33" name="ms-objective"/>
          <p:cNvSpPr txBox="1"/>
          <p:nvPr/>
        </p:nvSpPr>
        <p:spPr>
          <a:xfrm>
            <a:off x="11400482" y="45161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4" name="ms-tick"/>
          <p:cNvSpPr txBox="1"/>
          <p:nvPr/>
        </p:nvSpPr>
        <p:spPr>
          <a:xfrm>
            <a:off x="558800" y="4756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5" name="ms-point"/>
          <p:cNvSpPr txBox="1"/>
          <p:nvPr/>
        </p:nvSpPr>
        <p:spPr>
          <a:xfrm>
            <a:off x="812800" y="4756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Δθ = 2(0.18 × 10⁻⁹ m)/((2.222 × 10⁻⁶ m) cos 36.2°) = 2.0 × 10⁻⁴ rad (0.0115°)</a:t>
            </a:r>
          </a:p>
        </p:txBody>
      </p:sp>
      <p:sp>
        <p:nvSpPr>
          <p:cNvPr id="36" name="text"/>
          <p:cNvSpPr txBox="1"/>
          <p:nvPr/>
        </p:nvSpPr>
        <p:spPr>
          <a:xfrm>
            <a:off x="812800" y="50863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Subtracting two angles each computed to 0.01° loses the answer entirely; the differential form is the reliable route for a separation this small.</a:t>
            </a:r>
          </a:p>
        </p:txBody>
      </p:sp>
      <p:sp>
        <p:nvSpPr>
          <p:cNvPr id="37" name="panel"/>
          <p:cNvSpPr/>
          <p:nvPr/>
        </p:nvSpPr>
        <p:spPr>
          <a:xfrm>
            <a:off x="558800" y="558800"/>
            <a:ext cx="11074400" cy="12700"/>
          </a:xfrm>
          <a:prstGeom prst="rect">
            <a:avLst/>
          </a:prstGeom>
          <a:solidFill>
            <a:srgbClr val="2F4B45"/>
          </a:solidFill>
          <a:ln>
            <a:noFill/>
          </a:ln>
        </p:spPr>
      </p:sp>
      <p:sp>
        <p:nvSpPr>
          <p:cNvPr id="3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0" name="panel"/>
          <p:cNvSpPr/>
          <p:nvPr/>
        </p:nvSpPr>
        <p:spPr>
          <a:xfrm>
            <a:off x="558800" y="6273800"/>
            <a:ext cx="11074400" cy="12700"/>
          </a:xfrm>
          <a:prstGeom prst="rect">
            <a:avLst/>
          </a:prstGeom>
          <a:solidFill>
            <a:srgbClr val="2F4B45"/>
          </a:solidFill>
          <a:ln>
            <a:noFill/>
          </a:ln>
        </p:spPr>
      </p:sp>
      <p:sp>
        <p:nvSpPr>
          <p:cNvPr id="4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Previous</a:t>
            </a:r>
          </a:p>
        </p:txBody>
      </p:sp>
      <p:sp>
        <p:nvSpPr>
          <p:cNvPr id="4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Lesson menu</a:t>
            </a:r>
          </a:p>
        </p:txBody>
      </p:sp>
      <p:sp>
        <p:nvSpPr>
          <p:cNvPr id="4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3" action="ppaction://hlinksldjump"/>
              </a:rPr>
              <a:t>Next slide</a:t>
            </a:r>
          </a:p>
        </p:txBody>
      </p:sp>
      <p:sp>
        <p:nvSpPr>
          <p:cNvPr id="4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38 / 55</a:t>
            </a:r>
          </a:p>
        </p:txBody>
      </p:sp>
      <p:sp>
        <p:nvSpPr>
          <p:cNvPr id="4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5" action="ppaction://hlinksldjump"/>
              </a:rPr>
              <a:t>Return to question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Resolving power λ/Δλ = mN, so N ≥ (656.19 nm)/(2 × 0.18 nm) = 1.82 × 10³ lines (1823)</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Width ≥ 1823/(450 lines per mm) = 4.1 mm</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Resolution is set by the number of lines illuminated, not by the angular separation alone. A grating lit by a 2 mm beam separates the line centres in angle but cannot resolve them, however carefully it is read.</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Compare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Third order spreads the lines further: m/cos θ rises from 2.48 at 36.2° to 6.47 at 62.4°, so Δθ = 5.2 × 10⁻⁴ rad, about 2.6 times larger, and only 1216 lines (2.7 mm of grating) are needed to resolve the pair</a:t>
            </a:r>
          </a:p>
        </p:txBody>
      </p:sp>
      <p:sp>
        <p:nvSpPr>
          <p:cNvPr id="24" name="ms-tick"/>
          <p:cNvSpPr txBox="1"/>
          <p:nvPr/>
        </p:nvSpPr>
        <p:spPr>
          <a:xfrm>
            <a:off x="558800" y="33362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Against that, gives a supported cost of third order: the pair lies at 62.4°, near the limit of usable angles, and higher orders are usually fainter; or the third-order spectrum overlaps the fourth, so the 486.13 nm line appears in fourth order at 61.0°, only 1.3° from the red pair, and each line must be identified with care</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comparison that lists only the advantage of higher order earns one mark. The fourth-order image of the 486.13 nm line, 1.3° from the red pair, is the practical trap, and a candidate who checks where other lamp lines fall has done what a spectroscopist would.</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39 / 55</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UPII-15.04</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photoelectric experiment, monochromatic light falls on a clean metal cathode in an evacuated tube. For each wavelength the reverse potential difference between anode and cathode is increased until the photocurrent just falls to zero, and this stopping potential V_s is recorded. Each stopping potential has an uncertainty of ±0.03 V, and each wavelength is known to ±1 nm. Take e = 1.60 × 10⁻¹⁹ C and c = 3.00 × 10⁸ m/s.</a:t>
            </a:r>
          </a:p>
        </p:txBody>
      </p:sp>
      <p:sp>
        <p:nvSpPr>
          <p:cNvPr id="14" name="text"/>
          <p:cNvSpPr txBox="1"/>
          <p:nvPr/>
        </p:nvSpPr>
        <p:spPr>
          <a:xfrm>
            <a:off x="558800" y="238252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Stopping potential against wavelength for one cathode</a:t>
            </a:r>
          </a:p>
        </p:txBody>
      </p:sp>
      <p:graphicFrame>
        <p:nvGraphicFramePr>
          <p:cNvPr id="15" name="readings"/>
          <p:cNvGraphicFramePr>
            <a:graphicFrameLocks noGrp="1"/>
          </p:cNvGraphicFramePr>
          <p:nvPr/>
        </p:nvGraphicFramePr>
        <p:xfrm>
          <a:off x="558800" y="2611120"/>
          <a:ext cx="11049000" cy="20447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Reading</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Wavelength λ (nm)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Stopping potential V_s (V)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1.95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1.44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0.66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0.52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0.28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8336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7" name="part-marks"/>
          <p:cNvSpPr txBox="1"/>
          <p:nvPr/>
        </p:nvSpPr>
        <p:spPr>
          <a:xfrm>
            <a:off x="11084694" y="48336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8" name="text"/>
          <p:cNvSpPr txBox="1"/>
          <p:nvPr/>
        </p:nvSpPr>
        <p:spPr>
          <a:xfrm>
            <a:off x="558800" y="50698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photoelectric equation relating the stopping potential V_s to the frequency f of the light.</a:t>
            </a:r>
          </a:p>
        </p:txBody>
      </p:sp>
      <p:sp>
        <p:nvSpPr>
          <p:cNvPr id="19" name="part-ref"/>
          <p:cNvSpPr txBox="1"/>
          <p:nvPr/>
        </p:nvSpPr>
        <p:spPr>
          <a:xfrm>
            <a:off x="558800" y="54076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Evaluate</a:t>
            </a:r>
          </a:p>
        </p:txBody>
      </p:sp>
      <p:sp>
        <p:nvSpPr>
          <p:cNvPr id="20" name="part-marks"/>
          <p:cNvSpPr txBox="1"/>
          <p:nvPr/>
        </p:nvSpPr>
        <p:spPr>
          <a:xfrm>
            <a:off x="11009102" y="54076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56438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frequency of the light for each reading, and evaluate whether all six readings are consistent with a single straight line.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40 / 55</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Planck constant from the gradient of a graph of V_s against f.</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work function of the cathode, in electronvolts, and the threshold wavelength beyond which no photoelectrons are emitted.</a:t>
            </a:r>
          </a:p>
        </p:txBody>
      </p:sp>
      <p:sp>
        <p:nvSpPr>
          <p:cNvPr id="19" name="part-ref"/>
          <p:cNvSpPr txBox="1"/>
          <p:nvPr/>
        </p:nvSpPr>
        <p:spPr>
          <a:xfrm>
            <a:off x="558800" y="24942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20" name="part-marks"/>
          <p:cNvSpPr txBox="1"/>
          <p:nvPr/>
        </p:nvSpPr>
        <p:spPr>
          <a:xfrm>
            <a:off x="11009102" y="24942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7305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uncertainty in your value of the Planck constant, stating the assumptions you make.</a:t>
            </a:r>
          </a:p>
        </p:txBody>
      </p:sp>
      <p:sp>
        <p:nvSpPr>
          <p:cNvPr id="22" name="part-ref"/>
          <p:cNvSpPr txBox="1"/>
          <p:nvPr/>
        </p:nvSpPr>
        <p:spPr>
          <a:xfrm>
            <a:off x="558800" y="30683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Justify</a:t>
            </a:r>
          </a:p>
        </p:txBody>
      </p:sp>
      <p:sp>
        <p:nvSpPr>
          <p:cNvPr id="23" name="part-marks"/>
          <p:cNvSpPr txBox="1"/>
          <p:nvPr/>
        </p:nvSpPr>
        <p:spPr>
          <a:xfrm>
            <a:off x="11009102" y="30683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3045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the claim that these data cannot be explained by a classical wave model, in which the energy an electron absorbs grows with the intensity of the light and the time it is exposed.</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41 / 55</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eV_s = hf − φ, where φ is the work function of the cathode, so V_s against f is a straight line of gradient h/e and intercept −φ/e</a:t>
            </a:r>
          </a:p>
        </p:txBody>
      </p:sp>
      <p:sp>
        <p:nvSpPr>
          <p:cNvPr id="17" name="text"/>
          <p:cNvSpPr txBox="1"/>
          <p:nvPr/>
        </p:nvSpPr>
        <p:spPr>
          <a:xfrm>
            <a:off x="812800" y="191643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V_s = hf − φ without the charge e mixes volts with joules; the equation must balance in units before a gradient can be interpreted.</a:t>
            </a:r>
          </a:p>
        </p:txBody>
      </p:sp>
      <p:sp>
        <p:nvSpPr>
          <p:cNvPr id="18" name="ms-ref"/>
          <p:cNvSpPr txBox="1"/>
          <p:nvPr/>
        </p:nvSpPr>
        <p:spPr>
          <a:xfrm>
            <a:off x="558800" y="22339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Evaluate — 2 marks</a:t>
            </a:r>
          </a:p>
        </p:txBody>
      </p:sp>
      <p:sp>
        <p:nvSpPr>
          <p:cNvPr id="19" name="ms-objective"/>
          <p:cNvSpPr txBox="1"/>
          <p:nvPr/>
        </p:nvSpPr>
        <p:spPr>
          <a:xfrm>
            <a:off x="11400482" y="22339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0" name="ms-tick"/>
          <p:cNvSpPr txBox="1"/>
          <p:nvPr/>
        </p:nvSpPr>
        <p:spPr>
          <a:xfrm>
            <a:off x="558800" y="2474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474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 = c/λ gives 10.00, 8.82, 7.89, 7.14, 6.52 and 6.00 × 10¹⁴ Hz for readings 1 to 6</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Readings 1, 2, 3, 5 and 6 lie within ±0.03 V of a straight line, but reading 4 lies about 0.10 V below it, more than three times its uncertainty, so it is anomalous and is excluded from the fit</a:t>
            </a:r>
          </a:p>
        </p:txBody>
      </p:sp>
      <p:sp>
        <p:nvSpPr>
          <p:cNvPr id="24" name="text"/>
          <p:cNvSpPr txBox="1"/>
          <p:nvPr/>
        </p:nvSpPr>
        <p:spPr>
          <a:xfrm>
            <a:off x="812800" y="3247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line forced through all six points gives h ≈ 6.70 × 10⁻³⁴ J⋅s and a shifted intercept. The anomalous reading is only found by comparing each residual with the stated uncertainty, which is the skill being tested.</a:t>
            </a:r>
          </a:p>
        </p:txBody>
      </p:sp>
      <p:sp>
        <p:nvSpPr>
          <p:cNvPr id="25" name="ms-ref"/>
          <p:cNvSpPr txBox="1"/>
          <p:nvPr/>
        </p:nvSpPr>
        <p:spPr>
          <a:xfrm>
            <a:off x="558800" y="3729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6" name="ms-objective"/>
          <p:cNvSpPr txBox="1"/>
          <p:nvPr/>
        </p:nvSpPr>
        <p:spPr>
          <a:xfrm>
            <a:off x="11400482" y="3729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7" name="ms-tick"/>
          <p:cNvSpPr txBox="1"/>
          <p:nvPr/>
        </p:nvSpPr>
        <p:spPr>
          <a:xfrm>
            <a:off x="558800" y="3970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970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Plots V_s against f, or fits a line, using readings 1, 2, 3, 5 and 6</a:t>
            </a:r>
          </a:p>
        </p:txBody>
      </p:sp>
      <p:sp>
        <p:nvSpPr>
          <p:cNvPr id="29" name="ms-tick"/>
          <p:cNvSpPr txBox="1"/>
          <p:nvPr/>
        </p:nvSpPr>
        <p:spPr>
          <a:xfrm>
            <a:off x="558800" y="4224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(1.95 V − 0.28 V)/((10.00 − 6.00) × 10¹⁴ Hz) = 4.2 × 10⁻¹⁵ V⋅s, or 4.13 × 10⁻¹⁵ V⋅s by least squares (accept 4.0 to 4.3 × 10⁻¹⁵ V⋅s)</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 = e × gradient = 6.6 × 10⁻³⁴ J⋅s from the least-squares gradient, or 6.7 × 10⁻³⁴ J⋅s from the two end points (accept 6.4 to 6.9 × 10⁻³⁴ J⋅s)</a:t>
            </a:r>
          </a:p>
        </p:txBody>
      </p:sp>
      <p:sp>
        <p:nvSpPr>
          <p:cNvPr id="33" name="text"/>
          <p:cNvSpPr txBox="1"/>
          <p:nvPr/>
        </p:nvSpPr>
        <p:spPr>
          <a:xfrm>
            <a:off x="812800" y="48069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Plotting against wavelength rather than frequency produces a curve, and a gradient read from it has no meaning. Candidates must linearise first.</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42 / 55</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Extrapolating to f = 0 gives an intercept of about −2.19 V, so φ = 2.2 eV (accept 2.1 to 2.3 eV)</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f₀ = φ/h = 5.3 × 10¹⁴ Hz, so λ₀ = c/f₀ = 5.7 × 10² nm (accept 540 to 590 nm, or a value consistent with the candidate's own gradient and intercept)</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Reading the intercept from a graph whose frequency axis starts at 6 × 10¹⁴ Hz rather than at zero gives a wrong work function; the intercept must be calculated from the line's equation or read from a true origin.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Takes the ±0.03 V uncertainty as the dominant one and draws the steepest and shallowest lines through the error bars of the extreme readings at 300 nm and 500 nm, with gradients of about 4.33 and 4.03 × 10⁻¹⁵ V⋅s</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Half the spread gives h = (6.6 ± 0.2) × 10⁻³⁴ J⋅s, an uncertainty of about 4%; the ±1 nm wavelength uncertainty shifts each frequency by at most 0.33% and the gradient by about 1%, small beside the 4% from the voltages</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estimate without its assumption, which uncertainty dominates, earns nothing for the second mark. Candidates who quote the least-squares standard error alone, about 0.07 × 10⁻³⁴ J⋅s, should say that it reflects the scatter and not the ±0.03 V on each reading.</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43 / 55</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wave model the maximum energy of an ejected electron should depend on intensity and exposure time, not on frequency, and light of any frequency should eventually eject electrons</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data show the maximum kinetic energy eV_s rising linearly with frequency, and the line extrapolates to a threshold near 5.3 × 10¹⁴ Hz (about 570 nm) below which no electrons would be emitted: a frequency dependence and a threshold the wave model does not predict, but which follow if each electron absorbs a single quantum of energy hf</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Answers that describe photons without pointing to a feature of this table, the linear dependence on f or the threshold it extrapolates to, have asserted the claim rather than justified it.</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55</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UPII-12.04, UPII-12.05, UPII-12.07</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parallel-plate capacitor has circular plates of radius R = 5.0 cm separated by d = 2.0 mm in vacuum. It is being charged by a steady current I = 0.40 A carried by long straight leads that meet the centres of the plates along their common axis. Neglect fringing, so that the electric field is uniform between the plates and zero outside the gap. Take ε₀ = 8.85 × 10⁻¹² F/m and μ₀ = 4π × 10⁻⁷ T⋅m/A.</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Ampère's law without Maxwell's correction gives contradictory results for the magnetic field at a point beside the gap, depending on which surface is chosen to span a circular path around the axis. Explain the contradiction, and how the displacement current resolves it.</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Ampère–Maxwell law, derive the magnitude of the magnetic field between the plates at a distance r &lt; R from the axis.</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magnitude of the magnetic field in the midplane of the gap at a distance r &gt; R from the axis, and state how it compares with the field at the same distance from one of the leads.</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Sketch</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371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a graph of the magnitude of B against r in the midplane of the gap, from r = 0 to r = 3R, marking the value at r = R.</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Show that</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8" name="text"/>
          <p:cNvSpPr txBox="1"/>
          <p:nvPr/>
        </p:nvSpPr>
        <p:spPr>
          <a:xfrm>
            <a:off x="558800" y="53111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At the edge of the gap, r = R, show that the Poynting vector S = E × B/μ₀ points radially inwards, and that the total power flowing in through the cylindrical surface of radius R and height d equals the rate of increase of the energy stored in the capacitor, d/dt(q²/2C).</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45 / 55</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Predict</a:t>
            </a:r>
          </a:p>
        </p:txBody>
      </p:sp>
      <p:sp>
        <p:nvSpPr>
          <p:cNvPr id="14" name="part-marks"/>
          <p:cNvSpPr txBox="1"/>
          <p:nvPr/>
        </p:nvSpPr>
        <p:spPr>
          <a:xfrm>
            <a:off x="11084694" y="134620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capacitor is later discharged through the same leads. Predict the direction of the Poynting vector at the edge of the gap during the discharge.</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55</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flat disc spanning a circle round the axis in the midplane of the gap is crossed by no conduction current, but a surface with the same boundary that bulges out to cut one of the leads is pierced by the current I, so ∮B⋅dl would have to be both zero and μ₀I</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Maxwell added the displacement current ε₀ dΦ_E/dt; the electric flux through the gap is q/ε₀, so ε₀ dΦ_E/dt = dq/dt = I, and ∮B⋅dl = μ₀(I_c + ε₀ dΦ_E/dt) = μ₀I for both surfaces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only that 'a changing electric field makes a magnetic field' have named the correction without showing that it removes the contradiction; the second mark needs ε₀ dΦ_E/dt equal to I.</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symmetry B is azimuthal and uniform in magnitude on a circle of radius r centred on the axis in a plane between the plates, so ∮B⋅dl = 2πrB</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 conduction current crosses the disc bounded by that circle; the field E = q/(ε₀πR²) is uniform, so Φ_E = πr²E = qr²/(ε₀R²)</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displacement current through the disc is ε₀ dΦ_E/dt = Ir²/R²</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2πrB = μ₀Ir²/R², so B = μ₀Ir/(2πR²)</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commonest error is to take the whole displacement current I through a circle of radius r &lt; R, which gives μ₀I/(2πr) and a field that diverges on the axis. Only the fraction r²/R² of the changing flux is enclosed.</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47 / 55</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disc of radius r &gt; R encloses all the changing electric flux, so the displacement current through it is I and 2πrB = μ₀I, giving B = μ₀I/(2πr)</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This is identical to the field at distance r from the long lead: outside the gap the magnetic field cannot distinguish conduction current from displacement current</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the field beside the gap to be weaker, because no charge flows there, are reasoning from conduction current alone; the result is the physical content of Maxwell's correction.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Sketch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rises linearly from zero on the axis to a maximum at r = R, marked as μ₀I/(2πR) = 1.6 × 10⁻⁶ T</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Beyond r = R, B falls as 1/r, continuous at r = R, reaching one-third of the maximum (5.3 × 10⁻⁷ T) at r = 3R</a:t>
            </a:r>
          </a:p>
        </p:txBody>
      </p:sp>
      <p:sp>
        <p:nvSpPr>
          <p:cNvPr id="26" name="text"/>
          <p:cNvSpPr txBox="1"/>
          <p:nvPr/>
        </p:nvSpPr>
        <p:spPr>
          <a:xfrm>
            <a:off x="812800" y="36658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sketch with a jump at r = R, or with the peak anywhere but at the edge, is inconsistent with parts (b) and (c) and is not credited for shape.</a:t>
            </a:r>
          </a:p>
        </p:txBody>
      </p:sp>
      <p:sp>
        <p:nvSpPr>
          <p:cNvPr id="27" name="ms-ref"/>
          <p:cNvSpPr txBox="1"/>
          <p:nvPr/>
        </p:nvSpPr>
        <p:spPr>
          <a:xfrm>
            <a:off x="558800" y="3983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Show that — 4 marks</a:t>
            </a:r>
          </a:p>
        </p:txBody>
      </p:sp>
      <p:sp>
        <p:nvSpPr>
          <p:cNvPr id="28" name="ms-objective"/>
          <p:cNvSpPr txBox="1"/>
          <p:nvPr/>
        </p:nvSpPr>
        <p:spPr>
          <a:xfrm>
            <a:off x="11400482" y="3983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224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is directed along the axis from the positive plate, the same sense as the current in the leads, and B at r = R circulates in the sense given by the right-hand rule about that current; with the axis as ẑ, E × B lies along ẑ × φ̂ = −r̂, radially inwards</a:t>
            </a:r>
          </a:p>
        </p:txBody>
      </p:sp>
      <p:sp>
        <p:nvSpPr>
          <p:cNvPr id="31" name="ms-tick"/>
          <p:cNvSpPr txBox="1"/>
          <p:nvPr/>
        </p:nvSpPr>
        <p:spPr>
          <a:xfrm>
            <a:off x="558800" y="4667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67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 = EB/μ₀ = (q/(ε₀πR²))(I/(2πR)) = qI/(2π²ε₀R³)</a:t>
            </a:r>
          </a:p>
        </p:txBody>
      </p:sp>
      <p:sp>
        <p:nvSpPr>
          <p:cNvPr id="33" name="ms-tick"/>
          <p:cNvSpPr txBox="1"/>
          <p:nvPr/>
        </p:nvSpPr>
        <p:spPr>
          <a:xfrm>
            <a:off x="558800" y="49206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9206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Power entering through the side of the gap = |S| × 2πRd = qId/(πε₀R²)</a:t>
            </a:r>
          </a:p>
        </p:txBody>
      </p:sp>
      <p:sp>
        <p:nvSpPr>
          <p:cNvPr id="35" name="ms-tick"/>
          <p:cNvSpPr txBox="1"/>
          <p:nvPr/>
        </p:nvSpPr>
        <p:spPr>
          <a:xfrm>
            <a:off x="558800" y="51739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1739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C = ε₀πR²/d, d/dt(q²/2C) = (q/C)(dq/dt) = qId/(πε₀R²), equal to the power entering: the energy reaches the capacitor through the sides of the gap, not along the wires</a:t>
            </a:r>
          </a:p>
        </p:txBody>
      </p:sp>
      <p:sp>
        <p:nvSpPr>
          <p:cNvPr id="37" name="text"/>
          <p:cNvSpPr txBox="1"/>
          <p:nvPr/>
        </p:nvSpPr>
        <p:spPr>
          <a:xfrm>
            <a:off x="812800" y="56934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inward direction is the discriminating step. A candidate who takes B in the wrong sense finds energy leaving a capacitor that is being charged, and should treat that contradiction as a signal to recheck, not as a result.</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Predict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keeps its direction while the current, and so B, reverses, so S points radially outwards: energy leaves the gap through its sides</a:t>
            </a:r>
          </a:p>
        </p:txBody>
      </p:sp>
      <p:sp>
        <p:nvSpPr>
          <p:cNvPr id="17" name="text"/>
          <p:cNvSpPr txBox="1"/>
          <p:nvPr/>
        </p:nvSpPr>
        <p:spPr>
          <a:xfrm>
            <a:off x="812800" y="191643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reverse both E and B predict inward flow again; the field between the plates depends on the charge, which keeps its sign while it decreases.</a:t>
            </a:r>
          </a:p>
        </p:txBody>
      </p:sp>
      <p:sp>
        <p:nvSpPr>
          <p:cNvPr id="18" name="panel"/>
          <p:cNvSpPr/>
          <p:nvPr/>
        </p:nvSpPr>
        <p:spPr>
          <a:xfrm>
            <a:off x="558800" y="558800"/>
            <a:ext cx="11074400" cy="12700"/>
          </a:xfrm>
          <a:prstGeom prst="rect">
            <a:avLst/>
          </a:prstGeom>
          <a:solidFill>
            <a:srgbClr val="2F4B45"/>
          </a:solidFill>
          <a:ln>
            <a:noFill/>
          </a:ln>
        </p:spPr>
      </p:sp>
      <p:sp>
        <p:nvSpPr>
          <p:cNvPr id="1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2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1" name="panel"/>
          <p:cNvSpPr/>
          <p:nvPr/>
        </p:nvSpPr>
        <p:spPr>
          <a:xfrm>
            <a:off x="558800" y="6273800"/>
            <a:ext cx="11074400" cy="12700"/>
          </a:xfrm>
          <a:prstGeom prst="rect">
            <a:avLst/>
          </a:prstGeom>
          <a:solidFill>
            <a:srgbClr val="2F4B45"/>
          </a:solidFill>
          <a:ln>
            <a:noFill/>
          </a:ln>
        </p:spPr>
      </p:sp>
      <p:sp>
        <p:nvSpPr>
          <p:cNvPr id="2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2" action="ppaction://hlinksldjump"/>
              </a:rPr>
              <a:t>Previous</a:t>
            </a:r>
          </a:p>
        </p:txBody>
      </p:sp>
      <p:sp>
        <p:nvSpPr>
          <p:cNvPr id="2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3" action="ppaction://hlinksldjump"/>
              </a:rPr>
              <a:t>Lesson menu</a:t>
            </a:r>
          </a:p>
        </p:txBody>
      </p:sp>
      <p:sp>
        <p:nvSpPr>
          <p:cNvPr id="2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Next slide</a:t>
            </a:r>
          </a:p>
        </p:txBody>
      </p:sp>
      <p:sp>
        <p:nvSpPr>
          <p:cNvPr id="2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49 / 55</a:t>
            </a:r>
          </a:p>
        </p:txBody>
      </p:sp>
      <p:sp>
        <p:nvSpPr>
          <p:cNvPr id="2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6" action="ppaction://hlinksldjump"/>
              </a:rPr>
              <a:t>Return to question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UPII-09.04, UPII-10.07, UPII-12.03</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long solenoid of radius a = 4.0 cm has n = 8000 turns per metre and carries a current I₀ = 20 A. Coaxial with it, outside the winding, a thin insulating ring of radius b = 6.0 cm and mass m = 0.50 g carries a charge Q = 0.50 μC spread uniformly around it. The ring can turn freely about the common axis, and the apparatus is in vacuum. The solenoid current is reduced steadily to zero over T = 0.50 s. Treat the solenoid as ideal, with no magnetic field outside its winding, and neglect the magnetic field of the ring itself. Take μ₀ = 4π × 10⁻⁷ T⋅m/A.</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Describe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the electric field induced while the current is falling: its direction, the shape of its field lines, and why it cannot be described by an electric potential.</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Faraday's law in the form ∮E⋅dl = −dΦ_B/dt, derive the magnitude of the induced electric field at distance r from the axis, for r &lt; a and for r &gt; a, in terms of the rate of change dB/dt of the field inside the solenoid.</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magnetic field inside the solenoid before the current starts to fall, and the magnitude of the induced electric field at the ring while the current is falling.</a:t>
            </a:r>
          </a:p>
        </p:txBody>
      </p:sp>
      <p:sp>
        <p:nvSpPr>
          <p:cNvPr id="23" name="part-ref"/>
          <p:cNvSpPr txBox="1"/>
          <p:nvPr/>
        </p:nvSpPr>
        <p:spPr>
          <a:xfrm>
            <a:off x="558800" y="49136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Derive</a:t>
            </a:r>
          </a:p>
        </p:txBody>
      </p:sp>
      <p:sp>
        <p:nvSpPr>
          <p:cNvPr id="24" name="part-marks"/>
          <p:cNvSpPr txBox="1"/>
          <p:nvPr/>
        </p:nvSpPr>
        <p:spPr>
          <a:xfrm>
            <a:off x="11009102" y="49136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14985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rotational form of Newton's second law, τ = dL/dt, derive the angular momentum the ring has acquired once the current has fallen to zero, and show that it depends neither on T nor on b, provided b &gt; a.</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50 / 55</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angular speed of the ring once the current has fallen to zero.</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Evaluate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claims that the ring starts to turn because the solenoid's magnetic field pushes on its charges. Evaluate this claim.</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51 / 55</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axial symmetry the induced field is azimuthal, with closed circular field lines centred on the axis and a magnitude that depends only on r; its sense is the one that would drive a current opposing the fall in flux, the same sense as the solenoid current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Its circulation round a closed field line, ∮E⋅dl = −dΦ_B/dt, is not zero, whereas any field derived from a potential has zero circulation round every closed path, so no potential function exists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Describing the field as radial, by analogy with the field of a charge, is the misconception this part is set to catch; an induced field has no sources or sinks, only circulation.</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4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Chooses a circular path of radius r centred on the axis, on which E is tangential and uniform, so ∮E⋅dl = 2πrE</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r &lt; a the flux enclosed is πr²B, so 2πrE = πr²|dB/dt| and E = (r/2)|dB/dt|</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r &gt; a only the solenoid's cross-section carries flux, πa²B, so 2πrE = πa²|dB/dt|</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(a²/(2r))|dB/dt|, which agrees with the inside result at r = a</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area of the path instead of the area that carries flux for r &gt; a gives a field that grows without limit outside the solenoid. The continuity check at r = a catches it immediately, which is why the prompt asks for both regions.</a:t>
            </a:r>
          </a:p>
        </p:txBody>
      </p:sp>
      <p:sp>
        <p:nvSpPr>
          <p:cNvPr id="31" name="ms-ref"/>
          <p:cNvSpPr txBox="1"/>
          <p:nvPr/>
        </p:nvSpPr>
        <p:spPr>
          <a:xfrm>
            <a:off x="558800" y="48450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2" name="ms-objective"/>
          <p:cNvSpPr txBox="1"/>
          <p:nvPr/>
        </p:nvSpPr>
        <p:spPr>
          <a:xfrm>
            <a:off x="11400482" y="48450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B₀ = μ₀nI₀ = (4π × 10⁻⁷ T⋅m/A)(8000 m⁻¹)(20 A) = 0.201 T, so |dB/dt| = 0.201 T/0.50 s = 0.402 T/s</a:t>
            </a:r>
          </a:p>
        </p:txBody>
      </p:sp>
      <p:sp>
        <p:nvSpPr>
          <p:cNvPr id="35" name="ms-tick"/>
          <p:cNvSpPr txBox="1"/>
          <p:nvPr/>
        </p:nvSpPr>
        <p:spPr>
          <a:xfrm>
            <a:off x="558800" y="5339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339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 = b: E = (a²/(2b))|dB/dt| = ((0.040 m)²/(2 × 0.060 m))(0.402 T/s) = 5.4 × 10⁻³ V/m</a:t>
            </a:r>
          </a:p>
        </p:txBody>
      </p:sp>
      <p:sp>
        <p:nvSpPr>
          <p:cNvPr id="37" name="text"/>
          <p:cNvSpPr txBox="1"/>
          <p:nvPr/>
        </p:nvSpPr>
        <p:spPr>
          <a:xfrm>
            <a:off x="812800" y="5668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Substituting r = b into the inside expression (r/2)|dB/dt| gives 1.2 × 10⁻² V/m, more than twice too large, and is the error of a candidate who has not decided which region the ring is in.</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52 / 55</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Every element of the ring's charge feels a tangential force at radius b, so the torque about the axis is τ = QEb = (Qa²/2)|dB/dt|</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over the whole fall in field, L = ∫τ dt = (Qa²/2)∫|dB/dt| dt = Qa²B₀/2</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ring radius b has cancelled and only the total change in B appears, so neither b nor the duration T of the decrease affects L</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cancellation of b is the result to notice: a larger ring feels a weaker field but with a longer lever arm. Candidates who stop at τ and multiply by T without integrating obtain the right number here only because the fall is uniform, and have not shown the independence of T.</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 = (0.50 × 10⁻⁶ C)(0.040 m)²(0.201 T)/2 = 8.0 × 10⁻¹¹ kg⋅m²/s</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Moment of inertia mb² = (0.50 × 10⁻³ kg)(0.060 m)² = 1.8 × 10⁻⁶ kg⋅m², so ω = L/(mb²) = 4.5 × 10⁻⁵ rad/s</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Qb²B₀/2, the ring's own area rather than the solenoid's, gives an angular speed 2.25 times too large; the flux lives only inside the winding.</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Evaluate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1" name="ms-tick"/>
          <p:cNvSpPr txBox="1"/>
          <p:nvPr/>
        </p:nvSpPr>
        <p:spPr>
          <a:xfrm>
            <a:off x="558800" y="4287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claim fails: a magnetic force qv × B needs moving charges and the ring starts from rest, and in any case the ideal solenoid's field is zero at r = b, so no magnetic force acts on the ring at any time</a:t>
            </a:r>
          </a:p>
        </p:txBody>
      </p:sp>
      <p:sp>
        <p:nvSpPr>
          <p:cNvPr id="33" name="ms-tick"/>
          <p:cNvSpPr txBox="1"/>
          <p:nvPr/>
        </p:nvSpPr>
        <p:spPr>
          <a:xfrm>
            <a:off x="558800" y="47307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torque comes from the induced, non-conservative electric field, which exists at the ring even though B is zero there: what matters is the changing flux enclosed by the ring's path, not the field at the ring's own position</a:t>
            </a:r>
          </a:p>
        </p:txBody>
      </p:sp>
      <p:sp>
        <p:nvSpPr>
          <p:cNvPr id="35" name="text"/>
          <p:cNvSpPr txBox="1"/>
          <p:nvPr/>
        </p:nvSpPr>
        <p:spPr>
          <a:xfrm>
            <a:off x="812800" y="52501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discriminating idea of the question. Candidates who hold that a field must be present where a force acts are obliged by the ideal solenoid to accept that a changing magnetic flux elsewhere produces an electric field here.</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53 / 55</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54 / 55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55 / 55</a:t>
            </a:r>
          </a:p>
        </p:txBody>
      </p:sp>
    </p:spTree>
  </p:cSld>
  <p:clrMapOvr>
    <a:masterClrMapping/>
  </p:clrMapOvr>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A93EE7B3-828A-4566-9B5C-EFDF8690F84F}"/>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98BFF123-D2C4-4DAC-8D2B-88B4D9423BAD}"/>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Final Examination</a:t>
            </a:r>
          </a:p>
        </p:txBody>
      </p:sp>
      <p:sp>
        <p:nvSpPr>
          <p:cNvPr id="3" name="interactive-menu-row-1">
            <a:extLst xmlns:a="http://schemas.openxmlformats.org/drawingml/2006/main">
              <a:ext uri="{FF2B5EF4-FFF2-40B4-BE49-F238E27FC236}">
                <a16:creationId xmlns:a16="http://schemas.microsoft.com/office/drawing/2014/main" id="{9EB1A939-62AE-45DE-A4A6-B578522CD547}"/>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cc5148816d4e45" action="ppaction://hlinksldjump"/>
              </a:rPr>
              <a:t>1. University Physics II · Final Examination</a:t>
            </a:r>
          </a:p>
        </p:txBody>
      </p:sp>
      <p:sp>
        <p:nvSpPr>
          <p:cNvPr id="4" name="interactive-menu-row-2">
            <a:extLst xmlns:a="http://schemas.openxmlformats.org/drawingml/2006/main">
              <a:ext uri="{FF2B5EF4-FFF2-40B4-BE49-F238E27FC236}">
                <a16:creationId xmlns:a16="http://schemas.microsoft.com/office/drawing/2014/main" id="{8B2DBE62-EEFE-4885-BB3B-FA0E9697C92A}"/>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5dec04daa3e4680"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559F7C20-D025-4320-B9E7-B05056878240}"/>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3de2e8c06934bad" action="ppaction://hlinksldjump"/>
              </a:rPr>
              <a:t>3. B</a:t>
            </a:r>
          </a:p>
        </p:txBody>
      </p:sp>
      <p:sp>
        <p:nvSpPr>
          <p:cNvPr id="6" name="interactive-menu-row-4">
            <a:extLst xmlns:a="http://schemas.openxmlformats.org/drawingml/2006/main">
              <a:ext uri="{FF2B5EF4-FFF2-40B4-BE49-F238E27FC236}">
                <a16:creationId xmlns:a16="http://schemas.microsoft.com/office/drawing/2014/main" id="{96B62DCF-8ED5-41CA-B6C3-A6842E5EBCB2}"/>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1c928aca214673"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ACDE1137-9D67-44CF-AF91-9EBFFA1D202D}"/>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03b9a856064db9" action="ppaction://hlinksldjump"/>
              </a:rPr>
              <a:t>5. A</a:t>
            </a:r>
          </a:p>
        </p:txBody>
      </p:sp>
      <p:sp>
        <p:nvSpPr>
          <p:cNvPr id="8" name="interactive-menu-row-6">
            <a:extLst xmlns:a="http://schemas.openxmlformats.org/drawingml/2006/main">
              <a:ext uri="{FF2B5EF4-FFF2-40B4-BE49-F238E27FC236}">
                <a16:creationId xmlns:a16="http://schemas.microsoft.com/office/drawing/2014/main" id="{E151EC72-C701-4124-B419-47B713C9A907}"/>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20c864798a481c"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249C2780-89B9-4FBA-802C-600B9681CFD9}"/>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1a9025f7a44a5e" action="ppaction://hlinksldjump"/>
              </a:rPr>
              <a:t>7. C</a:t>
            </a:r>
          </a:p>
        </p:txBody>
      </p:sp>
      <p:sp>
        <p:nvSpPr>
          <p:cNvPr id="10" name="interactive-menu-row-8">
            <a:extLst xmlns:a="http://schemas.openxmlformats.org/drawingml/2006/main">
              <a:ext uri="{FF2B5EF4-FFF2-40B4-BE49-F238E27FC236}">
                <a16:creationId xmlns:a16="http://schemas.microsoft.com/office/drawing/2014/main" id="{CB5F79C8-6C93-4198-A77D-393C9A052034}"/>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85e141118f44481"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DED395D6-B690-4CCC-9A78-D97D7CB60CD0}"/>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0862e0f8ae14bff" action="ppaction://hlinksldjump"/>
              </a:rPr>
              <a:t>9. D</a:t>
            </a:r>
          </a:p>
        </p:txBody>
      </p:sp>
      <p:sp>
        <p:nvSpPr>
          <p:cNvPr id="12" name="interactive-menu-row-10">
            <a:extLst xmlns:a="http://schemas.openxmlformats.org/drawingml/2006/main">
              <a:ext uri="{FF2B5EF4-FFF2-40B4-BE49-F238E27FC236}">
                <a16:creationId xmlns:a16="http://schemas.microsoft.com/office/drawing/2014/main" id="{71EE9C6F-BA6D-4F48-87FA-79E45B967DBE}"/>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18e104605a458e"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315F59F8-C8CD-4B50-98F7-FCF546C21875}"/>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4e5a06bf64b4428" action="ppaction://hlinksldjump"/>
              </a:rPr>
              <a:t>11. D</a:t>
            </a:r>
          </a:p>
        </p:txBody>
      </p:sp>
      <p:sp>
        <p:nvSpPr>
          <p:cNvPr id="14" name="interactive-menu-row-12">
            <a:extLst xmlns:a="http://schemas.openxmlformats.org/drawingml/2006/main">
              <a:ext uri="{FF2B5EF4-FFF2-40B4-BE49-F238E27FC236}">
                <a16:creationId xmlns:a16="http://schemas.microsoft.com/office/drawing/2014/main" id="{D709B22B-A66A-4A85-AC13-23B4CFE00AC5}"/>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106b631de1c453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99EC5B29-07EE-41E5-85A5-ED88E42FE057}"/>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2aeb1bee55f4396" action="ppaction://hlinksldjump"/>
              </a:rPr>
              <a:t>13. C</a:t>
            </a:r>
          </a:p>
        </p:txBody>
      </p:sp>
      <p:sp>
        <p:nvSpPr>
          <p:cNvPr id="16" name="interactive-menu-row-14">
            <a:extLst xmlns:a="http://schemas.openxmlformats.org/drawingml/2006/main">
              <a:ext uri="{FF2B5EF4-FFF2-40B4-BE49-F238E27FC236}">
                <a16:creationId xmlns:a16="http://schemas.microsoft.com/office/drawing/2014/main" id="{E14F817E-9B1C-41C7-99B7-0B4355826F57}"/>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06642106ca446ef"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9072208B-7F81-47EA-A437-A38D9657AE39}"/>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c917f71f55744df" action="ppaction://hlinksldjump"/>
              </a:rPr>
              <a:t>15. B</a:t>
            </a:r>
          </a:p>
        </p:txBody>
      </p:sp>
      <p:sp>
        <p:nvSpPr>
          <p:cNvPr id="18" name="interactive-menu-row-16">
            <a:extLst xmlns:a="http://schemas.openxmlformats.org/drawingml/2006/main">
              <a:ext uri="{FF2B5EF4-FFF2-40B4-BE49-F238E27FC236}">
                <a16:creationId xmlns:a16="http://schemas.microsoft.com/office/drawing/2014/main" id="{EEFE0DB1-CD1A-4D21-981B-7C06A4C8CA39}"/>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bcf9959652d4ae1"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6BBCF077-A7D7-40CB-9BAB-39AFC4DF590B}"/>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69252FF0-F3AE-4D81-BB30-3320F73CB91B}"/>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5b129e49c7fe48f8"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BAEC8434-F26C-4131-810B-16A834C40B42}"/>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4a46aa350b2b4213"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F1FE0CF9-9F70-44A0-ADBE-8C257396F8B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f5993d91f804801"/>
              </a:rPr>
              <a:t>Online lesson</a:t>
            </a:r>
          </a:p>
        </p:txBody>
      </p:sp>
    </p:spTree>
    <p:extLst>
      <p:ext uri="{BB962C8B-B14F-4D97-AF65-F5344CB8AC3E}">
        <p14:creationId xmlns:p14="http://schemas.microsoft.com/office/powerpoint/2010/main" val="1896655187"/>
      </p:ext>
    </p:extLst>
  </p:cSld>
</p:sld>
</file>

<file path=ppt/slides/slide57.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50AE7112-7BDE-4BB1-8769-BCBBA9377BC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A1935BB-0ED3-4390-BB79-ADBF8E73BF44}"/>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Final Examination</a:t>
            </a:r>
          </a:p>
        </p:txBody>
      </p:sp>
      <p:sp>
        <p:nvSpPr>
          <p:cNvPr id="3" name="interactive-menu-row-1">
            <a:extLst xmlns:a="http://schemas.openxmlformats.org/drawingml/2006/main">
              <a:ext uri="{FF2B5EF4-FFF2-40B4-BE49-F238E27FC236}">
                <a16:creationId xmlns:a16="http://schemas.microsoft.com/office/drawing/2014/main" id="{36848D90-73F8-4265-85E4-9FB0A06B82EE}"/>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add1eed2ffa4054" action="ppaction://hlinksldjump"/>
              </a:rPr>
              <a:t>17. A</a:t>
            </a:r>
          </a:p>
        </p:txBody>
      </p:sp>
      <p:sp>
        <p:nvSpPr>
          <p:cNvPr id="4" name="interactive-menu-row-2">
            <a:extLst xmlns:a="http://schemas.openxmlformats.org/drawingml/2006/main">
              <a:ext uri="{FF2B5EF4-FFF2-40B4-BE49-F238E27FC236}">
                <a16:creationId xmlns:a16="http://schemas.microsoft.com/office/drawing/2014/main" id="{AD376C9C-7E2A-4275-885A-F8A0B3F5EF3B}"/>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89e1b2fa7d844ca"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639FBB17-567A-42E5-B0F1-BA2285F9EF5C}"/>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46dc1fc497b4589" action="ppaction://hlinksldjump"/>
              </a:rPr>
              <a:t>19. C</a:t>
            </a:r>
          </a:p>
        </p:txBody>
      </p:sp>
      <p:sp>
        <p:nvSpPr>
          <p:cNvPr id="6" name="interactive-menu-row-4">
            <a:extLst xmlns:a="http://schemas.openxmlformats.org/drawingml/2006/main">
              <a:ext uri="{FF2B5EF4-FFF2-40B4-BE49-F238E27FC236}">
                <a16:creationId xmlns:a16="http://schemas.microsoft.com/office/drawing/2014/main" id="{37CE8032-A9FC-408A-9E88-57AF1F56890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53ed0067b4f4100"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E11EDC18-3ED6-4933-A1BF-D64DE77D80A3}"/>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b9e5ac61b76470d" action="ppaction://hlinksldjump"/>
              </a:rPr>
              <a:t>21. D</a:t>
            </a:r>
          </a:p>
        </p:txBody>
      </p:sp>
      <p:sp>
        <p:nvSpPr>
          <p:cNvPr id="8" name="interactive-menu-row-6">
            <a:extLst xmlns:a="http://schemas.openxmlformats.org/drawingml/2006/main">
              <a:ext uri="{FF2B5EF4-FFF2-40B4-BE49-F238E27FC236}">
                <a16:creationId xmlns:a16="http://schemas.microsoft.com/office/drawing/2014/main" id="{1BB9EB90-E53E-42E4-A5AC-A8CF9191E898}"/>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17f5862594a4c69"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2EA8722E-2D78-4C90-B696-3665AFE1949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89067b57434014"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677C10BC-50DC-498C-A518-B5DB374EF8D2}"/>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0c5797550ac4574"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3360DAB0-9740-4ACC-895F-06F81FF32B4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c0537dc27ba4fbd"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445E849B-3413-4AB6-A9B4-57817CD295B3}"/>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f86f8a382af4910" action="ppaction://hlinksldjump"/>
              </a:rPr>
              <a:t>26. Answer 12</a:t>
            </a:r>
          </a:p>
        </p:txBody>
      </p:sp>
      <p:sp>
        <p:nvSpPr>
          <p:cNvPr id="13" name="interactive-menu-row-11">
            <a:extLst xmlns:a="http://schemas.openxmlformats.org/drawingml/2006/main">
              <a:ext uri="{FF2B5EF4-FFF2-40B4-BE49-F238E27FC236}">
                <a16:creationId xmlns:a16="http://schemas.microsoft.com/office/drawing/2014/main" id="{539009D4-1EFD-4812-8CA6-466EE818819F}"/>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dc39daab8447fb" action="ppaction://hlinksldjump"/>
              </a:rPr>
              <a:t>27. Answer 12 (cont.)</a:t>
            </a:r>
          </a:p>
        </p:txBody>
      </p:sp>
      <p:sp>
        <p:nvSpPr>
          <p:cNvPr id="14" name="interactive-menu-row-12">
            <a:extLst xmlns:a="http://schemas.openxmlformats.org/drawingml/2006/main">
              <a:ext uri="{FF2B5EF4-FFF2-40B4-BE49-F238E27FC236}">
                <a16:creationId xmlns:a16="http://schemas.microsoft.com/office/drawing/2014/main" id="{F38ABCF4-EFD0-472F-904B-CF361349204F}"/>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070f02f62ed4459" action="ppaction://hlinksldjump"/>
              </a:rPr>
              <a:t>28. Question 13</a:t>
            </a:r>
          </a:p>
        </p:txBody>
      </p:sp>
      <p:sp>
        <p:nvSpPr>
          <p:cNvPr id="15" name="interactive-menu-row-13">
            <a:extLst xmlns:a="http://schemas.openxmlformats.org/drawingml/2006/main">
              <a:ext uri="{FF2B5EF4-FFF2-40B4-BE49-F238E27FC236}">
                <a16:creationId xmlns:a16="http://schemas.microsoft.com/office/drawing/2014/main" id="{358D9151-B8BA-4970-8EA7-4C9C05EF3968}"/>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2128dda00824ea9" action="ppaction://hlinksldjump"/>
              </a:rPr>
              <a:t>29. Answer 13</a:t>
            </a:r>
          </a:p>
        </p:txBody>
      </p:sp>
      <p:sp>
        <p:nvSpPr>
          <p:cNvPr id="16" name="interactive-menu-row-14">
            <a:extLst xmlns:a="http://schemas.openxmlformats.org/drawingml/2006/main">
              <a:ext uri="{FF2B5EF4-FFF2-40B4-BE49-F238E27FC236}">
                <a16:creationId xmlns:a16="http://schemas.microsoft.com/office/drawing/2014/main" id="{42AFC3F3-4280-4A8D-A435-BDD95F7FE64C}"/>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8d868a947514a1e" action="ppaction://hlinksldjump"/>
              </a:rPr>
              <a:t>30. Answer 13 (cont.)</a:t>
            </a:r>
          </a:p>
        </p:txBody>
      </p:sp>
      <p:sp>
        <p:nvSpPr>
          <p:cNvPr id="17" name="interactive-menu-row-15">
            <a:extLst xmlns:a="http://schemas.openxmlformats.org/drawingml/2006/main">
              <a:ext uri="{FF2B5EF4-FFF2-40B4-BE49-F238E27FC236}">
                <a16:creationId xmlns:a16="http://schemas.microsoft.com/office/drawing/2014/main" id="{80513753-3B5F-48C4-BC02-DA2F1EB81E32}"/>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6606929745547fb" action="ppaction://hlinksldjump"/>
              </a:rPr>
              <a:t>31. Question 14</a:t>
            </a:r>
          </a:p>
        </p:txBody>
      </p:sp>
      <p:sp>
        <p:nvSpPr>
          <p:cNvPr id="18" name="interactive-menu-row-16">
            <a:extLst xmlns:a="http://schemas.openxmlformats.org/drawingml/2006/main">
              <a:ext uri="{FF2B5EF4-FFF2-40B4-BE49-F238E27FC236}">
                <a16:creationId xmlns:a16="http://schemas.microsoft.com/office/drawing/2014/main" id="{C898F06C-7647-4B8B-B05E-5C02AD0A9741}"/>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eee41c09364c22" action="ppaction://hlinksldjump"/>
              </a:rPr>
              <a:t>32. Answer 14</a:t>
            </a:r>
          </a:p>
        </p:txBody>
      </p:sp>
      <p:sp>
        <p:nvSpPr>
          <p:cNvPr id="19" name="interactive-menu-help">
            <a:extLst xmlns:a="http://schemas.openxmlformats.org/drawingml/2006/main">
              <a:ext uri="{FF2B5EF4-FFF2-40B4-BE49-F238E27FC236}">
                <a16:creationId xmlns:a16="http://schemas.microsoft.com/office/drawing/2014/main" id="{D324224C-8E9F-4234-B3C5-7A974889AD3A}"/>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14F8CA80-033A-4AF8-A398-0E1D3311AA88}"/>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c0768f4f4e93410d"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8BD4F01B-9BC0-4081-9530-0E0881F25BDE}"/>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dfdd6cedb3a495c"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747D2124-7C64-4CA9-987D-44BB3B5C3850}"/>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566b2da368b4ad4"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3DD50591-42C9-4641-8727-EA073EAC5089}"/>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7f8aa27399e4907"/>
              </a:rPr>
              <a:t>Online lesson</a:t>
            </a:r>
          </a:p>
        </p:txBody>
      </p:sp>
    </p:spTree>
    <p:extLst>
      <p:ext uri="{BB962C8B-B14F-4D97-AF65-F5344CB8AC3E}">
        <p14:creationId xmlns:p14="http://schemas.microsoft.com/office/powerpoint/2010/main" val="992534088"/>
      </p:ext>
    </p:extLst>
  </p:cSld>
</p:sld>
</file>

<file path=ppt/slides/slide58.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4B695765-3A9C-465F-AD40-4A84CA8D7AB3}"/>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E75DD98-37F2-4507-A9D9-F04780DAE7B7}"/>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Final Examination</a:t>
            </a:r>
          </a:p>
        </p:txBody>
      </p:sp>
      <p:sp>
        <p:nvSpPr>
          <p:cNvPr id="3" name="interactive-menu-row-1">
            <a:extLst xmlns:a="http://schemas.openxmlformats.org/drawingml/2006/main">
              <a:ext uri="{FF2B5EF4-FFF2-40B4-BE49-F238E27FC236}">
                <a16:creationId xmlns:a16="http://schemas.microsoft.com/office/drawing/2014/main" id="{5844A510-AF45-4A11-B177-93EF23A37433}"/>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0da023b1ed74c55" action="ppaction://hlinksldjump"/>
              </a:rPr>
              <a:t>33. Answer 14 (cont.)</a:t>
            </a:r>
          </a:p>
        </p:txBody>
      </p:sp>
      <p:sp>
        <p:nvSpPr>
          <p:cNvPr id="4" name="interactive-menu-row-2">
            <a:extLst xmlns:a="http://schemas.openxmlformats.org/drawingml/2006/main">
              <a:ext uri="{FF2B5EF4-FFF2-40B4-BE49-F238E27FC236}">
                <a16:creationId xmlns:a16="http://schemas.microsoft.com/office/drawing/2014/main" id="{75C5C941-2EC1-44B9-A843-5977331A007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917045f52894494" action="ppaction://hlinksldjump"/>
              </a:rPr>
              <a:t>34. Question 15</a:t>
            </a:r>
          </a:p>
        </p:txBody>
      </p:sp>
      <p:sp>
        <p:nvSpPr>
          <p:cNvPr id="5" name="interactive-menu-row-3">
            <a:extLst xmlns:a="http://schemas.openxmlformats.org/drawingml/2006/main">
              <a:ext uri="{FF2B5EF4-FFF2-40B4-BE49-F238E27FC236}">
                <a16:creationId xmlns:a16="http://schemas.microsoft.com/office/drawing/2014/main" id="{60AF0F9C-3518-45EA-814C-76A0A9A10321}"/>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7838487300649ad" action="ppaction://hlinksldjump"/>
              </a:rPr>
              <a:t>35. Answer 15</a:t>
            </a:r>
          </a:p>
        </p:txBody>
      </p:sp>
      <p:sp>
        <p:nvSpPr>
          <p:cNvPr id="6" name="interactive-menu-row-4">
            <a:extLst xmlns:a="http://schemas.openxmlformats.org/drawingml/2006/main">
              <a:ext uri="{FF2B5EF4-FFF2-40B4-BE49-F238E27FC236}">
                <a16:creationId xmlns:a16="http://schemas.microsoft.com/office/drawing/2014/main" id="{B454C132-E643-47AB-909F-EFDC80B6C430}"/>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71921866fa7467d" action="ppaction://hlinksldjump"/>
              </a:rPr>
              <a:t>36. Answer 15 (cont.)</a:t>
            </a:r>
          </a:p>
        </p:txBody>
      </p:sp>
      <p:sp>
        <p:nvSpPr>
          <p:cNvPr id="7" name="interactive-menu-row-5">
            <a:extLst xmlns:a="http://schemas.openxmlformats.org/drawingml/2006/main">
              <a:ext uri="{FF2B5EF4-FFF2-40B4-BE49-F238E27FC236}">
                <a16:creationId xmlns:a16="http://schemas.microsoft.com/office/drawing/2014/main" id="{732AE705-5176-48F0-BC41-81A91AD9C9EB}"/>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6bb53bb77e94d78" action="ppaction://hlinksldjump"/>
              </a:rPr>
              <a:t>37. Question 16</a:t>
            </a:r>
          </a:p>
        </p:txBody>
      </p:sp>
      <p:sp>
        <p:nvSpPr>
          <p:cNvPr id="8" name="interactive-menu-row-6">
            <a:extLst xmlns:a="http://schemas.openxmlformats.org/drawingml/2006/main">
              <a:ext uri="{FF2B5EF4-FFF2-40B4-BE49-F238E27FC236}">
                <a16:creationId xmlns:a16="http://schemas.microsoft.com/office/drawing/2014/main" id="{D123DB7E-321E-40AF-BD7D-CB729F4F7AE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cc652212883422b" action="ppaction://hlinksldjump"/>
              </a:rPr>
              <a:t>38. Answer 16</a:t>
            </a:r>
          </a:p>
        </p:txBody>
      </p:sp>
      <p:sp>
        <p:nvSpPr>
          <p:cNvPr id="9" name="interactive-menu-row-7">
            <a:extLst xmlns:a="http://schemas.openxmlformats.org/drawingml/2006/main">
              <a:ext uri="{FF2B5EF4-FFF2-40B4-BE49-F238E27FC236}">
                <a16:creationId xmlns:a16="http://schemas.microsoft.com/office/drawing/2014/main" id="{27910111-8EF6-404F-A625-E9E0BB48FA50}"/>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7581468dc6f48bb" action="ppaction://hlinksldjump"/>
              </a:rPr>
              <a:t>39. Answer 16 (cont.)</a:t>
            </a:r>
          </a:p>
        </p:txBody>
      </p:sp>
      <p:sp>
        <p:nvSpPr>
          <p:cNvPr id="10" name="interactive-menu-row-8">
            <a:extLst xmlns:a="http://schemas.openxmlformats.org/drawingml/2006/main">
              <a:ext uri="{FF2B5EF4-FFF2-40B4-BE49-F238E27FC236}">
                <a16:creationId xmlns:a16="http://schemas.microsoft.com/office/drawing/2014/main" id="{4DFAB453-CDF4-461B-AFB4-55D155C48D17}"/>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c1b73007fa242bf" action="ppaction://hlinksldjump"/>
              </a:rPr>
              <a:t>40. Question 17</a:t>
            </a:r>
          </a:p>
        </p:txBody>
      </p:sp>
      <p:sp>
        <p:nvSpPr>
          <p:cNvPr id="11" name="interactive-menu-row-9">
            <a:extLst xmlns:a="http://schemas.openxmlformats.org/drawingml/2006/main">
              <a:ext uri="{FF2B5EF4-FFF2-40B4-BE49-F238E27FC236}">
                <a16:creationId xmlns:a16="http://schemas.microsoft.com/office/drawing/2014/main" id="{AF6712CA-AAE8-4630-A9EF-55340BFAB30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d62bda8c82e437a" action="ppaction://hlinksldjump"/>
              </a:rPr>
              <a:t>41. Question 17 (cont.)</a:t>
            </a:r>
          </a:p>
        </p:txBody>
      </p:sp>
      <p:sp>
        <p:nvSpPr>
          <p:cNvPr id="12" name="interactive-menu-row-10">
            <a:extLst xmlns:a="http://schemas.openxmlformats.org/drawingml/2006/main">
              <a:ext uri="{FF2B5EF4-FFF2-40B4-BE49-F238E27FC236}">
                <a16:creationId xmlns:a16="http://schemas.microsoft.com/office/drawing/2014/main" id="{89E83D89-E832-4562-A501-0556B324E8FD}"/>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c53da3ba3e0480e" action="ppaction://hlinksldjump"/>
              </a:rPr>
              <a:t>42. Answer 17</a:t>
            </a:r>
          </a:p>
        </p:txBody>
      </p:sp>
      <p:sp>
        <p:nvSpPr>
          <p:cNvPr id="13" name="interactive-menu-row-11">
            <a:extLst xmlns:a="http://schemas.openxmlformats.org/drawingml/2006/main">
              <a:ext uri="{FF2B5EF4-FFF2-40B4-BE49-F238E27FC236}">
                <a16:creationId xmlns:a16="http://schemas.microsoft.com/office/drawing/2014/main" id="{3AB3A871-2795-40B7-A1AD-9D5DD9E50B8A}"/>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328d30c62fa4b7e" action="ppaction://hlinksldjump"/>
              </a:rPr>
              <a:t>43. Answer 17 (cont.)</a:t>
            </a:r>
          </a:p>
        </p:txBody>
      </p:sp>
      <p:sp>
        <p:nvSpPr>
          <p:cNvPr id="14" name="interactive-menu-row-12">
            <a:extLst xmlns:a="http://schemas.openxmlformats.org/drawingml/2006/main">
              <a:ext uri="{FF2B5EF4-FFF2-40B4-BE49-F238E27FC236}">
                <a16:creationId xmlns:a16="http://schemas.microsoft.com/office/drawing/2014/main" id="{B8211DF4-90E7-4D19-A542-F3FCBBC762EB}"/>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c3d261d12694528" action="ppaction://hlinksldjump"/>
              </a:rPr>
              <a:t>44. Answer 17 (cont.)</a:t>
            </a:r>
          </a:p>
        </p:txBody>
      </p:sp>
      <p:sp>
        <p:nvSpPr>
          <p:cNvPr id="15" name="interactive-menu-row-13">
            <a:extLst xmlns:a="http://schemas.openxmlformats.org/drawingml/2006/main">
              <a:ext uri="{FF2B5EF4-FFF2-40B4-BE49-F238E27FC236}">
                <a16:creationId xmlns:a16="http://schemas.microsoft.com/office/drawing/2014/main" id="{09F36B4A-8069-4258-92A0-DA5D3D5515A6}"/>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aaa25d70da34dcf" action="ppaction://hlinksldjump"/>
              </a:rPr>
              <a:t>45. Question 18</a:t>
            </a:r>
          </a:p>
        </p:txBody>
      </p:sp>
      <p:sp>
        <p:nvSpPr>
          <p:cNvPr id="16" name="interactive-menu-row-14">
            <a:extLst xmlns:a="http://schemas.openxmlformats.org/drawingml/2006/main">
              <a:ext uri="{FF2B5EF4-FFF2-40B4-BE49-F238E27FC236}">
                <a16:creationId xmlns:a16="http://schemas.microsoft.com/office/drawing/2014/main" id="{EADB31AE-9B9B-440A-8BD8-70AF3F130B56}"/>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4fe6fda57d94687" action="ppaction://hlinksldjump"/>
              </a:rPr>
              <a:t>46. Question 18 (cont.)</a:t>
            </a:r>
          </a:p>
        </p:txBody>
      </p:sp>
      <p:sp>
        <p:nvSpPr>
          <p:cNvPr id="17" name="interactive-menu-row-15">
            <a:extLst xmlns:a="http://schemas.openxmlformats.org/drawingml/2006/main">
              <a:ext uri="{FF2B5EF4-FFF2-40B4-BE49-F238E27FC236}">
                <a16:creationId xmlns:a16="http://schemas.microsoft.com/office/drawing/2014/main" id="{794C0704-C003-4E64-84B8-3CE71B292C23}"/>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c47bb58f2d84791" action="ppaction://hlinksldjump"/>
              </a:rPr>
              <a:t>47. Answer 18</a:t>
            </a:r>
          </a:p>
        </p:txBody>
      </p:sp>
      <p:sp>
        <p:nvSpPr>
          <p:cNvPr id="18" name="interactive-menu-row-16">
            <a:extLst xmlns:a="http://schemas.openxmlformats.org/drawingml/2006/main">
              <a:ext uri="{FF2B5EF4-FFF2-40B4-BE49-F238E27FC236}">
                <a16:creationId xmlns:a16="http://schemas.microsoft.com/office/drawing/2014/main" id="{BD614D91-C034-4F1E-A4E4-2B23C4B1BFD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5f31ce3740946a6" action="ppaction://hlinksldjump"/>
              </a:rPr>
              <a:t>48. Answer 18 (cont.)</a:t>
            </a:r>
          </a:p>
        </p:txBody>
      </p:sp>
      <p:sp>
        <p:nvSpPr>
          <p:cNvPr id="19" name="interactive-menu-help">
            <a:extLst xmlns:a="http://schemas.openxmlformats.org/drawingml/2006/main">
              <a:ext uri="{FF2B5EF4-FFF2-40B4-BE49-F238E27FC236}">
                <a16:creationId xmlns:a16="http://schemas.microsoft.com/office/drawing/2014/main" id="{D460B268-FC63-456D-932C-9B507BE3A095}"/>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59843544-9649-4B07-BE15-7B43C10D99D6}"/>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1eb5752ad7d4276"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C5002C55-4B11-4748-8035-66E39B00CC32}"/>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573a9c0813674c7c"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12B006F5-6BFB-4536-8A65-9A8A4E125DC8}"/>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1775db2ffde4212"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2BDEFD57-B704-49CE-8FE5-7BC3B2EF459F}"/>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20f22fed7654974"/>
              </a:rPr>
              <a:t>Online lesson</a:t>
            </a:r>
          </a:p>
        </p:txBody>
      </p:sp>
    </p:spTree>
    <p:extLst>
      <p:ext uri="{BB962C8B-B14F-4D97-AF65-F5344CB8AC3E}">
        <p14:creationId xmlns:p14="http://schemas.microsoft.com/office/powerpoint/2010/main" val="1981089655"/>
      </p:ext>
    </p:extLst>
  </p:cSld>
</p:sld>
</file>

<file path=ppt/slides/slide59.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4" name="interactive-menu-title">
            <a:extLst xmlns:a="http://schemas.openxmlformats.org/drawingml/2006/main">
              <a:ext uri="{FF2B5EF4-FFF2-40B4-BE49-F238E27FC236}">
                <a16:creationId xmlns:a16="http://schemas.microsoft.com/office/drawing/2014/main" id="{582FD681-F93C-4B17-822F-AF4765322E29}"/>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513018DC-B610-4C99-B33F-3C303237BFA1}"/>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Final Examination</a:t>
            </a:r>
          </a:p>
        </p:txBody>
      </p:sp>
      <p:sp>
        <p:nvSpPr>
          <p:cNvPr id="3" name="interactive-menu-row-1">
            <a:extLst xmlns:a="http://schemas.openxmlformats.org/drawingml/2006/main">
              <a:ext uri="{FF2B5EF4-FFF2-40B4-BE49-F238E27FC236}">
                <a16:creationId xmlns:a16="http://schemas.microsoft.com/office/drawing/2014/main" id="{D3B845A6-95AC-490C-BCDA-1C0923ECEFED}"/>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a7849c70f5d4385" action="ppaction://hlinksldjump"/>
              </a:rPr>
              <a:t>49. Answer 18 (cont.)</a:t>
            </a:r>
          </a:p>
        </p:txBody>
      </p:sp>
      <p:sp>
        <p:nvSpPr>
          <p:cNvPr id="4" name="interactive-menu-row-2">
            <a:extLst xmlns:a="http://schemas.openxmlformats.org/drawingml/2006/main">
              <a:ext uri="{FF2B5EF4-FFF2-40B4-BE49-F238E27FC236}">
                <a16:creationId xmlns:a16="http://schemas.microsoft.com/office/drawing/2014/main" id="{AFBA1281-3F97-41DE-8363-516239ED256D}"/>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72f21b0fb774d34" action="ppaction://hlinksldjump"/>
              </a:rPr>
              <a:t>50. Question 19</a:t>
            </a:r>
          </a:p>
        </p:txBody>
      </p:sp>
      <p:sp>
        <p:nvSpPr>
          <p:cNvPr id="5" name="interactive-menu-row-3">
            <a:extLst xmlns:a="http://schemas.openxmlformats.org/drawingml/2006/main">
              <a:ext uri="{FF2B5EF4-FFF2-40B4-BE49-F238E27FC236}">
                <a16:creationId xmlns:a16="http://schemas.microsoft.com/office/drawing/2014/main" id="{5EF28D14-8C44-4B6C-8FFF-A2BEDDBE9C21}"/>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2c6a977c789415e" action="ppaction://hlinksldjump"/>
              </a:rPr>
              <a:t>51. Question 19 (cont.)</a:t>
            </a:r>
          </a:p>
        </p:txBody>
      </p:sp>
      <p:sp>
        <p:nvSpPr>
          <p:cNvPr id="6" name="interactive-menu-row-4">
            <a:extLst xmlns:a="http://schemas.openxmlformats.org/drawingml/2006/main">
              <a:ext uri="{FF2B5EF4-FFF2-40B4-BE49-F238E27FC236}">
                <a16:creationId xmlns:a16="http://schemas.microsoft.com/office/drawing/2014/main" id="{D2EE388F-C8CF-4536-B67B-F65DE55367C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bc24792daeb493d" action="ppaction://hlinksldjump"/>
              </a:rPr>
              <a:t>52. Answer 19</a:t>
            </a:r>
          </a:p>
        </p:txBody>
      </p:sp>
      <p:sp>
        <p:nvSpPr>
          <p:cNvPr id="7" name="interactive-menu-row-5">
            <a:extLst xmlns:a="http://schemas.openxmlformats.org/drawingml/2006/main">
              <a:ext uri="{FF2B5EF4-FFF2-40B4-BE49-F238E27FC236}">
                <a16:creationId xmlns:a16="http://schemas.microsoft.com/office/drawing/2014/main" id="{CEEC965A-4043-4A37-B361-BF476EB763D9}"/>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3515c5986104404" action="ppaction://hlinksldjump"/>
              </a:rPr>
              <a:t>53. Answer 19 (cont.)</a:t>
            </a:r>
          </a:p>
        </p:txBody>
      </p:sp>
      <p:sp>
        <p:nvSpPr>
          <p:cNvPr id="8" name="interactive-menu-row-6">
            <a:extLst xmlns:a="http://schemas.openxmlformats.org/drawingml/2006/main">
              <a:ext uri="{FF2B5EF4-FFF2-40B4-BE49-F238E27FC236}">
                <a16:creationId xmlns:a16="http://schemas.microsoft.com/office/drawing/2014/main" id="{5D0F434B-73B7-4289-9841-DF45934E982A}"/>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96d71e3d4fe41c6" action="ppaction://hlinksldjump"/>
              </a:rPr>
              <a:t>54. Command words</a:t>
            </a:r>
          </a:p>
        </p:txBody>
      </p:sp>
      <p:sp>
        <p:nvSpPr>
          <p:cNvPr id="9" name="interactive-menu-row-7">
            <a:extLst xmlns:a="http://schemas.openxmlformats.org/drawingml/2006/main">
              <a:ext uri="{FF2B5EF4-FFF2-40B4-BE49-F238E27FC236}">
                <a16:creationId xmlns:a16="http://schemas.microsoft.com/office/drawing/2014/main" id="{4EE0FD90-B78E-4C16-8A0B-ED366DD2B82C}"/>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e8cbb1b6904f7e" action="ppaction://hlinksldjump"/>
              </a:rPr>
              <a:t>55. Command words</a:t>
            </a:r>
          </a:p>
        </p:txBody>
      </p:sp>
      <p:sp>
        <p:nvSpPr>
          <p:cNvPr id="10" name="interactive-menu-help">
            <a:extLst xmlns:a="http://schemas.openxmlformats.org/drawingml/2006/main">
              <a:ext uri="{FF2B5EF4-FFF2-40B4-BE49-F238E27FC236}">
                <a16:creationId xmlns:a16="http://schemas.microsoft.com/office/drawing/2014/main" id="{70EBDC6B-5CC8-4B72-98F9-A3EB6C67729D}"/>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1" name="interactive-menu-resume">
            <a:extLst xmlns:a="http://schemas.openxmlformats.org/drawingml/2006/main">
              <a:ext uri="{FF2B5EF4-FFF2-40B4-BE49-F238E27FC236}">
                <a16:creationId xmlns:a16="http://schemas.microsoft.com/office/drawing/2014/main" id="{BE2E0797-5BD2-4E59-8604-BC02B7330FE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3de3e33d104d4f9b" action="ppaction://hlinksldjump"/>
              </a:rPr>
              <a:t>Start lesson</a:t>
            </a:r>
          </a:p>
        </p:txBody>
      </p:sp>
      <p:sp>
        <p:nvSpPr>
          <p:cNvPr id="12" name="interactive-menu-previous">
            <a:extLst xmlns:a="http://schemas.openxmlformats.org/drawingml/2006/main">
              <a:ext uri="{FF2B5EF4-FFF2-40B4-BE49-F238E27FC236}">
                <a16:creationId xmlns:a16="http://schemas.microsoft.com/office/drawing/2014/main" id="{C032AF74-0832-47AE-864A-05258AE35661}"/>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7b1275e829d432b" action="ppaction://hlinksldjump"/>
              </a:rPr>
              <a:t>Previous menu</a:t>
            </a:r>
          </a:p>
        </p:txBody>
      </p:sp>
      <p:sp>
        <p:nvSpPr>
          <p:cNvPr id="13" name="interactive-online-source">
            <a:extLst xmlns:a="http://schemas.openxmlformats.org/drawingml/2006/main">
              <a:ext uri="{FF2B5EF4-FFF2-40B4-BE49-F238E27FC236}">
                <a16:creationId xmlns:a16="http://schemas.microsoft.com/office/drawing/2014/main" id="{8FD002D0-B76A-429F-9464-D7E9B0FF8FA8}"/>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2ece3e40cad493c"/>
              </a:rPr>
              <a:t>Online lesson</a:t>
            </a:r>
          </a:p>
        </p:txBody>
      </p:sp>
    </p:spTree>
    <p:extLst>
      <p:ext uri="{BB962C8B-B14F-4D97-AF65-F5344CB8AC3E}">
        <p14:creationId xmlns:p14="http://schemas.microsoft.com/office/powerpoint/2010/main" val="1200913940"/>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59</Slides>
  <Notes>55</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II · Final Examination</dc:title>
  <dc:subject>University Physics II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