
<file path=[Content_Types].xml><?xml version="1.0" encoding="utf-8"?>
<Types xmlns="http://schemas.openxmlformats.org/package/2006/content-types">
  <Default Extension="rels" ContentType="application/vnd.openxmlformats-package.relationships+xml"/>
  <Default Extension="xml" ContentType="application/xml"/>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Masters/interactive-slideMaster1.xml" ContentType="application/vnd.openxmlformats-officedocument.presentationml.slideMaster+xml"/>
  <Override PartName="/ppt/slideMasters/theme/interactive-theme2.xml" ContentType="application/vnd.openxmlformats-officedocument.theme+xml"/>
  <Override PartName="/ppt/slideLayouts/interactive-slideLayout1.xml" ContentType="application/vnd.openxmlformats-officedocument.presentationml.slideLayout+xml"/>
  <Override PartName="/ppt/slideLayouts/interactive-slideLayout2.xml" ContentType="application/vnd.openxmlformats-officedocument.presentationml.slideLayout+xml"/>
  <Override PartName="/ppt/slideLayouts/interactive-slideLayout3.xml" ContentType="application/vnd.openxmlformats-officedocument.presentationml.slideLayout+xml"/>
  <Override PartName="/ppt/slideLayouts/interactive-slideLayout4.xml" ContentType="application/vnd.openxmlformats-officedocument.presentationml.slideLayout+xml"/>
  <Override PartName="/ppt/slideLayouts/interactive-slideLayout5.xml" ContentType="application/vnd.openxmlformats-officedocument.presentationml.slideLayout+xml"/>
  <Override PartName="/ppt/slideLayouts/interactive-slideLayout6.xml" ContentType="application/vnd.openxmlformats-officedocument.presentationml.slideLayout+xml"/>
  <Override PartName="/ppt/slides/slide41.xml" ContentType="application/vnd.openxmlformats-officedocument.presentationml.slide+xml"/>
  <Override PartName="/ppt/notesSlides/interactive-notesSlide1.xml" ContentType="application/vnd.openxmlformats-officedocument.presentationml.notesSlide+xml"/>
  <Override PartName="/ppt/slides/slide42.xml" ContentType="application/vnd.openxmlformats-officedocument.presentationml.slide+xml"/>
  <Override PartName="/ppt/notesSlides/interactive-notesSlide2.xml" ContentType="application/vnd.openxmlformats-officedocument.presentationml.notesSlide+xml"/>
  <Override PartName="/ppt/slides/slide43.xml" ContentType="application/vnd.openxmlformats-officedocument.presentationml.slide+xml"/>
  <Override PartName="/ppt/notesSlides/interactive-notesSlide3.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xmlns:r="http://schemas.openxmlformats.org/officeDocument/2006/relationships" id="2147485000" r:id="rIdGioMenuMaster"/>
  </p:sldMasterIdLst>
  <p:notesMasterIdLst>
    <p:notesMasterId r:id="rId4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xmlns:r="http://schemas.openxmlformats.org/officeDocument/2006/relationships" id="296" r:id="rIdGioMenu1"/>
    <p:sldId xmlns:r="http://schemas.openxmlformats.org/officeDocument/2006/relationships" id="297" r:id="rIdGioMenu2"/>
    <p:sldId xmlns:r="http://schemas.openxmlformats.org/officeDocument/2006/relationships" id="298" r:id="rIdGioMenu3"/>
  </p:sldIdLst>
  <p:sldSz cx="12192000" cy="6858000"/>
  <p:notesSz cx="6858000" cy="9144000"/>
</p:presentation>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theme" Target="theme/theme1.xml"/><Relationship Id="rIdGioMenu1" Type="http://schemas.openxmlformats.org/officeDocument/2006/relationships/slide" Target="/ppt/slides/slide41.xml"/><Relationship Id="rIdGioMenu2" Type="http://schemas.openxmlformats.org/officeDocument/2006/relationships/slide" Target="/ppt/slides/slide42.xml"/><Relationship Id="rIdGioMenu3" Type="http://schemas.openxmlformats.org/officeDocument/2006/relationships/slide" Target="/ppt/slides/slide43.xml"/><Relationship Id="rIdGioMenuMaster" Type="http://schemas.openxmlformats.org/officeDocument/2006/relationships/slideMaster" Target="/ppt/slideMasters/interactive-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p:cNvSpPr>
            <a:spLocks noGrp="1" noRot="1" noChangeAspect="1"/>
          </p:cNvSpPr>
          <p:nvPr>
            <p:ph type="sldImg" idx="2"/>
          </p:nvPr>
        </p:nvSpPr>
        <p:spPr>
          <a:xfrm>
            <a:off x="1143000" y="685800"/>
            <a:ext cx="4572000" cy="2571750"/>
          </a:xfrm>
          <a:prstGeom prst="rect">
            <a:avLst/>
          </a:prstGeom>
        </p:spPr>
        <p:txBody>
          <a:bodyPr/>
          <a:lstStyle/>
          <a:p>
            <a:endParaRPr lang="en-GB"/>
          </a:p>
        </p:txBody>
      </p:sp>
      <p:sp>
        <p:nvSpPr>
          <p:cNvPr id="3" name="Notes Placeholder"/>
          <p:cNvSpPr>
            <a:spLocks noGrp="1"/>
          </p:cNvSpPr>
          <p:nvPr>
            <p:ph type="body" sz="quarter" idx="3"/>
          </p:nvPr>
        </p:nvSpPr>
        <p:spPr>
          <a:xfrm>
            <a:off x="685800" y="3429000"/>
            <a:ext cx="5486400" cy="4114800"/>
          </a:xfrm>
          <a:prstGeom prst="rect">
            <a:avLst/>
          </a:prstGeom>
        </p:spPr>
        <p:txBody>
          <a:bodyPr/>
          <a:lstStyle/>
          <a:p>
            <a:endParaRPr lang="en-GB"/>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interactive-notesSlide1.xml.rels>&#65279;<?xml version="1.0" encoding="utf-8"?><Relationships xmlns="http://schemas.openxmlformats.org/package/2006/relationships"><Relationship Id="Ra2e1f96865ee4e47" Type="http://schemas.openxmlformats.org/officeDocument/2006/relationships/slide" Target="/ppt/slides/slide41.xml"/><Relationship Id="Rc78deb90fcf24bb0" Type="http://schemas.openxmlformats.org/officeDocument/2006/relationships/notesMaster" Target="/ppt/notesMasters/notesMaster1.xml"/></Relationships>
</file>

<file path=ppt/notesSlides/_rels/interactive-notesSlide2.xml.rels>&#65279;<?xml version="1.0" encoding="utf-8"?><Relationships xmlns="http://schemas.openxmlformats.org/package/2006/relationships"><Relationship Id="R961cc9eea053401e" Type="http://schemas.openxmlformats.org/officeDocument/2006/relationships/slide" Target="/ppt/slides/slide42.xml"/><Relationship Id="R3b31994de2b843e8" Type="http://schemas.openxmlformats.org/officeDocument/2006/relationships/notesMaster" Target="/ppt/notesMasters/notesMaster1.xml"/></Relationships>
</file>

<file path=ppt/notesSlides/_rels/interactive-notesSlide3.xml.rels>&#65279;<?xml version="1.0" encoding="utf-8"?><Relationships xmlns="http://schemas.openxmlformats.org/package/2006/relationships"><Relationship Id="R058f269636f84e7d" Type="http://schemas.openxmlformats.org/officeDocument/2006/relationships/slide" Target="/ppt/slides/slide43.xml"/><Relationship Id="R71219eb179154037" Type="http://schemas.openxmlformats.org/officeDocument/2006/relationships/notesMaster" Target="/ppt/notesMasters/notesMaster1.xml"/></Relationships>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interactive-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II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II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interactive-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University Physics II · Midterm Examination</a:t>
            </a:r>
          </a:p>
          <a:p xmlns:a="http://schemas.openxmlformats.org/drawingml/2006/main">
            <a:r>
              <a:t>The menu links to the original teaching slides. In Slide Show, select a section or use the navigation controls. Space advances existing click-to-reveal sequences. Next slide skips directly to the next slide. Online models require a browser and an internet connection.</a:t>
            </a:r>
          </a:p>
          <a:p xmlns:a="http://schemas.openxmlformats.org/drawingml/2006/main">
            <a:r>
              <a:t>[Source] https://giophysics.com/lessons/powerpoints/</a:t>
            </a:r>
          </a:p>
          <a:p xmlns:a="http://schemas.openxmlformats.org/drawingml/2006/main">
            <a:r>
              <a:t>Curriculum level and optional content retain their original labels. A linked page does not certify complete syllabus or practical coverage.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[Format] Each course has the two papers a university course is examined by: a midterm on the first half of its units, and a cumulative final weighted towards the second half. Every paper combines short conceptual multiple-choice items with structured problems, a data or estimation question, and at least one extended derivation. Constants are given where a question needs them; a calculator and your own formula sheet are assumed.</a:t>
            </a:r>
          </a:p>
          <a:p>
            <a:pPr marL="0" indent="0">
              <a:buNone/>
            </a:pPr>
            <a:r>
              <a:rPr lang="en-GB" sz="1200" dirty="0"/>
              <a:t>[Demand] Pitched at what a strong course grade requires rather than at what a homework set rehearses. Routine substitutions carry few marks; most sit on problems that have to be set up before they can be solved, on derivations from a named law, and on checking a result against its limits. Every paper still opens with entry points, so you can tell which marks you should be securing first.</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Negative, spread uniformly over the surface</a:t>
            </a:r>
          </a:p>
          <a:p>
            <a:pPr marL="0" indent="0">
              <a:buNone/>
            </a:pPr>
            <a:r>
              <a:rPr lang="en-GB" sz="1200" dirty="0"/>
              <a:t>[Distractors] A is tempting because charging by contact does leave an object with the same sign as its source, but the rod never touches the sphere. While the wire touches the sphere, the sphere and the earth form one conductor, and electrons are drawn up the wire towards the positive rod, so the sphere ends with an excess of electrons and a charge opposite in sign to the rod's. B would be right only if the last two steps were reversed: removing the rod first lets the extra electrons flow back to earth. Here the wire is removed while the rod still holds them on the sphere, so they are trapped. C has the right sign but keeps the distribution the rod induced. Once the rod has gone nothing holds the excess charge on one side, and on an isolated conducting sphere it spreads uniformly over the outer surface. The point where the earth wire touches is irrelevant: touching the far side, where induced positive charge sat, still lets electrons flow onto the sphere.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x = 3L</a:t>
            </a:r>
          </a:p>
          <a:p>
            <a:pPr marL="0" indent="0">
              <a:buNone/>
            </a:pPr>
            <a:r>
              <a:rPr lang="en-GB" sz="1200" dirty="0"/>
              <a:t>[Distractors] C is the null point for two like charges, where the fields oppose each other between the charges. Here the charges have opposite signs, so between them both fields point in the +x direction and add; any cancellation must lie outside the pair, on the side of the smaller-magnitude charge, where its greater nearness can compensate for its smaller size. Setting 9Q/x² = 4Q/(x − L)² for x &gt; L gives 3(x − L) = 2x, so x = 3L. B comes from writing the same balance with 1/r instead of 1/r², 9/x = 4/(x − L): the right region with the wrong law. D is tempting for anyone who pictures field lines running from the positive to the negative charge and concludes that opposite charges never cancel. Beyond x = L the two fields do point in opposite directions; just beyond L the −4Q field dominates, while far away the +9Q field dominates because 9Q &gt; 4Q, so the two must be equal somewhere between.</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λa/(4ε₀)</a:t>
            </a:r>
          </a:p>
          <a:p>
            <a:pPr marL="0" indent="0">
              <a:buNone/>
            </a:pPr>
            <a:r>
              <a:rPr lang="en-GB" sz="1200" dirty="0"/>
              <a:t>[Distractors] D is the flux through the whole closed cube, which by Gauss's law is the enclosed charge λa divided by ε₀; the question asks for one face. A shares that total equally among all six faces, which ignores the direction of the field: the field of a long line is radial and perpendicular to the line, so it is parallel to the two faces the line pierces and carries no flux through them. All of λa/ε₀ therefore passes through the other four faces, and the fourfold rotational symmetry about the line makes their shares equal. C is the most careful-looking wrong answer. It takes the field at the centre of a face, λ/(2πε₀(a/2)) = λ/(πε₀a), and multiplies it by the area a², as if that field were uniform and normal over the whole face. Away from the centre the field is both weaker and tilted from the normal, so this overestimates. The cube is not a surface on which Gauss's law gives the field, yet it still gives the flux exactly.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D — V = 0, and E has magnitude 4√2kq/a² in the −y direction</a:t>
            </a:r>
          </a:p>
          <a:p>
            <a:pPr marL="0" indent="0">
              <a:buNone/>
            </a:pPr>
            <a:r>
              <a:rPr lang="en-GB" sz="1200" dirty="0"/>
              <a:t>[Distractors] A treats the field as if it were the potential. Potential is a scalar, and the four contributions ±kq/(a/√2) cancel in pairs, so V = 0; the field is a vector, and here its contributions do not cancel. Each positive charge pushes a test charge at the origin away from itself and each negative charge pulls it towards itself, so all four fields have a component in the −y direction while their x-components cancel. Each field has magnitude kq/(a²/2) = 2kq/a² and a y-component of magnitude 2kq/(√2a²), and four of these give 4√2kq/a². A would be correct for the alternating arrangement with like charges on opposite corners, which is why it is tempting. C has the right magnitude but reverses the direction: the field at the centre points from the positive pair towards the negative pair. B comes from adding kq/r for every charge as if potential could not be negative, and then assuming a symmetric arrangement must cancel the field.</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A — 3.0 V</a:t>
            </a:r>
          </a:p>
          <a:p>
            <a:pPr marL="0" indent="0">
              <a:buNone/>
            </a:pPr>
            <a:r>
              <a:rPr lang="en-GB" sz="1200" dirty="0"/>
              <a:t>[Distractors] Because both capacitors start uncharged and the two plates joined between them form an isolated conductor, the capacitors carry equal charge. The series combination is (2.0 × 6.0)/(2.0 + 6.0) μF = 1.5 μF, so the charge is 18 μC and the potential difference across the 6.0 μF capacitor is 18 μC/6.0 μF = 3.0 V. C is the potential difference across the 2.0 μF capacitor, and it is chosen by anyone who divides the voltage in proportion to capacitance, as series resistors divide it in proportion to resistance; at equal charge V = Q/C, so the larger capacitor takes the smaller share. B splits the 12 V equally, which is true only for equal capacitances. D is the answer for a parallel connection, in which each capacitor sits directly across the battery.</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B — v_X/v_Y = 1/4 and E_X/E_Y = 1/4</a:t>
            </a:r>
          </a:p>
          <a:p>
            <a:pPr marL="0" indent="0">
              <a:buNone/>
            </a:pPr>
            <a:r>
              <a:rPr lang="en-GB" sz="1200" dirty="0"/>
              <a:t>[Distractors] The current I = nqAv is the same in both wires and so is the carrier density n, because the metal is the same; doubling the diameter quadruples the cross-sectional area A, so the drift speed in X is a quarter of that in Y. The field follows from the microscopic form of Ohm's law, E = ρJ = ρI/A: the same resistivity and current through four times the area give a quarter of the field. A scales both quantities with the diameter rather than with the area. C gets the drift speed right but assumes the field is the same throughout a connected circuit, as if the battery alone set it; the field in each segment is whatever is needed to drive the common current through that segment's resistance per unit length. D assumes carriers in the same metal must drift at the same speed, when the drift speed is set by the current density and not by the material alone.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4.5 s</a:t>
            </a:r>
          </a:p>
          <a:p>
            <a:pPr marL="0" indent="0">
              <a:buNone/>
            </a:pPr>
            <a:r>
              <a:rPr lang="en-GB" sz="1200" dirty="0"/>
              <a:t>[Distractors] The stored energy is U = ½CV², so it decays as e^(−2t/RC), twice as fast as the voltage: it halves every 1.5 s, and one-eighth is three energy halvings, 4.5 s. Equivalently, U = U₀/8 requires V = V₀/√8, and RC ln√8 = 1.5 × RC ln 2 = 1.5 × 3.0 s. D applies the voltage's halving time of 3.0 s to the energy three times over, forgetting that energy goes as the square of the voltage. B is the time at which the energy has fallen to one-quarter, because the voltage has then halved; it answers a different fraction. A is the energy's halving time itself, one of the three steps required, and is chosen by candidates who correctly see that energy decays twice as fast but stop there.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[Answer] C — √2</a:t>
            </a:r>
          </a:p>
          <a:p>
            <a:pPr marL="0" indent="0">
              <a:buNone/>
            </a:pPr>
            <a:r>
              <a:rPr lang="en-GB" sz="1200" dirty="0"/>
              <a:t>[Distractors] After acceleration through a potential difference V each ion has kinetic energy qV, so its momentum is √(2mqV) and its radius is r = mv/(qB) = √(2mV/q)/B. The radius therefore depends on √(m/q): √(16/2) against √(4/1), a ratio of √2. D is the ratio of m/q, which is the answer if both ions enter the field with the same speed, as they would after a velocity selector; it is the right formula applied to the wrong entry condition. B is the answer for equal kinetic energies, when r ∝ √m/q, but Y's double charge gives it twice the kinetic energy from the same potential difference. A is the answer for equal momenta, when r ∝ 1/q. Each wrong option is the correct result for a different real arrangement, which is why the entry condition has to be read before any formula is chosen.</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Routine — The standard application — the named equation, the usual graph read.</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An answer of zero or −2.0 nC treats rubbing as creating charge rather than transferring it.</a:t>
            </a:r>
          </a:p>
          <a:p>
            <a:pPr marL="0" indent="0">
              <a:buNone/>
            </a:pPr>
            <a:r>
              <a:rPr lang="en-GB" sz="1200" dirty="0"/>
              <a:t>[Examiner note (b)] Candidates who say positive charge moved to the cloth have missed the model used at this level: charging by friction transfers electrons, while the positive charge stays bound in the nuclei.</a:t>
            </a:r>
          </a:p>
          <a:p>
            <a:pPr marL="0" indent="0">
              <a:buNone/>
            </a:pPr>
            <a:r>
              <a:rPr lang="en-GB" sz="1200" dirty="0"/>
              <a:t>[Examiner note (c)] Adding the two magnitudes to get 1.47 × 10⁻⁶ N, or fixing directions from the algebraic sign of q₁q₂ instead of from attraction and repulsion, are the errors this part is set to catch.</a:t>
            </a:r>
          </a:p>
          <a:p>
            <a:pPr marL="0" indent="0">
              <a:buNone/>
            </a:pPr>
            <a:r>
              <a:rPr lang="en-GB" sz="1200" dirty="0"/>
              <a:t>[Examiner note (d)] Potential is a signed scalar sum, so the −2.0 nC bead subtracts. Adding magnitudes gives 207 V; resolving potentials into components as if they were vectors earns nothing.</a:t>
            </a:r>
          </a:p>
          <a:p>
            <a:pPr marL="0" indent="0">
              <a:buNone/>
            </a:pPr>
            <a:r>
              <a:rPr lang="en-GB" sz="1200" dirty="0"/>
              <a:t>[Examiner note (e)] The part checks that candidates see a force magnitude at one point does not fix a charge configuration; a second, independent measurement is needed to separate them.</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An answer of zero or −2.0 nC treats rubbing as creating charge rather than transferring it.</a:t>
            </a:r>
          </a:p>
          <a:p>
            <a:pPr marL="0" indent="0">
              <a:buNone/>
            </a:pPr>
            <a:r>
              <a:rPr lang="en-GB" sz="1200" dirty="0"/>
              <a:t>[Examiner note (b)] Candidates who say positive charge moved to the cloth have missed the model used at this level: charging by friction transfers electrons, while the positive charge stays bound in the nuclei.</a:t>
            </a:r>
          </a:p>
          <a:p>
            <a:pPr marL="0" indent="0">
              <a:buNone/>
            </a:pPr>
            <a:r>
              <a:rPr lang="en-GB" sz="1200" dirty="0"/>
              <a:t>[Examiner note (c)] Adding the two magnitudes to get 1.47 × 10⁻⁶ N, or fixing directions from the algebraic sign of q₁q₂ instead of from attraction and repulsion, are the errors this part is set to catch.</a:t>
            </a:r>
          </a:p>
          <a:p>
            <a:pPr marL="0" indent="0">
              <a:buNone/>
            </a:pPr>
            <a:r>
              <a:rPr lang="en-GB" sz="1200" dirty="0"/>
              <a:t>[Examiner note (d)] Potential is a signed scalar sum, so the −2.0 nC bead subtracts. Adding magnitudes gives 207 V; resolving potentials into components as if they were vectors earns nothing.</a:t>
            </a:r>
          </a:p>
          <a:p>
            <a:pPr marL="0" indent="0">
              <a:buNone/>
            </a:pPr>
            <a:r>
              <a:rPr lang="en-GB" sz="1200" dirty="0"/>
              <a:t>[Examiner note (e)] The part checks that candidates see a force magnitude at one point does not fix a charge configuration; a second, independent measurement is needed to separate them.</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Two errors are targeted: choosing a spherical surface because Gauss's law 'uses spheres', and dropping κ by applying the vacuum form of the law to the free charge alone.</a:t>
            </a:r>
          </a:p>
          <a:p>
            <a:pPr marL="0" indent="0">
              <a:buNone/>
            </a:pPr>
            <a:r>
              <a:rPr lang="en-GB" sz="1200" dirty="0"/>
              <a:t>[Examiner note (b)] Curves falling as 1/r², or falling continuously to zero instead of jumping at the conductor surfaces, describe a point charge or a smeared distribution rather than this cable.</a:t>
            </a:r>
          </a:p>
          <a:p>
            <a:pPr marL="0" indent="0">
              <a:buNone/>
            </a:pPr>
            <a:r>
              <a:rPr lang="en-GB" sz="1200" dirty="0"/>
              <a:t>[Examiner note (c)] Writing V = E(b − a), the parallel-plate relation, is the error caught here; it does not hold for a field that varies as 1/r.</a:t>
            </a:r>
          </a:p>
          <a:p>
            <a:pPr marL="0" indent="0">
              <a:buNone/>
            </a:pPr>
            <a:r>
              <a:rPr lang="en-GB" sz="1200" dirty="0"/>
              <a:t>[Examiner note (d)] Multiplying the breakdown field by the gap, (2.0 × 10⁷)(3.0 × 10⁻³) = 6.0 × 10⁴ V, assumes a uniform field and more than doubles the true rating.</a:t>
            </a:r>
          </a:p>
          <a:p>
            <a:pPr marL="0" indent="0">
              <a:buNone/>
            </a:pPr>
            <a:r>
              <a:rPr lang="en-GB" sz="1200" dirty="0"/>
              <a:t>[Examiner note (e)] The intuition that a wider gap withstands more is right for parallel plates, where the field is uniform, and wrong here, where the field concentrates on the thin conductor. The top answers find the optimum rather than only rejecting the proposal.</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Two errors are targeted: choosing a spherical surface because Gauss's law 'uses spheres', and dropping κ by applying the vacuum form of the law to the free charge alone.</a:t>
            </a:r>
          </a:p>
          <a:p>
            <a:pPr marL="0" indent="0">
              <a:buNone/>
            </a:pPr>
            <a:r>
              <a:rPr lang="en-GB" sz="1200" dirty="0"/>
              <a:t>[Examiner note (b)] Curves falling as 1/r², or falling continuously to zero instead of jumping at the conductor surfaces, describe a point charge or a smeared distribution rather than this cable.</a:t>
            </a:r>
          </a:p>
          <a:p>
            <a:pPr marL="0" indent="0">
              <a:buNone/>
            </a:pPr>
            <a:r>
              <a:rPr lang="en-GB" sz="1200" dirty="0"/>
              <a:t>[Examiner note (c)] Writing V = E(b − a), the parallel-plate relation, is the error caught here; it does not hold for a field that varies as 1/r.</a:t>
            </a:r>
          </a:p>
          <a:p>
            <a:pPr marL="0" indent="0">
              <a:buNone/>
            </a:pPr>
            <a:r>
              <a:rPr lang="en-GB" sz="1200" dirty="0"/>
              <a:t>[Examiner note (d)] Multiplying the breakdown field by the gap, (2.0 × 10⁷)(3.0 × 10⁻³) = 6.0 × 10⁴ V, assumes a uniform field and more than doubles the true rating.</a:t>
            </a:r>
          </a:p>
          <a:p>
            <a:pPr marL="0" indent="0">
              <a:buNone/>
            </a:pPr>
            <a:r>
              <a:rPr lang="en-GB" sz="1200" dirty="0"/>
              <a:t>[Examiner note (e)] The intuition that a wider gap withstands more is right for parallel plates, where the field is uniform, and wrong here, where the field concentrates on the thin conductor. The top answers find the optimum rather than only rejecting the proposal.</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assume every source drives current out of its positive terminal, and then quietly drop the minus sign on I₂, discard the physics of the question: the negative sign is the result.</a:t>
            </a:r>
          </a:p>
          <a:p>
            <a:pPr marL="0" indent="0">
              <a:buNone/>
            </a:pPr>
            <a:r>
              <a:rPr lang="en-GB" sz="1200" dirty="0"/>
              <a:t>[Examiner note (b)] Counting only the I²R terms leaves 7.7 W unaccounted for; the audit balances only when the cell is recognised as acting as a load.</a:t>
            </a:r>
          </a:p>
          <a:p>
            <a:pPr marL="0" indent="0">
              <a:buNone/>
            </a:pPr>
            <a:r>
              <a:rPr lang="en-GB" sz="1200" dirty="0"/>
              <a:t>[Examiner note (c)] The part rewards reasoning from the condition V_XY = ε₂ rather than re-solving the whole network for trial resistances.</a:t>
            </a:r>
          </a:p>
          <a:p>
            <a:pPr marL="0" indent="0">
              <a:buNone/>
            </a:pPr>
            <a:r>
              <a:rPr lang="en-GB" sz="1200" dirty="0"/>
              <a:t>[Examiner note (d)] Two errors are targeted: starting the discharge from the 12.0 V emf instead of the terminal voltage, and including internal resistances in the time constant after the sources have been removed.</a:t>
            </a:r>
          </a:p>
          <a:p>
            <a:pPr marL="0" indent="0">
              <a:buNone/>
            </a:pPr>
            <a:r>
              <a:rPr lang="en-GB" sz="1200" dirty="0"/>
              <a:t>[Examiner note (e)] Checking the nominal value (1.36 s) and declaring a comfortable pass is the error; a design judgement has to be made at the edge of the tolerance band.</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Candidates who assume every source drives current out of its positive terminal, and then quietly drop the minus sign on I₂, discard the physics of the question: the negative sign is the result.</a:t>
            </a:r>
          </a:p>
          <a:p>
            <a:pPr marL="0" indent="0">
              <a:buNone/>
            </a:pPr>
            <a:r>
              <a:rPr lang="en-GB" sz="1200" dirty="0"/>
              <a:t>[Examiner note (b)] Counting only the I²R terms leaves 7.7 W unaccounted for; the audit balances only when the cell is recognised as acting as a load.</a:t>
            </a:r>
          </a:p>
          <a:p>
            <a:pPr marL="0" indent="0">
              <a:buNone/>
            </a:pPr>
            <a:r>
              <a:rPr lang="en-GB" sz="1200" dirty="0"/>
              <a:t>[Examiner note (c)] The part rewards reasoning from the condition V_XY = ε₂ rather than re-solving the whole network for trial resistances.</a:t>
            </a:r>
          </a:p>
          <a:p>
            <a:pPr marL="0" indent="0">
              <a:buNone/>
            </a:pPr>
            <a:r>
              <a:rPr lang="en-GB" sz="1200" dirty="0"/>
              <a:t>[Examiner note (d)] Two errors are targeted: starting the discharge from the 12.0 V emf instead of the terminal voltage, and including internal resistances in the time constant after the sources have been removed.</a:t>
            </a:r>
          </a:p>
          <a:p>
            <a:pPr marL="0" indent="0">
              <a:buNone/>
            </a:pPr>
            <a:r>
              <a:rPr lang="en-GB" sz="1200" dirty="0"/>
              <a:t>[Examiner note (e)] Checking the nominal value (1.36 s) and declaring a comfortable pass is the error; a design judgement has to be made at the edge of the tolerance band.</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Demanding — Several steps, and you have to choose them. Nothing says which comes first.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Applying the right-hand rule to the conventional current alone gives the same deflection for both signs and never reaches the answer; the polarity is informative precisely because the deflection direction does not depend on the carrier sign.</a:t>
            </a:r>
          </a:p>
          <a:p>
            <a:pPr marL="0" indent="0">
              <a:buNone/>
            </a:pPr>
            <a:r>
              <a:rPr lang="en-GB" sz="1200" dirty="0"/>
              <a:t>[Examiner note (b)] Subtracting the zero-field reading from the +0.50 T reading gives the same 12.50 mV here only because the offset stayed constant through the run; reversing the field measures the offset at the same field magnitude, so it also cancels any part of the contact voltage that changes with the size of B but not with its direction. The part checks that the physical origin of the offset is understood.</a:t>
            </a:r>
          </a:p>
          <a:p>
            <a:pPr marL="0" indent="0">
              <a:buNone/>
            </a:pPr>
            <a:r>
              <a:rPr lang="en-GB" sz="1200" dirty="0"/>
              <a:t>[Examiner note (c)] Dividing a single reading by its field, 12.92/0.50 = 25.8 mV T⁻¹, builds the offset into the result; the gradient of a line is immune to a constant offset, which is why it is used.</a:t>
            </a:r>
          </a:p>
          <a:p>
            <a:pPr marL="0" indent="0">
              <a:buNone/>
            </a:pPr>
            <a:r>
              <a:rPr lang="en-GB" sz="1200" dirty="0"/>
              <a:t>[Examiner note (d)] Using the width w instead of the thickness t, the dimension along B, gives a value ten times too small, 2.0 × 10²⁰ m⁻³.</a:t>
            </a:r>
          </a:p>
          <a:p>
            <a:pPr marL="0" indent="0">
              <a:buNone/>
            </a:pPr>
            <a:r>
              <a:rPr lang="en-GB" sz="1200" dirty="0"/>
              <a:t>[Examiner note (e)] Candidates who expect the better conductor to give the larger signal have the dependence upside down: V_H ∝ 1/n.</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Applying the right-hand rule to the conventional current alone gives the same deflection for both signs and never reaches the answer; the polarity is informative precisely because the deflection direction does not depend on the carrier sign.</a:t>
            </a:r>
          </a:p>
          <a:p>
            <a:pPr marL="0" indent="0">
              <a:buNone/>
            </a:pPr>
            <a:r>
              <a:rPr lang="en-GB" sz="1200" dirty="0"/>
              <a:t>[Examiner note (b)] Subtracting the zero-field reading from the +0.50 T reading gives the same 12.50 mV here only because the offset stayed constant through the run; reversing the field measures the offset at the same field magnitude, so it also cancels any part of the contact voltage that changes with the size of B but not with its direction. The part checks that the physical origin of the offset is understood.</a:t>
            </a:r>
          </a:p>
          <a:p>
            <a:pPr marL="0" indent="0">
              <a:buNone/>
            </a:pPr>
            <a:r>
              <a:rPr lang="en-GB" sz="1200" dirty="0"/>
              <a:t>[Examiner note (c)] Dividing a single reading by its field, 12.92/0.50 = 25.8 mV T⁻¹, builds the offset into the result; the gradient of a line is immune to a constant offset, which is why it is used.</a:t>
            </a:r>
          </a:p>
          <a:p>
            <a:pPr marL="0" indent="0">
              <a:buNone/>
            </a:pPr>
            <a:r>
              <a:rPr lang="en-GB" sz="1200" dirty="0"/>
              <a:t>[Examiner note (d)] Using the width w instead of the thickness t, the dimension along B, gives a value ten times too small, 2.0 × 10²⁰ m⁻³.</a:t>
            </a:r>
          </a:p>
          <a:p>
            <a:pPr marL="0" indent="0">
              <a:buNone/>
            </a:pPr>
            <a:r>
              <a:rPr lang="en-GB" sz="1200" dirty="0"/>
              <a:t>[Examiner note (e)] Candidates who expect the better conductor to give the larger signal have the dependence upside down: V_H ∝ 1/n.</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[Demand] Discriminating — The part that separates the top grade: an unfamiliar context, a derivation, or an argument that has to hold together to earn anything.</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Integrating the field instead takes on a vector integral the problem does not need; using r instead of √(r² + z²) for the distance produces a potential that does not depend on z.</a:t>
            </a:r>
          </a:p>
          <a:p>
            <a:pPr marL="0" indent="0">
              <a:buNone/>
            </a:pPr>
            <a:r>
              <a:rPr lang="en-GB" sz="1200" dirty="0"/>
              <a:t>[Examiner note (b)] Dropping the minus sign in E = −dV/dz gives a field pointing towards a positive distribution; the symmetry argument is needed because a potential known on a line cannot by itself give derivatives across that line.</a:t>
            </a:r>
          </a:p>
          <a:p>
            <a:pPr marL="0" indent="0">
              <a:buNone/>
            </a:pPr>
            <a:r>
              <a:rPr lang="en-GB" sz="1200" dirty="0"/>
              <a:t>[Examiner note (c)] The expansion must be carried to second order; keeping only 1/|z| from each term makes the two cancel and suggests, wrongly, that the far field vanishes.</a:t>
            </a:r>
          </a:p>
          <a:p>
            <a:pPr marL="0" indent="0">
              <a:buNone/>
            </a:pPr>
            <a:r>
              <a:rPr lang="en-GB" sz="1200" dirty="0"/>
              <a:t>[Examiner note (d)] Setting z = 0 in the prefactor as well as inside the bracket removes the force entirely; the approximation must keep the leading power of z.</a:t>
            </a:r>
          </a:p>
          <a:p>
            <a:pPr marL="0" indent="0">
              <a:buNone/>
            </a:pPr>
            <a:r>
              <a:rPr lang="en-GB" sz="1200" dirty="0"/>
              <a:t>[Examiner note (e)] Leaving a and b in centimetres makes ω² a hundred times too small and the period ten times too long, since ω² scales as 1/length; a dimensional check catches it.</a:t>
            </a:r>
          </a:p>
          <a:p>
            <a:pPr marL="0" indent="0">
              <a:buNone/>
            </a:pPr>
            <a:r>
              <a:rPr lang="en-GB" sz="1200" dirty="0"/>
              <a:t>[Examiner note (f)] This part separates the top grade. The one-dimensional analysis in (d) looks complete, and only a candidate who uses Gauss's law as a constraint on the field, rather than as a way to compute it, sees that stability along the axis forces instability across it.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Integrating the field instead takes on a vector integral the problem does not need; using r instead of √(r² + z²) for the distance produces a potential that does not depend on z.</a:t>
            </a:r>
          </a:p>
          <a:p>
            <a:pPr marL="0" indent="0">
              <a:buNone/>
            </a:pPr>
            <a:r>
              <a:rPr lang="en-GB" sz="1200" dirty="0"/>
              <a:t>[Examiner note (b)] Dropping the minus sign in E = −dV/dz gives a field pointing towards a positive distribution; the symmetry argument is needed because a potential known on a line cannot by itself give derivatives across that line.</a:t>
            </a:r>
          </a:p>
          <a:p>
            <a:pPr marL="0" indent="0">
              <a:buNone/>
            </a:pPr>
            <a:r>
              <a:rPr lang="en-GB" sz="1200" dirty="0"/>
              <a:t>[Examiner note (c)] The expansion must be carried to second order; keeping only 1/|z| from each term makes the two cancel and suggests, wrongly, that the far field vanishes.</a:t>
            </a:r>
          </a:p>
          <a:p>
            <a:pPr marL="0" indent="0">
              <a:buNone/>
            </a:pPr>
            <a:r>
              <a:rPr lang="en-GB" sz="1200" dirty="0"/>
              <a:t>[Examiner note (d)] Setting z = 0 in the prefactor as well as inside the bracket removes the force entirely; the approximation must keep the leading power of z.</a:t>
            </a:r>
          </a:p>
          <a:p>
            <a:pPr marL="0" indent="0">
              <a:buNone/>
            </a:pPr>
            <a:r>
              <a:rPr lang="en-GB" sz="1200" dirty="0"/>
              <a:t>[Examiner note (e)] Leaving a and b in centimetres makes ω² a hundred times too small and the period ten times too long, since ω² scales as 1/length; a dimensional check catches it.</a:t>
            </a:r>
          </a:p>
          <a:p>
            <a:pPr marL="0" indent="0">
              <a:buNone/>
            </a:pPr>
            <a:r>
              <a:rPr lang="en-GB" sz="1200" dirty="0"/>
              <a:t>[Examiner note (f)] This part separates the top grade. The one-dimensional analysis in (d) looks complete, and only a candidate who uses Gauss's law as a constraint on the field, rather than as a way to compute it, sees that stability along the axis forces instability across it.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[Marking] One line per mark, awarded independently unless a point says otherwise.</a:t>
            </a:r>
          </a:p>
          <a:p>
            <a:pPr marL="0" indent="0">
              <a:buNone/>
            </a:pPr>
            <a:r>
              <a:rPr lang="en-GB" sz="1200" dirty="0"/>
              <a:t>[Examiner note (a)] Integrating the field instead takes on a vector integral the problem does not need; using r instead of √(r² + z²) for the distance produces a potential that does not depend on z.</a:t>
            </a:r>
          </a:p>
          <a:p>
            <a:pPr marL="0" indent="0">
              <a:buNone/>
            </a:pPr>
            <a:r>
              <a:rPr lang="en-GB" sz="1200" dirty="0"/>
              <a:t>[Examiner note (b)] Dropping the minus sign in E = −dV/dz gives a field pointing towards a positive distribution; the symmetry argument is needed because a potential known on a line cannot by itself give derivatives across that line.</a:t>
            </a:r>
          </a:p>
          <a:p>
            <a:pPr marL="0" indent="0">
              <a:buNone/>
            </a:pPr>
            <a:r>
              <a:rPr lang="en-GB" sz="1200" dirty="0"/>
              <a:t>[Examiner note (c)] The expansion must be carried to second order; keeping only 1/|z| from each term makes the two cancel and suggests, wrongly, that the far field vanishes.</a:t>
            </a:r>
          </a:p>
          <a:p>
            <a:pPr marL="0" indent="0">
              <a:buNone/>
            </a:pPr>
            <a:r>
              <a:rPr lang="en-GB" sz="1200" dirty="0"/>
              <a:t>[Examiner note (d)] Setting z = 0 in the prefactor as well as inside the bracket removes the force entirely; the approximation must keep the leading power of z.</a:t>
            </a:r>
          </a:p>
          <a:p>
            <a:pPr marL="0" indent="0">
              <a:buNone/>
            </a:pPr>
            <a:r>
              <a:rPr lang="en-GB" sz="1200" dirty="0"/>
              <a:t>[Examiner note (e)] Leaving a and b in centimetres makes ω² a hundred times too small and the period ten times too long, since ω² scales as 1/length; a dimensional check catches it.</a:t>
            </a:r>
          </a:p>
          <a:p>
            <a:pPr marL="0" indent="0">
              <a:buNone/>
            </a:pPr>
            <a:r>
              <a:rPr lang="en-GB" sz="1200" dirty="0"/>
              <a:t>[Examiner note (f)] This part separates the top grade. The one-dimensional analysis in (d) looks complete, and only a candidate who uses Gauss's law as a constraint on the field, rather than as a way to compute it, sees that stability along the axis forces instability across it.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3"/>
          </p:nvPr>
        </p:nvSpPr>
        <p:spPr/>
        <p:txBody>
          <a:bodyPr/>
          <a:lstStyle/>
          <a:p>
            <a:pPr marL="0" indent="0">
              <a:buNone/>
            </a:pPr>
            <a:r>
              <a:rPr lang="en-GB" sz="1200" dirty="0"/>
              <a:t>[Objectives] U1 Conceptual understanding: Identify the governing principle and the conditions under which it holds, and reason qualitatively about what a result must look like before calculating it.   U2 Mathematical modelling and derivation: Translate a physical situation into mathematics: choose coordinates and approximations, set up the governing equations, solve them symbolically, and derive stated results from named laws.   U3 Quantitative problem solving: Carry a multi-step calculation to a numerical result with correct units and sensible precision, and check it against dimensions, limiting cases and orders of magnitude.   U4 Data, estimation and experimental reasoning: Analyse measurements and their uncertainties, linearise and fit data, estimate orders of magnitude from stated assumptions, and judge whether evidence supports a model.</a:t>
            </a:r>
          </a:p>
          <a:p>
            <a:pPr marL="0" indent="0">
              <a:buNone/>
            </a:pPr>
            <a:r>
              <a:rPr lang="en-GB" sz="1200" dirty="0"/>
              <a:t>[Source] GioPhysics University Physics course maps — https://giophysics.com/university-physics/</a:t>
            </a:r>
          </a:p>
          <a:p>
            <a:pPr marL="0" indent="0">
              <a:buNone/>
            </a:pPr>
            <a:r>
              <a:rPr lang="en-GB" sz="1200" dirty="0"/>
              <a:t>[Disclaimer] 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Tree>
  </p:cSld>
  <p:clrMapOvr>
    <a:masterClrMapping/>
  </p:clrMapOvr>
</p:notes>
</file>

<file path=ppt/slideLayouts/_rels/interactive-slideLayout1.xml.rels>&#65279;<?xml version="1.0" encoding="utf-8"?><Relationships xmlns="http://schemas.openxmlformats.org/package/2006/relationships"><Relationship Id="R0404bd579bc64793" Type="http://schemas.openxmlformats.org/officeDocument/2006/relationships/slideMaster" Target="/ppt/slideMasters/interactive-slideMaster1.xml"/></Relationships>
</file>

<file path=ppt/slideLayouts/_rels/interactive-slideLayout2.xml.rels>&#65279;<?xml version="1.0" encoding="utf-8"?><Relationships xmlns="http://schemas.openxmlformats.org/package/2006/relationships"><Relationship Id="Rc36499544bbd4b3b" Type="http://schemas.openxmlformats.org/officeDocument/2006/relationships/slideMaster" Target="/ppt/slideMasters/interactive-slideMaster1.xml"/></Relationships>
</file>

<file path=ppt/slideLayouts/_rels/interactive-slideLayout3.xml.rels>&#65279;<?xml version="1.0" encoding="utf-8"?><Relationships xmlns="http://schemas.openxmlformats.org/package/2006/relationships"><Relationship Id="Rf1b3620a69f74258" Type="http://schemas.openxmlformats.org/officeDocument/2006/relationships/slideMaster" Target="/ppt/slideMasters/interactive-slideMaster1.xml"/></Relationships>
</file>

<file path=ppt/slideLayouts/_rels/interactive-slideLayout4.xml.rels>&#65279;<?xml version="1.0" encoding="utf-8"?><Relationships xmlns="http://schemas.openxmlformats.org/package/2006/relationships"><Relationship Id="R1079798abc644761" Type="http://schemas.openxmlformats.org/officeDocument/2006/relationships/slideMaster" Target="/ppt/slideMasters/interactive-slideMaster1.xml"/></Relationships>
</file>

<file path=ppt/slideLayouts/_rels/interactive-slideLayout5.xml.rels>&#65279;<?xml version="1.0" encoding="utf-8"?><Relationships xmlns="http://schemas.openxmlformats.org/package/2006/relationships"><Relationship Id="Rf4c2aa96207640f3" Type="http://schemas.openxmlformats.org/officeDocument/2006/relationships/slideMaster" Target="/ppt/slideMasters/interactive-slideMaster1.xml"/></Relationships>
</file>

<file path=ppt/slideLayouts/_rels/interactive-slideLayout6.xml.rels>&#65279;<?xml version="1.0" encoding="utf-8"?><Relationships xmlns="http://schemas.openxmlformats.org/package/2006/relationships"><Relationship Id="Rf96351dfc69a4d14" Type="http://schemas.openxmlformats.org/officeDocument/2006/relationships/slideMaster" Target="/ppt/slideMasters/interactive-slideMaster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interactive-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B9884F9-6A30-49A9-AAF5-6D0C0A565C9C}"/>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25284EB1-2FDE-4B15-A6D0-F777E8E96602}"/>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46DCF96-879F-4335-A306-1F744A52B5C8}"/>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interactive-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BC74512-3176-41F5-A9AF-26FF12784EF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EF6FB89-C7A2-46EF-9ECE-64068CEB0CF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0614416-19CC-4290-A478-9A340A04F5D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6D4CEFC3-4D8D-4EA2-9F7E-901FDAEDB88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CD80EC9-9D5D-4C54-9AB5-A7972AC3B8E0}"/>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E0BDF64-6A88-4B0D-93F5-594C615E70A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40B33B7-D785-4F7E-9E14-90E1D1FA021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interactive-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Masters/_rels/interactive-slideMaster1.xml.rels>&#65279;<?xml version="1.0" encoding="utf-8"?><Relationships xmlns="http://schemas.openxmlformats.org/package/2006/relationships"><Relationship Id="R9c747e51d2cb4a7a" Type="http://schemas.openxmlformats.org/officeDocument/2006/relationships/theme" Target="/ppt/slideMasters/theme/interactive-theme2.xml"/><Relationship Id="R3687cedbff804a8c" Type="http://schemas.openxmlformats.org/officeDocument/2006/relationships/slideLayout" Target="/ppt/slideLayouts/interactive-slideLayout1.xml"/><Relationship Id="R631c3d1b8cf8448f" Type="http://schemas.openxmlformats.org/officeDocument/2006/relationships/slideLayout" Target="/ppt/slideLayouts/interactive-slideLayout2.xml"/><Relationship Id="R1377db7437af4c3c" Type="http://schemas.openxmlformats.org/officeDocument/2006/relationships/slideLayout" Target="/ppt/slideLayouts/interactive-slideLayout3.xml"/><Relationship Id="Rcdcabaa6f6394d4b" Type="http://schemas.openxmlformats.org/officeDocument/2006/relationships/slideLayout" Target="/ppt/slideLayouts/interactive-slideLayout4.xml"/><Relationship Id="R410879b1a69e413c" Type="http://schemas.openxmlformats.org/officeDocument/2006/relationships/slideLayout" Target="/ppt/slideLayouts/interactive-slideLayout5.xml"/><Relationship Id="R59d4c0642de241b3" Type="http://schemas.openxmlformats.org/officeDocument/2006/relationships/slideLayout" Target="/ppt/slideLayouts/interactive-slideLayout6.xml"/></Relationships>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interactive-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687cedbff804a8c"/>
    <p:sldLayoutId xmlns:r="http://schemas.openxmlformats.org/officeDocument/2006/relationships" id="2147483650" r:id="R631c3d1b8cf8448f"/>
    <p:sldLayoutId xmlns:r="http://schemas.openxmlformats.org/officeDocument/2006/relationships" id="2147483651" r:id="R1377db7437af4c3c"/>
    <p:sldLayoutId xmlns:r="http://schemas.openxmlformats.org/officeDocument/2006/relationships" id="2147483652" r:id="Rcdcabaa6f6394d4b"/>
    <p:sldLayoutId xmlns:r="http://schemas.openxmlformats.org/officeDocument/2006/relationships" id="2147483653" r:id="R410879b1a69e413c"/>
    <p:sldLayoutId xmlns:r="http://schemas.openxmlformats.org/officeDocument/2006/relationships" id="2147483654" r:id="R59d4c0642de241b3"/>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a:buNone/>
        <a:defRPr sz="3200">
          <a:solidFill>
            <a:schemeClr val="tx1"/>
          </a:solidFill>
          <a:latin typeface="+mj-lt"/>
        </a:defRPr>
      </a:lvl1pPr>
    </p:titleStyle>
    <p:bodyStyle>
      <a:lvl1pPr marL="0" algn="l">
        <a:buNone/>
        <a:defRPr sz="1300">
          <a:solidFill>
            <a:schemeClr val="tx1"/>
          </a:solidFill>
          <a:latin typeface="+mn-lt"/>
        </a:defRPr>
      </a:lvl1pPr>
    </p:bodyStyle>
    <p:otherStyle>
      <a:lvl1pPr marL="0" algn="l">
        <a:buNone/>
        <a:defRPr sz="1300">
          <a:solidFill>
            <a:schemeClr val="tx1"/>
          </a:solidFill>
          <a:latin typeface="+mn-lt"/>
        </a:defRPr>
      </a:lvl1pPr>
    </p:otherStyle>
  </p:txStyles>
</p:sldMaster>
</file>

<file path=ppt/slideMasters/theme/interactiv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GioNav23" Type="http://schemas.openxmlformats.org/officeDocument/2006/relationships/slide" Target="/ppt/slides/slide1.xml"/><Relationship Id="rIdGioNav24" Type="http://schemas.openxmlformats.org/officeDocument/2006/relationships/slide" Target="/ppt/slides/slide41.xml"/><Relationship Id="rIdGioNav25" Type="http://schemas.openxmlformats.org/officeDocument/2006/relationships/slide" Target="/ppt/slides/slide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GioNav26" Type="http://schemas.openxmlformats.org/officeDocument/2006/relationships/slide" Target="/ppt/slides/slide1.xml"/><Relationship Id="rIdGioNav27" Type="http://schemas.openxmlformats.org/officeDocument/2006/relationships/slide" Target="/ppt/slides/slide41.xml"/><Relationship Id="rIdGioNav28" Type="http://schemas.openxmlformats.org/officeDocument/2006/relationships/slide" Target="/ppt/slides/slide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GioNav21" Type="http://schemas.openxmlformats.org/officeDocument/2006/relationships/slide" Target="/ppt/slides/slide2.xml"/><Relationship Id="rIdGioNav22" Type="http://schemas.openxmlformats.org/officeDocument/2006/relationships/slide" Target="/ppt/slides/slide41.xml"/><Relationship Id="rIdGioNav23" Type="http://schemas.openxmlformats.org/officeDocument/2006/relationships/slide" Target="/ppt/slides/slide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GioNav26" Type="http://schemas.openxmlformats.org/officeDocument/2006/relationships/slide" Target="/ppt/slides/slide3.xml"/><Relationship Id="rIdGioNav27" Type="http://schemas.openxmlformats.org/officeDocument/2006/relationships/slide" Target="/ppt/slides/slide41.xml"/><Relationship Id="rIdGioNav28" Type="http://schemas.openxmlformats.org/officeDocument/2006/relationships/slide" Target="/ppt/slides/slide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GioNav21" Type="http://schemas.openxmlformats.org/officeDocument/2006/relationships/slide" Target="/ppt/slides/slide4.xml"/><Relationship Id="rIdGioNav22" Type="http://schemas.openxmlformats.org/officeDocument/2006/relationships/slide" Target="/ppt/slides/slide41.xml"/><Relationship Id="rIdGioNav23" Type="http://schemas.openxmlformats.org/officeDocument/2006/relationships/slide" Target="/ppt/slides/slide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GioNav26" Type="http://schemas.openxmlformats.org/officeDocument/2006/relationships/slide" Target="/ppt/slides/slide5.xml"/><Relationship Id="rIdGioNav27" Type="http://schemas.openxmlformats.org/officeDocument/2006/relationships/slide" Target="/ppt/slides/slide41.xml"/><Relationship Id="rIdGioNav28" Type="http://schemas.openxmlformats.org/officeDocument/2006/relationships/slide" Target="/ppt/slides/slide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GioNav21" Type="http://schemas.openxmlformats.org/officeDocument/2006/relationships/slide" Target="/ppt/slides/slide6.xml"/><Relationship Id="rIdGioNav22" Type="http://schemas.openxmlformats.org/officeDocument/2006/relationships/slide" Target="/ppt/slides/slide41.xml"/><Relationship Id="rIdGioNav23" Type="http://schemas.openxmlformats.org/officeDocument/2006/relationships/slide" Target="/ppt/slides/slide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GioNav26" Type="http://schemas.openxmlformats.org/officeDocument/2006/relationships/slide" Target="/ppt/slides/slide7.xml"/><Relationship Id="rIdGioNav27" Type="http://schemas.openxmlformats.org/officeDocument/2006/relationships/slide" Target="/ppt/slides/slide41.xml"/><Relationship Id="rIdGioNav28" Type="http://schemas.openxmlformats.org/officeDocument/2006/relationships/slide" Target="/ppt/slides/slide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GioNav21" Type="http://schemas.openxmlformats.org/officeDocument/2006/relationships/slide" Target="/ppt/slides/slide8.xml"/><Relationship Id="rIdGioNav22" Type="http://schemas.openxmlformats.org/officeDocument/2006/relationships/slide" Target="/ppt/slides/slide41.xml"/><Relationship Id="rIdGioNav23" Type="http://schemas.openxmlformats.org/officeDocument/2006/relationships/slide" Target="/ppt/slides/slide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GioNav26" Type="http://schemas.openxmlformats.org/officeDocument/2006/relationships/slide" Target="/ppt/slides/slide9.xml"/><Relationship Id="rIdGioNav27" Type="http://schemas.openxmlformats.org/officeDocument/2006/relationships/slide" Target="/ppt/slides/slide41.xml"/><Relationship Id="rIdGioNav28" Type="http://schemas.openxmlformats.org/officeDocument/2006/relationships/slide" Target="/ppt/slides/slide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GioNav21" Type="http://schemas.openxmlformats.org/officeDocument/2006/relationships/slide" Target="/ppt/slides/slide10.xml"/><Relationship Id="rIdGioNav22" Type="http://schemas.openxmlformats.org/officeDocument/2006/relationships/slide" Target="/ppt/slides/slide41.xml"/><Relationship Id="rIdGioNav23" Type="http://schemas.openxmlformats.org/officeDocument/2006/relationships/slide" Target="/ppt/slides/slide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GioNav26" Type="http://schemas.openxmlformats.org/officeDocument/2006/relationships/slide" Target="/ppt/slides/slide11.xml"/><Relationship Id="rIdGioNav27" Type="http://schemas.openxmlformats.org/officeDocument/2006/relationships/slide" Target="/ppt/slides/slide41.xml"/><Relationship Id="rIdGioNav28" Type="http://schemas.openxmlformats.org/officeDocument/2006/relationships/slide" Target="/ppt/slides/slide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GioNav21" Type="http://schemas.openxmlformats.org/officeDocument/2006/relationships/slide" Target="/ppt/slides/slide12.xml"/><Relationship Id="rIdGioNav22" Type="http://schemas.openxmlformats.org/officeDocument/2006/relationships/slide" Target="/ppt/slides/slide41.xml"/><Relationship Id="rIdGioNav23" Type="http://schemas.openxmlformats.org/officeDocument/2006/relationships/slide" Target="/ppt/slides/slide1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GioNav26" Type="http://schemas.openxmlformats.org/officeDocument/2006/relationships/slide" Target="/ppt/slides/slide13.xml"/><Relationship Id="rIdGioNav27" Type="http://schemas.openxmlformats.org/officeDocument/2006/relationships/slide" Target="/ppt/slides/slide41.xml"/><Relationship Id="rIdGioNav28" Type="http://schemas.openxmlformats.org/officeDocument/2006/relationships/slide" Target="/ppt/slides/slide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GioNav21" Type="http://schemas.openxmlformats.org/officeDocument/2006/relationships/slide" Target="/ppt/slides/slide14.xml"/><Relationship Id="rIdGioNav22" Type="http://schemas.openxmlformats.org/officeDocument/2006/relationships/slide" Target="/ppt/slides/slide41.xml"/><Relationship Id="rIdGioNav23" Type="http://schemas.openxmlformats.org/officeDocument/2006/relationships/slide" Target="/ppt/slides/slide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GioNav26" Type="http://schemas.openxmlformats.org/officeDocument/2006/relationships/slide" Target="/ppt/slides/slide15.xml"/><Relationship Id="rIdGioNav27" Type="http://schemas.openxmlformats.org/officeDocument/2006/relationships/slide" Target="/ppt/slides/slide41.xml"/><Relationship Id="rIdGioNav28" Type="http://schemas.openxmlformats.org/officeDocument/2006/relationships/slide" Target="/ppt/slides/slide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GioNav21" Type="http://schemas.openxmlformats.org/officeDocument/2006/relationships/slide" Target="/ppt/slides/slide16.xml"/><Relationship Id="rIdGioNav22" Type="http://schemas.openxmlformats.org/officeDocument/2006/relationships/slide" Target="/ppt/slides/slide41.xml"/><Relationship Id="rIdGioNav23" Type="http://schemas.openxmlformats.org/officeDocument/2006/relationships/slide" Target="/ppt/slides/slide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GioNav30" Type="http://schemas.openxmlformats.org/officeDocument/2006/relationships/slide" Target="/ppt/slides/slide17.xml"/><Relationship Id="rIdGioNav31" Type="http://schemas.openxmlformats.org/officeDocument/2006/relationships/slide" Target="/ppt/slides/slide41.xml"/><Relationship Id="rIdGioNav32" Type="http://schemas.openxmlformats.org/officeDocument/2006/relationships/slide" Target="/ppt/slides/slide19.xml"/><Relationship Id="rIdGioNav34" Type="http://schemas.openxmlformats.org/officeDocument/2006/relationships/slide" Target="/ppt/slides/slide2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GioNav20" Type="http://schemas.openxmlformats.org/officeDocument/2006/relationships/slide" Target="/ppt/slides/slide18.xml"/><Relationship Id="rIdGioNav21" Type="http://schemas.openxmlformats.org/officeDocument/2006/relationships/slide" Target="/ppt/slides/slide41.xml"/><Relationship Id="rIdGioNav22" Type="http://schemas.openxmlformats.org/officeDocument/2006/relationships/slide" Target="/ppt/slides/slide20.xml"/><Relationship Id="rIdGioNav24" Type="http://schemas.openxmlformats.org/officeDocument/2006/relationships/slide" Target="/ppt/slides/slide2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GioNav38" Type="http://schemas.openxmlformats.org/officeDocument/2006/relationships/slide" Target="/ppt/slides/slide19.xml"/><Relationship Id="rIdGioNav39" Type="http://schemas.openxmlformats.org/officeDocument/2006/relationships/slide" Target="/ppt/slides/slide41.xml"/><Relationship Id="rIdGioNav40" Type="http://schemas.openxmlformats.org/officeDocument/2006/relationships/slide" Target="/ppt/slides/slide21.xml"/><Relationship Id="rIdGioNav42" Type="http://schemas.openxmlformats.org/officeDocument/2006/relationships/slide" Target="/ppt/slides/slide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 Id="rIdGioNav31" Type="http://schemas.openxmlformats.org/officeDocument/2006/relationships/slide" Target="/ppt/slides/slide20.xml"/><Relationship Id="rIdGioNav32" Type="http://schemas.openxmlformats.org/officeDocument/2006/relationships/slide" Target="/ppt/slides/slide41.xml"/><Relationship Id="rIdGioNav33" Type="http://schemas.openxmlformats.org/officeDocument/2006/relationships/slide" Target="/ppt/slides/slide22.xml"/><Relationship Id="rIdGioNav35" Type="http://schemas.openxmlformats.org/officeDocument/2006/relationships/slide" Target="/ppt/slides/slide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GioNav30" Type="http://schemas.openxmlformats.org/officeDocument/2006/relationships/slide" Target="/ppt/slides/slide21.xml"/><Relationship Id="rIdGioNav31" Type="http://schemas.openxmlformats.org/officeDocument/2006/relationships/slide" Target="/ppt/slides/slide41.xml"/><Relationship Id="rIdGioNav32" Type="http://schemas.openxmlformats.org/officeDocument/2006/relationships/slide" Target="/ppt/slides/slide23.xml"/><Relationship Id="rIdGioNav34" Type="http://schemas.openxmlformats.org/officeDocument/2006/relationships/slide" Target="/ppt/slides/slide2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GioNav20" Type="http://schemas.openxmlformats.org/officeDocument/2006/relationships/slide" Target="/ppt/slides/slide22.xml"/><Relationship Id="rIdGioNav21" Type="http://schemas.openxmlformats.org/officeDocument/2006/relationships/slide" Target="/ppt/slides/slide41.xml"/><Relationship Id="rIdGioNav22" Type="http://schemas.openxmlformats.org/officeDocument/2006/relationships/slide" Target="/ppt/slides/slide24.xml"/><Relationship Id="rIdGioNav24" Type="http://schemas.openxmlformats.org/officeDocument/2006/relationships/slide" Target="/ppt/slides/slide2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GioNav40" Type="http://schemas.openxmlformats.org/officeDocument/2006/relationships/slide" Target="/ppt/slides/slide23.xml"/><Relationship Id="rIdGioNav41" Type="http://schemas.openxmlformats.org/officeDocument/2006/relationships/slide" Target="/ppt/slides/slide41.xml"/><Relationship Id="rIdGioNav42" Type="http://schemas.openxmlformats.org/officeDocument/2006/relationships/slide" Target="/ppt/slides/slide25.xml"/><Relationship Id="rIdGioNav44" Type="http://schemas.openxmlformats.org/officeDocument/2006/relationships/slide" Target="/ppt/slides/slide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GioNav35" Type="http://schemas.openxmlformats.org/officeDocument/2006/relationships/slide" Target="/ppt/slides/slide24.xml"/><Relationship Id="rIdGioNav36" Type="http://schemas.openxmlformats.org/officeDocument/2006/relationships/slide" Target="/ppt/slides/slide41.xml"/><Relationship Id="rIdGioNav37" Type="http://schemas.openxmlformats.org/officeDocument/2006/relationships/slide" Target="/ppt/slides/slide26.xml"/><Relationship Id="rIdGioNav39" Type="http://schemas.openxmlformats.org/officeDocument/2006/relationships/slide" Target="/ppt/slides/slide2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GioNav30" Type="http://schemas.openxmlformats.org/officeDocument/2006/relationships/slide" Target="/ppt/slides/slide25.xml"/><Relationship Id="rIdGioNav31" Type="http://schemas.openxmlformats.org/officeDocument/2006/relationships/slide" Target="/ppt/slides/slide41.xml"/><Relationship Id="rIdGioNav32" Type="http://schemas.openxmlformats.org/officeDocument/2006/relationships/slide" Target="/ppt/slides/slide27.xml"/><Relationship Id="rIdGioNav34" Type="http://schemas.openxmlformats.org/officeDocument/2006/relationships/slide" Target="/ppt/slides/slide2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GioNav20" Type="http://schemas.openxmlformats.org/officeDocument/2006/relationships/slide" Target="/ppt/slides/slide26.xml"/><Relationship Id="rIdGioNav21" Type="http://schemas.openxmlformats.org/officeDocument/2006/relationships/slide" Target="/ppt/slides/slide41.xml"/><Relationship Id="rIdGioNav22" Type="http://schemas.openxmlformats.org/officeDocument/2006/relationships/slide" Target="/ppt/slides/slide28.xml"/><Relationship Id="rIdGioNav24" Type="http://schemas.openxmlformats.org/officeDocument/2006/relationships/slide" Target="/ppt/slides/slide2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GioNav35" Type="http://schemas.openxmlformats.org/officeDocument/2006/relationships/slide" Target="/ppt/slides/slide27.xml"/><Relationship Id="rIdGioNav36" Type="http://schemas.openxmlformats.org/officeDocument/2006/relationships/slide" Target="/ppt/slides/slide41.xml"/><Relationship Id="rIdGioNav37" Type="http://schemas.openxmlformats.org/officeDocument/2006/relationships/slide" Target="/ppt/slides/slide29.xml"/><Relationship Id="rIdGioNav39" Type="http://schemas.openxmlformats.org/officeDocument/2006/relationships/slide" Target="/ppt/slides/slide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GioNav40" Type="http://schemas.openxmlformats.org/officeDocument/2006/relationships/slide" Target="/ppt/slides/slide28.xml"/><Relationship Id="rIdGioNav41" Type="http://schemas.openxmlformats.org/officeDocument/2006/relationships/slide" Target="/ppt/slides/slide41.xml"/><Relationship Id="rIdGioNav42" Type="http://schemas.openxmlformats.org/officeDocument/2006/relationships/slide" Target="/ppt/slides/slide30.xml"/><Relationship Id="rIdGioNav44" Type="http://schemas.openxmlformats.org/officeDocument/2006/relationships/slide" Target="/ppt/slides/slide2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 Id="rIdGioNav20" Type="http://schemas.openxmlformats.org/officeDocument/2006/relationships/slide" Target="/ppt/slides/slide29.xml"/><Relationship Id="rIdGioNav21" Type="http://schemas.openxmlformats.org/officeDocument/2006/relationships/slide" Target="/ppt/slides/slide41.xml"/><Relationship Id="rIdGioNav22" Type="http://schemas.openxmlformats.org/officeDocument/2006/relationships/slide" Target="/ppt/slides/slide31.xml"/><Relationship Id="rIdGioNav24" Type="http://schemas.openxmlformats.org/officeDocument/2006/relationships/slide" Target="/ppt/slides/slide3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 Id="rIdGioNav32" Type="http://schemas.openxmlformats.org/officeDocument/2006/relationships/slide" Target="/ppt/slides/slide30.xml"/><Relationship Id="rIdGioNav33" Type="http://schemas.openxmlformats.org/officeDocument/2006/relationships/slide" Target="/ppt/slides/slide41.xml"/><Relationship Id="rIdGioNav34" Type="http://schemas.openxmlformats.org/officeDocument/2006/relationships/slide" Target="/ppt/slides/slide32.xml"/><Relationship Id="rIdGioNav36" Type="http://schemas.openxmlformats.org/officeDocument/2006/relationships/slide" Target="/ppt/slides/slide3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 Id="rIdGioNav31" Type="http://schemas.openxmlformats.org/officeDocument/2006/relationships/slide" Target="/ppt/slides/slide31.xml"/><Relationship Id="rIdGioNav32" Type="http://schemas.openxmlformats.org/officeDocument/2006/relationships/slide" Target="/ppt/slides/slide41.xml"/><Relationship Id="rIdGioNav33" Type="http://schemas.openxmlformats.org/officeDocument/2006/relationships/slide" Target="/ppt/slides/slide33.xml"/><Relationship Id="rIdGioNav35" Type="http://schemas.openxmlformats.org/officeDocument/2006/relationships/slide" Target="/ppt/slides/slide3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 Id="rIdGioNav40" Type="http://schemas.openxmlformats.org/officeDocument/2006/relationships/slide" Target="/ppt/slides/slide32.xml"/><Relationship Id="rIdGioNav41" Type="http://schemas.openxmlformats.org/officeDocument/2006/relationships/slide" Target="/ppt/slides/slide41.xml"/><Relationship Id="rIdGioNav42" Type="http://schemas.openxmlformats.org/officeDocument/2006/relationships/slide" Target="/ppt/slides/slide34.xml"/><Relationship Id="rIdGioNav44" Type="http://schemas.openxmlformats.org/officeDocument/2006/relationships/slide" Target="/ppt/slides/slide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 Id="rIdGioNav33" Type="http://schemas.openxmlformats.org/officeDocument/2006/relationships/slide" Target="/ppt/slides/slide33.xml"/><Relationship Id="rIdGioNav34" Type="http://schemas.openxmlformats.org/officeDocument/2006/relationships/slide" Target="/ppt/slides/slide41.xml"/><Relationship Id="rIdGioNav35" Type="http://schemas.openxmlformats.org/officeDocument/2006/relationships/slide" Target="/ppt/slides/slide35.xml"/><Relationship Id="rIdGioNav37" Type="http://schemas.openxmlformats.org/officeDocument/2006/relationships/slide" Target="/ppt/slides/slide3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GioNav20" Type="http://schemas.openxmlformats.org/officeDocument/2006/relationships/slide" Target="/ppt/slides/slide34.xml"/><Relationship Id="rIdGioNav21" Type="http://schemas.openxmlformats.org/officeDocument/2006/relationships/slide" Target="/ppt/slides/slide41.xml"/><Relationship Id="rIdGioNav22" Type="http://schemas.openxmlformats.org/officeDocument/2006/relationships/slide" Target="/ppt/slides/slide36.xml"/><Relationship Id="rIdGioNav24" Type="http://schemas.openxmlformats.org/officeDocument/2006/relationships/slide" Target="/ppt/slides/slide3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6.xml"/><Relationship Id="rIdGioNav35" Type="http://schemas.openxmlformats.org/officeDocument/2006/relationships/slide" Target="/ppt/slides/slide35.xml"/><Relationship Id="rIdGioNav36" Type="http://schemas.openxmlformats.org/officeDocument/2006/relationships/slide" Target="/ppt/slides/slide41.xml"/><Relationship Id="rIdGioNav37" Type="http://schemas.openxmlformats.org/officeDocument/2006/relationships/slide" Target="/ppt/slides/slide37.xml"/><Relationship Id="rIdGioNav39" Type="http://schemas.openxmlformats.org/officeDocument/2006/relationships/slide" Target="/ppt/slides/slide3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 Id="rIdGioNav42" Type="http://schemas.openxmlformats.org/officeDocument/2006/relationships/slide" Target="/ppt/slides/slide36.xml"/><Relationship Id="rIdGioNav43" Type="http://schemas.openxmlformats.org/officeDocument/2006/relationships/slide" Target="/ppt/slides/slide41.xml"/><Relationship Id="rIdGioNav44" Type="http://schemas.openxmlformats.org/officeDocument/2006/relationships/slide" Target="/ppt/slides/slide38.xml"/><Relationship Id="rIdGioNav46" Type="http://schemas.openxmlformats.org/officeDocument/2006/relationships/slide" Target="/ppt/slides/slide34.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 Id="rIdGioNav26" Type="http://schemas.openxmlformats.org/officeDocument/2006/relationships/slide" Target="/ppt/slides/slide37.xml"/><Relationship Id="rIdGioNav27" Type="http://schemas.openxmlformats.org/officeDocument/2006/relationships/slide" Target="/ppt/slides/slide41.xml"/><Relationship Id="rIdGioNav28" Type="http://schemas.openxmlformats.org/officeDocument/2006/relationships/slide" Target="/ppt/slides/slide39.xml"/><Relationship Id="rIdGioNav30" Type="http://schemas.openxmlformats.org/officeDocument/2006/relationships/slide" Target="/ppt/slides/slide3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 Id="rIdGioNav33" Type="http://schemas.openxmlformats.org/officeDocument/2006/relationships/slide" Target="/ppt/slides/slide38.xml"/><Relationship Id="rIdGioNav34" Type="http://schemas.openxmlformats.org/officeDocument/2006/relationships/slide" Target="/ppt/slides/slide41.xml"/><Relationship Id="rIdGioNav35" Type="http://schemas.openxmlformats.org/officeDocument/2006/relationships/slide" Target="/ppt/slides/slide4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 Id="rIdGioNav11" Type="http://schemas.openxmlformats.org/officeDocument/2006/relationships/slide" Target="/ppt/slides/slide39.xml"/><Relationship Id="rIdGioNav12" Type="http://schemas.openxmlformats.org/officeDocument/2006/relationships/slide" Target="/ppt/slides/slide41.xml"/><Relationship Id="rIdGioNav13" Type="http://schemas.openxmlformats.org/officeDocument/2006/relationships/slide" Target="/ppt/slides/slide40.xml"/></Relationships>
</file>

<file path=ppt/slides/_rels/slide41.xml.rels>&#65279;<?xml version="1.0" encoding="utf-8"?><Relationships xmlns="http://schemas.openxmlformats.org/package/2006/relationships"><Relationship Id="Rd9ba2fd31a8b4715" Type="http://schemas.openxmlformats.org/officeDocument/2006/relationships/slideLayout" Target="/ppt/slideLayouts/interactive-slideLayout6.xml"/><Relationship Id="R04dfff5a3d594881" Type="http://schemas.openxmlformats.org/officeDocument/2006/relationships/slide" Target="/ppt/slides/slide1.xml"/><Relationship Id="R985fadedd88240ec" Type="http://schemas.openxmlformats.org/officeDocument/2006/relationships/slide" Target="/ppt/slides/slide2.xml"/><Relationship Id="R7a6f733f9e984c13" Type="http://schemas.openxmlformats.org/officeDocument/2006/relationships/slide" Target="/ppt/slides/slide3.xml"/><Relationship Id="Ra29ac0456e934874" Type="http://schemas.openxmlformats.org/officeDocument/2006/relationships/slide" Target="/ppt/slides/slide4.xml"/><Relationship Id="Rcd8b0525f47f4708" Type="http://schemas.openxmlformats.org/officeDocument/2006/relationships/slide" Target="/ppt/slides/slide5.xml"/><Relationship Id="Rd9723b74349e4105" Type="http://schemas.openxmlformats.org/officeDocument/2006/relationships/slide" Target="/ppt/slides/slide6.xml"/><Relationship Id="Rab1a732fa19f47db" Type="http://schemas.openxmlformats.org/officeDocument/2006/relationships/slide" Target="/ppt/slides/slide7.xml"/><Relationship Id="R358c611d6fc94981" Type="http://schemas.openxmlformats.org/officeDocument/2006/relationships/slide" Target="/ppt/slides/slide8.xml"/><Relationship Id="Ra411377d89084bdc" Type="http://schemas.openxmlformats.org/officeDocument/2006/relationships/slide" Target="/ppt/slides/slide9.xml"/><Relationship Id="Rd6ccf655e0ac41b3" Type="http://schemas.openxmlformats.org/officeDocument/2006/relationships/slide" Target="/ppt/slides/slide10.xml"/><Relationship Id="R79f9c4ca596a454e" Type="http://schemas.openxmlformats.org/officeDocument/2006/relationships/slide" Target="/ppt/slides/slide11.xml"/><Relationship Id="R4ba50bfd9d4d490b" Type="http://schemas.openxmlformats.org/officeDocument/2006/relationships/slide" Target="/ppt/slides/slide12.xml"/><Relationship Id="R9fb2d53887824463" Type="http://schemas.openxmlformats.org/officeDocument/2006/relationships/slide" Target="/ppt/slides/slide13.xml"/><Relationship Id="R49fda684b09540ce" Type="http://schemas.openxmlformats.org/officeDocument/2006/relationships/slide" Target="/ppt/slides/slide14.xml"/><Relationship Id="Rd77a20570f9a45f0" Type="http://schemas.openxmlformats.org/officeDocument/2006/relationships/slide" Target="/ppt/slides/slide15.xml"/><Relationship Id="R066f6fd3db18452d" Type="http://schemas.openxmlformats.org/officeDocument/2006/relationships/slide" Target="/ppt/slides/slide16.xml"/><Relationship Id="Rb51ba7480d714afd" Type="http://schemas.openxmlformats.org/officeDocument/2006/relationships/slide" Target="/ppt/slides/slide1.xml"/><Relationship Id="Re016fc57f00d46d4" Type="http://schemas.openxmlformats.org/officeDocument/2006/relationships/slide" Target="/ppt/slides/slide42.xml"/><Relationship Id="Rbf06e88880c54b49" Type="http://schemas.openxmlformats.org/officeDocument/2006/relationships/hyperlink" Target="https://giophysics.com/lessons/powerpoints/" TargetMode="External"/><Relationship Id="R6c9a20619c2b48ae" Type="http://schemas.openxmlformats.org/officeDocument/2006/relationships/notesSlide" Target="/ppt/notesSlides/interactive-notesSlide1.xml"/></Relationships>
</file>

<file path=ppt/slides/_rels/slide42.xml.rels>&#65279;<?xml version="1.0" encoding="utf-8"?><Relationships xmlns="http://schemas.openxmlformats.org/package/2006/relationships"><Relationship Id="R2c4e2e41e8fa4686" Type="http://schemas.openxmlformats.org/officeDocument/2006/relationships/slideLayout" Target="/ppt/slideLayouts/interactive-slideLayout6.xml"/><Relationship Id="R1fecd373d69249ae" Type="http://schemas.openxmlformats.org/officeDocument/2006/relationships/slide" Target="/ppt/slides/slide17.xml"/><Relationship Id="Rbd1bc9036bfd470c" Type="http://schemas.openxmlformats.org/officeDocument/2006/relationships/slide" Target="/ppt/slides/slide18.xml"/><Relationship Id="R6cd9dd6157e242ad" Type="http://schemas.openxmlformats.org/officeDocument/2006/relationships/slide" Target="/ppt/slides/slide19.xml"/><Relationship Id="R18cdea72fc284c04" Type="http://schemas.openxmlformats.org/officeDocument/2006/relationships/slide" Target="/ppt/slides/slide20.xml"/><Relationship Id="Rcc1e6534bfe4479f" Type="http://schemas.openxmlformats.org/officeDocument/2006/relationships/slide" Target="/ppt/slides/slide21.xml"/><Relationship Id="R9f93e64ab7654cda" Type="http://schemas.openxmlformats.org/officeDocument/2006/relationships/slide" Target="/ppt/slides/slide22.xml"/><Relationship Id="R083e10cb26f54545" Type="http://schemas.openxmlformats.org/officeDocument/2006/relationships/slide" Target="/ppt/slides/slide23.xml"/><Relationship Id="R6b5868f8af1e426b" Type="http://schemas.openxmlformats.org/officeDocument/2006/relationships/slide" Target="/ppt/slides/slide24.xml"/><Relationship Id="R0783d5040d8d4ee4" Type="http://schemas.openxmlformats.org/officeDocument/2006/relationships/slide" Target="/ppt/slides/slide25.xml"/><Relationship Id="R803005cbf5ee4362" Type="http://schemas.openxmlformats.org/officeDocument/2006/relationships/slide" Target="/ppt/slides/slide26.xml"/><Relationship Id="Rbc4f736991bd41b3" Type="http://schemas.openxmlformats.org/officeDocument/2006/relationships/slide" Target="/ppt/slides/slide27.xml"/><Relationship Id="Rde4c60c7c6b34867" Type="http://schemas.openxmlformats.org/officeDocument/2006/relationships/slide" Target="/ppt/slides/slide28.xml"/><Relationship Id="Rfc94f9eee8104c36" Type="http://schemas.openxmlformats.org/officeDocument/2006/relationships/slide" Target="/ppt/slides/slide29.xml"/><Relationship Id="R91d0a0e4585b4e39" Type="http://schemas.openxmlformats.org/officeDocument/2006/relationships/slide" Target="/ppt/slides/slide30.xml"/><Relationship Id="Rf4422bde9fee48cf" Type="http://schemas.openxmlformats.org/officeDocument/2006/relationships/slide" Target="/ppt/slides/slide31.xml"/><Relationship Id="Rcf29810847594946" Type="http://schemas.openxmlformats.org/officeDocument/2006/relationships/slide" Target="/ppt/slides/slide32.xml"/><Relationship Id="R7554c832e5cb4858" Type="http://schemas.openxmlformats.org/officeDocument/2006/relationships/slide" Target="/ppt/slides/slide1.xml"/><Relationship Id="R9cb0bbf259594b1f" Type="http://schemas.openxmlformats.org/officeDocument/2006/relationships/slide" Target="/ppt/slides/slide41.xml"/><Relationship Id="Red7b5da9883c40a6" Type="http://schemas.openxmlformats.org/officeDocument/2006/relationships/slide" Target="/ppt/slides/slide43.xml"/><Relationship Id="R3f2650eaaf1f42b9" Type="http://schemas.openxmlformats.org/officeDocument/2006/relationships/hyperlink" Target="https://giophysics.com/lessons/powerpoints/" TargetMode="External"/><Relationship Id="R4f1405df754c4889" Type="http://schemas.openxmlformats.org/officeDocument/2006/relationships/notesSlide" Target="/ppt/notesSlides/interactive-notesSlide2.xml"/></Relationships>
</file>

<file path=ppt/slides/_rels/slide43.xml.rels>&#65279;<?xml version="1.0" encoding="utf-8"?><Relationships xmlns="http://schemas.openxmlformats.org/package/2006/relationships"><Relationship Id="R92f4db34716d4a85" Type="http://schemas.openxmlformats.org/officeDocument/2006/relationships/slideLayout" Target="/ppt/slideLayouts/interactive-slideLayout6.xml"/><Relationship Id="Rbb152dae2d2848b3" Type="http://schemas.openxmlformats.org/officeDocument/2006/relationships/slide" Target="/ppt/slides/slide33.xml"/><Relationship Id="Refab5c111dc84ed3" Type="http://schemas.openxmlformats.org/officeDocument/2006/relationships/slide" Target="/ppt/slides/slide34.xml"/><Relationship Id="R9d7a5b930de340a6" Type="http://schemas.openxmlformats.org/officeDocument/2006/relationships/slide" Target="/ppt/slides/slide35.xml"/><Relationship Id="R9273744e27e54a0c" Type="http://schemas.openxmlformats.org/officeDocument/2006/relationships/slide" Target="/ppt/slides/slide36.xml"/><Relationship Id="Rff9b477e56314873" Type="http://schemas.openxmlformats.org/officeDocument/2006/relationships/slide" Target="/ppt/slides/slide37.xml"/><Relationship Id="R7371ab45349c403e" Type="http://schemas.openxmlformats.org/officeDocument/2006/relationships/slide" Target="/ppt/slides/slide38.xml"/><Relationship Id="R2b976e5eeae64e85" Type="http://schemas.openxmlformats.org/officeDocument/2006/relationships/slide" Target="/ppt/slides/slide39.xml"/><Relationship Id="Rb02ed75f433b459f" Type="http://schemas.openxmlformats.org/officeDocument/2006/relationships/slide" Target="/ppt/slides/slide40.xml"/><Relationship Id="R784478775655481e" Type="http://schemas.openxmlformats.org/officeDocument/2006/relationships/slide" Target="/ppt/slides/slide1.xml"/><Relationship Id="R7b37e46974e243dd" Type="http://schemas.openxmlformats.org/officeDocument/2006/relationships/slide" Target="/ppt/slides/slide42.xml"/><Relationship Id="R019d8214030046f3" Type="http://schemas.openxmlformats.org/officeDocument/2006/relationships/hyperlink" Target="https://giophysics.com/lessons/powerpoints/" TargetMode="External"/><Relationship Id="Rae195e032a824e9b" Type="http://schemas.openxmlformats.org/officeDocument/2006/relationships/notesSlide" Target="/ppt/notesSlides/interactive-notesSlide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panel"/>
          <p:cNvSpPr/>
          <p:nvPr/>
        </p:nvSpPr>
        <p:spPr>
          <a:xfrm>
            <a:off x="558800" y="889000"/>
            <a:ext cx="508000" cy="31750"/>
          </a:xfrm>
          <a:prstGeom prst="rect">
            <a:avLst/>
          </a:prstGeom>
          <a:solidFill>
            <a:srgbClr val="EF5C3E"/>
          </a:solidFill>
          <a:ln>
            <a:noFill/>
          </a:ln>
        </p:spPr>
      </p:sp>
      <p:sp>
        <p:nvSpPr>
          <p:cNvPr id="3" name="text"/>
          <p:cNvSpPr txBox="1"/>
          <p:nvPr/>
        </p:nvSpPr>
        <p:spPr>
          <a:xfrm>
            <a:off x="558800" y="1066800"/>
            <a:ext cx="11074400" cy="214630"/>
          </a:xfrm>
          <a:prstGeom prst="rect">
            <a:avLst/>
          </a:prstGeom>
          <a:noFill/>
        </p:spPr>
        <p:txBody>
          <a:bodyPr wrap="square" lIns="0" tIns="0" rIns="0" bIns="0" anchor="t">
            <a:noAutofit/>
          </a:bodyPr>
          <a:lstStyle/>
          <a:p>
            <a:pPr marL="0" indent="0" algn="l">
              <a:lnSpc>
                <a:spcPct val="100000"/>
              </a:lnSpc>
              <a:buNone/>
            </a:pPr>
            <a:r>
              <a:rPr lang="en-GB" sz="1300" b="1" i="0" dirty="0">
                <a:solidFill>
                  <a:srgbClr val="4C5F59"/>
                </a:solidFill>
                <a:latin typeface="Arial"/>
                <a:cs typeface="Arial"/>
              </a:rPr>
              <a:t>University · GioPhysics University Physics · Physics I–V, Quantum Mechanics I–II, Advanced QM and QFT I</a:t>
            </a:r>
          </a:p>
        </p:txBody>
      </p:sp>
      <p:sp>
        <p:nvSpPr>
          <p:cNvPr id="4" name="text"/>
          <p:cNvSpPr txBox="1"/>
          <p:nvPr/>
        </p:nvSpPr>
        <p:spPr>
          <a:xfrm>
            <a:off x="558800" y="1383030"/>
            <a:ext cx="11074400" cy="528320"/>
          </a:xfrm>
          <a:prstGeom prst="rect">
            <a:avLst/>
          </a:prstGeom>
          <a:noFill/>
        </p:spPr>
        <p:txBody>
          <a:bodyPr wrap="square" lIns="0" tIns="0" rIns="0" bIns="0" anchor="t">
            <a:noAutofit/>
          </a:bodyPr>
          <a:lstStyle/>
          <a:p>
            <a:pPr marL="0" indent="0" algn="l">
              <a:lnSpc>
                <a:spcPct val="100000"/>
              </a:lnSpc>
              <a:buNone/>
            </a:pPr>
            <a:r>
              <a:rPr lang="en-GB" sz="3200" b="1" i="0" dirty="0">
                <a:solidFill>
                  <a:srgbClr val="102E29"/>
                </a:solidFill>
                <a:latin typeface="Arial"/>
                <a:cs typeface="Arial"/>
              </a:rPr>
              <a:t>University Physics II · Midterm Examination</a:t>
            </a:r>
          </a:p>
        </p:txBody>
      </p:sp>
      <p:sp>
        <p:nvSpPr>
          <p:cNvPr id="5" name="text"/>
          <p:cNvSpPr txBox="1"/>
          <p:nvPr/>
        </p:nvSpPr>
        <p:spPr>
          <a:xfrm>
            <a:off x="558800" y="2038350"/>
            <a:ext cx="11074400" cy="619125"/>
          </a:xfrm>
          <a:prstGeom prst="rect">
            <a:avLst/>
          </a:prstGeom>
          <a:noFill/>
        </p:spPr>
        <p:txBody>
          <a:bodyPr wrap="square" lIns="0" tIns="0" rIns="0" bIns="0" anchor="t">
            <a:noAutofit/>
          </a:bodyPr>
          <a:lstStyle/>
          <a:p>
            <a:pPr marL="0" indent="0" algn="l">
              <a:lnSpc>
                <a:spcPct val="100000"/>
              </a:lnSpc>
              <a:buNone/>
            </a:pPr>
            <a:r>
              <a:rPr lang="en-GB" sz="1250" b="0" i="0" dirty="0">
                <a:solidFill>
                  <a:srgbClr val="4C5F59"/>
                </a:solidFill>
                <a:latin typeface="Arial"/>
                <a:cs typeface="Arial"/>
              </a:rPr>
              <a:t>Electrostatics through magnetic forces: charge and Coulomb's law, electric fields and Gauss's law, electric potential, capacitance and dielectrics, DC and multi-loop circuits with RC transients, and the Lorentz force on moving charges. Most marks sit on setting up a field, circuit or force model before calculating, and on testing every result against symmetry, conservation and limiting cases.</a:t>
            </a:r>
          </a:p>
        </p:txBody>
      </p:sp>
      <p:sp>
        <p:nvSpPr>
          <p:cNvPr id="6" name="panel"/>
          <p:cNvSpPr/>
          <p:nvPr/>
        </p:nvSpPr>
        <p:spPr>
          <a:xfrm>
            <a:off x="558800" y="2886075"/>
            <a:ext cx="11074400" cy="12700"/>
          </a:xfrm>
          <a:prstGeom prst="rect">
            <a:avLst/>
          </a:prstGeom>
          <a:solidFill>
            <a:srgbClr val="C6C8BB"/>
          </a:solidFill>
          <a:ln>
            <a:noFill/>
          </a:ln>
        </p:spPr>
      </p:sp>
      <p:sp>
        <p:nvSpPr>
          <p:cNvPr id="7" name="fact-label"/>
          <p:cNvSpPr txBox="1"/>
          <p:nvPr/>
        </p:nvSpPr>
        <p:spPr>
          <a:xfrm>
            <a:off x="558800" y="306387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MIRRORS</a:t>
            </a:r>
          </a:p>
        </p:txBody>
      </p:sp>
      <p:sp>
        <p:nvSpPr>
          <p:cNvPr id="8" name="fact-value"/>
          <p:cNvSpPr txBox="1"/>
          <p:nvPr/>
        </p:nvSpPr>
        <p:spPr>
          <a:xfrm>
            <a:off x="1879600" y="306387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A university midterm: conceptual multiple choice, structured problems, a data-analysis question and an extended derivation</a:t>
            </a:r>
          </a:p>
        </p:txBody>
      </p:sp>
      <p:sp>
        <p:nvSpPr>
          <p:cNvPr id="9" name="fact-label"/>
          <p:cNvSpPr txBox="1"/>
          <p:nvPr/>
        </p:nvSpPr>
        <p:spPr>
          <a:xfrm>
            <a:off x="558800" y="334264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MARKS</a:t>
            </a:r>
          </a:p>
        </p:txBody>
      </p:sp>
      <p:sp>
        <p:nvSpPr>
          <p:cNvPr id="10" name="fact-value"/>
          <p:cNvSpPr txBox="1"/>
          <p:nvPr/>
        </p:nvSpPr>
        <p:spPr>
          <a:xfrm>
            <a:off x="1879600" y="334264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72 in total — all Core course</a:t>
            </a:r>
          </a:p>
        </p:txBody>
      </p:sp>
      <p:sp>
        <p:nvSpPr>
          <p:cNvPr id="11" name="fact-label"/>
          <p:cNvSpPr txBox="1"/>
          <p:nvPr/>
        </p:nvSpPr>
        <p:spPr>
          <a:xfrm>
            <a:off x="558800" y="362140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TIME</a:t>
            </a:r>
          </a:p>
        </p:txBody>
      </p:sp>
      <p:sp>
        <p:nvSpPr>
          <p:cNvPr id="12" name="fact-value"/>
          <p:cNvSpPr txBox="1"/>
          <p:nvPr/>
        </p:nvSpPr>
        <p:spPr>
          <a:xfrm>
            <a:off x="1879600" y="362140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90 minutes · 13 questions</a:t>
            </a:r>
          </a:p>
        </p:txBody>
      </p:sp>
      <p:sp>
        <p:nvSpPr>
          <p:cNvPr id="13" name="fact-label"/>
          <p:cNvSpPr txBox="1"/>
          <p:nvPr/>
        </p:nvSpPr>
        <p:spPr>
          <a:xfrm>
            <a:off x="558800" y="3900170"/>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DEMAND</a:t>
            </a:r>
          </a:p>
        </p:txBody>
      </p:sp>
      <p:sp>
        <p:nvSpPr>
          <p:cNvPr id="14" name="fact-value"/>
          <p:cNvSpPr txBox="1"/>
          <p:nvPr/>
        </p:nvSpPr>
        <p:spPr>
          <a:xfrm>
            <a:off x="1879600" y="3900170"/>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Routine 6   ·   Demanding 6   ·   Discriminating 1</a:t>
            </a:r>
          </a:p>
        </p:txBody>
      </p:sp>
      <p:sp>
        <p:nvSpPr>
          <p:cNvPr id="15" name="fact-label"/>
          <p:cNvSpPr txBox="1"/>
          <p:nvPr/>
        </p:nvSpPr>
        <p:spPr>
          <a:xfrm>
            <a:off x="558800" y="4178935"/>
            <a:ext cx="1320800" cy="189865"/>
          </a:xfrm>
          <a:prstGeom prst="rect">
            <a:avLst/>
          </a:prstGeom>
          <a:noFill/>
        </p:spPr>
        <p:txBody>
          <a:bodyPr wrap="square" lIns="0" tIns="0" rIns="0" bIns="0" anchor="t">
            <a:noAutofit/>
          </a:bodyPr>
          <a:lstStyle/>
          <a:p>
            <a:pPr marL="0" indent="0" algn="l">
              <a:lnSpc>
                <a:spcPct val="100000"/>
              </a:lnSpc>
              <a:buNone/>
            </a:pPr>
            <a:r>
              <a:rPr lang="en-GB" sz="950" b="1" i="0" dirty="0">
                <a:solidFill>
                  <a:srgbClr val="4C5F59"/>
                </a:solidFill>
                <a:latin typeface="Arial"/>
                <a:cs typeface="Arial"/>
              </a:rPr>
              <a:t>UNITS</a:t>
            </a:r>
          </a:p>
        </p:txBody>
      </p:sp>
      <p:sp>
        <p:nvSpPr>
          <p:cNvPr id="16" name="fact-value"/>
          <p:cNvSpPr txBox="1"/>
          <p:nvPr/>
        </p:nvSpPr>
        <p:spPr>
          <a:xfrm>
            <a:off x="1879600" y="4178935"/>
            <a:ext cx="97536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102E29"/>
                </a:solidFill>
                <a:latin typeface="Arial"/>
                <a:cs typeface="Arial"/>
              </a:rPr>
              <a:t>UPII-01, UPII-02, UPII-03, UPII-04, UPII-05, UPII-06, UPII-07, UPII-08</a:t>
            </a:r>
          </a:p>
        </p:txBody>
      </p:sp>
      <p:sp>
        <p:nvSpPr>
          <p:cNvPr id="17" name="panel"/>
          <p:cNvSpPr/>
          <p:nvPr/>
        </p:nvSpPr>
        <p:spPr>
          <a:xfrm>
            <a:off x="558800" y="5773420"/>
            <a:ext cx="31750" cy="347980"/>
          </a:xfrm>
          <a:prstGeom prst="rect">
            <a:avLst/>
          </a:prstGeom>
          <a:solidFill>
            <a:srgbClr val="E0A93F"/>
          </a:solidFill>
          <a:ln>
            <a:noFill/>
          </a:ln>
        </p:spPr>
      </p:sp>
      <p:sp>
        <p:nvSpPr>
          <p:cNvPr id="18" name="text"/>
          <p:cNvSpPr txBox="1"/>
          <p:nvPr/>
        </p:nvSpPr>
        <p:spPr>
          <a:xfrm>
            <a:off x="787400" y="5798820"/>
            <a:ext cx="10845800" cy="297180"/>
          </a:xfrm>
          <a:prstGeom prst="rect">
            <a:avLst/>
          </a:prstGeom>
          <a:noFill/>
        </p:spPr>
        <p:txBody>
          <a:bodyPr wrap="square" lIns="0" tIns="0" rIns="0" bIns="0" anchor="t">
            <a:noAutofit/>
          </a:bodyPr>
          <a:lstStyle/>
          <a:p>
            <a:pPr marL="0" indent="0" algn="l">
              <a:lnSpc>
                <a:spcPct val="100000"/>
              </a:lnSpc>
              <a:buNone/>
            </a:pPr>
            <a:r>
              <a:rPr lang="en-GB" sz="900" b="0" i="1" dirty="0">
                <a:solidFill>
                  <a:srgbClr val="4C5F59"/>
                </a:solidFill>
                <a:latin typeface="Arial"/>
                <a:cs typeface="Arial"/>
              </a:rPr>
              <a:t>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a:t>
            </a:r>
          </a:p>
        </p:txBody>
      </p:sp>
      <p:sp>
        <p:nvSpPr>
          <p:cNvPr id="19" name="panel"/>
          <p:cNvSpPr/>
          <p:nvPr/>
        </p:nvSpPr>
        <p:spPr>
          <a:xfrm>
            <a:off x="558800" y="558800"/>
            <a:ext cx="11074400" cy="12700"/>
          </a:xfrm>
          <a:prstGeom prst="rect">
            <a:avLst/>
          </a:prstGeom>
          <a:solidFill>
            <a:srgbClr val="C6C8BB"/>
          </a:solidFill>
          <a:ln>
            <a:noFill/>
          </a:ln>
        </p:spPr>
      </p:sp>
      <p:sp>
        <p:nvSpPr>
          <p:cNvPr id="2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2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2" name="panel"/>
          <p:cNvSpPr/>
          <p:nvPr/>
        </p:nvSpPr>
        <p:spPr>
          <a:xfrm>
            <a:off x="558800" y="6273800"/>
            <a:ext cx="11074400" cy="12700"/>
          </a:xfrm>
          <a:prstGeom prst="rect">
            <a:avLst/>
          </a:prstGeom>
          <a:solidFill>
            <a:srgbClr val="C6C8BB"/>
          </a:solidFill>
          <a:ln>
            <a:noFill/>
          </a:ln>
        </p:spPr>
      </p:sp>
      <p:sp>
        <p:nvSpPr>
          <p:cNvPr id="2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3" action="ppaction://hlinksldjump"/>
              </a:rPr>
              <a:t>Previous</a:t>
            </a:r>
          </a:p>
        </p:txBody>
      </p:sp>
      <p:sp>
        <p:nvSpPr>
          <p:cNvPr id="2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Lesson menu</a:t>
            </a:r>
          </a:p>
        </p:txBody>
      </p:sp>
      <p:sp>
        <p:nvSpPr>
          <p:cNvPr id="2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5" action="ppaction://hlinksldjump"/>
              </a:rPr>
              <a:t>Next slide</a:t>
            </a:r>
          </a:p>
        </p:txBody>
      </p:sp>
      <p:sp>
        <p:nvSpPr>
          <p:cNvPr id="2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 / 40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UPII-01.01, UPII-01.02, UPII-01.03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neutral solid metal sphere stands on an insulating support. A glass rod carrying positive charge is held close to the left-hand side of the sphere without touching it. While the rod is held in place, a wire connected to earth briefly touches the right-hand side of the sphere, the side farther from the rod, and is then removed. Finally the rod is taken away. What is the final charge on the sphere?</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Positive, the same sign as the rod, spread uniformly over the surface</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Zero, because the earth connection was broken before the rod was removed</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Negative, concentrated on the left-hand side where the rod had been</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Negative, spread uniformly over the surface</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 / 40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Negative, spread uniformly over the surface</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32905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is tempting because charging by contact does leave an object with the same sign as its source, but the rod never touches the sphere. While the wire touches the sphere, the sphere and the earth form one conductor, and electrons are drawn up the wire towards the positive rod, so the sphere ends with an excess of electrons and a charge opposite in sign to the rod's. B would be right only if the last two steps were reversed: removing the rod first lets the extra electrons flow back to earth. Here the wire is removed while the rod still holds them on the sphere, so they are trapped. C has the right sign but keeps the distribution the rod induced. Once the rod has gone nothing holds the excess charge on one side, and on an isolated conducting sphere it spreads uniformly over the outer surface. The point where the earth wire touches is irrelevant: touching the far side, where induced positive charge sat, still lets electrons flow onto the sphere.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 / 40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UPII-02.02, UPII-02.03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point charge +9Q is fixed at x = 0 and a point charge −4Q is fixed at x = L on the x-axis, where Q &gt; 0. Apart from points infinitely far away, where is the electric field zero?</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x = 3L</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x = 1.8L</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x = 0.6L</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Nowhere: the field is non-zero at every point a finite distance from the charges</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 / 40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x = 3L</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32905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 is the null point for two like charges, where the fields oppose each other between the charges. Here the charges have opposite signs, so between them both fields point in the +x direction and add; any cancellation must lie outside the pair, on the side of the smaller-magnitude charge, where its greater nearness can compensate for its smaller size. Setting 9Q/x² = 4Q/(x − L)² for x &gt; L gives 3(x − L) = 2x, so x = 3L. B comes from writing the same balance with 1/r instead of 1/r², 9/x = 4/(x − L): the right region with the wrong law. D is tempting for anyone who pictures field lines running from the positive to the negative charge and concludes that opposite charges never cancel. Beyond x = L the two fields do point in opposite directions; just beyond L the −4Q field dominates, while far away the +9Q field dominates because 9Q &gt; 4Q, so the two must be equal somewhere between.</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5 / 40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UPII-03.01, UPII-03.02, UPII-03.08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very long, straight, thin line of charge with uniform linear charge density λ passes perpendicularly through the centres of two opposite faces of an imaginary cube of edge length a. What is the electric flux through one of the four faces that the line does not pass through?</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λa/(6ε₀)</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λa/(4ε₀)</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λa/(πε₀)</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λa/ε₀</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6 / 40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λa/(4ε₀)</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32905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 is the flux through the whole closed cube, which by Gauss's law is the enclosed charge λa divided by ε₀; the question asks for one face. A shares that total equally among all six faces, which ignores the direction of the field: the field of a long line is radial and perpendicular to the line, so it is parallel to the two faces the line pierces and carries no flux through them. All of λa/ε₀ therefore passes through the other four faces, and the fourfold rotational symmetry about the line makes their shares equal. C is the most careful-looking wrong answer. It takes the field at the centre of a face, λ/(2πε₀(a/2)) = λ/(πε₀a), and multiplies it by the area a², as if that field were uniform and normal over the whole face. Away from the centre the field is both weaker and tilted from the normal, so this overestimates. The cube is not a surface on which Gauss's law gives the field, yet it still gives the flux exactly.</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7 / 40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4</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UPII-02.03, UPII-04.04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Four point charges sit at the corners of a square of side a centred on the origin in the xy-plane: +q at (−a/2, a/2) and at (a/2, a/2), and −q at (−a/2, −a/2) and at (a/2, −a/2), with q &gt; 0. Take the electric potential to be zero infinitely far away and k = 1/(4πε₀). Which statement describes the electric potential V and the electric field E at the origin?</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V = 0 and E = 0</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V &gt; 0 and E = 0</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V = 0, and E has magnitude 4√2kq/a² in the +y direction</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V = 0, and E has magnitude 4√2kq/a² in the −y direction</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8 / 40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4</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D</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V = 0, and E has magnitude 4√2kq/a² in the −y direction</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32905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 treats the field as if it were the potential. Potential is a scalar, and the four contributions ±kq/(a/√2) cancel in pairs, so V = 0; the field is a vector, and here its contributions do not cancel. Each positive charge pushes a test charge at the origin away from itself and each negative charge pulls it towards itself, so all four fields have a component in the −y direction while their x-components cancel. Each field has magnitude kq/(a²/2) = 2kq/a² and a y-component of magnitude 2kq/(√2a²), and four of these give 4√2kq/a². A would be correct for the alternating arrangement with like charges on opposite corners, which is why it is tempting. C has the right magnitude but reverses the direction: the field at the centre points from the positive pair towards the negative pair. B comes from adding kq/r for every charge as if potential could not be negative, and then assuming a symmetric arrangement must cancel the field.</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9 / 40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5</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UPII-05.02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Two initially uncharged capacitors, of capacitance 2.0 μF and 6.0 μF, are connected in series across a 12 V battery and allowed to charge fully. What is the potential difference across the 6.0 μF capacitor?</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3.0 V</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6.0 V</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9.0 V</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12 V</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10 / 40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5</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A</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3.0 V</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Because both capacitors start uncharged and the two plates joined between them form an isolated conductor, the capacitors carry equal charge. The series combination is (2.0 × 6.0)/(2.0 + 6.0) μF = 1.5 μF, so the charge is 18 μC and the potential difference across the 6.0 μF capacitor is 18 μC/6.0 μF = 3.0 V. C is the potential difference across the 2.0 μF capacitor, and it is chosen by anyone who divides the voltage in proportion to capacitance, as series resistors divide it in proportion to resistance; at equal charge V = Q/C, so the larger capacitor takes the smaller share. B splits the 12 V equally, which is true only for equal capacitances. D is the answer for a parallel connection, in which each capacitor sits directly across the battery.</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11 / 40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6</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102E29"/>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102E29"/>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solidFill>
            <a:srgbClr val="102E29"/>
          </a:solidFill>
          <a:ln>
            <a:no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UPII-06.03, UPII-06.05   ·   U1</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Wire X and wire Y are made of the same metal, are at the same temperature, and are joined end to end so that they carry the same steady current. The diameter of X is twice the diameter of Y. What are the ratio of the drift speed in X to that in Y, v_X/v_Y, and the ratio of the electric field inside X to that inside Y, E_X/E_Y?</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v_X/v_Y = 1/2 and E_X/E_Y = 1/2</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v_X/v_Y = 1/4 and E_X/E_Y = 1/4</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v_X/v_Y = 1/4 and E_X/E_Y = 1</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v_X/v_Y = 1 and E_X/E_Y = 1/4</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12 / 40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6</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971546" y="711200"/>
            <a:ext cx="807833" cy="266700"/>
          </a:xfrm>
          <a:prstGeom prst="roundRect">
            <a:avLst>
              <a:gd name="adj" fmla="val 30000"/>
            </a:avLst>
          </a:prstGeom>
          <a:noFill/>
          <a:ln w="9525">
            <a:solidFill>
              <a:srgbClr val="A9BDB6"/>
            </a:solidFill>
          </a:ln>
        </p:spPr>
      </p:sp>
      <p:sp>
        <p:nvSpPr>
          <p:cNvPr id="7" name="chip"/>
          <p:cNvSpPr txBox="1"/>
          <p:nvPr/>
        </p:nvSpPr>
        <p:spPr>
          <a:xfrm>
            <a:off x="9971546"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782345" y="711200"/>
            <a:ext cx="1087602" cy="266700"/>
          </a:xfrm>
          <a:prstGeom prst="roundRect">
            <a:avLst>
              <a:gd name="adj" fmla="val 30000"/>
            </a:avLst>
          </a:prstGeom>
          <a:noFill/>
          <a:ln w="9525">
            <a:solidFill>
              <a:srgbClr val="A9BDB6"/>
            </a:solidFill>
          </a:ln>
        </p:spPr>
      </p:sp>
      <p:sp>
        <p:nvSpPr>
          <p:cNvPr id="9" name="chip"/>
          <p:cNvSpPr txBox="1"/>
          <p:nvPr/>
        </p:nvSpPr>
        <p:spPr>
          <a:xfrm>
            <a:off x="8782345"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368456" y="711200"/>
            <a:ext cx="1312289" cy="266700"/>
          </a:xfrm>
          <a:prstGeom prst="roundRect">
            <a:avLst>
              <a:gd name="adj" fmla="val 30000"/>
            </a:avLst>
          </a:prstGeom>
          <a:noFill/>
          <a:ln w="9525">
            <a:solidFill>
              <a:srgbClr val="A9BDB6"/>
            </a:solidFill>
          </a:ln>
        </p:spPr>
      </p:sp>
      <p:sp>
        <p:nvSpPr>
          <p:cNvPr id="11" name="chip"/>
          <p:cNvSpPr txBox="1"/>
          <p:nvPr/>
        </p:nvSpPr>
        <p:spPr>
          <a:xfrm>
            <a:off x="7368456"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B</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v_X/v_Y = 1/4 and E_X/E_Y = 1/4</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current I = nqAv is the same in both wires and so is the carrier density n, because the metal is the same; doubling the diameter quadruples the cross-sectional area A, so the drift speed in X is a quarter of that in Y. The field follows from the microscopic form of Ohm's law, E = ρJ = ρI/A: the same resistivity and current through four times the area give a quarter of the field. A scales both quantities with the diameter rather than with the area. C gets the drift speed right but assumes the field is the same throughout a connected circuit, as if the battery alone set it; the field in each segment is whatever is needed to drive the common current through that segment's resistance per unit length. D assumes carriers in the same metal must drift at the same speed, when the drift speed is set by the current density and not by the material alone.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13 / 40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7</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UPII-07.06, UPII-07.07   ·   U3</a:t>
            </a:r>
          </a:p>
        </p:txBody>
      </p:sp>
      <p:sp>
        <p:nvSpPr>
          <p:cNvPr id="13" name="text"/>
          <p:cNvSpPr txBox="1"/>
          <p:nvPr/>
        </p:nvSpPr>
        <p:spPr>
          <a:xfrm>
            <a:off x="558800" y="1346200"/>
            <a:ext cx="11074400" cy="42926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charged capacitor discharges through a fixed resistor. The potential difference across the capacitor falls to half its initial value in 3.0 s. How long after the discharge begins has the energy stored in the capacitor fallen to one-eighth of its initial value?</a:t>
            </a:r>
          </a:p>
        </p:txBody>
      </p:sp>
      <p:sp>
        <p:nvSpPr>
          <p:cNvPr id="14" name="choice-letter"/>
          <p:cNvSpPr txBox="1"/>
          <p:nvPr/>
        </p:nvSpPr>
        <p:spPr>
          <a:xfrm>
            <a:off x="558800" y="19532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19532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1.5 s</a:t>
            </a:r>
          </a:p>
        </p:txBody>
      </p:sp>
      <p:sp>
        <p:nvSpPr>
          <p:cNvPr id="16" name="choice-letter"/>
          <p:cNvSpPr txBox="1"/>
          <p:nvPr/>
        </p:nvSpPr>
        <p:spPr>
          <a:xfrm>
            <a:off x="558800" y="23215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3215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3.0 s</a:t>
            </a:r>
          </a:p>
        </p:txBody>
      </p:sp>
      <p:sp>
        <p:nvSpPr>
          <p:cNvPr id="18" name="choice-letter"/>
          <p:cNvSpPr txBox="1"/>
          <p:nvPr/>
        </p:nvSpPr>
        <p:spPr>
          <a:xfrm>
            <a:off x="558800" y="26898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6898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4.5 s</a:t>
            </a:r>
          </a:p>
        </p:txBody>
      </p:sp>
      <p:sp>
        <p:nvSpPr>
          <p:cNvPr id="20" name="choice-letter"/>
          <p:cNvSpPr txBox="1"/>
          <p:nvPr/>
        </p:nvSpPr>
        <p:spPr>
          <a:xfrm>
            <a:off x="558800" y="305816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05816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9.0 s</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14 / 40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7</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4.5 s</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94932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stored energy is U = ½CV², so it decays as e^(−2t/RC), twice as fast as the voltage: it halves every 1.5 s, and one-eighth is three energy halvings, 4.5 s. Equivalently, U = U₀/8 requires V = V₀/√8, and RC ln√8 = 1.5 × RC ln 2 = 1.5 × 3.0 s. D applies the voltage's halving time of 3.0 s to the energy three times over, forgetting that energy goes as the square of the voltage. B is the time at which the energy has fallen to one-quarter, because the voltage has then halved; it answers a different fraction. A is the energy's halving time itself, one of the three steps required, and is chosen by candidates who correctly see that energy decays twice as fast but stop there.</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15 / 40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8</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102E29"/>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102E29"/>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solidFill>
            <a:srgbClr val="102E29"/>
          </a:solidFill>
          <a:ln>
            <a:no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UPII-08.03, UPII-08.05   ·   U2</a:t>
            </a:r>
          </a:p>
        </p:txBody>
      </p:sp>
      <p:sp>
        <p:nvSpPr>
          <p:cNvPr id="13" name="text"/>
          <p:cNvSpPr txBox="1"/>
          <p:nvPr/>
        </p:nvSpPr>
        <p:spPr>
          <a:xfrm>
            <a:off x="558800" y="1346200"/>
            <a:ext cx="11074400" cy="64389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In a mass spectrometer, ions start from rest, are accelerated through the same potential difference, and then enter a uniform magnetic field perpendicular to their velocity, in which they move on circular arcs. Ion X is ⁴He⁺ (charge +e, mass 4u) and ion Y is ¹⁶O²⁺ (charge +2e, mass 16u), where u is the atomic mass unit. What is the ratio of the radius of Y's path to the radius of X's path?</a:t>
            </a:r>
          </a:p>
        </p:txBody>
      </p:sp>
      <p:sp>
        <p:nvSpPr>
          <p:cNvPr id="14" name="choice-letter"/>
          <p:cNvSpPr txBox="1"/>
          <p:nvPr/>
        </p:nvSpPr>
        <p:spPr>
          <a:xfrm>
            <a:off x="558800" y="21678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A</a:t>
            </a:r>
          </a:p>
        </p:txBody>
      </p:sp>
      <p:sp>
        <p:nvSpPr>
          <p:cNvPr id="15" name="choice"/>
          <p:cNvSpPr txBox="1"/>
          <p:nvPr/>
        </p:nvSpPr>
        <p:spPr>
          <a:xfrm>
            <a:off x="939800" y="21678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1/2</a:t>
            </a:r>
          </a:p>
        </p:txBody>
      </p:sp>
      <p:sp>
        <p:nvSpPr>
          <p:cNvPr id="16" name="choice-letter"/>
          <p:cNvSpPr txBox="1"/>
          <p:nvPr/>
        </p:nvSpPr>
        <p:spPr>
          <a:xfrm>
            <a:off x="558800" y="25361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B</a:t>
            </a:r>
          </a:p>
        </p:txBody>
      </p:sp>
      <p:sp>
        <p:nvSpPr>
          <p:cNvPr id="17" name="choice"/>
          <p:cNvSpPr txBox="1"/>
          <p:nvPr/>
        </p:nvSpPr>
        <p:spPr>
          <a:xfrm>
            <a:off x="939800" y="25361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1</a:t>
            </a:r>
          </a:p>
        </p:txBody>
      </p:sp>
      <p:sp>
        <p:nvSpPr>
          <p:cNvPr id="18" name="choice-letter"/>
          <p:cNvSpPr txBox="1"/>
          <p:nvPr/>
        </p:nvSpPr>
        <p:spPr>
          <a:xfrm>
            <a:off x="558800" y="29044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C</a:t>
            </a:r>
          </a:p>
        </p:txBody>
      </p:sp>
      <p:sp>
        <p:nvSpPr>
          <p:cNvPr id="19" name="choice"/>
          <p:cNvSpPr txBox="1"/>
          <p:nvPr/>
        </p:nvSpPr>
        <p:spPr>
          <a:xfrm>
            <a:off x="939800" y="29044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a:t>
            </a:r>
          </a:p>
        </p:txBody>
      </p:sp>
      <p:sp>
        <p:nvSpPr>
          <p:cNvPr id="20" name="choice-letter"/>
          <p:cNvSpPr txBox="1"/>
          <p:nvPr/>
        </p:nvSpPr>
        <p:spPr>
          <a:xfrm>
            <a:off x="558800" y="3272790"/>
            <a:ext cx="381000" cy="254000"/>
          </a:xfrm>
          <a:prstGeom prst="rect">
            <a:avLst/>
          </a:prstGeom>
          <a:noFill/>
        </p:spPr>
        <p:txBody>
          <a:bodyPr wrap="square" lIns="0" tIns="0" rIns="0" bIns="0" anchor="t">
            <a:noAutofit/>
          </a:bodyPr>
          <a:lstStyle/>
          <a:p>
            <a:pPr marL="0" indent="0" algn="l">
              <a:lnSpc>
                <a:spcPct val="100000"/>
              </a:lnSpc>
              <a:buNone/>
            </a:pPr>
            <a:r>
              <a:rPr lang="en-GB" sz="1250" b="1" i="0" dirty="0">
                <a:solidFill>
                  <a:srgbClr val="102E29"/>
                </a:solidFill>
                <a:latin typeface="Arial"/>
                <a:cs typeface="Arial"/>
              </a:rPr>
              <a:t>D</a:t>
            </a:r>
          </a:p>
        </p:txBody>
      </p:sp>
      <p:sp>
        <p:nvSpPr>
          <p:cNvPr id="21" name="choice"/>
          <p:cNvSpPr txBox="1"/>
          <p:nvPr/>
        </p:nvSpPr>
        <p:spPr>
          <a:xfrm>
            <a:off x="939800" y="3272790"/>
            <a:ext cx="10566400" cy="254000"/>
          </a:xfrm>
          <a:prstGeom prst="rect">
            <a:avLst/>
          </a:prstGeom>
          <a:noFill/>
        </p:spPr>
        <p:txBody>
          <a:bodyPr wrap="square" lIns="0" tIns="0" rIns="0" bIns="0" anchor="t">
            <a:noAutofit/>
          </a:bodyPr>
          <a:lstStyle/>
          <a:p>
            <a:pPr marL="0" indent="0" algn="l">
              <a:lnSpc>
                <a:spcPct val="100000"/>
              </a:lnSpc>
              <a:buNone/>
            </a:pPr>
            <a:r>
              <a:rPr lang="en-GB" sz="1250" b="0" i="0" dirty="0">
                <a:solidFill>
                  <a:srgbClr val="102E29"/>
                </a:solidFill>
                <a:latin typeface="Arial"/>
                <a:cs typeface="Arial"/>
              </a:rPr>
              <a:t>2</a:t>
            </a:r>
          </a:p>
        </p:txBody>
      </p:sp>
      <p:sp>
        <p:nvSpPr>
          <p:cNvPr id="22" name="panel"/>
          <p:cNvSpPr/>
          <p:nvPr/>
        </p:nvSpPr>
        <p:spPr>
          <a:xfrm>
            <a:off x="558800" y="558800"/>
            <a:ext cx="11074400" cy="12700"/>
          </a:xfrm>
          <a:prstGeom prst="rect">
            <a:avLst/>
          </a:prstGeom>
          <a:solidFill>
            <a:srgbClr val="C6C8BB"/>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C6C8BB"/>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16 / 40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8</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880979" y="711200"/>
            <a:ext cx="752221" cy="266700"/>
          </a:xfrm>
          <a:prstGeom prst="roundRect">
            <a:avLst>
              <a:gd name="adj" fmla="val 30000"/>
            </a:avLst>
          </a:prstGeom>
          <a:solidFill>
            <a:srgbClr val="E0A93F"/>
          </a:solidFill>
          <a:ln>
            <a:noFill/>
          </a:ln>
        </p:spPr>
      </p:sp>
      <p:sp>
        <p:nvSpPr>
          <p:cNvPr id="5" name="chip"/>
          <p:cNvSpPr txBox="1"/>
          <p:nvPr/>
        </p:nvSpPr>
        <p:spPr>
          <a:xfrm>
            <a:off x="10880979" y="711200"/>
            <a:ext cx="752221"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 mark</a:t>
            </a:r>
          </a:p>
        </p:txBody>
      </p:sp>
      <p:sp>
        <p:nvSpPr>
          <p:cNvPr id="6" name="panel"/>
          <p:cNvSpPr/>
          <p:nvPr/>
        </p:nvSpPr>
        <p:spPr>
          <a:xfrm>
            <a:off x="9725003" y="711200"/>
            <a:ext cx="1054376" cy="266700"/>
          </a:xfrm>
          <a:prstGeom prst="roundRect">
            <a:avLst>
              <a:gd name="adj" fmla="val 30000"/>
            </a:avLst>
          </a:prstGeom>
          <a:noFill/>
          <a:ln w="9525">
            <a:solidFill>
              <a:srgbClr val="A9BDB6"/>
            </a:solidFill>
          </a:ln>
        </p:spPr>
      </p:sp>
      <p:sp>
        <p:nvSpPr>
          <p:cNvPr id="7" name="chip"/>
          <p:cNvSpPr txBox="1"/>
          <p:nvPr/>
        </p:nvSpPr>
        <p:spPr>
          <a:xfrm>
            <a:off x="9725003"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535801" y="711200"/>
            <a:ext cx="1087602" cy="266700"/>
          </a:xfrm>
          <a:prstGeom prst="roundRect">
            <a:avLst>
              <a:gd name="adj" fmla="val 30000"/>
            </a:avLst>
          </a:prstGeom>
          <a:noFill/>
          <a:ln w="9525">
            <a:solidFill>
              <a:srgbClr val="A9BDB6"/>
            </a:solidFill>
          </a:ln>
        </p:spPr>
      </p:sp>
      <p:sp>
        <p:nvSpPr>
          <p:cNvPr id="9" name="chip"/>
          <p:cNvSpPr txBox="1"/>
          <p:nvPr/>
        </p:nvSpPr>
        <p:spPr>
          <a:xfrm>
            <a:off x="8535801"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121913" y="711200"/>
            <a:ext cx="1312289" cy="266700"/>
          </a:xfrm>
          <a:prstGeom prst="roundRect">
            <a:avLst>
              <a:gd name="adj" fmla="val 30000"/>
            </a:avLst>
          </a:prstGeom>
          <a:noFill/>
          <a:ln w="9525">
            <a:solidFill>
              <a:srgbClr val="A9BDB6"/>
            </a:solidFill>
          </a:ln>
        </p:spPr>
      </p:sp>
      <p:sp>
        <p:nvSpPr>
          <p:cNvPr id="11" name="chip"/>
          <p:cNvSpPr txBox="1"/>
          <p:nvPr/>
        </p:nvSpPr>
        <p:spPr>
          <a:xfrm>
            <a:off x="7121913" y="711200"/>
            <a:ext cx="1312289"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Multiple choice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answer-letter"/>
          <p:cNvSpPr txBox="1"/>
          <p:nvPr/>
        </p:nvSpPr>
        <p:spPr>
          <a:xfrm>
            <a:off x="558800" y="1346200"/>
            <a:ext cx="711200" cy="660400"/>
          </a:xfrm>
          <a:prstGeom prst="rect">
            <a:avLst/>
          </a:prstGeom>
          <a:noFill/>
        </p:spPr>
        <p:txBody>
          <a:bodyPr wrap="square" lIns="0" tIns="0" rIns="0" bIns="0" anchor="t">
            <a:noAutofit/>
          </a:bodyPr>
          <a:lstStyle/>
          <a:p>
            <a:pPr marL="0" indent="0" algn="l">
              <a:lnSpc>
                <a:spcPct val="100000"/>
              </a:lnSpc>
              <a:buNone/>
            </a:pPr>
            <a:r>
              <a:rPr lang="en-GB" sz="4000" b="1" i="0" dirty="0">
                <a:solidFill>
                  <a:srgbClr val="E0A93F"/>
                </a:solidFill>
                <a:latin typeface="Arial"/>
                <a:cs typeface="Arial"/>
              </a:rPr>
              <a:t>C</a:t>
            </a:r>
          </a:p>
        </p:txBody>
      </p:sp>
      <p:sp>
        <p:nvSpPr>
          <p:cNvPr id="14" name="text"/>
          <p:cNvSpPr txBox="1"/>
          <p:nvPr/>
        </p:nvSpPr>
        <p:spPr>
          <a:xfrm>
            <a:off x="1447800" y="1447800"/>
            <a:ext cx="10185400" cy="247650"/>
          </a:xfrm>
          <a:prstGeom prst="rect">
            <a:avLst/>
          </a:prstGeom>
          <a:noFill/>
        </p:spPr>
        <p:txBody>
          <a:bodyPr wrap="square" lIns="0" tIns="0" rIns="0" bIns="0" anchor="t">
            <a:noAutofit/>
          </a:bodyPr>
          <a:lstStyle/>
          <a:p>
            <a:pPr marL="0" indent="0" algn="l">
              <a:lnSpc>
                <a:spcPct val="100000"/>
              </a:lnSpc>
              <a:buNone/>
            </a:pPr>
            <a:r>
              <a:rPr lang="en-GB" sz="1500" b="0" i="0" dirty="0">
                <a:solidFill>
                  <a:srgbClr val="F3EFDF"/>
                </a:solidFill>
                <a:latin typeface="Arial"/>
                <a:cs typeface="Arial"/>
              </a:rPr>
              <a:t>√2</a:t>
            </a:r>
          </a:p>
        </p:txBody>
      </p:sp>
      <p:sp>
        <p:nvSpPr>
          <p:cNvPr id="15" name="text"/>
          <p:cNvSpPr txBox="1"/>
          <p:nvPr/>
        </p:nvSpPr>
        <p:spPr>
          <a:xfrm>
            <a:off x="558800" y="2209800"/>
            <a:ext cx="11074400" cy="181610"/>
          </a:xfrm>
          <a:prstGeom prst="rect">
            <a:avLst/>
          </a:prstGeom>
          <a:noFill/>
        </p:spPr>
        <p:txBody>
          <a:bodyPr wrap="square" lIns="0" tIns="0" rIns="0" bIns="0" anchor="t">
            <a:noAutofit/>
          </a:bodyPr>
          <a:lstStyle/>
          <a:p>
            <a:pPr marL="0" indent="0" algn="l">
              <a:lnSpc>
                <a:spcPct val="100000"/>
              </a:lnSpc>
              <a:buNone/>
            </a:pPr>
            <a:r>
              <a:rPr lang="en-GB" sz="1100" b="1" i="0" dirty="0">
                <a:solidFill>
                  <a:srgbClr val="E0A93F"/>
                </a:solidFill>
                <a:latin typeface="Arial"/>
                <a:cs typeface="Arial"/>
              </a:rPr>
              <a:t>Why the other three are there</a:t>
            </a:r>
          </a:p>
        </p:txBody>
      </p:sp>
      <p:sp>
        <p:nvSpPr>
          <p:cNvPr id="16" name="text"/>
          <p:cNvSpPr txBox="1"/>
          <p:nvPr/>
        </p:nvSpPr>
        <p:spPr>
          <a:xfrm>
            <a:off x="558800" y="2467610"/>
            <a:ext cx="11074400" cy="113919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After acceleration through a potential difference V each ion has kinetic energy qV, so its momentum is √(2mqV) and its radius is r = mv/(qB) = √(2mV/q)/B. The radius therefore depends on √(m/q): √(16/2) against √(4/1), a ratio of √2. D is the ratio of m/q, which is the answer if both ions enter the field with the same speed, as they would after a velocity selector; it is the right formula applied to the wrong entry condition. B is the answer for equal kinetic energies, when r ∝ √m/q, but Y's double charge gives it twice the kinetic energy from the same potential difference. A is the answer for equal momenta, when r ∝ 1/q. Each wrong option is the correct result for a different real arrangement, which is why the entry condition has to be read before any formula is chosen.</a:t>
            </a:r>
          </a:p>
        </p:txBody>
      </p:sp>
      <p:sp>
        <p:nvSpPr>
          <p:cNvPr id="17" name="panel"/>
          <p:cNvSpPr/>
          <p:nvPr/>
        </p:nvSpPr>
        <p:spPr>
          <a:xfrm>
            <a:off x="558800" y="558800"/>
            <a:ext cx="11074400" cy="12700"/>
          </a:xfrm>
          <a:prstGeom prst="rect">
            <a:avLst/>
          </a:prstGeom>
          <a:solidFill>
            <a:srgbClr val="2F4B45"/>
          </a:solidFill>
          <a:ln>
            <a:noFill/>
          </a:ln>
        </p:spPr>
      </p:sp>
      <p:sp>
        <p:nvSpPr>
          <p:cNvPr id="1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MIDTERM EXAMINATION</a:t>
            </a:r>
          </a:p>
        </p:txBody>
      </p:sp>
      <p:sp>
        <p:nvSpPr>
          <p:cNvPr id="1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0" name="panel"/>
          <p:cNvSpPr/>
          <p:nvPr/>
        </p:nvSpPr>
        <p:spPr>
          <a:xfrm>
            <a:off x="558800" y="6273800"/>
            <a:ext cx="11074400" cy="12700"/>
          </a:xfrm>
          <a:prstGeom prst="rect">
            <a:avLst/>
          </a:prstGeom>
          <a:solidFill>
            <a:srgbClr val="2F4B45"/>
          </a:solidFill>
          <a:ln>
            <a:noFill/>
          </a:ln>
        </p:spPr>
      </p:sp>
      <p:sp>
        <p:nvSpPr>
          <p:cNvPr id="2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1" action="ppaction://hlinksldjump"/>
              </a:rPr>
              <a:t>Previous</a:t>
            </a:r>
          </a:p>
        </p:txBody>
      </p:sp>
      <p:sp>
        <p:nvSpPr>
          <p:cNvPr id="2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2" action="ppaction://hlinksldjump"/>
              </a:rPr>
              <a:t>Lesson menu</a:t>
            </a:r>
          </a:p>
        </p:txBody>
      </p:sp>
      <p:sp>
        <p:nvSpPr>
          <p:cNvPr id="2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3" action="ppaction://hlinksldjump"/>
              </a:rPr>
              <a:t>Next slide</a:t>
            </a:r>
          </a:p>
        </p:txBody>
      </p:sp>
      <p:sp>
        <p:nvSpPr>
          <p:cNvPr id="2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17 / 40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9</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815785" y="711200"/>
            <a:ext cx="807833" cy="266700"/>
          </a:xfrm>
          <a:prstGeom prst="roundRect">
            <a:avLst>
              <a:gd name="adj" fmla="val 30000"/>
            </a:avLst>
          </a:prstGeom>
          <a:noFill/>
          <a:ln w="9525">
            <a:solidFill>
              <a:srgbClr val="102E29"/>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102E29"/>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solidFill>
            <a:srgbClr val="102E29"/>
          </a:solidFill>
          <a:ln>
            <a:no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UPII-01.01, UPII-01.03, UPII-01.04, UPII-01.05, UPII-04.01, UPII-04.03, UPII-04.04</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Three small charged beads are fixed on a horizontal insulating board, which defines the xy-plane. Bead 1 carries +4.0 nC at the origin, bead 2 carries −2.0 nC at (0.30 m, 0) and bead 3 carries +3.0 nC at (0, 0.40 m). Point P is at (0.30 m, 0.40 m). Bead 2 was initially neutral and gained its charge by being rubbed with a cloth that was also initially neutral, and no charge escaped to the surroundings. A fourth bead carrying +1.0 nC is available for part (d), and in part (e) bead 2 is replaced by a bead carrying +2.0 nC at the same position. Treat all beads as point charges and ignore the surroundings. Take k = 1/(4πε₀) = 8.99 × 10⁹ N m² C⁻² and e = 1.60 × 10⁻¹⁹ C.</a:t>
            </a:r>
          </a:p>
        </p:txBody>
      </p:sp>
      <p:sp>
        <p:nvSpPr>
          <p:cNvPr id="14" name="part-ref"/>
          <p:cNvSpPr txBox="1"/>
          <p:nvPr/>
        </p:nvSpPr>
        <p:spPr>
          <a:xfrm>
            <a:off x="558800" y="281178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State</a:t>
            </a:r>
          </a:p>
        </p:txBody>
      </p:sp>
      <p:sp>
        <p:nvSpPr>
          <p:cNvPr id="15" name="part-marks"/>
          <p:cNvSpPr txBox="1"/>
          <p:nvPr/>
        </p:nvSpPr>
        <p:spPr>
          <a:xfrm>
            <a:off x="11084694" y="281178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16" name="text"/>
          <p:cNvSpPr txBox="1"/>
          <p:nvPr/>
        </p:nvSpPr>
        <p:spPr>
          <a:xfrm>
            <a:off x="558800" y="30480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State the charge on the cloth after the rubbing.</a:t>
            </a:r>
          </a:p>
        </p:txBody>
      </p:sp>
      <p:sp>
        <p:nvSpPr>
          <p:cNvPr id="17" name="part-ref"/>
          <p:cNvSpPr txBox="1"/>
          <p:nvPr/>
        </p:nvSpPr>
        <p:spPr>
          <a:xfrm>
            <a:off x="558800" y="3385820"/>
            <a:ext cx="10348094"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Calculate</a:t>
            </a:r>
          </a:p>
        </p:txBody>
      </p:sp>
      <p:sp>
        <p:nvSpPr>
          <p:cNvPr id="18" name="part-marks"/>
          <p:cNvSpPr txBox="1"/>
          <p:nvPr/>
        </p:nvSpPr>
        <p:spPr>
          <a:xfrm>
            <a:off x="11084694" y="3385820"/>
            <a:ext cx="548506"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1 mark</a:t>
            </a:r>
          </a:p>
        </p:txBody>
      </p:sp>
      <p:sp>
        <p:nvSpPr>
          <p:cNvPr id="19" name="text"/>
          <p:cNvSpPr txBox="1"/>
          <p:nvPr/>
        </p:nvSpPr>
        <p:spPr>
          <a:xfrm>
            <a:off x="558800" y="36220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number of electrons transferred during the rubbing, and state whether they moved from the cloth to the bead or from the bead to the cloth.</a:t>
            </a:r>
          </a:p>
        </p:txBody>
      </p:sp>
      <p:sp>
        <p:nvSpPr>
          <p:cNvPr id="20" name="part-ref"/>
          <p:cNvSpPr txBox="1"/>
          <p:nvPr/>
        </p:nvSpPr>
        <p:spPr>
          <a:xfrm>
            <a:off x="558800" y="41579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Calculate</a:t>
            </a:r>
          </a:p>
        </p:txBody>
      </p:sp>
      <p:sp>
        <p:nvSpPr>
          <p:cNvPr id="21" name="part-marks"/>
          <p:cNvSpPr txBox="1"/>
          <p:nvPr/>
        </p:nvSpPr>
        <p:spPr>
          <a:xfrm>
            <a:off x="11009102" y="41579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22" name="text"/>
          <p:cNvSpPr txBox="1"/>
          <p:nvPr/>
        </p:nvSpPr>
        <p:spPr>
          <a:xfrm>
            <a:off x="558800" y="439420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magnitude and direction of the net electrostatic force on bead 1.</a:t>
            </a:r>
          </a:p>
        </p:txBody>
      </p:sp>
      <p:sp>
        <p:nvSpPr>
          <p:cNvPr id="23" name="part-ref"/>
          <p:cNvSpPr txBox="1"/>
          <p:nvPr/>
        </p:nvSpPr>
        <p:spPr>
          <a:xfrm>
            <a:off x="558800" y="47320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Determine</a:t>
            </a:r>
          </a:p>
        </p:txBody>
      </p:sp>
      <p:sp>
        <p:nvSpPr>
          <p:cNvPr id="24" name="part-marks"/>
          <p:cNvSpPr txBox="1"/>
          <p:nvPr/>
        </p:nvSpPr>
        <p:spPr>
          <a:xfrm>
            <a:off x="11009102" y="47320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5" name="text"/>
          <p:cNvSpPr txBox="1"/>
          <p:nvPr/>
        </p:nvSpPr>
        <p:spPr>
          <a:xfrm>
            <a:off x="558800" y="49682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electric potential at P, and the work an external agent must do to bring the +1.0 nC bead slowly from a very large distance to rest at P.</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18 / 40</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9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815785" y="711200"/>
            <a:ext cx="807833" cy="266700"/>
          </a:xfrm>
          <a:prstGeom prst="roundRect">
            <a:avLst>
              <a:gd name="adj" fmla="val 30000"/>
            </a:avLst>
          </a:prstGeom>
          <a:noFill/>
          <a:ln w="9525">
            <a:solidFill>
              <a:srgbClr val="102E29"/>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102E29"/>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solidFill>
            <a:srgbClr val="102E29"/>
          </a:solidFill>
          <a:ln>
            <a:no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Compare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Bead 2 is replaced by the +2.0 nC bead. Compare the net force on bead 1 in the original and the new arrangements, and state one measurement at P that would distinguish the two arrangements.</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19 / 40</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815785" y="711200"/>
            <a:ext cx="807833" cy="266700"/>
          </a:xfrm>
          <a:prstGeom prst="roundRect">
            <a:avLst>
              <a:gd name="adj" fmla="val 30000"/>
            </a:avLst>
          </a:prstGeom>
          <a:noFill/>
          <a:ln w="9525">
            <a:solidFill>
              <a:srgbClr val="A9BDB6"/>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A9BDB6"/>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noFill/>
          <a:ln w="9525">
            <a:solidFill>
              <a:srgbClr val="A9BDB6"/>
            </a:solid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State — 1 mark</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+2.0 nC: the cloth loses exactly the electrons the bead gains, so the charge of cloth and bead together stays zero</a:t>
            </a:r>
          </a:p>
        </p:txBody>
      </p:sp>
      <p:sp>
        <p:nvSpPr>
          <p:cNvPr id="17" name="text"/>
          <p:cNvSpPr txBox="1"/>
          <p:nvPr/>
        </p:nvSpPr>
        <p:spPr>
          <a:xfrm>
            <a:off x="812800" y="191643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An answer of zero or −2.0 nC treats rubbing as creating charge rather than transferring it.</a:t>
            </a:r>
          </a:p>
        </p:txBody>
      </p:sp>
      <p:sp>
        <p:nvSpPr>
          <p:cNvPr id="18" name="ms-ref"/>
          <p:cNvSpPr txBox="1"/>
          <p:nvPr/>
        </p:nvSpPr>
        <p:spPr>
          <a:xfrm>
            <a:off x="558800" y="223393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Calculate — 1 mark</a:t>
            </a:r>
          </a:p>
        </p:txBody>
      </p:sp>
      <p:sp>
        <p:nvSpPr>
          <p:cNvPr id="19" name="ms-objective"/>
          <p:cNvSpPr txBox="1"/>
          <p:nvPr/>
        </p:nvSpPr>
        <p:spPr>
          <a:xfrm>
            <a:off x="11400482" y="223393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0" name="ms-tick"/>
          <p:cNvSpPr txBox="1"/>
          <p:nvPr/>
        </p:nvSpPr>
        <p:spPr>
          <a:xfrm>
            <a:off x="558800" y="2474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1" name="ms-point"/>
          <p:cNvSpPr txBox="1"/>
          <p:nvPr/>
        </p:nvSpPr>
        <p:spPr>
          <a:xfrm>
            <a:off x="812800" y="2474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 = (2.0 × 10⁻⁹ C)/(1.60 × 10⁻¹⁹ C) = 1.25 × 10¹⁰ electrons, moving from the cloth to the bead</a:t>
            </a:r>
          </a:p>
        </p:txBody>
      </p:sp>
      <p:sp>
        <p:nvSpPr>
          <p:cNvPr id="22" name="text"/>
          <p:cNvSpPr txBox="1"/>
          <p:nvPr/>
        </p:nvSpPr>
        <p:spPr>
          <a:xfrm>
            <a:off x="812800" y="280416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say positive charge moved to the cloth have missed the model used at this level: charging by friction transfers electrons, while the positive charge stays bound in the nuclei.</a:t>
            </a:r>
          </a:p>
        </p:txBody>
      </p:sp>
      <p:sp>
        <p:nvSpPr>
          <p:cNvPr id="23" name="ms-ref"/>
          <p:cNvSpPr txBox="1"/>
          <p:nvPr/>
        </p:nvSpPr>
        <p:spPr>
          <a:xfrm>
            <a:off x="558800" y="32867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Calculate — 4 marks</a:t>
            </a:r>
          </a:p>
        </p:txBody>
      </p:sp>
      <p:sp>
        <p:nvSpPr>
          <p:cNvPr id="24" name="ms-objective"/>
          <p:cNvSpPr txBox="1"/>
          <p:nvPr/>
        </p:nvSpPr>
        <p:spPr>
          <a:xfrm>
            <a:off x="11400482" y="32867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5" name="ms-tick"/>
          <p:cNvSpPr txBox="1"/>
          <p:nvPr/>
        </p:nvSpPr>
        <p:spPr>
          <a:xfrm>
            <a:off x="558800" y="35274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6" name="ms-point"/>
          <p:cNvSpPr txBox="1"/>
          <p:nvPr/>
        </p:nvSpPr>
        <p:spPr>
          <a:xfrm>
            <a:off x="812800" y="35274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Force from bead 2: (8.99 × 10⁹)(4.0 × 10⁻⁹)(2.0 × 10⁻⁹)/(0.30)² = 7.99 × 10⁻⁷ N, attractive, so along +x towards bead 2</a:t>
            </a:r>
          </a:p>
        </p:txBody>
      </p:sp>
      <p:sp>
        <p:nvSpPr>
          <p:cNvPr id="27" name="ms-tick"/>
          <p:cNvSpPr txBox="1"/>
          <p:nvPr/>
        </p:nvSpPr>
        <p:spPr>
          <a:xfrm>
            <a:off x="558800" y="37807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8" name="ms-point"/>
          <p:cNvSpPr txBox="1"/>
          <p:nvPr/>
        </p:nvSpPr>
        <p:spPr>
          <a:xfrm>
            <a:off x="812800" y="37807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Force from bead 3: (8.99 × 10⁹)(4.0 × 10⁻⁹)(3.0 × 10⁻⁹)/(0.40)² = 6.74 × 10⁻⁷ N, repulsive, so along −y away from bead 3</a:t>
            </a:r>
          </a:p>
        </p:txBody>
      </p:sp>
      <p:sp>
        <p:nvSpPr>
          <p:cNvPr id="29" name="ms-tick"/>
          <p:cNvSpPr txBox="1"/>
          <p:nvPr/>
        </p:nvSpPr>
        <p:spPr>
          <a:xfrm>
            <a:off x="558800" y="4034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0" name="ms-point"/>
          <p:cNvSpPr txBox="1"/>
          <p:nvPr/>
        </p:nvSpPr>
        <p:spPr>
          <a:xfrm>
            <a:off x="812800" y="4034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Combines the perpendicular components: |F| = √[(7.99 × 10⁻⁷)² + (6.74 × 10⁻⁷)²] = 1.05 × 10⁻⁶ N</a:t>
            </a:r>
          </a:p>
        </p:txBody>
      </p:sp>
      <p:sp>
        <p:nvSpPr>
          <p:cNvPr id="31" name="ms-tick"/>
          <p:cNvSpPr txBox="1"/>
          <p:nvPr/>
        </p:nvSpPr>
        <p:spPr>
          <a:xfrm>
            <a:off x="558800" y="4287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287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Direction: tan⁻¹(6.74/7.99) = 40° from the +x axis, rotated towards the −y axis (components +7.99 × 10⁻⁷ N along x and −6.74 × 10⁻⁷ N along y)</a:t>
            </a:r>
          </a:p>
        </p:txBody>
      </p:sp>
      <p:sp>
        <p:nvSpPr>
          <p:cNvPr id="33" name="text"/>
          <p:cNvSpPr txBox="1"/>
          <p:nvPr/>
        </p:nvSpPr>
        <p:spPr>
          <a:xfrm>
            <a:off x="812800" y="46170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Adding the two magnitudes to get 1.47 × 10⁻⁶ N, or fixing directions from the algebraic sign of q₁q₂ instead of from attraction and repulsion, are the errors this part is set to catch.</a:t>
            </a:r>
          </a:p>
        </p:txBody>
      </p:sp>
      <p:sp>
        <p:nvSpPr>
          <p:cNvPr id="34" name="panel"/>
          <p:cNvSpPr/>
          <p:nvPr/>
        </p:nvSpPr>
        <p:spPr>
          <a:xfrm>
            <a:off x="558800" y="558800"/>
            <a:ext cx="11074400" cy="12700"/>
          </a:xfrm>
          <a:prstGeom prst="rect">
            <a:avLst/>
          </a:prstGeom>
          <a:solidFill>
            <a:srgbClr val="2F4B45"/>
          </a:solidFill>
          <a:ln>
            <a:noFill/>
          </a:ln>
        </p:spPr>
      </p:sp>
      <p:sp>
        <p:nvSpPr>
          <p:cNvPr id="35"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MIDTERM EXAMINATION</a:t>
            </a:r>
          </a:p>
        </p:txBody>
      </p:sp>
      <p:sp>
        <p:nvSpPr>
          <p:cNvPr id="36"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7" name="panel"/>
          <p:cNvSpPr/>
          <p:nvPr/>
        </p:nvSpPr>
        <p:spPr>
          <a:xfrm>
            <a:off x="558800" y="6273800"/>
            <a:ext cx="11074400" cy="12700"/>
          </a:xfrm>
          <a:prstGeom prst="rect">
            <a:avLst/>
          </a:prstGeom>
          <a:solidFill>
            <a:srgbClr val="2F4B45"/>
          </a:solidFill>
          <a:ln>
            <a:noFill/>
          </a:ln>
        </p:spPr>
      </p:sp>
      <p:sp>
        <p:nvSpPr>
          <p:cNvPr id="38"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8" action="ppaction://hlinksldjump"/>
              </a:rPr>
              <a:t>Previous</a:t>
            </a:r>
          </a:p>
        </p:txBody>
      </p:sp>
      <p:sp>
        <p:nvSpPr>
          <p:cNvPr id="39"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Lesson menu</a:t>
            </a:r>
          </a:p>
        </p:txBody>
      </p:sp>
      <p:sp>
        <p:nvSpPr>
          <p:cNvPr id="40"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Next slide</a:t>
            </a:r>
          </a:p>
        </p:txBody>
      </p:sp>
      <p:sp>
        <p:nvSpPr>
          <p:cNvPr id="41"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20 / 40</a:t>
            </a:r>
          </a:p>
        </p:txBody>
      </p:sp>
      <p:sp>
        <p:nvSpPr>
          <p:cNvPr id="42"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2" action="ppaction://hlinksldjump"/>
              </a:rPr>
              <a:t>Return to question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9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10 marks</a:t>
            </a:r>
          </a:p>
        </p:txBody>
      </p:sp>
      <p:sp>
        <p:nvSpPr>
          <p:cNvPr id="6" name="panel"/>
          <p:cNvSpPr/>
          <p:nvPr/>
        </p:nvSpPr>
        <p:spPr>
          <a:xfrm>
            <a:off x="9815785" y="711200"/>
            <a:ext cx="807833" cy="266700"/>
          </a:xfrm>
          <a:prstGeom prst="roundRect">
            <a:avLst>
              <a:gd name="adj" fmla="val 30000"/>
            </a:avLst>
          </a:prstGeom>
          <a:noFill/>
          <a:ln w="9525">
            <a:solidFill>
              <a:srgbClr val="A9BDB6"/>
            </a:solidFill>
          </a:ln>
        </p:spPr>
      </p:sp>
      <p:sp>
        <p:nvSpPr>
          <p:cNvPr id="7" name="chip"/>
          <p:cNvSpPr txBox="1"/>
          <p:nvPr/>
        </p:nvSpPr>
        <p:spPr>
          <a:xfrm>
            <a:off x="9815785" y="711200"/>
            <a:ext cx="80783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Routine</a:t>
            </a:r>
          </a:p>
        </p:txBody>
      </p:sp>
      <p:sp>
        <p:nvSpPr>
          <p:cNvPr id="8" name="panel"/>
          <p:cNvSpPr/>
          <p:nvPr/>
        </p:nvSpPr>
        <p:spPr>
          <a:xfrm>
            <a:off x="8626584" y="711200"/>
            <a:ext cx="1087602" cy="266700"/>
          </a:xfrm>
          <a:prstGeom prst="roundRect">
            <a:avLst>
              <a:gd name="adj" fmla="val 30000"/>
            </a:avLst>
          </a:prstGeom>
          <a:noFill/>
          <a:ln w="9525">
            <a:solidFill>
              <a:srgbClr val="A9BDB6"/>
            </a:solidFill>
          </a:ln>
        </p:spPr>
      </p:sp>
      <p:sp>
        <p:nvSpPr>
          <p:cNvPr id="9" name="chip"/>
          <p:cNvSpPr txBox="1"/>
          <p:nvPr/>
        </p:nvSpPr>
        <p:spPr>
          <a:xfrm>
            <a:off x="8626584"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512847" y="711200"/>
            <a:ext cx="1012137" cy="266700"/>
          </a:xfrm>
          <a:prstGeom prst="roundRect">
            <a:avLst>
              <a:gd name="adj" fmla="val 30000"/>
            </a:avLst>
          </a:prstGeom>
          <a:noFill/>
          <a:ln w="9525">
            <a:solidFill>
              <a:srgbClr val="A9BDB6"/>
            </a:solidFill>
          </a:ln>
        </p:spPr>
      </p:sp>
      <p:sp>
        <p:nvSpPr>
          <p:cNvPr id="11" name="chip"/>
          <p:cNvSpPr txBox="1"/>
          <p:nvPr/>
        </p:nvSpPr>
        <p:spPr>
          <a:xfrm>
            <a:off x="7512847"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Determine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Distances from P are 0.50 m, 0.40 m and 0.30 m, so V_P = (8.99 × 10⁹)[(4.0/0.50) − (2.0/0.40) + (3.0/0.30)] × 10⁻⁹ V = 117 V</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 = qV_P = (1.0 × 10⁻⁹ C)(117 V) = 1.17 × 10⁻⁷ J, positive work done by the agent</a:t>
            </a:r>
          </a:p>
        </p:txBody>
      </p:sp>
      <p:sp>
        <p:nvSpPr>
          <p:cNvPr id="19" name="text"/>
          <p:cNvSpPr txBox="1"/>
          <p:nvPr/>
        </p:nvSpPr>
        <p:spPr>
          <a:xfrm>
            <a:off x="812800" y="216979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Potential is a signed scalar sum, so the −2.0 nC bead subtracts. Adding magnitudes gives 207 V; resolving potentials into components as if they were vectors earns nothing.</a:t>
            </a:r>
          </a:p>
        </p:txBody>
      </p:sp>
      <p:sp>
        <p:nvSpPr>
          <p:cNvPr id="20" name="ms-ref"/>
          <p:cNvSpPr txBox="1"/>
          <p:nvPr/>
        </p:nvSpPr>
        <p:spPr>
          <a:xfrm>
            <a:off x="558800" y="265239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Compare — 2 marks</a:t>
            </a:r>
          </a:p>
        </p:txBody>
      </p:sp>
      <p:sp>
        <p:nvSpPr>
          <p:cNvPr id="21" name="ms-objective"/>
          <p:cNvSpPr txBox="1"/>
          <p:nvPr/>
        </p:nvSpPr>
        <p:spPr>
          <a:xfrm>
            <a:off x="11400482" y="265239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2" name="ms-tick"/>
          <p:cNvSpPr txBox="1"/>
          <p:nvPr/>
        </p:nvSpPr>
        <p:spPr>
          <a:xfrm>
            <a:off x="558800" y="289306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289306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force from bead 2 reverses to −x with the same size, so the net force on bead 1 keeps its magnitude of 1.05 × 10⁻⁶ N but now points at 40° from the −x axis towards −y: same magnitude, different direction</a:t>
            </a:r>
          </a:p>
        </p:txBody>
      </p:sp>
      <p:sp>
        <p:nvSpPr>
          <p:cNvPr id="24" name="ms-tick"/>
          <p:cNvSpPr txBox="1"/>
          <p:nvPr/>
        </p:nvSpPr>
        <p:spPr>
          <a:xfrm>
            <a:off x="558800" y="333629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33629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potential at P distinguishes them: 117 V originally against 207 V in the new arrangement (equivalently 1.17 × 10⁻⁷ J against 2.07 × 10⁻⁷ J of work to bring the +1.0 nC bead to P); accept instead the electric field at P, about 386 N C⁻¹ almost exactly along +x originally against 448 N C⁻¹ at 31° above the +x axis in the new arrangement</a:t>
            </a:r>
          </a:p>
        </p:txBody>
      </p:sp>
      <p:sp>
        <p:nvSpPr>
          <p:cNvPr id="26" name="text"/>
          <p:cNvSpPr txBox="1"/>
          <p:nvPr/>
        </p:nvSpPr>
        <p:spPr>
          <a:xfrm>
            <a:off x="812800" y="404558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part checks that candidates see a force magnitude at one point does not fix a charge configuration; a second, independent measurement is needed to separate them.</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MIDTERM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21 / 40</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UPII-03.03, UPII-03.05, UPII-03.07, UPII-05.06, UPII-05.07, UPII-05.08</a:t>
            </a:r>
          </a:p>
        </p:txBody>
      </p:sp>
      <p:sp>
        <p:nvSpPr>
          <p:cNvPr id="13" name="text"/>
          <p:cNvSpPr txBox="1"/>
          <p:nvPr/>
        </p:nvSpPr>
        <p:spPr>
          <a:xfrm>
            <a:off x="558800" y="1346200"/>
            <a:ext cx="11074400" cy="107315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length of high-voltage coaxial cable has a solid inner conductor of radius a = 1.0 mm and a thin outer conducting sheath of radius b = 4.0 mm on the same axis. The space between them is filled with polyethylene of dielectric constant κ = 2.3, which breaks down when the electric field in it reaches E_bd = 2.0 × 10⁷ V m⁻¹. The inner conductor carries free charge +λ per unit length and the sheath carries −λ per unit length. The cable is long enough for end effects to be neglected. A redesign with a thinner inner conductor, of radius 0.50 mm and the same sheath, is under consideration. Take ε₀ = 8.85 × 10⁻¹² F m⁻¹.</a:t>
            </a:r>
          </a:p>
        </p:txBody>
      </p:sp>
      <p:sp>
        <p:nvSpPr>
          <p:cNvPr id="14" name="part-ref"/>
          <p:cNvSpPr txBox="1"/>
          <p:nvPr/>
        </p:nvSpPr>
        <p:spPr>
          <a:xfrm>
            <a:off x="558800" y="259715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59715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6" name="text"/>
          <p:cNvSpPr txBox="1"/>
          <p:nvPr/>
        </p:nvSpPr>
        <p:spPr>
          <a:xfrm>
            <a:off x="558800" y="283337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Using Gauss's law, derive an expression for the magnitude of the electric field in the polyethylene at a distance r from the axis, where a &lt; r &lt; b. Justify your choice of Gaussian surface.</a:t>
            </a:r>
          </a:p>
        </p:txBody>
      </p:sp>
      <p:sp>
        <p:nvSpPr>
          <p:cNvPr id="17" name="part-ref"/>
          <p:cNvSpPr txBox="1"/>
          <p:nvPr/>
        </p:nvSpPr>
        <p:spPr>
          <a:xfrm>
            <a:off x="558800" y="33693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Sketch</a:t>
            </a:r>
          </a:p>
        </p:txBody>
      </p:sp>
      <p:sp>
        <p:nvSpPr>
          <p:cNvPr id="18" name="part-marks"/>
          <p:cNvSpPr txBox="1"/>
          <p:nvPr/>
        </p:nvSpPr>
        <p:spPr>
          <a:xfrm>
            <a:off x="11009102" y="33693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6055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Sketch a graph of the magnitude of the electric field against r from r = 0 to r = 2b, marking on the r-axis the radii at which the graph changes form.</a:t>
            </a:r>
          </a:p>
        </p:txBody>
      </p:sp>
      <p:sp>
        <p:nvSpPr>
          <p:cNvPr id="20" name="part-ref"/>
          <p:cNvSpPr txBox="1"/>
          <p:nvPr/>
        </p:nvSpPr>
        <p:spPr>
          <a:xfrm>
            <a:off x="558800" y="414147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Show that</a:t>
            </a:r>
          </a:p>
        </p:txBody>
      </p:sp>
      <p:sp>
        <p:nvSpPr>
          <p:cNvPr id="21" name="part-marks"/>
          <p:cNvSpPr txBox="1"/>
          <p:nvPr/>
        </p:nvSpPr>
        <p:spPr>
          <a:xfrm>
            <a:off x="11009102" y="414147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37769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capacitance per unit length of the cable is C/L = 2πκε₀/ln(b/a).</a:t>
            </a:r>
          </a:p>
        </p:txBody>
      </p:sp>
      <p:sp>
        <p:nvSpPr>
          <p:cNvPr id="23" name="part-ref"/>
          <p:cNvSpPr txBox="1"/>
          <p:nvPr/>
        </p:nvSpPr>
        <p:spPr>
          <a:xfrm>
            <a:off x="558800" y="471551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Determine</a:t>
            </a:r>
          </a:p>
        </p:txBody>
      </p:sp>
      <p:sp>
        <p:nvSpPr>
          <p:cNvPr id="24" name="part-marks"/>
          <p:cNvSpPr txBox="1"/>
          <p:nvPr/>
        </p:nvSpPr>
        <p:spPr>
          <a:xfrm>
            <a:off x="11009102" y="471551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95173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largest potential difference that can be applied between the conductors of the present design without breakdown of the polyethylene.</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22 / 40</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10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Evaluate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proposed redesign thins the inner conductor to 0.50 mm on the grounds that a wider gap needs a larger potential difference to break down. Evaluate this proposal, and determine the inner radius that gives the highest voltage rating for b = 4.0 mm.</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23 / 40</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charge distribution is unchanged by translation along the axis and by rotation about it, so E is radial and depends only on r; a coaxial cylinder of radius r and length ℓ therefore has E normal to and constant over its curved surface, and zero flux through its flat ends</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Gauss's law in the dielectric in terms of free charge, ∮D⋅dA = q_free with D = κε₀E (or with the bound charge included, which reduces the enclosed charge by the factor κ): κε₀E(2πrℓ) = λℓ</a:t>
            </a:r>
          </a:p>
        </p:txBody>
      </p:sp>
      <p:sp>
        <p:nvSpPr>
          <p:cNvPr id="19" name="ms-tick"/>
          <p:cNvSpPr txBox="1"/>
          <p:nvPr/>
        </p:nvSpPr>
        <p:spPr>
          <a:xfrm>
            <a:off x="558800" y="24733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4733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 = λ/(2πκε₀r), directed radially outward</a:t>
            </a:r>
          </a:p>
        </p:txBody>
      </p:sp>
      <p:sp>
        <p:nvSpPr>
          <p:cNvPr id="21" name="text"/>
          <p:cNvSpPr txBox="1"/>
          <p:nvPr/>
        </p:nvSpPr>
        <p:spPr>
          <a:xfrm>
            <a:off x="812800" y="28028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Two errors are targeted: choosing a spherical surface because Gauss's law 'uses spheres', and dropping κ by applying the vacuum form of the law to the free charge alone.</a:t>
            </a:r>
          </a:p>
        </p:txBody>
      </p:sp>
      <p:sp>
        <p:nvSpPr>
          <p:cNvPr id="22" name="ms-ref"/>
          <p:cNvSpPr txBox="1"/>
          <p:nvPr/>
        </p:nvSpPr>
        <p:spPr>
          <a:xfrm>
            <a:off x="558800" y="32854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Sketch — 2 marks</a:t>
            </a:r>
          </a:p>
        </p:txBody>
      </p:sp>
      <p:sp>
        <p:nvSpPr>
          <p:cNvPr id="23" name="ms-objective"/>
          <p:cNvSpPr txBox="1"/>
          <p:nvPr/>
        </p:nvSpPr>
        <p:spPr>
          <a:xfrm>
            <a:off x="11400482" y="32854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24" name="ms-tick"/>
          <p:cNvSpPr txBox="1"/>
          <p:nvPr/>
        </p:nvSpPr>
        <p:spPr>
          <a:xfrm>
            <a:off x="558800" y="35261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 = 0 for r &lt; a (inside the conducting inner conductor) and E = 0 for r &gt; b (a Gaussian cylinder there encloses zero net charge), with a and b marked on the r-axis</a:t>
            </a:r>
          </a:p>
        </p:txBody>
      </p:sp>
      <p:sp>
        <p:nvSpPr>
          <p:cNvPr id="26" name="ms-tick"/>
          <p:cNvSpPr txBox="1"/>
          <p:nvPr/>
        </p:nvSpPr>
        <p:spPr>
          <a:xfrm>
            <a:off x="558800" y="39693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9693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At r = a the field jumps from zero to its maximum, then falls along a 1/r curve (concave up, not a straight line) to one-quarter of that maximum at r = b, where it drops to zero</a:t>
            </a:r>
          </a:p>
        </p:txBody>
      </p:sp>
      <p:sp>
        <p:nvSpPr>
          <p:cNvPr id="28" name="text"/>
          <p:cNvSpPr txBox="1"/>
          <p:nvPr/>
        </p:nvSpPr>
        <p:spPr>
          <a:xfrm>
            <a:off x="812800" y="448881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Curves falling as 1/r², or falling continuously to zero instead of jumping at the conductor surfaces, describe a point charge or a smeared distribution rather than this cable.</a:t>
            </a:r>
          </a:p>
        </p:txBody>
      </p:sp>
      <p:sp>
        <p:nvSpPr>
          <p:cNvPr id="29" name="ms-ref"/>
          <p:cNvSpPr txBox="1"/>
          <p:nvPr/>
        </p:nvSpPr>
        <p:spPr>
          <a:xfrm>
            <a:off x="558800" y="497141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Show that — 2 marks</a:t>
            </a:r>
          </a:p>
        </p:txBody>
      </p:sp>
      <p:sp>
        <p:nvSpPr>
          <p:cNvPr id="30" name="ms-objective"/>
          <p:cNvSpPr txBox="1"/>
          <p:nvPr/>
        </p:nvSpPr>
        <p:spPr>
          <a:xfrm>
            <a:off x="11400482" y="497141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31" name="ms-tick"/>
          <p:cNvSpPr txBox="1"/>
          <p:nvPr/>
        </p:nvSpPr>
        <p:spPr>
          <a:xfrm>
            <a:off x="558800" y="521208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521208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Potential difference between the conductors: V = ∫ₐᵇ E dr = (λ/(2πκε₀)) ∫ₐᵇ dr/r = (λ/(2πκε₀)) ln(b/a)</a:t>
            </a:r>
          </a:p>
        </p:txBody>
      </p:sp>
      <p:sp>
        <p:nvSpPr>
          <p:cNvPr id="33" name="ms-tick"/>
          <p:cNvSpPr txBox="1"/>
          <p:nvPr/>
        </p:nvSpPr>
        <p:spPr>
          <a:xfrm>
            <a:off x="558800" y="546544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546544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Capacitance per unit length is charge per unit length over potential difference: C/L = λ/V = 2πκε₀/ln(b/a)</a:t>
            </a:r>
          </a:p>
        </p:txBody>
      </p:sp>
      <p:sp>
        <p:nvSpPr>
          <p:cNvPr id="35" name="text"/>
          <p:cNvSpPr txBox="1"/>
          <p:nvPr/>
        </p:nvSpPr>
        <p:spPr>
          <a:xfrm>
            <a:off x="812800" y="579501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Writing V = E(b − a), the parallel-plate relation, is the error caught here; it does not hold for a field that varies as 1/r.</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MIDTERM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24 / 40</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10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Determine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field varies as 1/r, so it is greatest at r = a, the surface of the inner conductor, and breakdown begins there</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Eliminating λ between the results of (a) and (c): E(a) = V/(a ln(b/a)), so V_max = E_bd a ln(b/a) = (2.0 × 10⁷ V m⁻¹)(1.0 × 10⁻³ m) ln 4</a:t>
            </a:r>
          </a:p>
        </p:txBody>
      </p:sp>
      <p:sp>
        <p:nvSpPr>
          <p:cNvPr id="19" name="ms-tick"/>
          <p:cNvSpPr txBox="1"/>
          <p:nvPr/>
        </p:nvSpPr>
        <p:spPr>
          <a:xfrm>
            <a:off x="558800" y="20935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V_max = 2.8 × 10⁴ V (27.7 kV)</a:t>
            </a:r>
          </a:p>
        </p:txBody>
      </p:sp>
      <p:sp>
        <p:nvSpPr>
          <p:cNvPr id="21" name="text"/>
          <p:cNvSpPr txBox="1"/>
          <p:nvPr/>
        </p:nvSpPr>
        <p:spPr>
          <a:xfrm>
            <a:off x="812800" y="242316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Multiplying the breakdown field by the gap, (2.0 × 10⁷)(3.0 × 10⁻³) = 6.0 × 10⁴ V, assumes a uniform field and more than doubles the true rating.</a:t>
            </a:r>
          </a:p>
        </p:txBody>
      </p:sp>
      <p:sp>
        <p:nvSpPr>
          <p:cNvPr id="22" name="ms-ref"/>
          <p:cNvSpPr txBox="1"/>
          <p:nvPr/>
        </p:nvSpPr>
        <p:spPr>
          <a:xfrm>
            <a:off x="558800" y="274066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Evaluate — 3 marks</a:t>
            </a:r>
          </a:p>
        </p:txBody>
      </p:sp>
      <p:sp>
        <p:nvSpPr>
          <p:cNvPr id="23" name="ms-objective"/>
          <p:cNvSpPr txBox="1"/>
          <p:nvPr/>
        </p:nvSpPr>
        <p:spPr>
          <a:xfrm>
            <a:off x="11400482" y="274066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29813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29813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a = 0.50 mm, V_max = (2.0 × 10⁷)(0.50 × 10⁻³) ln 8 = 2.1 × 10⁴ V, lower than 2.8 × 10⁴ V: thinning the conductor raises the field at its surface faster than ln(b/a) grows, so the proposal lowers the rating</a:t>
            </a:r>
          </a:p>
        </p:txBody>
      </p:sp>
      <p:sp>
        <p:nvSpPr>
          <p:cNvPr id="26" name="ms-tick"/>
          <p:cNvSpPr txBox="1"/>
          <p:nvPr/>
        </p:nvSpPr>
        <p:spPr>
          <a:xfrm>
            <a:off x="558800" y="34245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4245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Maximising V_max = E_bd a ln(b/a) with respect to a: dV_max/da = E_bd[ln(b/a) − 1] = 0, so a = b/e = 1.47 mm</a:t>
            </a:r>
          </a:p>
        </p:txBody>
      </p:sp>
      <p:sp>
        <p:nvSpPr>
          <p:cNvPr id="28" name="ms-tick"/>
          <p:cNvSpPr txBox="1"/>
          <p:nvPr/>
        </p:nvSpPr>
        <p:spPr>
          <a:xfrm>
            <a:off x="558800" y="36779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6779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optimum rating is E_bd b/e = 2.9 × 10⁴ V, about 6% above the present design; the judgement is to reject the proposal and make the inner conductor slightly thicker, not thinner</a:t>
            </a:r>
          </a:p>
        </p:txBody>
      </p:sp>
      <p:sp>
        <p:nvSpPr>
          <p:cNvPr id="30" name="text"/>
          <p:cNvSpPr txBox="1"/>
          <p:nvPr/>
        </p:nvSpPr>
        <p:spPr>
          <a:xfrm>
            <a:off x="812800" y="41973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intuition that a wider gap withstands more is right for parallel plates, where the field is uniform, and wrong here, where the field concentrates on the thin conductor. The top answers find the optimum rather than only rejecting the proposal.</a:t>
            </a:r>
          </a:p>
        </p:txBody>
      </p:sp>
      <p:sp>
        <p:nvSpPr>
          <p:cNvPr id="31" name="panel"/>
          <p:cNvSpPr/>
          <p:nvPr/>
        </p:nvSpPr>
        <p:spPr>
          <a:xfrm>
            <a:off x="558800" y="558800"/>
            <a:ext cx="11074400" cy="12700"/>
          </a:xfrm>
          <a:prstGeom prst="rect">
            <a:avLst/>
          </a:prstGeom>
          <a:solidFill>
            <a:srgbClr val="2F4B45"/>
          </a:solidFill>
          <a:ln>
            <a:noFill/>
          </a:ln>
        </p:spPr>
      </p:sp>
      <p:sp>
        <p:nvSpPr>
          <p:cNvPr id="32"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MIDTERM EXAMINATION</a:t>
            </a:r>
          </a:p>
        </p:txBody>
      </p:sp>
      <p:sp>
        <p:nvSpPr>
          <p:cNvPr id="33"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4" name="panel"/>
          <p:cNvSpPr/>
          <p:nvPr/>
        </p:nvSpPr>
        <p:spPr>
          <a:xfrm>
            <a:off x="558800" y="6273800"/>
            <a:ext cx="11074400" cy="12700"/>
          </a:xfrm>
          <a:prstGeom prst="rect">
            <a:avLst/>
          </a:prstGeom>
          <a:solidFill>
            <a:srgbClr val="2F4B45"/>
          </a:solidFill>
          <a:ln>
            <a:noFill/>
          </a:ln>
        </p:spPr>
      </p:sp>
      <p:sp>
        <p:nvSpPr>
          <p:cNvPr id="35"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Previous</a:t>
            </a:r>
          </a:p>
        </p:txBody>
      </p:sp>
      <p:sp>
        <p:nvSpPr>
          <p:cNvPr id="36"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6" action="ppaction://hlinksldjump"/>
              </a:rPr>
              <a:t>Lesson menu</a:t>
            </a:r>
          </a:p>
        </p:txBody>
      </p:sp>
      <p:sp>
        <p:nvSpPr>
          <p:cNvPr id="37"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Next slide</a:t>
            </a:r>
          </a:p>
        </p:txBody>
      </p:sp>
      <p:sp>
        <p:nvSpPr>
          <p:cNvPr id="38"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25 / 40</a:t>
            </a:r>
          </a:p>
        </p:txBody>
      </p:sp>
      <p:sp>
        <p:nvSpPr>
          <p:cNvPr id="39"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Return to question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11</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UPII-06.06, UPII-06.08, UPII-07.01, UPII-07.02, UPII-07.03, UPII-07.06, UPII-07.08</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12.0 V supply of internal resistance r₁ = 0.50 Ω and a rechargeable 9.0 V cell of internal resistance r₂ = 1.5 Ω are connected in parallel across a load of resistance R_L = 4.0 Ω. Both positive terminals are joined to node X, both negative terminals are joined to node Y, and the load connects X to Y. The connecting wires have negligible resistance, and the emfs and internal resistances stay constant. In parts (d) and (e) an initially uncharged 0.47 F capacitor, with a manufacturing tolerance of ±20%, is also connected directly between X and Y, and the design specification requires the load voltage to stay above 5.0 V for at least 1.0 s after both sources are disconnected.</a:t>
            </a:r>
          </a:p>
        </p:txBody>
      </p:sp>
      <p:sp>
        <p:nvSpPr>
          <p:cNvPr id="14" name="part-ref"/>
          <p:cNvSpPr txBox="1"/>
          <p:nvPr/>
        </p:nvSpPr>
        <p:spPr>
          <a:xfrm>
            <a:off x="558800" y="28117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Determine</a:t>
            </a:r>
          </a:p>
        </p:txBody>
      </p:sp>
      <p:sp>
        <p:nvSpPr>
          <p:cNvPr id="15" name="part-marks"/>
          <p:cNvSpPr txBox="1"/>
          <p:nvPr/>
        </p:nvSpPr>
        <p:spPr>
          <a:xfrm>
            <a:off x="11009102" y="28117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6" name="text"/>
          <p:cNvSpPr txBox="1"/>
          <p:nvPr/>
        </p:nvSpPr>
        <p:spPr>
          <a:xfrm>
            <a:off x="558800" y="30480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Using Kirchhoff's rules, determine the current in the supply, in the cell and in the load, stating the direction of each, and the potential difference V_XY between X and Y.</a:t>
            </a:r>
          </a:p>
        </p:txBody>
      </p:sp>
      <p:sp>
        <p:nvSpPr>
          <p:cNvPr id="17" name="part-ref"/>
          <p:cNvSpPr txBox="1"/>
          <p:nvPr/>
        </p:nvSpPr>
        <p:spPr>
          <a:xfrm>
            <a:off x="558800" y="35839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Show that</a:t>
            </a:r>
          </a:p>
        </p:txBody>
      </p:sp>
      <p:sp>
        <p:nvSpPr>
          <p:cNvPr id="18" name="part-marks"/>
          <p:cNvSpPr txBox="1"/>
          <p:nvPr/>
        </p:nvSpPr>
        <p:spPr>
          <a:xfrm>
            <a:off x="11009102" y="35839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82016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the power delivered by the emf of the 12.0 V supply, 41.1 W, equals the total rate of energy transfer in the two internal resistances, the load and the cell.</a:t>
            </a:r>
          </a:p>
        </p:txBody>
      </p:sp>
      <p:sp>
        <p:nvSpPr>
          <p:cNvPr id="20" name="part-ref"/>
          <p:cNvSpPr txBox="1"/>
          <p:nvPr/>
        </p:nvSpPr>
        <p:spPr>
          <a:xfrm>
            <a:off x="558800" y="43561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Predict</a:t>
            </a:r>
          </a:p>
        </p:txBody>
      </p:sp>
      <p:sp>
        <p:nvSpPr>
          <p:cNvPr id="21" name="part-marks"/>
          <p:cNvSpPr txBox="1"/>
          <p:nvPr/>
        </p:nvSpPr>
        <p:spPr>
          <a:xfrm>
            <a:off x="11009102" y="43561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2" name="text"/>
          <p:cNvSpPr txBox="1"/>
          <p:nvPr/>
        </p:nvSpPr>
        <p:spPr>
          <a:xfrm>
            <a:off x="558800" y="45923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Without the capacitor, the load resistance is gradually reduced from 4.0 Ω. Predict the load resistance at which the current in the 9.0 V cell becomes zero, and what the cell does when the load resistance is smaller still.</a:t>
            </a:r>
          </a:p>
        </p:txBody>
      </p:sp>
      <p:sp>
        <p:nvSpPr>
          <p:cNvPr id="23" name="part-ref"/>
          <p:cNvSpPr txBox="1"/>
          <p:nvPr/>
        </p:nvSpPr>
        <p:spPr>
          <a:xfrm>
            <a:off x="558800" y="51282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4" name="part-marks"/>
          <p:cNvSpPr txBox="1"/>
          <p:nvPr/>
        </p:nvSpPr>
        <p:spPr>
          <a:xfrm>
            <a:off x="11009102" y="51282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536448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With the load at 4.0 Ω, the 0.47 F capacitor is connected between X and Y and the circuit is left for a long time. At t = 0 both the supply and the cell are disconnected, leaving only the capacitor and the load. Calculate the time at which the potential difference across the load has fallen to 5.0 V.</a:t>
            </a:r>
          </a:p>
        </p:txBody>
      </p:sp>
      <p:sp>
        <p:nvSpPr>
          <p:cNvPr id="26" name="panel"/>
          <p:cNvSpPr/>
          <p:nvPr/>
        </p:nvSpPr>
        <p:spPr>
          <a:xfrm>
            <a:off x="558800" y="558800"/>
            <a:ext cx="11074400" cy="12700"/>
          </a:xfrm>
          <a:prstGeom prst="rect">
            <a:avLst/>
          </a:prstGeom>
          <a:solidFill>
            <a:srgbClr val="C6C8BB"/>
          </a:solidFill>
          <a:ln>
            <a:noFill/>
          </a:ln>
        </p:spPr>
      </p:sp>
      <p:sp>
        <p:nvSpPr>
          <p:cNvPr id="2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2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29" name="panel"/>
          <p:cNvSpPr/>
          <p:nvPr/>
        </p:nvSpPr>
        <p:spPr>
          <a:xfrm>
            <a:off x="558800" y="6273800"/>
            <a:ext cx="11074400" cy="12700"/>
          </a:xfrm>
          <a:prstGeom prst="rect">
            <a:avLst/>
          </a:prstGeom>
          <a:solidFill>
            <a:srgbClr val="C6C8BB"/>
          </a:solidFill>
          <a:ln>
            <a:noFill/>
          </a:ln>
        </p:spPr>
      </p:sp>
      <p:sp>
        <p:nvSpPr>
          <p:cNvPr id="3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0" action="ppaction://hlinksldjump"/>
              </a:rPr>
              <a:t>Previous</a:t>
            </a:r>
          </a:p>
        </p:txBody>
      </p:sp>
      <p:sp>
        <p:nvSpPr>
          <p:cNvPr id="3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1" action="ppaction://hlinksldjump"/>
              </a:rPr>
              <a:t>Lesson menu</a:t>
            </a:r>
          </a:p>
        </p:txBody>
      </p:sp>
      <p:sp>
        <p:nvSpPr>
          <p:cNvPr id="3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Next slide</a:t>
            </a:r>
          </a:p>
        </p:txBody>
      </p:sp>
      <p:sp>
        <p:nvSpPr>
          <p:cNvPr id="3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26 / 40</a:t>
            </a:r>
          </a:p>
        </p:txBody>
      </p:sp>
      <p:sp>
        <p:nvSpPr>
          <p:cNvPr id="3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Check mark scheme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11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solidFill>
            <a:srgbClr val="102E29"/>
          </a:solidFill>
          <a:ln>
            <a:no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Evaluate</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Evaluate whether every capacitor within the ±20% tolerance meets the specification that the load voltage stays above 5.0 V for at least 1.0 s after disconnection.</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27 / 40</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Determine — 4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Defines I₁ and I₂ as the currents leaving the positive terminals of the supply and the cell and I_L as the load current from X to Y, and applies the junction rule at X: I₁ + I₂ = I_L</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Loop rule for each branch: 12.0 − 0.50I₁ = V_XY, 9.0 − 1.5I₂ = V_XY and V_XY = 4.0I_L (or an equivalent pair of independent loop equations)</a:t>
            </a:r>
          </a:p>
        </p:txBody>
      </p:sp>
      <p:sp>
        <p:nvSpPr>
          <p:cNvPr id="19" name="ms-tick"/>
          <p:cNvSpPr txBox="1"/>
          <p:nvPr/>
        </p:nvSpPr>
        <p:spPr>
          <a:xfrm>
            <a:off x="558800" y="22834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Solving (12.0 − V_XY)/0.50 + (9.0 − V_XY)/1.5 = V_XY/4.0 gives V_XY = 10.3 V (10.29 V)</a:t>
            </a:r>
          </a:p>
        </p:txBody>
      </p:sp>
      <p:sp>
        <p:nvSpPr>
          <p:cNvPr id="21" name="ms-tick"/>
          <p:cNvSpPr txBox="1"/>
          <p:nvPr/>
        </p:nvSpPr>
        <p:spPr>
          <a:xfrm>
            <a:off x="558800" y="253682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2" name="ms-point"/>
          <p:cNvSpPr txBox="1"/>
          <p:nvPr/>
        </p:nvSpPr>
        <p:spPr>
          <a:xfrm>
            <a:off x="812800" y="253682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I₁ = 3.43 A out of the supply's positive terminal; I₂ = −0.857 A, that is 0.857 A into the cell's positive terminal; I_L = 2.57 A from X to Y through the load</a:t>
            </a:r>
          </a:p>
        </p:txBody>
      </p:sp>
      <p:sp>
        <p:nvSpPr>
          <p:cNvPr id="23" name="text"/>
          <p:cNvSpPr txBox="1"/>
          <p:nvPr/>
        </p:nvSpPr>
        <p:spPr>
          <a:xfrm>
            <a:off x="812800" y="30562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assume every source drives current out of its positive terminal, and then quietly drop the minus sign on I₂, discard the physics of the question: the negative sign is the result.</a:t>
            </a:r>
          </a:p>
        </p:txBody>
      </p:sp>
      <p:sp>
        <p:nvSpPr>
          <p:cNvPr id="24" name="ms-ref"/>
          <p:cNvSpPr txBox="1"/>
          <p:nvPr/>
        </p:nvSpPr>
        <p:spPr>
          <a:xfrm>
            <a:off x="558800" y="353885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Show that — 2 marks</a:t>
            </a:r>
          </a:p>
        </p:txBody>
      </p:sp>
      <p:sp>
        <p:nvSpPr>
          <p:cNvPr id="25" name="ms-objective"/>
          <p:cNvSpPr txBox="1"/>
          <p:nvPr/>
        </p:nvSpPr>
        <p:spPr>
          <a:xfrm>
            <a:off x="11400482" y="353885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6" name="ms-tick"/>
          <p:cNvSpPr txBox="1"/>
          <p:nvPr/>
        </p:nvSpPr>
        <p:spPr>
          <a:xfrm>
            <a:off x="558800" y="3779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Dissipation: I₁²r₁ = (3.43)²(0.50) = 5.88 W, I₂²r₂ = (0.857)²(1.5) = 1.10 W and I_L²R_L = (2.57)²(4.0) = 26.4 W, totalling 33.4 W</a:t>
            </a:r>
          </a:p>
        </p:txBody>
      </p:sp>
      <p:sp>
        <p:nvSpPr>
          <p:cNvPr id="28" name="ms-tick"/>
          <p:cNvSpPr txBox="1"/>
          <p:nvPr/>
        </p:nvSpPr>
        <p:spPr>
          <a:xfrm>
            <a:off x="558800" y="403288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403288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cell stores ε₂|I₂| = (9.0 V)(0.857 A) = 7.71 W as chemical energy because current is driven into its positive terminal, and 33.4 W + 7.71 W = 41.1 W = (12.0 V)(3.429 A)</a:t>
            </a:r>
          </a:p>
        </p:txBody>
      </p:sp>
      <p:sp>
        <p:nvSpPr>
          <p:cNvPr id="30" name="text"/>
          <p:cNvSpPr txBox="1"/>
          <p:nvPr/>
        </p:nvSpPr>
        <p:spPr>
          <a:xfrm>
            <a:off x="812800" y="455231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Counting only the I²R terms leaves 7.7 W unaccounted for; the audit balances only when the cell is recognised as acting as a load.</a:t>
            </a:r>
          </a:p>
        </p:txBody>
      </p:sp>
      <p:sp>
        <p:nvSpPr>
          <p:cNvPr id="31" name="panel"/>
          <p:cNvSpPr/>
          <p:nvPr/>
        </p:nvSpPr>
        <p:spPr>
          <a:xfrm>
            <a:off x="558800" y="558800"/>
            <a:ext cx="11074400" cy="12700"/>
          </a:xfrm>
          <a:prstGeom prst="rect">
            <a:avLst/>
          </a:prstGeom>
          <a:solidFill>
            <a:srgbClr val="2F4B45"/>
          </a:solidFill>
          <a:ln>
            <a:noFill/>
          </a:ln>
        </p:spPr>
      </p:sp>
      <p:sp>
        <p:nvSpPr>
          <p:cNvPr id="32"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MIDTERM EXAMINATION</a:t>
            </a:r>
          </a:p>
        </p:txBody>
      </p:sp>
      <p:sp>
        <p:nvSpPr>
          <p:cNvPr id="33"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4" name="panel"/>
          <p:cNvSpPr/>
          <p:nvPr/>
        </p:nvSpPr>
        <p:spPr>
          <a:xfrm>
            <a:off x="558800" y="6273800"/>
            <a:ext cx="11074400" cy="12700"/>
          </a:xfrm>
          <a:prstGeom prst="rect">
            <a:avLst/>
          </a:prstGeom>
          <a:solidFill>
            <a:srgbClr val="2F4B45"/>
          </a:solidFill>
          <a:ln>
            <a:noFill/>
          </a:ln>
        </p:spPr>
      </p:sp>
      <p:sp>
        <p:nvSpPr>
          <p:cNvPr id="35"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Previous</a:t>
            </a:r>
          </a:p>
        </p:txBody>
      </p:sp>
      <p:sp>
        <p:nvSpPr>
          <p:cNvPr id="36"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6" action="ppaction://hlinksldjump"/>
              </a:rPr>
              <a:t>Lesson menu</a:t>
            </a:r>
          </a:p>
        </p:txBody>
      </p:sp>
      <p:sp>
        <p:nvSpPr>
          <p:cNvPr id="37"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Next slide</a:t>
            </a:r>
          </a:p>
        </p:txBody>
      </p:sp>
      <p:sp>
        <p:nvSpPr>
          <p:cNvPr id="38"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28 / 40</a:t>
            </a:r>
          </a:p>
        </p:txBody>
      </p:sp>
      <p:sp>
        <p:nvSpPr>
          <p:cNvPr id="39"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Return to question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11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13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266304" y="711200"/>
            <a:ext cx="1012137" cy="266700"/>
          </a:xfrm>
          <a:prstGeom prst="roundRect">
            <a:avLst>
              <a:gd name="adj" fmla="val 30000"/>
            </a:avLst>
          </a:prstGeom>
          <a:noFill/>
          <a:ln w="9525">
            <a:solidFill>
              <a:srgbClr val="A9BDB6"/>
            </a:solidFill>
          </a:ln>
        </p:spPr>
      </p:sp>
      <p:sp>
        <p:nvSpPr>
          <p:cNvPr id="11" name="chip"/>
          <p:cNvSpPr txBox="1"/>
          <p:nvPr/>
        </p:nvSpPr>
        <p:spPr>
          <a:xfrm>
            <a:off x="7266304" y="711200"/>
            <a:ext cx="101213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Structured</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Predict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Zero current in the cell means no potential drop across r₂, so V_XY = 9.0 V; then I₁ = (12.0 − 9.0)/0.50 = 6.0 A, all of which passes through the load, so R_L = 9.0 V/6.0 A = 1.5 Ω</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R_L &lt; 1.5 Ω, V_XY falls below 9.0 V, so current leaves the cell's positive terminal: the cell discharges and shares the load current with the supply (at R_L = 1.0 Ω it delivers 0.55 A)</a:t>
            </a:r>
          </a:p>
        </p:txBody>
      </p:sp>
      <p:sp>
        <p:nvSpPr>
          <p:cNvPr id="19" name="text"/>
          <p:cNvSpPr txBox="1"/>
          <p:nvPr/>
        </p:nvSpPr>
        <p:spPr>
          <a:xfrm>
            <a:off x="812800" y="254952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part rewards reasoning from the condition V_XY = ε₂ rather than re-solving the whole network for trial resistances.</a:t>
            </a:r>
          </a:p>
        </p:txBody>
      </p:sp>
      <p:sp>
        <p:nvSpPr>
          <p:cNvPr id="20" name="ms-ref"/>
          <p:cNvSpPr txBox="1"/>
          <p:nvPr/>
        </p:nvSpPr>
        <p:spPr>
          <a:xfrm>
            <a:off x="558800" y="28670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3 marks</a:t>
            </a:r>
          </a:p>
        </p:txBody>
      </p:sp>
      <p:sp>
        <p:nvSpPr>
          <p:cNvPr id="21" name="ms-objective"/>
          <p:cNvSpPr txBox="1"/>
          <p:nvPr/>
        </p:nvSpPr>
        <p:spPr>
          <a:xfrm>
            <a:off x="11400482" y="28670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2" name="ms-tick"/>
          <p:cNvSpPr txBox="1"/>
          <p:nvPr/>
        </p:nvSpPr>
        <p:spPr>
          <a:xfrm>
            <a:off x="558800" y="31076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1076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 the steady state no current flows into the capacitor, so the currents found in (a) are unchanged and the capacitor is charged to V₀ = V_XY = 10.3 V</a:t>
            </a:r>
          </a:p>
        </p:txBody>
      </p:sp>
      <p:sp>
        <p:nvSpPr>
          <p:cNvPr id="24" name="ms-tick"/>
          <p:cNvSpPr txBox="1"/>
          <p:nvPr/>
        </p:nvSpPr>
        <p:spPr>
          <a:xfrm>
            <a:off x="558800" y="35509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509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After disconnection it discharges through the load alone: V = V₀e^(−t/RC) with RC = (4.0 Ω)(0.47 F) = 1.88 s</a:t>
            </a:r>
          </a:p>
        </p:txBody>
      </p:sp>
      <p:sp>
        <p:nvSpPr>
          <p:cNvPr id="26" name="ms-tick"/>
          <p:cNvSpPr txBox="1"/>
          <p:nvPr/>
        </p:nvSpPr>
        <p:spPr>
          <a:xfrm>
            <a:off x="558800" y="38042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8042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RC ln(V₀/V) = (1.88 s) ln(10.29/5.0) = 1.36 s</a:t>
            </a:r>
          </a:p>
        </p:txBody>
      </p:sp>
      <p:sp>
        <p:nvSpPr>
          <p:cNvPr id="28" name="text"/>
          <p:cNvSpPr txBox="1"/>
          <p:nvPr/>
        </p:nvSpPr>
        <p:spPr>
          <a:xfrm>
            <a:off x="812800" y="41338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Two errors are targeted: starting the discharge from the 12.0 V emf instead of the terminal voltage, and including internal resistances in the time constant after the sources have been removed.</a:t>
            </a:r>
          </a:p>
        </p:txBody>
      </p:sp>
      <p:sp>
        <p:nvSpPr>
          <p:cNvPr id="29" name="ms-ref"/>
          <p:cNvSpPr txBox="1"/>
          <p:nvPr/>
        </p:nvSpPr>
        <p:spPr>
          <a:xfrm>
            <a:off x="558800" y="461645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Evaluate — 2 marks</a:t>
            </a:r>
          </a:p>
        </p:txBody>
      </p:sp>
      <p:sp>
        <p:nvSpPr>
          <p:cNvPr id="30" name="ms-objective"/>
          <p:cNvSpPr txBox="1"/>
          <p:nvPr/>
        </p:nvSpPr>
        <p:spPr>
          <a:xfrm>
            <a:off x="11400482" y="461645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31" name="ms-tick"/>
          <p:cNvSpPr txBox="1"/>
          <p:nvPr/>
        </p:nvSpPr>
        <p:spPr>
          <a:xfrm>
            <a:off x="558800" y="485711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85711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worst case is the smallest capacitance, 0.80 × 0.47 F = 0.376 F, giving RC = (4.0 Ω)(0.376 F) = 1.504 s; the starting voltage of 10.3 V does not depend on C</a:t>
            </a:r>
          </a:p>
        </p:txBody>
      </p:sp>
      <p:sp>
        <p:nvSpPr>
          <p:cNvPr id="33" name="ms-tick"/>
          <p:cNvSpPr txBox="1"/>
          <p:nvPr/>
        </p:nvSpPr>
        <p:spPr>
          <a:xfrm>
            <a:off x="558800" y="530034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530034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(1.504 s) ln(10.29/5.0) = 1.08 s, which exceeds 1.0 s, so every capacitor in tolerance meets the specification, but with a margin of only about 0.08 s (about 8%), so a lower load resistance or a lower starting voltage could cause failure</a:t>
            </a:r>
          </a:p>
        </p:txBody>
      </p:sp>
      <p:sp>
        <p:nvSpPr>
          <p:cNvPr id="35" name="text"/>
          <p:cNvSpPr txBox="1"/>
          <p:nvPr/>
        </p:nvSpPr>
        <p:spPr>
          <a:xfrm>
            <a:off x="812800" y="581977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Checking the nominal value (1.36 s) and declaring a comfortable pass is the error; a design judgement has to be made at the edge of the tolerance band.</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MIDTERM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29 / 40</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Topics UPII-06.03, UPII-08.02, UPII-08.08</a:t>
            </a:r>
          </a:p>
        </p:txBody>
      </p:sp>
      <p:sp>
        <p:nvSpPr>
          <p:cNvPr id="13" name="text"/>
          <p:cNvSpPr txBox="1"/>
          <p:nvPr/>
        </p:nvSpPr>
        <p:spPr>
          <a:xfrm>
            <a:off x="558800" y="1346200"/>
            <a:ext cx="11074400" cy="128778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thin rectangular strip of doped semiconductor lies in the xy-plane. It is 20 mm long in the x-direction, w = 5.0 mm wide in the y-direction and t = 0.50 mm thick in the z-direction. A steady current I = 4.0 mA flows through it in the +x direction. A uniform magnetic field of adjustable magnitude is applied along the z-axis, and a high-resistance voltmeter connected to contacts on the two long edges records the Hall voltage V_H = V(y = w) − V(y = 0). A positive value of B means the field points in the +z direction; the final reading was taken with the field reversed. Take e = 1.60 × 10⁻¹⁹ C. For part (e), copper has density 8.96 × 10³ kg m⁻³ and molar mass 63.5 g mol⁻¹, and N_A = 6.02 × 10²³ mol⁻¹.</a:t>
            </a:r>
          </a:p>
        </p:txBody>
      </p:sp>
      <p:sp>
        <p:nvSpPr>
          <p:cNvPr id="14" name="text"/>
          <p:cNvSpPr txBox="1"/>
          <p:nvPr/>
        </p:nvSpPr>
        <p:spPr>
          <a:xfrm>
            <a:off x="558800" y="2811780"/>
            <a:ext cx="11074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4C5F59"/>
                </a:solidFill>
                <a:latin typeface="Arial"/>
                <a:cs typeface="Arial"/>
              </a:rPr>
              <a:t>Hall voltage readings at I = 4.0 mA (the last row was taken with the field reversed)</a:t>
            </a:r>
          </a:p>
        </p:txBody>
      </p:sp>
      <p:graphicFrame>
        <p:nvGraphicFramePr>
          <p:cNvPr id="15" name="readings"/>
          <p:cNvGraphicFramePr>
            <a:graphicFrameLocks noGrp="1"/>
          </p:cNvGraphicFramePr>
          <p:nvPr/>
        </p:nvGraphicFramePr>
        <p:xfrm>
          <a:off x="558800" y="3040380"/>
          <a:ext cx="11074400" cy="2628900"/>
        </p:xfrm>
        <a:graphic>
          <a:graphicData uri="http://schemas.openxmlformats.org/drawingml/2006/table">
            <a:tbl>
              <a:tblPr firstRow="1"/>
              <a:tblGrid>
                <a:gridCol w="5537200"/>
                <a:gridCol w="5537200"/>
              </a:tblGrid>
              <a:tr h="292100">
                <a:tc>
                  <a:txBody>
                    <a:bodyPr/>
                    <a:lstStyle/>
                    <a:p>
                      <a:pPr marL="0" indent="0" algn="l">
                        <a:lnSpc>
                          <a:spcPct val="100000"/>
                        </a:lnSpc>
                        <a:buNone/>
                      </a:pPr>
                      <a:r>
                        <a:rPr lang="en-GB" sz="1000" b="1" i="0" dirty="0">
                          <a:solidFill>
                            <a:srgbClr val="F3EFDF"/>
                          </a:solidFill>
                          <a:latin typeface="Arial"/>
                          <a:cs typeface="Arial"/>
                        </a:rPr>
                        <a:t>B / T</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c>
                  <a:txBody>
                    <a:bodyPr/>
                    <a:lstStyle/>
                    <a:p>
                      <a:pPr marL="0" indent="0" algn="l">
                        <a:lnSpc>
                          <a:spcPct val="100000"/>
                        </a:lnSpc>
                        <a:buNone/>
                      </a:pPr>
                      <a:r>
                        <a:rPr lang="en-GB" sz="1000" b="1" i="0" dirty="0">
                          <a:solidFill>
                            <a:srgbClr val="F3EFDF"/>
                          </a:solidFill>
                          <a:latin typeface="Arial"/>
                          <a:cs typeface="Arial"/>
                        </a:rPr>
                        <a:t>V_H / mV</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solidFill>
                      <a:srgbClr val="102E29"/>
                    </a:solidFill>
                  </a:tcPr>
                </a:tc>
              </a:tr>
              <a:tr h="292100">
                <a:tc>
                  <a:txBody>
                    <a:bodyPr/>
                    <a:lstStyle/>
                    <a:p>
                      <a:pPr marL="0" indent="0" algn="l">
                        <a:lnSpc>
                          <a:spcPct val="100000"/>
                        </a:lnSpc>
                        <a:buNone/>
                      </a:pPr>
                      <a:r>
                        <a:rPr lang="en-GB" sz="1000" b="0" i="0" dirty="0">
                          <a:solidFill>
                            <a:srgbClr val="102E29"/>
                          </a:solidFill>
                          <a:latin typeface="Arial"/>
                          <a:cs typeface="Arial"/>
                        </a:rPr>
                        <a:t>0.00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0.42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0.10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2.95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0.20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5.40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0.30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7.95</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0.40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10.39</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0.50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12.92</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0.60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15.40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r h="292100">
                <a:tc>
                  <a:txBody>
                    <a:bodyPr/>
                    <a:lstStyle/>
                    <a:p>
                      <a:pPr marL="0" indent="0" algn="l">
                        <a:lnSpc>
                          <a:spcPct val="100000"/>
                        </a:lnSpc>
                        <a:buNone/>
                      </a:pPr>
                      <a:r>
                        <a:rPr lang="en-GB" sz="1000" b="0" i="0" dirty="0">
                          <a:solidFill>
                            <a:srgbClr val="102E29"/>
                          </a:solidFill>
                          <a:latin typeface="Arial"/>
                          <a:cs typeface="Arial"/>
                        </a:rPr>
                        <a:t>−0.50</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c>
                  <a:txBody>
                    <a:bodyPr/>
                    <a:lstStyle/>
                    <a:p>
                      <a:pPr marL="0" indent="0" algn="l">
                        <a:lnSpc>
                          <a:spcPct val="100000"/>
                        </a:lnSpc>
                        <a:buNone/>
                      </a:pPr>
                      <a:r>
                        <a:rPr lang="en-GB" sz="1000" b="0" i="0" dirty="0">
                          <a:solidFill>
                            <a:srgbClr val="102E29"/>
                          </a:solidFill>
                          <a:latin typeface="Arial"/>
                          <a:cs typeface="Arial"/>
                        </a:rPr>
                        <a:t>−12.08</a:t>
                      </a:r>
                    </a:p>
                  </a:txBody>
                  <a:tcPr marL="88900" marR="88900" marT="63500" marB="63500" anchor="ctr">
                    <a:lnL w="9525">
                      <a:solidFill>
                        <a:srgbClr val="C6C8BB"/>
                      </a:solidFill>
                    </a:lnL>
                    <a:lnR w="9525">
                      <a:solidFill>
                        <a:srgbClr val="C6C8BB"/>
                      </a:solidFill>
                    </a:lnR>
                    <a:lnT w="9525">
                      <a:solidFill>
                        <a:srgbClr val="C6C8BB"/>
                      </a:solidFill>
                    </a:lnT>
                    <a:lnB w="9525">
                      <a:solidFill>
                        <a:srgbClr val="C6C8BB"/>
                      </a:solidFill>
                    </a:lnB>
                    <a:noFill/>
                  </a:tcPr>
                </a:tc>
              </a:tr>
            </a:tbl>
          </a:graphicData>
        </a:graphic>
      </p:graphicFrame>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30 / 40</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12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102E29"/>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102E29"/>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solidFill>
            <a:srgbClr val="102E29"/>
          </a:solidFill>
          <a:ln>
            <a:no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Justify</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5" name="text"/>
          <p:cNvSpPr txBox="1"/>
          <p:nvPr/>
        </p:nvSpPr>
        <p:spPr>
          <a:xfrm>
            <a:off x="558800" y="15824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Justify, from the sign of the readings for positive B, whether the charge carriers in the strip are positive or negative.</a:t>
            </a:r>
          </a:p>
        </p:txBody>
      </p:sp>
      <p:sp>
        <p:nvSpPr>
          <p:cNvPr id="16" name="part-ref"/>
          <p:cNvSpPr txBox="1"/>
          <p:nvPr/>
        </p:nvSpPr>
        <p:spPr>
          <a:xfrm>
            <a:off x="558800" y="19202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Explain</a:t>
            </a:r>
          </a:p>
        </p:txBody>
      </p:sp>
      <p:sp>
        <p:nvSpPr>
          <p:cNvPr id="17" name="part-marks"/>
          <p:cNvSpPr txBox="1"/>
          <p:nvPr/>
        </p:nvSpPr>
        <p:spPr>
          <a:xfrm>
            <a:off x="11009102" y="19202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8" name="text"/>
          <p:cNvSpPr txBox="1"/>
          <p:nvPr/>
        </p:nvSpPr>
        <p:spPr>
          <a:xfrm>
            <a:off x="558800" y="215646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The reading at B = 0 is not zero. Explain how this offset can arise, and use the readings at B = +0.50 T and B = −0.50 T to obtain the Hall voltage at 0.50 T with the offset removed.</a:t>
            </a:r>
          </a:p>
        </p:txBody>
      </p:sp>
      <p:sp>
        <p:nvSpPr>
          <p:cNvPr id="19" name="part-ref"/>
          <p:cNvSpPr txBox="1"/>
          <p:nvPr/>
        </p:nvSpPr>
        <p:spPr>
          <a:xfrm>
            <a:off x="558800" y="26924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Determine</a:t>
            </a:r>
          </a:p>
        </p:txBody>
      </p:sp>
      <p:sp>
        <p:nvSpPr>
          <p:cNvPr id="20" name="part-marks"/>
          <p:cNvSpPr txBox="1"/>
          <p:nvPr/>
        </p:nvSpPr>
        <p:spPr>
          <a:xfrm>
            <a:off x="11009102" y="26924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1" name="text"/>
          <p:cNvSpPr txBox="1"/>
          <p:nvPr/>
        </p:nvSpPr>
        <p:spPr>
          <a:xfrm>
            <a:off x="558800" y="292862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Using the seven readings with B ≥ 0, determine the gradient of a graph of V_H against B.</a:t>
            </a:r>
          </a:p>
        </p:txBody>
      </p:sp>
      <p:sp>
        <p:nvSpPr>
          <p:cNvPr id="22" name="part-ref"/>
          <p:cNvSpPr txBox="1"/>
          <p:nvPr/>
        </p:nvSpPr>
        <p:spPr>
          <a:xfrm>
            <a:off x="558800" y="32664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Calculate</a:t>
            </a:r>
          </a:p>
        </p:txBody>
      </p:sp>
      <p:sp>
        <p:nvSpPr>
          <p:cNvPr id="23" name="part-marks"/>
          <p:cNvSpPr txBox="1"/>
          <p:nvPr/>
        </p:nvSpPr>
        <p:spPr>
          <a:xfrm>
            <a:off x="11009102" y="32664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4" name="text"/>
          <p:cNvSpPr txBox="1"/>
          <p:nvPr/>
        </p:nvSpPr>
        <p:spPr>
          <a:xfrm>
            <a:off x="558800" y="35026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number density of charge carriers in the semiconductor.</a:t>
            </a:r>
          </a:p>
        </p:txBody>
      </p:sp>
      <p:sp>
        <p:nvSpPr>
          <p:cNvPr id="25" name="part-ref"/>
          <p:cNvSpPr txBox="1"/>
          <p:nvPr/>
        </p:nvSpPr>
        <p:spPr>
          <a:xfrm>
            <a:off x="558800" y="38404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Estimate</a:t>
            </a:r>
          </a:p>
        </p:txBody>
      </p:sp>
      <p:sp>
        <p:nvSpPr>
          <p:cNvPr id="26" name="part-marks"/>
          <p:cNvSpPr txBox="1"/>
          <p:nvPr/>
        </p:nvSpPr>
        <p:spPr>
          <a:xfrm>
            <a:off x="11009102" y="38404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7" name="text"/>
          <p:cNvSpPr txBox="1"/>
          <p:nvPr/>
        </p:nvSpPr>
        <p:spPr>
          <a:xfrm>
            <a:off x="558800" y="40767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Estimate the Hall voltage that the same current and a field of 0.50 T would produce in a copper strip of the same dimensions, stating your assumption about the number of conduction electrons, and say what your estimate implies for the choice of material in a Hall probe.</a:t>
            </a:r>
          </a:p>
        </p:txBody>
      </p:sp>
      <p:sp>
        <p:nvSpPr>
          <p:cNvPr id="28" name="panel"/>
          <p:cNvSpPr/>
          <p:nvPr/>
        </p:nvSpPr>
        <p:spPr>
          <a:xfrm>
            <a:off x="558800" y="558800"/>
            <a:ext cx="11074400" cy="12700"/>
          </a:xfrm>
          <a:prstGeom prst="rect">
            <a:avLst/>
          </a:prstGeom>
          <a:solidFill>
            <a:srgbClr val="C6C8BB"/>
          </a:solidFill>
          <a:ln>
            <a:noFill/>
          </a:ln>
        </p:spPr>
      </p:sp>
      <p:sp>
        <p:nvSpPr>
          <p:cNvPr id="2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3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1" name="panel"/>
          <p:cNvSpPr/>
          <p:nvPr/>
        </p:nvSpPr>
        <p:spPr>
          <a:xfrm>
            <a:off x="558800" y="6273800"/>
            <a:ext cx="11074400" cy="12700"/>
          </a:xfrm>
          <a:prstGeom prst="rect">
            <a:avLst/>
          </a:prstGeom>
          <a:solidFill>
            <a:srgbClr val="C6C8BB"/>
          </a:solidFill>
          <a:ln>
            <a:noFill/>
          </a:ln>
        </p:spPr>
      </p:sp>
      <p:sp>
        <p:nvSpPr>
          <p:cNvPr id="3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2" action="ppaction://hlinksldjump"/>
              </a:rPr>
              <a:t>Previous</a:t>
            </a:r>
          </a:p>
        </p:txBody>
      </p:sp>
      <p:sp>
        <p:nvSpPr>
          <p:cNvPr id="3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3" action="ppaction://hlinksldjump"/>
              </a:rPr>
              <a:t>Lesson menu</a:t>
            </a:r>
          </a:p>
        </p:txBody>
      </p:sp>
      <p:sp>
        <p:nvSpPr>
          <p:cNvPr id="3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4" action="ppaction://hlinksldjump"/>
              </a:rPr>
              <a:t>Next slide</a:t>
            </a:r>
          </a:p>
        </p:txBody>
      </p:sp>
      <p:sp>
        <p:nvSpPr>
          <p:cNvPr id="3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31 / 40</a:t>
            </a:r>
          </a:p>
        </p:txBody>
      </p:sp>
      <p:sp>
        <p:nvSpPr>
          <p:cNvPr id="3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6" action="ppaction://hlinksldjump"/>
              </a:rPr>
              <a:t>Check mark scheme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Justify — 2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current in +x, positive carriers move in +x and negative carriers in −x; in both cases F = qv × B with B along +z points in −y (q(v x̂) × (B ẑ) = −qvB ŷ for positive carriers, (−e)(−v x̂) × (B ẑ) = −evB ŷ for electrons), so carriers of either sign accumulate on the y = 0 edge</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V_H = V(y = w) − V(y = 0) is positive, so the y = 0 edge is at the lower potential and the charge accumulated there is negative: the carriers are electrons and the material is n-type</a:t>
            </a:r>
          </a:p>
        </p:txBody>
      </p:sp>
      <p:sp>
        <p:nvSpPr>
          <p:cNvPr id="19" name="text"/>
          <p:cNvSpPr txBox="1"/>
          <p:nvPr/>
        </p:nvSpPr>
        <p:spPr>
          <a:xfrm>
            <a:off x="812800" y="254952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Applying the right-hand rule to the conventional current alone gives the same deflection for both signs and never reaches the answer; the polarity is informative precisely because the deflection direction does not depend on the carrier sign.</a:t>
            </a:r>
          </a:p>
        </p:txBody>
      </p:sp>
      <p:sp>
        <p:nvSpPr>
          <p:cNvPr id="20" name="ms-ref"/>
          <p:cNvSpPr txBox="1"/>
          <p:nvPr/>
        </p:nvSpPr>
        <p:spPr>
          <a:xfrm>
            <a:off x="558800" y="30321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Explain — 2 marks</a:t>
            </a:r>
          </a:p>
        </p:txBody>
      </p:sp>
      <p:sp>
        <p:nvSpPr>
          <p:cNvPr id="21" name="ms-objective"/>
          <p:cNvSpPr txBox="1"/>
          <p:nvPr/>
        </p:nvSpPr>
        <p:spPr>
          <a:xfrm>
            <a:off x="11400482" y="30321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22" name="ms-tick"/>
          <p:cNvSpPr txBox="1"/>
          <p:nvPr/>
        </p:nvSpPr>
        <p:spPr>
          <a:xfrm>
            <a:off x="558800" y="327279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3" name="ms-point"/>
          <p:cNvSpPr txBox="1"/>
          <p:nvPr/>
        </p:nvSpPr>
        <p:spPr>
          <a:xfrm>
            <a:off x="812800" y="327279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two edge contacts are not exactly opposite each other, so they also pick up part of the resistive potential drop along the strip; this offset keeps its sign when B is reversed, whereas the Hall voltage reverses sign</a:t>
            </a:r>
          </a:p>
        </p:txBody>
      </p:sp>
      <p:sp>
        <p:nvSpPr>
          <p:cNvPr id="24" name="ms-tick"/>
          <p:cNvSpPr txBox="1"/>
          <p:nvPr/>
        </p:nvSpPr>
        <p:spPr>
          <a:xfrm>
            <a:off x="558800" y="3716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716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Half the difference of the two readings removes the offset: V_H = [12.92 − (−12.08)]/2 = 12.50 mV (half their sum, 0.42 mV, recovers the offset and agrees with the zero-field reading)</a:t>
            </a:r>
          </a:p>
        </p:txBody>
      </p:sp>
      <p:sp>
        <p:nvSpPr>
          <p:cNvPr id="26" name="text"/>
          <p:cNvSpPr txBox="1"/>
          <p:nvPr/>
        </p:nvSpPr>
        <p:spPr>
          <a:xfrm>
            <a:off x="812800" y="4235450"/>
            <a:ext cx="10820400" cy="4953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Subtracting the zero-field reading from the +0.50 T reading gives the same 12.50 mV here only because the offset stayed constant through the run; reversing the field measures the offset at the same field magnitude, so it also cancels any part of the contact voltage that changes with the size of B but not with its direction. The part checks that the physical origin of the offset is understood.</a:t>
            </a:r>
          </a:p>
        </p:txBody>
      </p:sp>
      <p:sp>
        <p:nvSpPr>
          <p:cNvPr id="27" name="panel"/>
          <p:cNvSpPr/>
          <p:nvPr/>
        </p:nvSpPr>
        <p:spPr>
          <a:xfrm>
            <a:off x="558800" y="558800"/>
            <a:ext cx="11074400" cy="12700"/>
          </a:xfrm>
          <a:prstGeom prst="rect">
            <a:avLst/>
          </a:prstGeom>
          <a:solidFill>
            <a:srgbClr val="2F4B45"/>
          </a:solidFill>
          <a:ln>
            <a:noFill/>
          </a:ln>
        </p:spPr>
      </p:sp>
      <p:sp>
        <p:nvSpPr>
          <p:cNvPr id="2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MIDTERM EXAMINATION</a:t>
            </a:r>
          </a:p>
        </p:txBody>
      </p:sp>
      <p:sp>
        <p:nvSpPr>
          <p:cNvPr id="2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0" name="panel"/>
          <p:cNvSpPr/>
          <p:nvPr/>
        </p:nvSpPr>
        <p:spPr>
          <a:xfrm>
            <a:off x="558800" y="6273800"/>
            <a:ext cx="11074400" cy="12700"/>
          </a:xfrm>
          <a:prstGeom prst="rect">
            <a:avLst/>
          </a:prstGeom>
          <a:solidFill>
            <a:srgbClr val="2F4B45"/>
          </a:solidFill>
          <a:ln>
            <a:noFill/>
          </a:ln>
        </p:spPr>
      </p:sp>
      <p:sp>
        <p:nvSpPr>
          <p:cNvPr id="3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1" action="ppaction://hlinksldjump"/>
              </a:rPr>
              <a:t>Previous</a:t>
            </a:r>
          </a:p>
        </p:txBody>
      </p:sp>
      <p:sp>
        <p:nvSpPr>
          <p:cNvPr id="3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2" action="ppaction://hlinksldjump"/>
              </a:rPr>
              <a:t>Lesson menu</a:t>
            </a:r>
          </a:p>
        </p:txBody>
      </p:sp>
      <p:sp>
        <p:nvSpPr>
          <p:cNvPr id="3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3" action="ppaction://hlinksldjump"/>
              </a:rPr>
              <a:t>Next slide</a:t>
            </a:r>
          </a:p>
        </p:txBody>
      </p:sp>
      <p:sp>
        <p:nvSpPr>
          <p:cNvPr id="3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32 / 40</a:t>
            </a:r>
          </a:p>
        </p:txBody>
      </p:sp>
      <p:sp>
        <p:nvSpPr>
          <p:cNvPr id="35"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5" action="ppaction://hlinksldjump"/>
              </a:rPr>
              <a:t>Return to question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12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11 marks</a:t>
            </a:r>
          </a:p>
        </p:txBody>
      </p:sp>
      <p:sp>
        <p:nvSpPr>
          <p:cNvPr id="6" name="panel"/>
          <p:cNvSpPr/>
          <p:nvPr/>
        </p:nvSpPr>
        <p:spPr>
          <a:xfrm>
            <a:off x="9569242" y="711200"/>
            <a:ext cx="1054376" cy="266700"/>
          </a:xfrm>
          <a:prstGeom prst="roundRect">
            <a:avLst>
              <a:gd name="adj" fmla="val 30000"/>
            </a:avLst>
          </a:prstGeom>
          <a:noFill/>
          <a:ln w="9525">
            <a:solidFill>
              <a:srgbClr val="A9BDB6"/>
            </a:solidFill>
          </a:ln>
        </p:spPr>
      </p:sp>
      <p:sp>
        <p:nvSpPr>
          <p:cNvPr id="7" name="chip"/>
          <p:cNvSpPr txBox="1"/>
          <p:nvPr/>
        </p:nvSpPr>
        <p:spPr>
          <a:xfrm>
            <a:off x="9569242" y="711200"/>
            <a:ext cx="1054376"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Demanding</a:t>
            </a:r>
          </a:p>
        </p:txBody>
      </p:sp>
      <p:sp>
        <p:nvSpPr>
          <p:cNvPr id="8" name="panel"/>
          <p:cNvSpPr/>
          <p:nvPr/>
        </p:nvSpPr>
        <p:spPr>
          <a:xfrm>
            <a:off x="8380040" y="711200"/>
            <a:ext cx="1087602" cy="266700"/>
          </a:xfrm>
          <a:prstGeom prst="roundRect">
            <a:avLst>
              <a:gd name="adj" fmla="val 30000"/>
            </a:avLst>
          </a:prstGeom>
          <a:noFill/>
          <a:ln w="9525">
            <a:solidFill>
              <a:srgbClr val="A9BDB6"/>
            </a:solidFill>
          </a:ln>
        </p:spPr>
      </p:sp>
      <p:sp>
        <p:nvSpPr>
          <p:cNvPr id="9" name="chip"/>
          <p:cNvSpPr txBox="1"/>
          <p:nvPr/>
        </p:nvSpPr>
        <p:spPr>
          <a:xfrm>
            <a:off x="838004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7082678" y="711200"/>
            <a:ext cx="1195763" cy="266700"/>
          </a:xfrm>
          <a:prstGeom prst="roundRect">
            <a:avLst>
              <a:gd name="adj" fmla="val 30000"/>
            </a:avLst>
          </a:prstGeom>
          <a:noFill/>
          <a:ln w="9525">
            <a:solidFill>
              <a:srgbClr val="A9BDB6"/>
            </a:solidFill>
          </a:ln>
        </p:spPr>
      </p:sp>
      <p:sp>
        <p:nvSpPr>
          <p:cNvPr id="11" name="chip"/>
          <p:cNvSpPr txBox="1"/>
          <p:nvPr/>
        </p:nvSpPr>
        <p:spPr>
          <a:xfrm>
            <a:off x="7082678" y="711200"/>
            <a:ext cx="119576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Data analysis</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Determine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Uses all seven readings through a single best-fit straight line of V_H against B, drawn on a graph or found by least squares, rather than one reading or two adjacent readings</a:t>
            </a:r>
          </a:p>
        </p:txBody>
      </p:sp>
      <p:sp>
        <p:nvSpPr>
          <p:cNvPr id="17" name="ms-tick"/>
          <p:cNvSpPr txBox="1"/>
          <p:nvPr/>
        </p:nvSpPr>
        <p:spPr>
          <a:xfrm>
            <a:off x="558800" y="20300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Reads the gradient from two widely separated points on that line, for example about (0.00 T, 0.43 mV) and (0.60 T, 15.40 mV), giving (15.40 − 0.43) mV/(0.60 − 0.00) T, or takes the least-squares slope directly</a:t>
            </a:r>
          </a:p>
        </p:txBody>
      </p:sp>
      <p:sp>
        <p:nvSpPr>
          <p:cNvPr id="19" name="ms-tick"/>
          <p:cNvSpPr txBox="1"/>
          <p:nvPr/>
        </p:nvSpPr>
        <p:spPr>
          <a:xfrm>
            <a:off x="558800" y="24733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4733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Gradient = 25.0 mV T⁻¹ = 2.50 × 10⁻² V T⁻¹ (accept 24.6 to 25.4 mV T⁻¹)</a:t>
            </a:r>
          </a:p>
        </p:txBody>
      </p:sp>
      <p:sp>
        <p:nvSpPr>
          <p:cNvPr id="21" name="text"/>
          <p:cNvSpPr txBox="1"/>
          <p:nvPr/>
        </p:nvSpPr>
        <p:spPr>
          <a:xfrm>
            <a:off x="812800" y="28028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Dividing a single reading by its field, 12.92/0.50 = 25.8 mV T⁻¹, builds the offset into the result; the gradient of a line is immune to a constant offset, which is why it is used.</a:t>
            </a:r>
          </a:p>
        </p:txBody>
      </p:sp>
      <p:sp>
        <p:nvSpPr>
          <p:cNvPr id="22" name="ms-ref"/>
          <p:cNvSpPr txBox="1"/>
          <p:nvPr/>
        </p:nvSpPr>
        <p:spPr>
          <a:xfrm>
            <a:off x="558800" y="32854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Calculate — 2 marks</a:t>
            </a:r>
          </a:p>
        </p:txBody>
      </p:sp>
      <p:sp>
        <p:nvSpPr>
          <p:cNvPr id="23" name="ms-objective"/>
          <p:cNvSpPr txBox="1"/>
          <p:nvPr/>
        </p:nvSpPr>
        <p:spPr>
          <a:xfrm>
            <a:off x="11400482" y="32854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24" name="ms-tick"/>
          <p:cNvSpPr txBox="1"/>
          <p:nvPr/>
        </p:nvSpPr>
        <p:spPr>
          <a:xfrm>
            <a:off x="558800" y="35261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5261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Balancing the magnetic and Hall-field forces on the carriers gives V_H = IB/(n e t), so the gradient equals I/(n e t) and n = I/(e t × gradient)</a:t>
            </a:r>
          </a:p>
        </p:txBody>
      </p:sp>
      <p:sp>
        <p:nvSpPr>
          <p:cNvPr id="26" name="ms-tick"/>
          <p:cNvSpPr txBox="1"/>
          <p:nvPr/>
        </p:nvSpPr>
        <p:spPr>
          <a:xfrm>
            <a:off x="558800" y="377952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77952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 = (4.0 × 10⁻³)/[(1.60 × 10⁻¹⁹)(0.50 × 10⁻³)(2.50 × 10⁻²)] = 2.0 × 10²¹ m⁻³</a:t>
            </a:r>
          </a:p>
        </p:txBody>
      </p:sp>
      <p:sp>
        <p:nvSpPr>
          <p:cNvPr id="28" name="text"/>
          <p:cNvSpPr txBox="1"/>
          <p:nvPr/>
        </p:nvSpPr>
        <p:spPr>
          <a:xfrm>
            <a:off x="812800" y="410908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Using the width w instead of the thickness t, the dimension along B, gives a value ten times too small, 2.0 × 10²⁰ m⁻³.</a:t>
            </a:r>
          </a:p>
        </p:txBody>
      </p:sp>
      <p:sp>
        <p:nvSpPr>
          <p:cNvPr id="29" name="ms-ref"/>
          <p:cNvSpPr txBox="1"/>
          <p:nvPr/>
        </p:nvSpPr>
        <p:spPr>
          <a:xfrm>
            <a:off x="558800" y="442658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Estimate — 2 marks</a:t>
            </a:r>
          </a:p>
        </p:txBody>
      </p:sp>
      <p:sp>
        <p:nvSpPr>
          <p:cNvPr id="30" name="ms-objective"/>
          <p:cNvSpPr txBox="1"/>
          <p:nvPr/>
        </p:nvSpPr>
        <p:spPr>
          <a:xfrm>
            <a:off x="11400482" y="442658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U4</a:t>
            </a:r>
          </a:p>
        </p:txBody>
      </p:sp>
      <p:sp>
        <p:nvSpPr>
          <p:cNvPr id="31" name="ms-tick"/>
          <p:cNvSpPr txBox="1"/>
          <p:nvPr/>
        </p:nvSpPr>
        <p:spPr>
          <a:xfrm>
            <a:off x="558800" y="466725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2" name="ms-point"/>
          <p:cNvSpPr txBox="1"/>
          <p:nvPr/>
        </p:nvSpPr>
        <p:spPr>
          <a:xfrm>
            <a:off x="812800" y="466725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Assuming one conduction electron per copper atom: n ≈ (8.96 × 10³ kg m⁻³/0.0635 kg mol⁻¹)(6.02 × 10²³ mol⁻¹) ≈ 8.5 × 10²⁸ m⁻³</a:t>
            </a:r>
          </a:p>
        </p:txBody>
      </p:sp>
      <p:sp>
        <p:nvSpPr>
          <p:cNvPr id="33" name="ms-tick"/>
          <p:cNvSpPr txBox="1"/>
          <p:nvPr/>
        </p:nvSpPr>
        <p:spPr>
          <a:xfrm>
            <a:off x="558800" y="492061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92061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V_H = IB/(n e t) ≈ (4.0 × 10⁻³)(0.50)/[(8.5 × 10²⁸)(1.60 × 10⁻¹⁹)(0.50 × 10⁻³)] ≈ 3 × 10⁻¹⁰ V, about 4 × 10⁷ times smaller than the semiconductor's 12.5 mV and far below its 0.42 mV offset, so Hall probes are made from low-carrier-density semiconductors</a:t>
            </a:r>
          </a:p>
        </p:txBody>
      </p:sp>
      <p:sp>
        <p:nvSpPr>
          <p:cNvPr id="35" name="text"/>
          <p:cNvSpPr txBox="1"/>
          <p:nvPr/>
        </p:nvSpPr>
        <p:spPr>
          <a:xfrm>
            <a:off x="812800" y="544004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Candidates who expect the better conductor to give the larger signal have the dependence upside down: V_H ∝ 1/n.</a:t>
            </a:r>
          </a:p>
        </p:txBody>
      </p:sp>
      <p:sp>
        <p:nvSpPr>
          <p:cNvPr id="36" name="panel"/>
          <p:cNvSpPr/>
          <p:nvPr/>
        </p:nvSpPr>
        <p:spPr>
          <a:xfrm>
            <a:off x="558800" y="558800"/>
            <a:ext cx="11074400" cy="12700"/>
          </a:xfrm>
          <a:prstGeom prst="rect">
            <a:avLst/>
          </a:prstGeom>
          <a:solidFill>
            <a:srgbClr val="2F4B45"/>
          </a:solidFill>
          <a:ln>
            <a:noFill/>
          </a:ln>
        </p:spPr>
      </p:sp>
      <p:sp>
        <p:nvSpPr>
          <p:cNvPr id="3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MIDTERM EXAMINATION</a:t>
            </a:r>
          </a:p>
        </p:txBody>
      </p:sp>
      <p:sp>
        <p:nvSpPr>
          <p:cNvPr id="3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9" name="panel"/>
          <p:cNvSpPr/>
          <p:nvPr/>
        </p:nvSpPr>
        <p:spPr>
          <a:xfrm>
            <a:off x="558800" y="6273800"/>
            <a:ext cx="11074400" cy="12700"/>
          </a:xfrm>
          <a:prstGeom prst="rect">
            <a:avLst/>
          </a:prstGeom>
          <a:solidFill>
            <a:srgbClr val="2F4B45"/>
          </a:solidFill>
          <a:ln>
            <a:noFill/>
          </a:ln>
        </p:spPr>
      </p:sp>
      <p:sp>
        <p:nvSpPr>
          <p:cNvPr id="4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0" action="ppaction://hlinksldjump"/>
              </a:rPr>
              <a:t>Previous</a:t>
            </a:r>
          </a:p>
        </p:txBody>
      </p:sp>
      <p:sp>
        <p:nvSpPr>
          <p:cNvPr id="4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1" action="ppaction://hlinksldjump"/>
              </a:rPr>
              <a:t>Lesson menu</a:t>
            </a:r>
          </a:p>
        </p:txBody>
      </p:sp>
      <p:sp>
        <p:nvSpPr>
          <p:cNvPr id="4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Next slide</a:t>
            </a:r>
          </a:p>
        </p:txBody>
      </p:sp>
      <p:sp>
        <p:nvSpPr>
          <p:cNvPr id="4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33 / 40</a:t>
            </a:r>
          </a:p>
        </p:txBody>
      </p:sp>
      <p:sp>
        <p:nvSpPr>
          <p:cNvPr id="4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4" action="ppaction://hlinksldjump"/>
              </a:rPr>
              <a:t>Return to question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17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Extended derivation   ·   Topics UPII-01.06, UPII-02.05, UPII-03.02, UPII-04.06, UPII-04.07</a:t>
            </a:r>
          </a:p>
        </p:txBody>
      </p:sp>
      <p:sp>
        <p:nvSpPr>
          <p:cNvPr id="13" name="text"/>
          <p:cNvSpPr txBox="1"/>
          <p:nvPr/>
        </p:nvSpPr>
        <p:spPr>
          <a:xfrm>
            <a:off x="558800" y="1346200"/>
            <a:ext cx="11074400" cy="858520"/>
          </a:xfrm>
          <a:prstGeom prst="rect">
            <a:avLst/>
          </a:prstGeom>
          <a:noFill/>
        </p:spPr>
        <p:txBody>
          <a:bodyPr wrap="square" lIns="0" tIns="0" rIns="0" bIns="0" anchor="t">
            <a:noAutofit/>
          </a:bodyPr>
          <a:lstStyle/>
          <a:p>
            <a:pPr marL="0" indent="0" algn="l">
              <a:lnSpc>
                <a:spcPct val="100000"/>
              </a:lnSpc>
              <a:buNone/>
            </a:pPr>
            <a:r>
              <a:rPr lang="en-GB" sz="1300" b="0" i="0" dirty="0">
                <a:solidFill>
                  <a:srgbClr val="102E29"/>
                </a:solidFill>
                <a:latin typeface="Arial"/>
                <a:cs typeface="Arial"/>
              </a:rPr>
              <a:t>A thin flat annulus, shaped like a washer, of inner radius a and outer radius b lies in the xy-plane centred on the origin and carries a uniform surface charge density σ &gt; 0. The z-axis passes through the centre of the hole, perpendicular to the annulus. Take the electric potential to be zero infinitely far away and neglect gravity. For part (e), the particle is an electron of charge magnitude q = 1.60 × 10⁻¹⁹ C and mass m = 9.11 × 10⁻³¹ kg, with a = 2.0 cm, b = 6.0 cm, σ = 1.0 × 10⁻⁹ C m⁻² and ε₀ = 8.85 × 10⁻¹² F m⁻¹.</a:t>
            </a:r>
          </a:p>
        </p:txBody>
      </p:sp>
      <p:sp>
        <p:nvSpPr>
          <p:cNvPr id="14" name="part-ref"/>
          <p:cNvSpPr txBox="1"/>
          <p:nvPr/>
        </p:nvSpPr>
        <p:spPr>
          <a:xfrm>
            <a:off x="558800" y="23825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(a)  Derive</a:t>
            </a:r>
          </a:p>
        </p:txBody>
      </p:sp>
      <p:sp>
        <p:nvSpPr>
          <p:cNvPr id="15" name="part-marks"/>
          <p:cNvSpPr txBox="1"/>
          <p:nvPr/>
        </p:nvSpPr>
        <p:spPr>
          <a:xfrm>
            <a:off x="11009102" y="23825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4 marks</a:t>
            </a:r>
          </a:p>
        </p:txBody>
      </p:sp>
      <p:sp>
        <p:nvSpPr>
          <p:cNvPr id="16" name="text"/>
          <p:cNvSpPr txBox="1"/>
          <p:nvPr/>
        </p:nvSpPr>
        <p:spPr>
          <a:xfrm>
            <a:off x="558800" y="261874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Starting from the potential of a point charge, derive an expression for the electric potential V(z) at a point on the z-axis.</a:t>
            </a:r>
          </a:p>
        </p:txBody>
      </p:sp>
      <p:sp>
        <p:nvSpPr>
          <p:cNvPr id="17" name="part-ref"/>
          <p:cNvSpPr txBox="1"/>
          <p:nvPr/>
        </p:nvSpPr>
        <p:spPr>
          <a:xfrm>
            <a:off x="558800" y="295656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(b)  Determine</a:t>
            </a:r>
          </a:p>
        </p:txBody>
      </p:sp>
      <p:sp>
        <p:nvSpPr>
          <p:cNvPr id="18" name="part-marks"/>
          <p:cNvSpPr txBox="1"/>
          <p:nvPr/>
        </p:nvSpPr>
        <p:spPr>
          <a:xfrm>
            <a:off x="11009102" y="295656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19" name="text"/>
          <p:cNvSpPr txBox="1"/>
          <p:nvPr/>
        </p:nvSpPr>
        <p:spPr>
          <a:xfrm>
            <a:off x="558800" y="319278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Determine the z-component of the electric field on the axis from your answer to (a), and explain why the potential on the axis alone is enough to give the complete field there.</a:t>
            </a:r>
          </a:p>
        </p:txBody>
      </p:sp>
      <p:sp>
        <p:nvSpPr>
          <p:cNvPr id="20" name="part-ref"/>
          <p:cNvSpPr txBox="1"/>
          <p:nvPr/>
        </p:nvSpPr>
        <p:spPr>
          <a:xfrm>
            <a:off x="558800" y="372872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  Show that</a:t>
            </a:r>
          </a:p>
        </p:txBody>
      </p:sp>
      <p:sp>
        <p:nvSpPr>
          <p:cNvPr id="21" name="part-marks"/>
          <p:cNvSpPr txBox="1"/>
          <p:nvPr/>
        </p:nvSpPr>
        <p:spPr>
          <a:xfrm>
            <a:off x="11009102" y="372872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2" name="text"/>
          <p:cNvSpPr txBox="1"/>
          <p:nvPr/>
        </p:nvSpPr>
        <p:spPr>
          <a:xfrm>
            <a:off x="558800" y="396494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Show that for |z| ≫ b the field on the axis reduces to that of a point charge Q = πσ(b² − a²), and state the field obtained in the limit a → 0, b → ∞, naming the charge distribution this limit describes.</a:t>
            </a:r>
          </a:p>
        </p:txBody>
      </p:sp>
      <p:sp>
        <p:nvSpPr>
          <p:cNvPr id="23" name="part-ref"/>
          <p:cNvSpPr txBox="1"/>
          <p:nvPr/>
        </p:nvSpPr>
        <p:spPr>
          <a:xfrm>
            <a:off x="558800" y="450088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  Derive</a:t>
            </a:r>
          </a:p>
        </p:txBody>
      </p:sp>
      <p:sp>
        <p:nvSpPr>
          <p:cNvPr id="24" name="part-marks"/>
          <p:cNvSpPr txBox="1"/>
          <p:nvPr/>
        </p:nvSpPr>
        <p:spPr>
          <a:xfrm>
            <a:off x="11009102" y="450088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25" name="text"/>
          <p:cNvSpPr txBox="1"/>
          <p:nvPr/>
        </p:nvSpPr>
        <p:spPr>
          <a:xfrm>
            <a:off x="558800" y="4737100"/>
            <a:ext cx="11023600" cy="39624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A particle of charge −q and mass m is released from rest on the axis at z = z₀, where 0 &lt; z₀ ≪ a. Using Newton's second law, derive the equation of motion for small z, show that the motion along the axis is simple harmonic, and derive its angular frequency ω.</a:t>
            </a:r>
          </a:p>
        </p:txBody>
      </p:sp>
      <p:sp>
        <p:nvSpPr>
          <p:cNvPr id="26" name="part-ref"/>
          <p:cNvSpPr txBox="1"/>
          <p:nvPr/>
        </p:nvSpPr>
        <p:spPr>
          <a:xfrm>
            <a:off x="558800" y="527304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  Calculate</a:t>
            </a:r>
          </a:p>
        </p:txBody>
      </p:sp>
      <p:sp>
        <p:nvSpPr>
          <p:cNvPr id="27" name="part-marks"/>
          <p:cNvSpPr txBox="1"/>
          <p:nvPr/>
        </p:nvSpPr>
        <p:spPr>
          <a:xfrm>
            <a:off x="11009102" y="527304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2 marks</a:t>
            </a:r>
          </a:p>
        </p:txBody>
      </p:sp>
      <p:sp>
        <p:nvSpPr>
          <p:cNvPr id="28" name="text"/>
          <p:cNvSpPr txBox="1"/>
          <p:nvPr/>
        </p:nvSpPr>
        <p:spPr>
          <a:xfrm>
            <a:off x="558800" y="5509260"/>
            <a:ext cx="11023600" cy="19812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Calculate the period of the oscillation for the electron described in the stem.</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34 / 40</a:t>
            </a:r>
          </a:p>
        </p:txBody>
      </p:sp>
      <p:sp>
        <p:nvSpPr>
          <p:cNvPr id="37"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7" action="ppaction://hlinksldjump"/>
              </a:rPr>
              <a:t>Check mark scheme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Question 13 (cont.)</a:t>
            </a:r>
          </a:p>
        </p:txBody>
      </p:sp>
      <p:sp>
        <p:nvSpPr>
          <p:cNvPr id="3" name="panel"/>
          <p:cNvSpPr/>
          <p:nvPr/>
        </p:nvSpPr>
        <p:spPr>
          <a:xfrm>
            <a:off x="558800" y="1117600"/>
            <a:ext cx="508000" cy="31750"/>
          </a:xfrm>
          <a:prstGeom prst="rect">
            <a:avLst/>
          </a:prstGeom>
          <a:solidFill>
            <a:srgbClr val="EF5C3E"/>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17 marks</a:t>
            </a:r>
          </a:p>
        </p:txBody>
      </p:sp>
      <p:sp>
        <p:nvSpPr>
          <p:cNvPr id="6" name="panel"/>
          <p:cNvSpPr/>
          <p:nvPr/>
        </p:nvSpPr>
        <p:spPr>
          <a:xfrm>
            <a:off x="9352862" y="711200"/>
            <a:ext cx="1270757" cy="266700"/>
          </a:xfrm>
          <a:prstGeom prst="roundRect">
            <a:avLst>
              <a:gd name="adj" fmla="val 30000"/>
            </a:avLst>
          </a:prstGeom>
          <a:noFill/>
          <a:ln w="9525">
            <a:solidFill>
              <a:srgbClr val="102E29"/>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102E29"/>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solidFill>
            <a:srgbClr val="102E29"/>
          </a:solidFill>
          <a:ln>
            <a:no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continued from the previous slide</a:t>
            </a:r>
          </a:p>
        </p:txBody>
      </p:sp>
      <p:sp>
        <p:nvSpPr>
          <p:cNvPr id="13" name="part-ref"/>
          <p:cNvSpPr txBox="1"/>
          <p:nvPr/>
        </p:nvSpPr>
        <p:spPr>
          <a:xfrm>
            <a:off x="558800" y="1346200"/>
            <a:ext cx="10272502"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(f)  Predict</a:t>
            </a:r>
          </a:p>
        </p:txBody>
      </p:sp>
      <p:sp>
        <p:nvSpPr>
          <p:cNvPr id="14" name="part-marks"/>
          <p:cNvSpPr txBox="1"/>
          <p:nvPr/>
        </p:nvSpPr>
        <p:spPr>
          <a:xfrm>
            <a:off x="11009102" y="1346200"/>
            <a:ext cx="624098" cy="198120"/>
          </a:xfrm>
          <a:prstGeom prst="rect">
            <a:avLst/>
          </a:prstGeom>
          <a:noFill/>
        </p:spPr>
        <p:txBody>
          <a:bodyPr wrap="square" lIns="0" tIns="0" rIns="0" bIns="0" anchor="t">
            <a:noAutofit/>
          </a:bodyPr>
          <a:lstStyle/>
          <a:p>
            <a:pPr marL="0" indent="0" algn="r">
              <a:lnSpc>
                <a:spcPct val="100000"/>
              </a:lnSpc>
              <a:buNone/>
            </a:pPr>
            <a:r>
              <a:rPr lang="en-GB" sz="1000" b="1" i="0" dirty="0">
                <a:solidFill>
                  <a:srgbClr val="4C5F59"/>
                </a:solidFill>
                <a:latin typeface="Arial"/>
                <a:cs typeface="Arial"/>
              </a:rPr>
              <a:t>3 marks</a:t>
            </a:r>
          </a:p>
        </p:txBody>
      </p:sp>
      <p:sp>
        <p:nvSpPr>
          <p:cNvPr id="15" name="text"/>
          <p:cNvSpPr txBox="1"/>
          <p:nvPr/>
        </p:nvSpPr>
        <p:spPr>
          <a:xfrm>
            <a:off x="558800" y="1582420"/>
            <a:ext cx="11023600" cy="594360"/>
          </a:xfrm>
          <a:prstGeom prst="rect">
            <a:avLst/>
          </a:prstGeom>
          <a:noFill/>
        </p:spPr>
        <p:txBody>
          <a:bodyPr wrap="square" lIns="0" tIns="0" rIns="0" bIns="0" anchor="t">
            <a:noAutofit/>
          </a:bodyPr>
          <a:lstStyle/>
          <a:p>
            <a:pPr marL="0" indent="0" algn="l">
              <a:lnSpc>
                <a:spcPct val="100000"/>
              </a:lnSpc>
              <a:buNone/>
            </a:pPr>
            <a:r>
              <a:rPr lang="en-GB" sz="1200" b="0" i="0" dirty="0">
                <a:solidFill>
                  <a:srgbClr val="102E29"/>
                </a:solidFill>
                <a:latin typeface="Arial"/>
                <a:cs typeface="Arial"/>
              </a:rPr>
              <a:t>In practice the electron cannot be released exactly on the axis. By applying Gauss's law to a small closed cylinder of radius ρ and length 2h, centred on the origin with its axis along z and with ρ and h both much smaller than a, predict the radial component of the electric field at a small distance ρ from the axis near the centre, and hence predict whether the oscillation in (d) survives a small sideways displacement.</a:t>
            </a:r>
          </a:p>
        </p:txBody>
      </p:sp>
      <p:sp>
        <p:nvSpPr>
          <p:cNvPr id="16" name="panel"/>
          <p:cNvSpPr/>
          <p:nvPr/>
        </p:nvSpPr>
        <p:spPr>
          <a:xfrm>
            <a:off x="558800" y="558800"/>
            <a:ext cx="11074400" cy="12700"/>
          </a:xfrm>
          <a:prstGeom prst="rect">
            <a:avLst/>
          </a:prstGeom>
          <a:solidFill>
            <a:srgbClr val="C6C8BB"/>
          </a:solidFill>
          <a:ln>
            <a:noFill/>
          </a:ln>
        </p:spPr>
      </p:sp>
      <p:sp>
        <p:nvSpPr>
          <p:cNvPr id="17"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18"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9" name="panel"/>
          <p:cNvSpPr/>
          <p:nvPr/>
        </p:nvSpPr>
        <p:spPr>
          <a:xfrm>
            <a:off x="558800" y="6273800"/>
            <a:ext cx="11074400" cy="12700"/>
          </a:xfrm>
          <a:prstGeom prst="rect">
            <a:avLst/>
          </a:prstGeom>
          <a:solidFill>
            <a:srgbClr val="C6C8BB"/>
          </a:solidFill>
          <a:ln>
            <a:noFill/>
          </a:ln>
        </p:spPr>
      </p:sp>
      <p:sp>
        <p:nvSpPr>
          <p:cNvPr id="20"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0" action="ppaction://hlinksldjump"/>
              </a:rPr>
              <a:t>Previous</a:t>
            </a:r>
          </a:p>
        </p:txBody>
      </p:sp>
      <p:sp>
        <p:nvSpPr>
          <p:cNvPr id="21"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1" action="ppaction://hlinksldjump"/>
              </a:rPr>
              <a:t>Lesson menu</a:t>
            </a:r>
          </a:p>
        </p:txBody>
      </p:sp>
      <p:sp>
        <p:nvSpPr>
          <p:cNvPr id="22"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22" action="ppaction://hlinksldjump"/>
              </a:rPr>
              <a:t>Next slide</a:t>
            </a:r>
          </a:p>
        </p:txBody>
      </p:sp>
      <p:sp>
        <p:nvSpPr>
          <p:cNvPr id="23"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35 / 40</a:t>
            </a:r>
          </a:p>
        </p:txBody>
      </p:sp>
      <p:sp>
        <p:nvSpPr>
          <p:cNvPr id="24"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24" action="ppaction://hlinksldjump"/>
              </a:rPr>
              <a:t>Check mark scheme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17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  Derive — 4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Divides the annulus into thin rings of radius r and width dr, each carrying dq = σ(2πr dr), all of it at the same distance √(r² + z²) from the field point</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dV = dq/(4πε₀√(r² + z²)) = (σ/(2ε₀)) r dr/√(r² + z²), added as scalars with no components to resolve</a:t>
            </a:r>
          </a:p>
        </p:txBody>
      </p:sp>
      <p:sp>
        <p:nvSpPr>
          <p:cNvPr id="19" name="ms-tick"/>
          <p:cNvSpPr txBox="1"/>
          <p:nvPr/>
        </p:nvSpPr>
        <p:spPr>
          <a:xfrm>
            <a:off x="558800" y="228346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Integrates from r = a to r = b: ∫ₐᵇ r dr/√(r² + z²) = √(b² + z²) − √(a² + z²)</a:t>
            </a:r>
          </a:p>
        </p:txBody>
      </p:sp>
      <p:sp>
        <p:nvSpPr>
          <p:cNvPr id="21" name="ms-tick"/>
          <p:cNvSpPr txBox="1"/>
          <p:nvPr/>
        </p:nvSpPr>
        <p:spPr>
          <a:xfrm>
            <a:off x="558800" y="253682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2" name="ms-point"/>
          <p:cNvSpPr txBox="1"/>
          <p:nvPr/>
        </p:nvSpPr>
        <p:spPr>
          <a:xfrm>
            <a:off x="812800" y="253682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V(z) = (σ/(2ε₀))[√(b² + z²) − √(a² + z²)]</a:t>
            </a:r>
          </a:p>
        </p:txBody>
      </p:sp>
      <p:sp>
        <p:nvSpPr>
          <p:cNvPr id="23" name="text"/>
          <p:cNvSpPr txBox="1"/>
          <p:nvPr/>
        </p:nvSpPr>
        <p:spPr>
          <a:xfrm>
            <a:off x="812800" y="286639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Integrating the field instead takes on a vector integral the problem does not need; using r instead of √(r² + z²) for the distance produces a potential that does not depend on z.</a:t>
            </a:r>
          </a:p>
        </p:txBody>
      </p:sp>
      <p:sp>
        <p:nvSpPr>
          <p:cNvPr id="24" name="ms-ref"/>
          <p:cNvSpPr txBox="1"/>
          <p:nvPr/>
        </p:nvSpPr>
        <p:spPr>
          <a:xfrm>
            <a:off x="558800" y="334899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(b)  Determine — 2 marks</a:t>
            </a:r>
          </a:p>
        </p:txBody>
      </p:sp>
      <p:sp>
        <p:nvSpPr>
          <p:cNvPr id="25" name="ms-objective"/>
          <p:cNvSpPr txBox="1"/>
          <p:nvPr/>
        </p:nvSpPr>
        <p:spPr>
          <a:xfrm>
            <a:off x="11400482" y="334899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6" name="ms-tick"/>
          <p:cNvSpPr txBox="1"/>
          <p:nvPr/>
        </p:nvSpPr>
        <p:spPr>
          <a:xfrm>
            <a:off x="558800" y="358965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58965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E_z = −dV/dz = (σz/(2ε₀))[1/√(a² + z²) − 1/√(b² + z²)], positive for z &gt; 0, so the field on the axis points away from the annulus</a:t>
            </a:r>
          </a:p>
        </p:txBody>
      </p:sp>
      <p:sp>
        <p:nvSpPr>
          <p:cNvPr id="28" name="ms-tick"/>
          <p:cNvSpPr txBox="1"/>
          <p:nvPr/>
        </p:nvSpPr>
        <p:spPr>
          <a:xfrm>
            <a:off x="558800" y="3843020"/>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843020"/>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V known only along the axis gives only ∂V/∂z, but rotational symmetry about the z-axis forbids any transverse component on the axis, so E_x = E_y = 0 there and E_z is the whole field</a:t>
            </a:r>
          </a:p>
        </p:txBody>
      </p:sp>
      <p:sp>
        <p:nvSpPr>
          <p:cNvPr id="30" name="text"/>
          <p:cNvSpPr txBox="1"/>
          <p:nvPr/>
        </p:nvSpPr>
        <p:spPr>
          <a:xfrm>
            <a:off x="812800" y="4362450"/>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Dropping the minus sign in E = −dV/dz gives a field pointing towards a positive distribution; the symmetry argument is needed because a potential known on a line cannot by itself give derivatives across that line.</a:t>
            </a:r>
          </a:p>
        </p:txBody>
      </p:sp>
      <p:sp>
        <p:nvSpPr>
          <p:cNvPr id="31" name="panel"/>
          <p:cNvSpPr/>
          <p:nvPr/>
        </p:nvSpPr>
        <p:spPr>
          <a:xfrm>
            <a:off x="558800" y="558800"/>
            <a:ext cx="11074400" cy="12700"/>
          </a:xfrm>
          <a:prstGeom prst="rect">
            <a:avLst/>
          </a:prstGeom>
          <a:solidFill>
            <a:srgbClr val="2F4B45"/>
          </a:solidFill>
          <a:ln>
            <a:noFill/>
          </a:ln>
        </p:spPr>
      </p:sp>
      <p:sp>
        <p:nvSpPr>
          <p:cNvPr id="32"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MIDTERM EXAMINATION</a:t>
            </a:r>
          </a:p>
        </p:txBody>
      </p:sp>
      <p:sp>
        <p:nvSpPr>
          <p:cNvPr id="33"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34" name="panel"/>
          <p:cNvSpPr/>
          <p:nvPr/>
        </p:nvSpPr>
        <p:spPr>
          <a:xfrm>
            <a:off x="558800" y="6273800"/>
            <a:ext cx="11074400" cy="12700"/>
          </a:xfrm>
          <a:prstGeom prst="rect">
            <a:avLst/>
          </a:prstGeom>
          <a:solidFill>
            <a:srgbClr val="2F4B45"/>
          </a:solidFill>
          <a:ln>
            <a:noFill/>
          </a:ln>
        </p:spPr>
      </p:sp>
      <p:sp>
        <p:nvSpPr>
          <p:cNvPr id="35"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5" action="ppaction://hlinksldjump"/>
              </a:rPr>
              <a:t>Previous</a:t>
            </a:r>
          </a:p>
        </p:txBody>
      </p:sp>
      <p:sp>
        <p:nvSpPr>
          <p:cNvPr id="36"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6" action="ppaction://hlinksldjump"/>
              </a:rPr>
              <a:t>Lesson menu</a:t>
            </a:r>
          </a:p>
        </p:txBody>
      </p:sp>
      <p:sp>
        <p:nvSpPr>
          <p:cNvPr id="37"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37" action="ppaction://hlinksldjump"/>
              </a:rPr>
              <a:t>Next slide</a:t>
            </a:r>
          </a:p>
        </p:txBody>
      </p:sp>
      <p:sp>
        <p:nvSpPr>
          <p:cNvPr id="38"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36 / 40</a:t>
            </a:r>
          </a:p>
        </p:txBody>
      </p:sp>
      <p:sp>
        <p:nvSpPr>
          <p:cNvPr id="39"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9" action="ppaction://hlinksldjump"/>
              </a:rPr>
              <a:t>Return to question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17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(c)  Show that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15" name="ms-tick"/>
          <p:cNvSpPr txBox="1"/>
          <p:nvPr/>
        </p:nvSpPr>
        <p:spPr>
          <a:xfrm>
            <a:off x="558800" y="158686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|z| ≫ b, 1/√(a² + z²) ≈ (1/|z|)(1 − a²/(2z²)) and likewise for b, so the bracket in E_z is approximately (b² − a²)/(2|z|³)</a:t>
            </a:r>
          </a:p>
        </p:txBody>
      </p:sp>
      <p:sp>
        <p:nvSpPr>
          <p:cNvPr id="17" name="ms-tick"/>
          <p:cNvSpPr txBox="1"/>
          <p:nvPr/>
        </p:nvSpPr>
        <p:spPr>
          <a:xfrm>
            <a:off x="558800" y="184023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184023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E_z ≈ σ(b² − a²)/(4ε₀z²) for z &gt; 0, which equals Q/(4πε₀z²) with Q = πσ(b² − a²), the total charge of the annulus</a:t>
            </a:r>
          </a:p>
        </p:txBody>
      </p:sp>
      <p:sp>
        <p:nvSpPr>
          <p:cNvPr id="19" name="ms-tick"/>
          <p:cNvSpPr txBox="1"/>
          <p:nvPr/>
        </p:nvSpPr>
        <p:spPr>
          <a:xfrm>
            <a:off x="558800" y="209359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09359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With a → 0 and b → ∞ the bracket tends to 1/|z|, so E_z = σ/(2ε₀) directed away from the plane on each side and independent of distance: the field of an infinite uniformly charged plane</a:t>
            </a:r>
          </a:p>
        </p:txBody>
      </p:sp>
      <p:sp>
        <p:nvSpPr>
          <p:cNvPr id="21" name="text"/>
          <p:cNvSpPr txBox="1"/>
          <p:nvPr/>
        </p:nvSpPr>
        <p:spPr>
          <a:xfrm>
            <a:off x="812800" y="261302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The expansion must be carried to second order; keeping only 1/|z| from each term makes the two cancel and suggests, wrongly, that the far field vanishes.</a:t>
            </a:r>
          </a:p>
        </p:txBody>
      </p:sp>
      <p:sp>
        <p:nvSpPr>
          <p:cNvPr id="22" name="ms-ref"/>
          <p:cNvSpPr txBox="1"/>
          <p:nvPr/>
        </p:nvSpPr>
        <p:spPr>
          <a:xfrm>
            <a:off x="558800" y="2930525"/>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(d)  Derive — 3 marks</a:t>
            </a:r>
          </a:p>
        </p:txBody>
      </p:sp>
      <p:sp>
        <p:nvSpPr>
          <p:cNvPr id="23" name="ms-objective"/>
          <p:cNvSpPr txBox="1"/>
          <p:nvPr/>
        </p:nvSpPr>
        <p:spPr>
          <a:xfrm>
            <a:off x="11400482" y="2930525"/>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U2</a:t>
            </a:r>
          </a:p>
        </p:txBody>
      </p:sp>
      <p:sp>
        <p:nvSpPr>
          <p:cNvPr id="24" name="ms-tick"/>
          <p:cNvSpPr txBox="1"/>
          <p:nvPr/>
        </p:nvSpPr>
        <p:spPr>
          <a:xfrm>
            <a:off x="558800" y="317119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5" name="ms-point"/>
          <p:cNvSpPr txBox="1"/>
          <p:nvPr/>
        </p:nvSpPr>
        <p:spPr>
          <a:xfrm>
            <a:off x="812800" y="317119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For |z| ≪ a, 1/√(a² + z²) ≈ 1/a and 1/√(b² + z²) ≈ 1/b, so E_z ≈ (σz/(2ε₀))(1/a − 1/b) = σ(b − a)z/(2ε₀ab)</a:t>
            </a:r>
          </a:p>
        </p:txBody>
      </p:sp>
      <p:sp>
        <p:nvSpPr>
          <p:cNvPr id="26" name="ms-tick"/>
          <p:cNvSpPr txBox="1"/>
          <p:nvPr/>
        </p:nvSpPr>
        <p:spPr>
          <a:xfrm>
            <a:off x="558800" y="342455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7" name="ms-point"/>
          <p:cNvSpPr txBox="1"/>
          <p:nvPr/>
        </p:nvSpPr>
        <p:spPr>
          <a:xfrm>
            <a:off x="812800" y="342455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Newton's second law with force −qE_z: m d²z/dt² = −[qσ(b − a)/(2ε₀ab)]z, a restoring force proportional to displacement, so the motion is simple harmonic about the centre</a:t>
            </a:r>
          </a:p>
        </p:txBody>
      </p:sp>
      <p:sp>
        <p:nvSpPr>
          <p:cNvPr id="28" name="ms-tick"/>
          <p:cNvSpPr txBox="1"/>
          <p:nvPr/>
        </p:nvSpPr>
        <p:spPr>
          <a:xfrm>
            <a:off x="558800" y="386778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9" name="ms-point"/>
          <p:cNvSpPr txBox="1"/>
          <p:nvPr/>
        </p:nvSpPr>
        <p:spPr>
          <a:xfrm>
            <a:off x="812800" y="386778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ω = √[qσ(b − a)/(2ε₀mab)]</a:t>
            </a:r>
          </a:p>
        </p:txBody>
      </p:sp>
      <p:sp>
        <p:nvSpPr>
          <p:cNvPr id="30" name="text"/>
          <p:cNvSpPr txBox="1"/>
          <p:nvPr/>
        </p:nvSpPr>
        <p:spPr>
          <a:xfrm>
            <a:off x="812800" y="4197350"/>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Setting z = 0 in the prefactor as well as inside the bracket removes the force entirely; the approximation must keep the leading power of z.</a:t>
            </a:r>
          </a:p>
        </p:txBody>
      </p:sp>
      <p:sp>
        <p:nvSpPr>
          <p:cNvPr id="31" name="ms-ref"/>
          <p:cNvSpPr txBox="1"/>
          <p:nvPr/>
        </p:nvSpPr>
        <p:spPr>
          <a:xfrm>
            <a:off x="558800" y="451485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(e)  Calculate — 2 marks</a:t>
            </a:r>
          </a:p>
        </p:txBody>
      </p:sp>
      <p:sp>
        <p:nvSpPr>
          <p:cNvPr id="32" name="ms-objective"/>
          <p:cNvSpPr txBox="1"/>
          <p:nvPr/>
        </p:nvSpPr>
        <p:spPr>
          <a:xfrm>
            <a:off x="11400482" y="451485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U3</a:t>
            </a:r>
          </a:p>
        </p:txBody>
      </p:sp>
      <p:sp>
        <p:nvSpPr>
          <p:cNvPr id="33" name="ms-tick"/>
          <p:cNvSpPr txBox="1"/>
          <p:nvPr/>
        </p:nvSpPr>
        <p:spPr>
          <a:xfrm>
            <a:off x="558800" y="475551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4" name="ms-point"/>
          <p:cNvSpPr txBox="1"/>
          <p:nvPr/>
        </p:nvSpPr>
        <p:spPr>
          <a:xfrm>
            <a:off x="812800" y="475551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ω² = (1.60 × 10⁻¹⁹)(1.0 × 10⁻⁹)(0.040)/[2(8.85 × 10⁻¹²)(9.11 × 10⁻³¹)(0.020)(0.060)] = 3.3 × 10¹⁴ s⁻², so ω = 1.82 × 10⁷ rad s⁻¹</a:t>
            </a:r>
          </a:p>
        </p:txBody>
      </p:sp>
      <p:sp>
        <p:nvSpPr>
          <p:cNvPr id="35" name="ms-tick"/>
          <p:cNvSpPr txBox="1"/>
          <p:nvPr/>
        </p:nvSpPr>
        <p:spPr>
          <a:xfrm>
            <a:off x="558800" y="5008880"/>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36" name="ms-point"/>
          <p:cNvSpPr txBox="1"/>
          <p:nvPr/>
        </p:nvSpPr>
        <p:spPr>
          <a:xfrm>
            <a:off x="812800" y="5008880"/>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 = 2π/ω = 3.5 × 10⁻⁷ s (3.45 × 10⁻⁷ s)</a:t>
            </a:r>
          </a:p>
        </p:txBody>
      </p:sp>
      <p:sp>
        <p:nvSpPr>
          <p:cNvPr id="37" name="text"/>
          <p:cNvSpPr txBox="1"/>
          <p:nvPr/>
        </p:nvSpPr>
        <p:spPr>
          <a:xfrm>
            <a:off x="812800" y="5338445"/>
            <a:ext cx="10820400" cy="1651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Leaving a and b in centimetres makes ω² a hundred times too small and the period ten times too long, since ω² scales as 1/length; a dimensional check catches it.</a:t>
            </a:r>
          </a:p>
        </p:txBody>
      </p:sp>
      <p:sp>
        <p:nvSpPr>
          <p:cNvPr id="38" name="panel"/>
          <p:cNvSpPr/>
          <p:nvPr/>
        </p:nvSpPr>
        <p:spPr>
          <a:xfrm>
            <a:off x="558800" y="558800"/>
            <a:ext cx="11074400" cy="12700"/>
          </a:xfrm>
          <a:prstGeom prst="rect">
            <a:avLst/>
          </a:prstGeom>
          <a:solidFill>
            <a:srgbClr val="2F4B45"/>
          </a:solidFill>
          <a:ln>
            <a:noFill/>
          </a:ln>
        </p:spPr>
      </p:sp>
      <p:sp>
        <p:nvSpPr>
          <p:cNvPr id="39"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MIDTERM EXAMINATION</a:t>
            </a:r>
          </a:p>
        </p:txBody>
      </p:sp>
      <p:sp>
        <p:nvSpPr>
          <p:cNvPr id="40"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41" name="panel"/>
          <p:cNvSpPr/>
          <p:nvPr/>
        </p:nvSpPr>
        <p:spPr>
          <a:xfrm>
            <a:off x="558800" y="6273800"/>
            <a:ext cx="11074400" cy="12700"/>
          </a:xfrm>
          <a:prstGeom prst="rect">
            <a:avLst/>
          </a:prstGeom>
          <a:solidFill>
            <a:srgbClr val="2F4B45"/>
          </a:solidFill>
          <a:ln>
            <a:noFill/>
          </a:ln>
        </p:spPr>
      </p:sp>
      <p:sp>
        <p:nvSpPr>
          <p:cNvPr id="42"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2" action="ppaction://hlinksldjump"/>
              </a:rPr>
              <a:t>Previous</a:t>
            </a:r>
          </a:p>
        </p:txBody>
      </p:sp>
      <p:sp>
        <p:nvSpPr>
          <p:cNvPr id="43"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3" action="ppaction://hlinksldjump"/>
              </a:rPr>
              <a:t>Lesson menu</a:t>
            </a:r>
          </a:p>
        </p:txBody>
      </p:sp>
      <p:sp>
        <p:nvSpPr>
          <p:cNvPr id="44"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44" action="ppaction://hlinksldjump"/>
              </a:rPr>
              <a:t>Next slide</a:t>
            </a:r>
          </a:p>
        </p:txBody>
      </p:sp>
      <p:sp>
        <p:nvSpPr>
          <p:cNvPr id="45"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37 / 40</a:t>
            </a:r>
          </a:p>
        </p:txBody>
      </p:sp>
      <p:sp>
        <p:nvSpPr>
          <p:cNvPr id="46"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46" action="ppaction://hlinksldjump"/>
              </a:rPr>
              <a:t>Return to question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102E29"/>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F3EFDF"/>
                </a:solidFill>
                <a:latin typeface="Arial"/>
                <a:cs typeface="Arial"/>
              </a:rPr>
              <a:t>Answer 13 (cont.)</a:t>
            </a:r>
          </a:p>
        </p:txBody>
      </p:sp>
      <p:sp>
        <p:nvSpPr>
          <p:cNvPr id="3" name="panel"/>
          <p:cNvSpPr/>
          <p:nvPr/>
        </p:nvSpPr>
        <p:spPr>
          <a:xfrm>
            <a:off x="558800" y="1117600"/>
            <a:ext cx="508000" cy="31750"/>
          </a:xfrm>
          <a:prstGeom prst="rect">
            <a:avLst/>
          </a:prstGeom>
          <a:solidFill>
            <a:srgbClr val="E0A93F"/>
          </a:solidFill>
          <a:ln>
            <a:noFill/>
          </a:ln>
        </p:spPr>
      </p:sp>
      <p:sp>
        <p:nvSpPr>
          <p:cNvPr id="4" name="panel"/>
          <p:cNvSpPr/>
          <p:nvPr/>
        </p:nvSpPr>
        <p:spPr>
          <a:xfrm>
            <a:off x="10725218" y="711200"/>
            <a:ext cx="907982" cy="266700"/>
          </a:xfrm>
          <a:prstGeom prst="roundRect">
            <a:avLst>
              <a:gd name="adj" fmla="val 30000"/>
            </a:avLst>
          </a:prstGeom>
          <a:solidFill>
            <a:srgbClr val="E0A93F"/>
          </a:solidFill>
          <a:ln>
            <a:noFill/>
          </a:ln>
        </p:spPr>
      </p:sp>
      <p:sp>
        <p:nvSpPr>
          <p:cNvPr id="5" name="chip"/>
          <p:cNvSpPr txBox="1"/>
          <p:nvPr/>
        </p:nvSpPr>
        <p:spPr>
          <a:xfrm>
            <a:off x="10725218" y="711200"/>
            <a:ext cx="90798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102E29"/>
                </a:solidFill>
                <a:latin typeface="Arial"/>
                <a:cs typeface="Arial"/>
              </a:rPr>
              <a:t>17 marks</a:t>
            </a:r>
          </a:p>
        </p:txBody>
      </p:sp>
      <p:sp>
        <p:nvSpPr>
          <p:cNvPr id="6" name="panel"/>
          <p:cNvSpPr/>
          <p:nvPr/>
        </p:nvSpPr>
        <p:spPr>
          <a:xfrm>
            <a:off x="9352862" y="711200"/>
            <a:ext cx="1270757" cy="266700"/>
          </a:xfrm>
          <a:prstGeom prst="roundRect">
            <a:avLst>
              <a:gd name="adj" fmla="val 30000"/>
            </a:avLst>
          </a:prstGeom>
          <a:noFill/>
          <a:ln w="9525">
            <a:solidFill>
              <a:srgbClr val="A9BDB6"/>
            </a:solidFill>
          </a:ln>
        </p:spPr>
      </p:sp>
      <p:sp>
        <p:nvSpPr>
          <p:cNvPr id="7" name="chip"/>
          <p:cNvSpPr txBox="1"/>
          <p:nvPr/>
        </p:nvSpPr>
        <p:spPr>
          <a:xfrm>
            <a:off x="9352862" y="711200"/>
            <a:ext cx="1270757"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Discriminating</a:t>
            </a:r>
          </a:p>
        </p:txBody>
      </p:sp>
      <p:sp>
        <p:nvSpPr>
          <p:cNvPr id="8" name="panel"/>
          <p:cNvSpPr/>
          <p:nvPr/>
        </p:nvSpPr>
        <p:spPr>
          <a:xfrm>
            <a:off x="8163660" y="711200"/>
            <a:ext cx="1087602" cy="266700"/>
          </a:xfrm>
          <a:prstGeom prst="roundRect">
            <a:avLst>
              <a:gd name="adj" fmla="val 30000"/>
            </a:avLst>
          </a:prstGeom>
          <a:noFill/>
          <a:ln w="9525">
            <a:solidFill>
              <a:srgbClr val="A9BDB6"/>
            </a:solidFill>
          </a:ln>
        </p:spPr>
      </p:sp>
      <p:sp>
        <p:nvSpPr>
          <p:cNvPr id="9" name="chip"/>
          <p:cNvSpPr txBox="1"/>
          <p:nvPr/>
        </p:nvSpPr>
        <p:spPr>
          <a:xfrm>
            <a:off x="8163660" y="711200"/>
            <a:ext cx="1087602"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Core course</a:t>
            </a:r>
          </a:p>
        </p:txBody>
      </p:sp>
      <p:sp>
        <p:nvSpPr>
          <p:cNvPr id="10" name="panel"/>
          <p:cNvSpPr/>
          <p:nvPr/>
        </p:nvSpPr>
        <p:spPr>
          <a:xfrm>
            <a:off x="6820877" y="711200"/>
            <a:ext cx="1241183" cy="266700"/>
          </a:xfrm>
          <a:prstGeom prst="roundRect">
            <a:avLst>
              <a:gd name="adj" fmla="val 30000"/>
            </a:avLst>
          </a:prstGeom>
          <a:noFill/>
          <a:ln w="9525">
            <a:solidFill>
              <a:srgbClr val="A9BDB6"/>
            </a:solidFill>
          </a:ln>
        </p:spPr>
      </p:sp>
      <p:sp>
        <p:nvSpPr>
          <p:cNvPr id="11" name="chip"/>
          <p:cNvSpPr txBox="1"/>
          <p:nvPr/>
        </p:nvSpPr>
        <p:spPr>
          <a:xfrm>
            <a:off x="6820877" y="711200"/>
            <a:ext cx="1241183" cy="266700"/>
          </a:xfrm>
          <a:prstGeom prst="rect">
            <a:avLst/>
          </a:prstGeom>
          <a:noFill/>
        </p:spPr>
        <p:txBody>
          <a:bodyPr wrap="square" lIns="0" tIns="0" rIns="0" bIns="0" anchor="ctr">
            <a:noAutofit/>
          </a:bodyPr>
          <a:lstStyle/>
          <a:p>
            <a:pPr marL="0" indent="0" algn="ctr">
              <a:lnSpc>
                <a:spcPct val="100000"/>
              </a:lnSpc>
              <a:buNone/>
            </a:pPr>
            <a:r>
              <a:rPr lang="en-GB" sz="950" b="1" i="0" dirty="0">
                <a:solidFill>
                  <a:srgbClr val="F3EFDF"/>
                </a:solidFill>
                <a:latin typeface="Arial"/>
                <a:cs typeface="Arial"/>
              </a:rPr>
              <a:t>Free response</a:t>
            </a:r>
          </a:p>
        </p:txBody>
      </p:sp>
      <p:sp>
        <p:nvSpPr>
          <p:cNvPr id="12"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A9BDB6"/>
                </a:solidFill>
                <a:latin typeface="Arial"/>
                <a:cs typeface="Arial"/>
              </a:rPr>
              <a:t>Mark scheme, continued</a:t>
            </a:r>
          </a:p>
        </p:txBody>
      </p:sp>
      <p:sp>
        <p:nvSpPr>
          <p:cNvPr id="13" name="ms-ref"/>
          <p:cNvSpPr txBox="1"/>
          <p:nvPr/>
        </p:nvSpPr>
        <p:spPr>
          <a:xfrm>
            <a:off x="558800" y="1346200"/>
            <a:ext cx="10663882"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(f)  Predict — 3 marks</a:t>
            </a:r>
          </a:p>
        </p:txBody>
      </p:sp>
      <p:sp>
        <p:nvSpPr>
          <p:cNvPr id="14" name="ms-objective"/>
          <p:cNvSpPr txBox="1"/>
          <p:nvPr/>
        </p:nvSpPr>
        <p:spPr>
          <a:xfrm>
            <a:off x="11400482" y="1346200"/>
            <a:ext cx="232718" cy="189865"/>
          </a:xfrm>
          <a:prstGeom prst="rect">
            <a:avLst/>
          </a:prstGeom>
          <a:noFill/>
        </p:spPr>
        <p:txBody>
          <a:bodyPr wrap="square" lIns="0" tIns="0" rIns="0" bIns="0" anchor="t">
            <a:noAutofit/>
          </a:bodyPr>
          <a:lstStyle/>
          <a:p>
            <a:pPr marL="0" indent="0" algn="r">
              <a:lnSpc>
                <a:spcPct val="100000"/>
              </a:lnSpc>
              <a:buNone/>
            </a:pPr>
            <a:r>
              <a:rPr lang="en-GB" sz="950" b="1" i="0" dirty="0">
                <a:solidFill>
                  <a:srgbClr val="A9BDB6"/>
                </a:solidFill>
                <a:latin typeface="Arial"/>
                <a:cs typeface="Arial"/>
              </a:rPr>
              <a:t>U1</a:t>
            </a:r>
          </a:p>
        </p:txBody>
      </p:sp>
      <p:sp>
        <p:nvSpPr>
          <p:cNvPr id="15" name="ms-tick"/>
          <p:cNvSpPr txBox="1"/>
          <p:nvPr/>
        </p:nvSpPr>
        <p:spPr>
          <a:xfrm>
            <a:off x="558800" y="1586865"/>
            <a:ext cx="254000" cy="379730"/>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6" name="ms-point"/>
          <p:cNvSpPr txBox="1"/>
          <p:nvPr/>
        </p:nvSpPr>
        <p:spPr>
          <a:xfrm>
            <a:off x="812800" y="1586865"/>
            <a:ext cx="10820400" cy="379730"/>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cylinder lies inside the hole and encloses no charge; with E_z ≈ Kz, where K = σ(b − a)/(2ε₀ab), the outward flux through the two end caps is 2(Kh)(πρ²)</a:t>
            </a:r>
          </a:p>
        </p:txBody>
      </p:sp>
      <p:sp>
        <p:nvSpPr>
          <p:cNvPr id="17" name="ms-tick"/>
          <p:cNvSpPr txBox="1"/>
          <p:nvPr/>
        </p:nvSpPr>
        <p:spPr>
          <a:xfrm>
            <a:off x="558800" y="2030095"/>
            <a:ext cx="254000" cy="18986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18" name="ms-point"/>
          <p:cNvSpPr txBox="1"/>
          <p:nvPr/>
        </p:nvSpPr>
        <p:spPr>
          <a:xfrm>
            <a:off x="812800" y="2030095"/>
            <a:ext cx="10820400" cy="18986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Zero total flux requires an equal inward flux through the curved surface: E_ρ(2πρ)(2h) = −2πKhρ², so E_ρ = −Kρ/2, directed towards the axis</a:t>
            </a:r>
          </a:p>
        </p:txBody>
      </p:sp>
      <p:sp>
        <p:nvSpPr>
          <p:cNvPr id="19" name="ms-tick"/>
          <p:cNvSpPr txBox="1"/>
          <p:nvPr/>
        </p:nvSpPr>
        <p:spPr>
          <a:xfrm>
            <a:off x="558800" y="2283460"/>
            <a:ext cx="254000" cy="569595"/>
          </a:xfrm>
          <a:prstGeom prst="rect">
            <a:avLst/>
          </a:prstGeom>
          <a:noFill/>
        </p:spPr>
        <p:txBody>
          <a:bodyPr wrap="square" lIns="0" tIns="0" rIns="0" bIns="0" anchor="t">
            <a:noAutofit/>
          </a:bodyPr>
          <a:lstStyle/>
          <a:p>
            <a:pPr marL="0" indent="0" algn="l">
              <a:lnSpc>
                <a:spcPct val="100000"/>
              </a:lnSpc>
              <a:buNone/>
            </a:pPr>
            <a:r>
              <a:rPr lang="en-GB" sz="1150" b="1" i="0" dirty="0">
                <a:solidFill>
                  <a:srgbClr val="E0A93F"/>
                </a:solidFill>
                <a:latin typeface="Arial"/>
                <a:cs typeface="Arial"/>
              </a:rPr>
              <a:t>✓</a:t>
            </a:r>
          </a:p>
        </p:txBody>
      </p:sp>
      <p:sp>
        <p:nvSpPr>
          <p:cNvPr id="20" name="ms-point"/>
          <p:cNvSpPr txBox="1"/>
          <p:nvPr/>
        </p:nvSpPr>
        <p:spPr>
          <a:xfrm>
            <a:off x="812800" y="2283460"/>
            <a:ext cx="10820400" cy="569595"/>
          </a:xfrm>
          <a:prstGeom prst="rect">
            <a:avLst/>
          </a:prstGeom>
          <a:noFill/>
        </p:spPr>
        <p:txBody>
          <a:bodyPr wrap="square" lIns="0" tIns="0" rIns="0" bIns="0" anchor="t">
            <a:noAutofit/>
          </a:bodyPr>
          <a:lstStyle/>
          <a:p>
            <a:pPr marL="0" indent="0" algn="l">
              <a:lnSpc>
                <a:spcPct val="100000"/>
              </a:lnSpc>
              <a:buNone/>
            </a:pPr>
            <a:r>
              <a:rPr lang="en-GB" sz="1150" b="0" i="0" dirty="0">
                <a:solidFill>
                  <a:srgbClr val="F3EFDF"/>
                </a:solidFill>
                <a:latin typeface="Arial"/>
                <a:cs typeface="Arial"/>
              </a:rPr>
              <a:t>The force on the electron, −qE_ρ, points away from the axis and grows with ρ, so the centre is unstable sideways: a small transverse displacement grows, the electron drifts off the axis towards the annulus and the axial oscillation is not sustained, as Earnshaw's theorem requires of any electrostatic equilibrium</a:t>
            </a:r>
          </a:p>
        </p:txBody>
      </p:sp>
      <p:sp>
        <p:nvSpPr>
          <p:cNvPr id="21" name="text"/>
          <p:cNvSpPr txBox="1"/>
          <p:nvPr/>
        </p:nvSpPr>
        <p:spPr>
          <a:xfrm>
            <a:off x="812800" y="2992755"/>
            <a:ext cx="10820400" cy="330200"/>
          </a:xfrm>
          <a:prstGeom prst="rect">
            <a:avLst/>
          </a:prstGeom>
          <a:noFill/>
        </p:spPr>
        <p:txBody>
          <a:bodyPr wrap="square" lIns="0" tIns="0" rIns="0" bIns="0" anchor="t">
            <a:noAutofit/>
          </a:bodyPr>
          <a:lstStyle/>
          <a:p>
            <a:pPr marL="0" indent="0" algn="l">
              <a:lnSpc>
                <a:spcPct val="100000"/>
              </a:lnSpc>
              <a:buNone/>
            </a:pPr>
            <a:r>
              <a:rPr lang="en-GB" sz="1000" b="0" i="1" dirty="0">
                <a:solidFill>
                  <a:srgbClr val="A9BDB6"/>
                </a:solidFill>
                <a:latin typeface="Arial"/>
                <a:cs typeface="Arial"/>
              </a:rPr>
              <a:t>This part separates the top grade. The one-dimensional analysis in (d) looks complete, and only a candidate who uses Gauss's law as a constraint on the field, rather than as a way to compute it, sees that stability along the axis forces instability across it.</a:t>
            </a:r>
          </a:p>
        </p:txBody>
      </p:sp>
      <p:sp>
        <p:nvSpPr>
          <p:cNvPr id="22" name="panel"/>
          <p:cNvSpPr/>
          <p:nvPr/>
        </p:nvSpPr>
        <p:spPr>
          <a:xfrm>
            <a:off x="558800" y="558800"/>
            <a:ext cx="11074400" cy="12700"/>
          </a:xfrm>
          <a:prstGeom prst="rect">
            <a:avLst/>
          </a:prstGeom>
          <a:solidFill>
            <a:srgbClr val="2F4B45"/>
          </a:solidFill>
          <a:ln>
            <a:noFill/>
          </a:ln>
        </p:spPr>
      </p:sp>
      <p:sp>
        <p:nvSpPr>
          <p:cNvPr id="23"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F3EFDF"/>
                </a:solidFill>
                <a:latin typeface="Arial"/>
                <a:cs typeface="Arial"/>
              </a:rPr>
              <a:t>UNIVERSITY PHYSICS II · MIDTERM EXAMINATION</a:t>
            </a:r>
          </a:p>
        </p:txBody>
      </p:sp>
      <p:sp>
        <p:nvSpPr>
          <p:cNvPr id="24"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A9BDB6"/>
                </a:solidFill>
                <a:latin typeface="Arial"/>
                <a:cs typeface="Arial"/>
              </a:rPr>
              <a:t>GIOPHYSICS PRACTICE PAPER</a:t>
            </a:r>
          </a:p>
        </p:txBody>
      </p:sp>
      <p:sp>
        <p:nvSpPr>
          <p:cNvPr id="25" name="panel"/>
          <p:cNvSpPr/>
          <p:nvPr/>
        </p:nvSpPr>
        <p:spPr>
          <a:xfrm>
            <a:off x="558800" y="6273800"/>
            <a:ext cx="11074400" cy="12700"/>
          </a:xfrm>
          <a:prstGeom prst="rect">
            <a:avLst/>
          </a:prstGeom>
          <a:solidFill>
            <a:srgbClr val="2F4B45"/>
          </a:solidFill>
          <a:ln>
            <a:noFill/>
          </a:ln>
        </p:spPr>
      </p:sp>
      <p:sp>
        <p:nvSpPr>
          <p:cNvPr id="26"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6" action="ppaction://hlinksldjump"/>
              </a:rPr>
              <a:t>Previous</a:t>
            </a:r>
          </a:p>
        </p:txBody>
      </p:sp>
      <p:sp>
        <p:nvSpPr>
          <p:cNvPr id="27"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27" action="ppaction://hlinksldjump"/>
              </a:rPr>
              <a:t>Lesson menu</a:t>
            </a:r>
          </a:p>
        </p:txBody>
      </p:sp>
      <p:sp>
        <p:nvSpPr>
          <p:cNvPr id="28"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83D8FF"/>
                </a:solidFill>
                <a:latin typeface="Arial"/>
                <a:ea typeface="Arial"/>
                <a:cs typeface="Arial"/>
              </a:defRPr>
            </a:defPPr>
          </a:lstStyle>
          <a:p xmlns:a="http://schemas.openxmlformats.org/drawingml/2006/main">
            <a:pPr>
              <a:defRPr sz="1600" b="0">
                <a:solidFill>
                  <a:srgbClr val="83D8FF"/>
                </a:solidFill>
                <a:latin typeface="Arial"/>
                <a:ea typeface="Arial"/>
                <a:cs typeface="Arial"/>
              </a:defRPr>
            </a:pPr>
            <a:r>
              <a:rPr sz="1600" b="0" u="sng">
                <a:solidFill>
                  <a:srgbClr val="83D8FF"/>
                </a:solidFill>
                <a:latin typeface="Arial"/>
                <a:ea typeface="Arial"/>
                <a:cs typeface="Arial"/>
                <a:hlinkClick xmlns:r="http://schemas.openxmlformats.org/officeDocument/2006/relationships" r:id="rIdGioNav28" action="ppaction://hlinksldjump"/>
              </a:rPr>
              <a:t>Next slide</a:t>
            </a:r>
          </a:p>
        </p:txBody>
      </p:sp>
      <p:sp>
        <p:nvSpPr>
          <p:cNvPr id="29"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FFFFFF"/>
                </a:solidFill>
                <a:latin typeface="Arial"/>
                <a:ea typeface="Arial"/>
                <a:cs typeface="Arial"/>
              </a:defRPr>
            </a:defPPr>
          </a:lstStyle>
          <a:p xmlns:a="http://schemas.openxmlformats.org/drawingml/2006/main">
            <a:pPr>
              <a:defRPr sz="1463" b="0">
                <a:solidFill>
                  <a:srgbClr val="FFFFFF"/>
                </a:solidFill>
                <a:latin typeface="Arial"/>
                <a:ea typeface="Arial"/>
                <a:cs typeface="Arial"/>
              </a:defRPr>
            </a:pPr>
            <a:r>
              <a:rPr sz="1463" b="0">
                <a:solidFill>
                  <a:srgbClr val="FFFFFF"/>
                </a:solidFill>
                <a:latin typeface="Arial"/>
                <a:ea typeface="Arial"/>
                <a:cs typeface="Arial"/>
              </a:rPr>
              <a:t>38 / 40</a:t>
            </a:r>
          </a:p>
        </p:txBody>
      </p:sp>
      <p:sp>
        <p:nvSpPr>
          <p:cNvPr id="30" name="gio-navigation-action"/>
          <p:cNvSpPr>
            <a:spLocks xmlns:a="http://schemas.openxmlformats.org/drawingml/2006/main" noGrp="1"/>
          </p:cNvSpPr>
          <p:nvPr/>
        </p:nvSpPr>
        <p:spPr>
          <a:xfrm xmlns:a="http://schemas.openxmlformats.org/drawingml/2006/main">
            <a:off x="7810500" y="6457950"/>
            <a:ext cx="3810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83D8FF"/>
                </a:solidFill>
                <a:latin typeface="Arial"/>
                <a:ea typeface="Arial"/>
                <a:cs typeface="Arial"/>
              </a:defRPr>
            </a:defPPr>
          </a:lstStyle>
          <a:p xmlns:a="http://schemas.openxmlformats.org/drawingml/2006/main">
            <a:pPr>
              <a:defRPr sz="1600" b="1">
                <a:solidFill>
                  <a:srgbClr val="83D8FF"/>
                </a:solidFill>
                <a:latin typeface="Arial"/>
                <a:ea typeface="Arial"/>
                <a:cs typeface="Arial"/>
              </a:defRPr>
            </a:pPr>
            <a:r>
              <a:rPr sz="1600" b="1" u="sng">
                <a:solidFill>
                  <a:srgbClr val="83D8FF"/>
                </a:solidFill>
                <a:latin typeface="Arial"/>
                <a:ea typeface="Arial"/>
                <a:cs typeface="Arial"/>
                <a:hlinkClick xmlns:r="http://schemas.openxmlformats.org/officeDocument/2006/relationships" r:id="rIdGioNav30" action="ppaction://hlinksldjump"/>
              </a:rPr>
              <a:t>Return to question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State</a:t>
            </a:r>
          </a:p>
        </p:txBody>
      </p:sp>
      <p:sp>
        <p:nvSpPr>
          <p:cNvPr id="6" name="text"/>
          <p:cNvSpPr txBox="1"/>
          <p:nvPr/>
        </p:nvSpPr>
        <p:spPr>
          <a:xfrm>
            <a:off x="558800" y="1569720"/>
            <a:ext cx="5321300" cy="17335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result, definition or law concisely. No justification is required.</a:t>
            </a:r>
          </a:p>
        </p:txBody>
      </p:sp>
      <p:sp>
        <p:nvSpPr>
          <p:cNvPr id="7" name="command-word"/>
          <p:cNvSpPr txBox="1"/>
          <p:nvPr/>
        </p:nvSpPr>
        <p:spPr>
          <a:xfrm>
            <a:off x="558800" y="19081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Describe</a:t>
            </a:r>
          </a:p>
        </p:txBody>
      </p:sp>
      <p:sp>
        <p:nvSpPr>
          <p:cNvPr id="8" name="text"/>
          <p:cNvSpPr txBox="1"/>
          <p:nvPr/>
        </p:nvSpPr>
        <p:spPr>
          <a:xfrm>
            <a:off x="558800" y="21316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relevant features of a situation or process in words, precisely enough that someone else could reproduce it.</a:t>
            </a:r>
          </a:p>
        </p:txBody>
      </p:sp>
      <p:sp>
        <p:nvSpPr>
          <p:cNvPr id="9" name="command-word"/>
          <p:cNvSpPr txBox="1"/>
          <p:nvPr/>
        </p:nvSpPr>
        <p:spPr>
          <a:xfrm>
            <a:off x="558800" y="26435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Explain</a:t>
            </a:r>
          </a:p>
        </p:txBody>
      </p:sp>
      <p:sp>
        <p:nvSpPr>
          <p:cNvPr id="10" name="text"/>
          <p:cNvSpPr txBox="1"/>
          <p:nvPr/>
        </p:nvSpPr>
        <p:spPr>
          <a:xfrm>
            <a:off x="558800" y="28670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Give the physical reason a result or behaviour occurs, connecting it explicitly to the principle that governs it.</a:t>
            </a:r>
          </a:p>
        </p:txBody>
      </p:sp>
      <p:sp>
        <p:nvSpPr>
          <p:cNvPr id="11" name="command-word"/>
          <p:cNvSpPr txBox="1"/>
          <p:nvPr/>
        </p:nvSpPr>
        <p:spPr>
          <a:xfrm>
            <a:off x="558800" y="337883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Calculate</a:t>
            </a:r>
          </a:p>
        </p:txBody>
      </p:sp>
      <p:sp>
        <p:nvSpPr>
          <p:cNvPr id="12" name="text"/>
          <p:cNvSpPr txBox="1"/>
          <p:nvPr/>
        </p:nvSpPr>
        <p:spPr>
          <a:xfrm>
            <a:off x="558800" y="360235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numerical value, showing the relation used, the substitution and the units of the result.</a:t>
            </a:r>
          </a:p>
        </p:txBody>
      </p:sp>
      <p:sp>
        <p:nvSpPr>
          <p:cNvPr id="13" name="command-word"/>
          <p:cNvSpPr txBox="1"/>
          <p:nvPr/>
        </p:nvSpPr>
        <p:spPr>
          <a:xfrm>
            <a:off x="558800" y="411416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Determine</a:t>
            </a:r>
          </a:p>
        </p:txBody>
      </p:sp>
      <p:sp>
        <p:nvSpPr>
          <p:cNvPr id="14" name="text"/>
          <p:cNvSpPr txBox="1"/>
          <p:nvPr/>
        </p:nvSpPr>
        <p:spPr>
          <a:xfrm>
            <a:off x="558800" y="433768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Obtain a result by any valid route the problem allows — analytic, graphical or numerical — with enough working to be followed.</a:t>
            </a:r>
          </a:p>
        </p:txBody>
      </p:sp>
      <p:sp>
        <p:nvSpPr>
          <p:cNvPr id="15" name="command-word"/>
          <p:cNvSpPr txBox="1"/>
          <p:nvPr/>
        </p:nvSpPr>
        <p:spPr>
          <a:xfrm>
            <a:off x="558800" y="484949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Derive</a:t>
            </a:r>
          </a:p>
        </p:txBody>
      </p:sp>
      <p:sp>
        <p:nvSpPr>
          <p:cNvPr id="16" name="text"/>
          <p:cNvSpPr txBox="1"/>
          <p:nvPr/>
        </p:nvSpPr>
        <p:spPr>
          <a:xfrm>
            <a:off x="558800" y="507301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Start from a named fundamental law or definition and reach the required result by explicit, justified steps.</a:t>
            </a:r>
          </a:p>
        </p:txBody>
      </p:sp>
      <p:sp>
        <p:nvSpPr>
          <p:cNvPr id="17" name="command-word"/>
          <p:cNvSpPr txBox="1"/>
          <p:nvPr/>
        </p:nvSpPr>
        <p:spPr>
          <a:xfrm>
            <a:off x="63119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Show that</a:t>
            </a:r>
          </a:p>
        </p:txBody>
      </p:sp>
      <p:sp>
        <p:nvSpPr>
          <p:cNvPr id="18" name="text"/>
          <p:cNvSpPr txBox="1"/>
          <p:nvPr/>
        </p:nvSpPr>
        <p:spPr>
          <a:xfrm>
            <a:off x="63119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Establish a result the question gives you. Every step must be shown, because the stated answer earns nothing on its own.</a:t>
            </a:r>
          </a:p>
        </p:txBody>
      </p:sp>
      <p:sp>
        <p:nvSpPr>
          <p:cNvPr id="19" name="command-word"/>
          <p:cNvSpPr txBox="1"/>
          <p:nvPr/>
        </p:nvSpPr>
        <p:spPr>
          <a:xfrm>
            <a:off x="6311900" y="208153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Estimate</a:t>
            </a:r>
          </a:p>
        </p:txBody>
      </p:sp>
      <p:sp>
        <p:nvSpPr>
          <p:cNvPr id="20" name="text"/>
          <p:cNvSpPr txBox="1"/>
          <p:nvPr/>
        </p:nvSpPr>
        <p:spPr>
          <a:xfrm>
            <a:off x="6311900" y="230505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Reach an order-of-magnitude value from stated, reasonable assumptions, and say what those assumptions are.</a:t>
            </a:r>
          </a:p>
        </p:txBody>
      </p:sp>
      <p:sp>
        <p:nvSpPr>
          <p:cNvPr id="21" name="command-word"/>
          <p:cNvSpPr txBox="1"/>
          <p:nvPr/>
        </p:nvSpPr>
        <p:spPr>
          <a:xfrm>
            <a:off x="6311900" y="281686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Sketch</a:t>
            </a:r>
          </a:p>
        </p:txBody>
      </p:sp>
      <p:sp>
        <p:nvSpPr>
          <p:cNvPr id="22" name="text"/>
          <p:cNvSpPr txBox="1"/>
          <p:nvPr/>
        </p:nvSpPr>
        <p:spPr>
          <a:xfrm>
            <a:off x="6311900" y="3040380"/>
            <a:ext cx="5321300" cy="520065"/>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Draw the shape of a graph or field with axes labelled and its key features marked — intercepts, asymptotes, turning points, limits. Exact scale is not required.</a:t>
            </a:r>
          </a:p>
        </p:txBody>
      </p:sp>
      <p:sp>
        <p:nvSpPr>
          <p:cNvPr id="23" name="command-word"/>
          <p:cNvSpPr txBox="1"/>
          <p:nvPr/>
        </p:nvSpPr>
        <p:spPr>
          <a:xfrm>
            <a:off x="6311900" y="372554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Justify</a:t>
            </a:r>
          </a:p>
        </p:txBody>
      </p:sp>
      <p:sp>
        <p:nvSpPr>
          <p:cNvPr id="24" name="text"/>
          <p:cNvSpPr txBox="1"/>
          <p:nvPr/>
        </p:nvSpPr>
        <p:spPr>
          <a:xfrm>
            <a:off x="6311900" y="394906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Support a claim or a choice with evidence, and with the reasoning that connects that evidence to the claim.</a:t>
            </a:r>
          </a:p>
        </p:txBody>
      </p:sp>
      <p:sp>
        <p:nvSpPr>
          <p:cNvPr id="25" name="command-word"/>
          <p:cNvSpPr txBox="1"/>
          <p:nvPr/>
        </p:nvSpPr>
        <p:spPr>
          <a:xfrm>
            <a:off x="6311900" y="446087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Evaluate</a:t>
            </a:r>
          </a:p>
        </p:txBody>
      </p:sp>
      <p:sp>
        <p:nvSpPr>
          <p:cNvPr id="26" name="text"/>
          <p:cNvSpPr txBox="1"/>
          <p:nvPr/>
        </p:nvSpPr>
        <p:spPr>
          <a:xfrm>
            <a:off x="6311900" y="468439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Weigh a model, argument or result against criteria, including its assumptions and domain of validity, and reach a stated judgement.</a:t>
            </a:r>
          </a:p>
        </p:txBody>
      </p:sp>
      <p:sp>
        <p:nvSpPr>
          <p:cNvPr id="27" name="command-word"/>
          <p:cNvSpPr txBox="1"/>
          <p:nvPr/>
        </p:nvSpPr>
        <p:spPr>
          <a:xfrm>
            <a:off x="6311900" y="5196205"/>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Compare</a:t>
            </a:r>
          </a:p>
        </p:txBody>
      </p:sp>
      <p:sp>
        <p:nvSpPr>
          <p:cNvPr id="28" name="text"/>
          <p:cNvSpPr txBox="1"/>
          <p:nvPr/>
        </p:nvSpPr>
        <p:spPr>
          <a:xfrm>
            <a:off x="6311900" y="5419725"/>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Identify the similarities and differences between two situations, models or results, relating each difference to its cause.</a:t>
            </a:r>
          </a:p>
        </p:txBody>
      </p:sp>
      <p:sp>
        <p:nvSpPr>
          <p:cNvPr id="29" name="panel"/>
          <p:cNvSpPr/>
          <p:nvPr/>
        </p:nvSpPr>
        <p:spPr>
          <a:xfrm>
            <a:off x="558800" y="558800"/>
            <a:ext cx="11074400" cy="12700"/>
          </a:xfrm>
          <a:prstGeom prst="rect">
            <a:avLst/>
          </a:prstGeom>
          <a:solidFill>
            <a:srgbClr val="C6C8BB"/>
          </a:solidFill>
          <a:ln>
            <a:noFill/>
          </a:ln>
        </p:spPr>
      </p:sp>
      <p:sp>
        <p:nvSpPr>
          <p:cNvPr id="30"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31"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32" name="panel"/>
          <p:cNvSpPr/>
          <p:nvPr/>
        </p:nvSpPr>
        <p:spPr>
          <a:xfrm>
            <a:off x="558800" y="6273800"/>
            <a:ext cx="11074400" cy="12700"/>
          </a:xfrm>
          <a:prstGeom prst="rect">
            <a:avLst/>
          </a:prstGeom>
          <a:solidFill>
            <a:srgbClr val="C6C8BB"/>
          </a:solidFill>
          <a:ln>
            <a:noFill/>
          </a:ln>
        </p:spPr>
      </p:sp>
      <p:sp>
        <p:nvSpPr>
          <p:cNvPr id="33"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3" action="ppaction://hlinksldjump"/>
              </a:rPr>
              <a:t>Previous</a:t>
            </a:r>
          </a:p>
        </p:txBody>
      </p:sp>
      <p:sp>
        <p:nvSpPr>
          <p:cNvPr id="34"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34" action="ppaction://hlinksldjump"/>
              </a:rPr>
              <a:t>Lesson menu</a:t>
            </a:r>
          </a:p>
        </p:txBody>
      </p:sp>
      <p:sp>
        <p:nvSpPr>
          <p:cNvPr id="35"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35" action="ppaction://hlinksldjump"/>
              </a:rPr>
              <a:t>Next slide</a:t>
            </a:r>
          </a:p>
        </p:txBody>
      </p:sp>
      <p:sp>
        <p:nvSpPr>
          <p:cNvPr id="36"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39 / 40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3EFDF"/>
        </a:solidFill>
        <a:effectLst/>
      </p:bgPr>
    </p:bg>
    <p:spTree>
      <p:nvGrpSpPr>
        <p:cNvPr id="1" name=""/>
        <p:cNvGrpSpPr/>
        <p:nvPr/>
      </p:nvGrpSpPr>
      <p:grpSpPr>
        <a:xfrm>
          <a:off x="0" y="0"/>
          <a:ext cx="0" cy="0"/>
          <a:chOff x="0" y="0"/>
          <a:chExt cx="0" cy="0"/>
        </a:xfrm>
      </p:grpSpPr>
      <p:sp>
        <p:nvSpPr>
          <p:cNvPr id="2" name="text"/>
          <p:cNvSpPr txBox="1"/>
          <p:nvPr/>
        </p:nvSpPr>
        <p:spPr>
          <a:xfrm>
            <a:off x="558800" y="660400"/>
            <a:ext cx="5969000" cy="396240"/>
          </a:xfrm>
          <a:prstGeom prst="rect">
            <a:avLst/>
          </a:prstGeom>
          <a:noFill/>
        </p:spPr>
        <p:txBody>
          <a:bodyPr wrap="square" lIns="0" tIns="0" rIns="0" bIns="0" anchor="t">
            <a:noAutofit/>
          </a:bodyPr>
          <a:lstStyle/>
          <a:p>
            <a:pPr marL="0" indent="0" algn="l">
              <a:lnSpc>
                <a:spcPct val="100000"/>
              </a:lnSpc>
              <a:buNone/>
            </a:pPr>
            <a:r>
              <a:rPr lang="en-GB" sz="2400" b="1" i="0" dirty="0">
                <a:solidFill>
                  <a:srgbClr val="102E29"/>
                </a:solidFill>
                <a:latin typeface="Arial"/>
                <a:cs typeface="Arial"/>
              </a:rPr>
              <a:t>Command words</a:t>
            </a:r>
          </a:p>
        </p:txBody>
      </p:sp>
      <p:sp>
        <p:nvSpPr>
          <p:cNvPr id="3" name="panel"/>
          <p:cNvSpPr/>
          <p:nvPr/>
        </p:nvSpPr>
        <p:spPr>
          <a:xfrm>
            <a:off x="558800" y="1117600"/>
            <a:ext cx="508000" cy="31750"/>
          </a:xfrm>
          <a:prstGeom prst="rect">
            <a:avLst/>
          </a:prstGeom>
          <a:solidFill>
            <a:srgbClr val="EF5C3E"/>
          </a:solidFill>
          <a:ln>
            <a:noFill/>
          </a:ln>
        </p:spPr>
      </p:sp>
      <p:sp>
        <p:nvSpPr>
          <p:cNvPr id="4" name="text"/>
          <p:cNvSpPr txBox="1"/>
          <p:nvPr/>
        </p:nvSpPr>
        <p:spPr>
          <a:xfrm>
            <a:off x="1219200" y="1066800"/>
            <a:ext cx="10414000" cy="156845"/>
          </a:xfrm>
          <a:prstGeom prst="rect">
            <a:avLst/>
          </a:prstGeom>
          <a:noFill/>
        </p:spPr>
        <p:txBody>
          <a:bodyPr wrap="square" lIns="0" tIns="0" rIns="0" bIns="0" anchor="t">
            <a:noAutofit/>
          </a:bodyPr>
          <a:lstStyle/>
          <a:p>
            <a:pPr marL="0" indent="0" algn="l">
              <a:lnSpc>
                <a:spcPct val="100000"/>
              </a:lnSpc>
              <a:buNone/>
            </a:pPr>
            <a:r>
              <a:rPr lang="en-GB" sz="950" b="0" i="0" dirty="0">
                <a:solidFill>
                  <a:srgbClr val="4C5F59"/>
                </a:solidFill>
                <a:latin typeface="Arial"/>
                <a:cs typeface="Arial"/>
              </a:rPr>
              <a:t>University Physics — what each command asks for</a:t>
            </a:r>
          </a:p>
        </p:txBody>
      </p:sp>
      <p:sp>
        <p:nvSpPr>
          <p:cNvPr id="5" name="command-word"/>
          <p:cNvSpPr txBox="1"/>
          <p:nvPr/>
        </p:nvSpPr>
        <p:spPr>
          <a:xfrm>
            <a:off x="558800" y="1346200"/>
            <a:ext cx="5321300" cy="198120"/>
          </a:xfrm>
          <a:prstGeom prst="rect">
            <a:avLst/>
          </a:prstGeom>
          <a:noFill/>
        </p:spPr>
        <p:txBody>
          <a:bodyPr wrap="square" lIns="0" tIns="0" rIns="0" bIns="0" anchor="t">
            <a:noAutofit/>
          </a:bodyPr>
          <a:lstStyle/>
          <a:p>
            <a:pPr marL="0" indent="0" algn="l">
              <a:lnSpc>
                <a:spcPct val="100000"/>
              </a:lnSpc>
              <a:buNone/>
            </a:pPr>
            <a:r>
              <a:rPr lang="en-GB" sz="1200" b="1" i="0" dirty="0">
                <a:solidFill>
                  <a:srgbClr val="102E29"/>
                </a:solidFill>
                <a:latin typeface="Arial"/>
                <a:cs typeface="Arial"/>
              </a:rPr>
              <a:t>Predict</a:t>
            </a:r>
          </a:p>
        </p:txBody>
      </p:sp>
      <p:sp>
        <p:nvSpPr>
          <p:cNvPr id="6" name="text"/>
          <p:cNvSpPr txBox="1"/>
          <p:nvPr/>
        </p:nvSpPr>
        <p:spPr>
          <a:xfrm>
            <a:off x="558800" y="1569720"/>
            <a:ext cx="5321300" cy="346710"/>
          </a:xfrm>
          <a:prstGeom prst="rect">
            <a:avLst/>
          </a:prstGeom>
          <a:noFill/>
        </p:spPr>
        <p:txBody>
          <a:bodyPr wrap="square" lIns="0" tIns="0" rIns="0" bIns="0" anchor="t">
            <a:noAutofit/>
          </a:bodyPr>
          <a:lstStyle/>
          <a:p>
            <a:pPr marL="0" indent="0" algn="l">
              <a:lnSpc>
                <a:spcPct val="100000"/>
              </a:lnSpc>
              <a:buNone/>
            </a:pPr>
            <a:r>
              <a:rPr lang="en-GB" sz="1050" b="0" i="0" dirty="0">
                <a:solidFill>
                  <a:srgbClr val="4C5F59"/>
                </a:solidFill>
                <a:latin typeface="Arial"/>
                <a:cs typeface="Arial"/>
              </a:rPr>
              <a:t>Say what will happen when a condition changes, reasoning from a principle rather than guessing, and give the reason.</a:t>
            </a:r>
          </a:p>
        </p:txBody>
      </p:sp>
      <p:sp>
        <p:nvSpPr>
          <p:cNvPr id="7" name="panel"/>
          <p:cNvSpPr/>
          <p:nvPr/>
        </p:nvSpPr>
        <p:spPr>
          <a:xfrm>
            <a:off x="558800" y="558800"/>
            <a:ext cx="11074400" cy="12700"/>
          </a:xfrm>
          <a:prstGeom prst="rect">
            <a:avLst/>
          </a:prstGeom>
          <a:solidFill>
            <a:srgbClr val="C6C8BB"/>
          </a:solidFill>
          <a:ln>
            <a:noFill/>
          </a:ln>
        </p:spPr>
      </p:sp>
      <p:sp>
        <p:nvSpPr>
          <p:cNvPr id="8" name="text"/>
          <p:cNvSpPr txBox="1"/>
          <p:nvPr/>
        </p:nvSpPr>
        <p:spPr>
          <a:xfrm>
            <a:off x="558800" y="330200"/>
            <a:ext cx="7620000" cy="140335"/>
          </a:xfrm>
          <a:prstGeom prst="rect">
            <a:avLst/>
          </a:prstGeom>
          <a:noFill/>
        </p:spPr>
        <p:txBody>
          <a:bodyPr wrap="square" lIns="0" tIns="0" rIns="0" bIns="0" anchor="t">
            <a:noAutofit/>
          </a:bodyPr>
          <a:lstStyle/>
          <a:p>
            <a:pPr marL="0" indent="0" algn="l">
              <a:lnSpc>
                <a:spcPct val="100000"/>
              </a:lnSpc>
              <a:buNone/>
            </a:pPr>
            <a:r>
              <a:rPr lang="en-GB" sz="850" b="1" i="0" dirty="0">
                <a:solidFill>
                  <a:srgbClr val="102E29"/>
                </a:solidFill>
                <a:latin typeface="Arial"/>
                <a:cs typeface="Arial"/>
              </a:rPr>
              <a:t>UNIVERSITY PHYSICS II · MIDTERM EXAMINATION</a:t>
            </a:r>
          </a:p>
        </p:txBody>
      </p:sp>
      <p:sp>
        <p:nvSpPr>
          <p:cNvPr id="9" name="text"/>
          <p:cNvSpPr txBox="1"/>
          <p:nvPr/>
        </p:nvSpPr>
        <p:spPr>
          <a:xfrm>
            <a:off x="8458200" y="330200"/>
            <a:ext cx="3175000" cy="140335"/>
          </a:xfrm>
          <a:prstGeom prst="rect">
            <a:avLst/>
          </a:prstGeom>
          <a:noFill/>
        </p:spPr>
        <p:txBody>
          <a:bodyPr wrap="square" lIns="0" tIns="0" rIns="0" bIns="0" anchor="t">
            <a:noAutofit/>
          </a:bodyPr>
          <a:lstStyle/>
          <a:p>
            <a:pPr marL="0" indent="0" algn="r">
              <a:lnSpc>
                <a:spcPct val="100000"/>
              </a:lnSpc>
              <a:buNone/>
            </a:pPr>
            <a:r>
              <a:rPr lang="en-GB" sz="850" b="1" i="0" dirty="0">
                <a:solidFill>
                  <a:srgbClr val="4C5F59"/>
                </a:solidFill>
                <a:latin typeface="Arial"/>
                <a:cs typeface="Arial"/>
              </a:rPr>
              <a:t>GIOPHYSICS PRACTICE PAPER</a:t>
            </a:r>
          </a:p>
        </p:txBody>
      </p:sp>
      <p:sp>
        <p:nvSpPr>
          <p:cNvPr id="10" name="panel"/>
          <p:cNvSpPr/>
          <p:nvPr/>
        </p:nvSpPr>
        <p:spPr>
          <a:xfrm>
            <a:off x="558800" y="6273800"/>
            <a:ext cx="11074400" cy="12700"/>
          </a:xfrm>
          <a:prstGeom prst="rect">
            <a:avLst/>
          </a:prstGeom>
          <a:solidFill>
            <a:srgbClr val="C6C8BB"/>
          </a:solidFill>
          <a:ln>
            <a:noFill/>
          </a:ln>
        </p:spPr>
      </p:sp>
      <p:sp>
        <p:nvSpPr>
          <p:cNvPr id="11" name="gio-navigation-previous"/>
          <p:cNvSpPr>
            <a:spLocks xmlns:a="http://schemas.openxmlformats.org/drawingml/2006/main" noGrp="1"/>
          </p:cNvSpPr>
          <p:nvPr/>
        </p:nvSpPr>
        <p:spPr>
          <a:xfrm xmlns:a="http://schemas.openxmlformats.org/drawingml/2006/main">
            <a:off x="558832" y="6457950"/>
            <a:ext cx="12001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1" action="ppaction://hlinksldjump"/>
              </a:rPr>
              <a:t>Previous</a:t>
            </a:r>
          </a:p>
        </p:txBody>
      </p:sp>
      <p:sp>
        <p:nvSpPr>
          <p:cNvPr id="12" name="gio-navigation-menu"/>
          <p:cNvSpPr>
            <a:spLocks xmlns:a="http://schemas.openxmlformats.org/drawingml/2006/main" noGrp="1"/>
          </p:cNvSpPr>
          <p:nvPr/>
        </p:nvSpPr>
        <p:spPr>
          <a:xfrm xmlns:a="http://schemas.openxmlformats.org/drawingml/2006/main">
            <a:off x="2000250" y="6457950"/>
            <a:ext cx="1809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1">
                <a:solidFill>
                  <a:srgbClr val="005FCB"/>
                </a:solidFill>
                <a:latin typeface="Arial"/>
                <a:ea typeface="Arial"/>
                <a:cs typeface="Arial"/>
              </a:defRPr>
            </a:defPPr>
          </a:lstStyle>
          <a:p xmlns:a="http://schemas.openxmlformats.org/drawingml/2006/main">
            <a:pPr>
              <a:defRPr sz="1600" b="1">
                <a:solidFill>
                  <a:srgbClr val="005FCB"/>
                </a:solidFill>
                <a:latin typeface="Arial"/>
                <a:ea typeface="Arial"/>
                <a:cs typeface="Arial"/>
              </a:defRPr>
            </a:pPr>
            <a:r>
              <a:rPr sz="1600" b="1" u="sng">
                <a:solidFill>
                  <a:srgbClr val="005FCB"/>
                </a:solidFill>
                <a:latin typeface="Arial"/>
                <a:ea typeface="Arial"/>
                <a:cs typeface="Arial"/>
                <a:hlinkClick xmlns:r="http://schemas.openxmlformats.org/officeDocument/2006/relationships" r:id="rIdGioNav12" action="ppaction://hlinksldjump"/>
              </a:rPr>
              <a:t>Lesson menu</a:t>
            </a:r>
          </a:p>
        </p:txBody>
      </p:sp>
      <p:sp>
        <p:nvSpPr>
          <p:cNvPr id="13" name="gio-navigation-next"/>
          <p:cNvSpPr>
            <a:spLocks xmlns:a="http://schemas.openxmlformats.org/drawingml/2006/main" noGrp="1"/>
          </p:cNvSpPr>
          <p:nvPr/>
        </p:nvSpPr>
        <p:spPr>
          <a:xfrm xmlns:a="http://schemas.openxmlformats.org/drawingml/2006/main">
            <a:off x="4143375" y="6457950"/>
            <a:ext cx="1428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00" b="0">
                <a:solidFill>
                  <a:srgbClr val="005FCB"/>
                </a:solidFill>
                <a:latin typeface="Arial"/>
                <a:ea typeface="Arial"/>
                <a:cs typeface="Arial"/>
              </a:defRPr>
            </a:defPPr>
          </a:lstStyle>
          <a:p xmlns:a="http://schemas.openxmlformats.org/drawingml/2006/main">
            <a:pPr>
              <a:defRPr sz="1600" b="0">
                <a:solidFill>
                  <a:srgbClr val="005FCB"/>
                </a:solidFill>
                <a:latin typeface="Arial"/>
                <a:ea typeface="Arial"/>
                <a:cs typeface="Arial"/>
              </a:defRPr>
            </a:pPr>
            <a:r>
              <a:rPr sz="1600" b="0" u="sng">
                <a:solidFill>
                  <a:srgbClr val="005FCB"/>
                </a:solidFill>
                <a:latin typeface="Arial"/>
                <a:ea typeface="Arial"/>
                <a:cs typeface="Arial"/>
                <a:hlinkClick xmlns:r="http://schemas.openxmlformats.org/officeDocument/2006/relationships" r:id="rIdGioNav13" action="ppaction://hlinksldjump"/>
              </a:rPr>
              <a:t>Next slide</a:t>
            </a:r>
          </a:p>
        </p:txBody>
      </p:sp>
      <p:sp>
        <p:nvSpPr>
          <p:cNvPr id="14" name="gio-navigation-position"/>
          <p:cNvSpPr>
            <a:spLocks xmlns:a="http://schemas.openxmlformats.org/drawingml/2006/main" noGrp="1"/>
          </p:cNvSpPr>
          <p:nvPr/>
        </p:nvSpPr>
        <p:spPr>
          <a:xfrm xmlns:a="http://schemas.openxmlformats.org/drawingml/2006/main">
            <a:off x="5953125" y="6457950"/>
            <a:ext cx="16192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63" b="0">
                <a:solidFill>
                  <a:srgbClr val="3E5875"/>
                </a:solidFill>
                <a:latin typeface="Arial"/>
                <a:ea typeface="Arial"/>
                <a:cs typeface="Arial"/>
              </a:defRPr>
            </a:defPPr>
          </a:lstStyle>
          <a:p xmlns:a="http://schemas.openxmlformats.org/drawingml/2006/main">
            <a:pPr>
              <a:defRPr sz="1463" b="0">
                <a:solidFill>
                  <a:srgbClr val="3E5875"/>
                </a:solidFill>
                <a:latin typeface="Arial"/>
                <a:ea typeface="Arial"/>
                <a:cs typeface="Arial"/>
              </a:defRPr>
            </a:pPr>
            <a:r>
              <a:rPr sz="1463" b="0">
                <a:solidFill>
                  <a:srgbClr val="3E5875"/>
                </a:solidFill>
                <a:latin typeface="Arial"/>
                <a:ea typeface="Arial"/>
                <a:cs typeface="Arial"/>
              </a:rPr>
              <a:t>40 / 40</a:t>
            </a:r>
          </a:p>
        </p:txBody>
      </p:sp>
    </p:spTree>
  </p:cSld>
  <p:clrMapOvr>
    <a:masterClrMapping/>
  </p:clrMapOvr>
</p:sld>
</file>

<file path=ppt/slides/slide41.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3" name="interactive-menu-title">
            <a:extLst xmlns:a="http://schemas.openxmlformats.org/drawingml/2006/main">
              <a:ext uri="{FF2B5EF4-FFF2-40B4-BE49-F238E27FC236}">
                <a16:creationId xmlns:a16="http://schemas.microsoft.com/office/drawing/2014/main" id="{384A07E0-553E-48B6-A3CB-E710CB115335}"/>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472638C2-1590-4EC2-A76B-EDB3FFE760DF}"/>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II · Midterm Examination</a:t>
            </a:r>
          </a:p>
        </p:txBody>
      </p:sp>
      <p:sp>
        <p:nvSpPr>
          <p:cNvPr id="3" name="interactive-menu-row-1">
            <a:extLst xmlns:a="http://schemas.openxmlformats.org/drawingml/2006/main">
              <a:ext uri="{FF2B5EF4-FFF2-40B4-BE49-F238E27FC236}">
                <a16:creationId xmlns:a16="http://schemas.microsoft.com/office/drawing/2014/main" id="{EBC930B8-7635-4537-ADCC-99457D9FB8D0}"/>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4dfff5a3d594881" action="ppaction://hlinksldjump"/>
              </a:rPr>
              <a:t>1. University Physics II · Midterm Examination</a:t>
            </a:r>
          </a:p>
        </p:txBody>
      </p:sp>
      <p:sp>
        <p:nvSpPr>
          <p:cNvPr id="4" name="interactive-menu-row-2">
            <a:extLst xmlns:a="http://schemas.openxmlformats.org/drawingml/2006/main">
              <a:ext uri="{FF2B5EF4-FFF2-40B4-BE49-F238E27FC236}">
                <a16:creationId xmlns:a16="http://schemas.microsoft.com/office/drawing/2014/main" id="{252EEDD9-087E-49E2-BD8E-6A10B92F12E0}"/>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85fadedd88240ec" action="ppaction://hlinksldjump"/>
              </a:rPr>
              <a:t>2. Question 1</a:t>
            </a:r>
          </a:p>
        </p:txBody>
      </p:sp>
      <p:sp>
        <p:nvSpPr>
          <p:cNvPr id="5" name="interactive-menu-row-3">
            <a:extLst xmlns:a="http://schemas.openxmlformats.org/drawingml/2006/main">
              <a:ext uri="{FF2B5EF4-FFF2-40B4-BE49-F238E27FC236}">
                <a16:creationId xmlns:a16="http://schemas.microsoft.com/office/drawing/2014/main" id="{1F3DEB5E-DA36-45B8-A0E6-37D01D723C9A}"/>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a6f733f9e984c13" action="ppaction://hlinksldjump"/>
              </a:rPr>
              <a:t>3. D</a:t>
            </a:r>
          </a:p>
        </p:txBody>
      </p:sp>
      <p:sp>
        <p:nvSpPr>
          <p:cNvPr id="6" name="interactive-menu-row-4">
            <a:extLst xmlns:a="http://schemas.openxmlformats.org/drawingml/2006/main">
              <a:ext uri="{FF2B5EF4-FFF2-40B4-BE49-F238E27FC236}">
                <a16:creationId xmlns:a16="http://schemas.microsoft.com/office/drawing/2014/main" id="{9592850D-48F9-420D-9BDD-349B06EB1101}"/>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29ac0456e934874" action="ppaction://hlinksldjump"/>
              </a:rPr>
              <a:t>4. Question 2</a:t>
            </a:r>
          </a:p>
        </p:txBody>
      </p:sp>
      <p:sp>
        <p:nvSpPr>
          <p:cNvPr id="7" name="interactive-menu-row-5">
            <a:extLst xmlns:a="http://schemas.openxmlformats.org/drawingml/2006/main">
              <a:ext uri="{FF2B5EF4-FFF2-40B4-BE49-F238E27FC236}">
                <a16:creationId xmlns:a16="http://schemas.microsoft.com/office/drawing/2014/main" id="{E086DCE6-CB88-46BB-8DE9-636BFD875F8E}"/>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d8b0525f47f4708" action="ppaction://hlinksldjump"/>
              </a:rPr>
              <a:t>5. A</a:t>
            </a:r>
          </a:p>
        </p:txBody>
      </p:sp>
      <p:sp>
        <p:nvSpPr>
          <p:cNvPr id="8" name="interactive-menu-row-6">
            <a:extLst xmlns:a="http://schemas.openxmlformats.org/drawingml/2006/main">
              <a:ext uri="{FF2B5EF4-FFF2-40B4-BE49-F238E27FC236}">
                <a16:creationId xmlns:a16="http://schemas.microsoft.com/office/drawing/2014/main" id="{DA17190F-BCA9-4D9A-BD77-40D2A5F6F87F}"/>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9723b74349e4105" action="ppaction://hlinksldjump"/>
              </a:rPr>
              <a:t>6. Question 3</a:t>
            </a:r>
          </a:p>
        </p:txBody>
      </p:sp>
      <p:sp>
        <p:nvSpPr>
          <p:cNvPr id="9" name="interactive-menu-row-7">
            <a:extLst xmlns:a="http://schemas.openxmlformats.org/drawingml/2006/main">
              <a:ext uri="{FF2B5EF4-FFF2-40B4-BE49-F238E27FC236}">
                <a16:creationId xmlns:a16="http://schemas.microsoft.com/office/drawing/2014/main" id="{13325C92-FAA9-4ADF-9D51-D5E344DB417D}"/>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b1a732fa19f47db" action="ppaction://hlinksldjump"/>
              </a:rPr>
              <a:t>7. B</a:t>
            </a:r>
          </a:p>
        </p:txBody>
      </p:sp>
      <p:sp>
        <p:nvSpPr>
          <p:cNvPr id="10" name="interactive-menu-row-8">
            <a:extLst xmlns:a="http://schemas.openxmlformats.org/drawingml/2006/main">
              <a:ext uri="{FF2B5EF4-FFF2-40B4-BE49-F238E27FC236}">
                <a16:creationId xmlns:a16="http://schemas.microsoft.com/office/drawing/2014/main" id="{890D8F25-A258-47C7-ADEE-F58EA89F213C}"/>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358c611d6fc94981" action="ppaction://hlinksldjump"/>
              </a:rPr>
              <a:t>8. Question 4</a:t>
            </a:r>
          </a:p>
        </p:txBody>
      </p:sp>
      <p:sp>
        <p:nvSpPr>
          <p:cNvPr id="11" name="interactive-menu-row-9">
            <a:extLst xmlns:a="http://schemas.openxmlformats.org/drawingml/2006/main">
              <a:ext uri="{FF2B5EF4-FFF2-40B4-BE49-F238E27FC236}">
                <a16:creationId xmlns:a16="http://schemas.microsoft.com/office/drawing/2014/main" id="{FACCE241-D4BF-4E7D-9EAB-E4E7497C0AD5}"/>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a411377d89084bdc" action="ppaction://hlinksldjump"/>
              </a:rPr>
              <a:t>9. D</a:t>
            </a:r>
          </a:p>
        </p:txBody>
      </p:sp>
      <p:sp>
        <p:nvSpPr>
          <p:cNvPr id="12" name="interactive-menu-row-10">
            <a:extLst xmlns:a="http://schemas.openxmlformats.org/drawingml/2006/main">
              <a:ext uri="{FF2B5EF4-FFF2-40B4-BE49-F238E27FC236}">
                <a16:creationId xmlns:a16="http://schemas.microsoft.com/office/drawing/2014/main" id="{962D9E44-8F2F-4A18-BD2E-7082DC42613C}"/>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6ccf655e0ac41b3" action="ppaction://hlinksldjump"/>
              </a:rPr>
              <a:t>10. Question 5</a:t>
            </a:r>
          </a:p>
        </p:txBody>
      </p:sp>
      <p:sp>
        <p:nvSpPr>
          <p:cNvPr id="13" name="interactive-menu-row-11">
            <a:extLst xmlns:a="http://schemas.openxmlformats.org/drawingml/2006/main">
              <a:ext uri="{FF2B5EF4-FFF2-40B4-BE49-F238E27FC236}">
                <a16:creationId xmlns:a16="http://schemas.microsoft.com/office/drawing/2014/main" id="{CD71E8C2-55AA-4C39-B557-AD3C7A5FFFCE}"/>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9f9c4ca596a454e" action="ppaction://hlinksldjump"/>
              </a:rPr>
              <a:t>11. A</a:t>
            </a:r>
          </a:p>
        </p:txBody>
      </p:sp>
      <p:sp>
        <p:nvSpPr>
          <p:cNvPr id="14" name="interactive-menu-row-12">
            <a:extLst xmlns:a="http://schemas.openxmlformats.org/drawingml/2006/main">
              <a:ext uri="{FF2B5EF4-FFF2-40B4-BE49-F238E27FC236}">
                <a16:creationId xmlns:a16="http://schemas.microsoft.com/office/drawing/2014/main" id="{C52D729B-99E7-4ABA-905A-4BEF2DB95589}"/>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ba50bfd9d4d490b" action="ppaction://hlinksldjump"/>
              </a:rPr>
              <a:t>12. Question 6</a:t>
            </a:r>
          </a:p>
        </p:txBody>
      </p:sp>
      <p:sp>
        <p:nvSpPr>
          <p:cNvPr id="15" name="interactive-menu-row-13">
            <a:extLst xmlns:a="http://schemas.openxmlformats.org/drawingml/2006/main">
              <a:ext uri="{FF2B5EF4-FFF2-40B4-BE49-F238E27FC236}">
                <a16:creationId xmlns:a16="http://schemas.microsoft.com/office/drawing/2014/main" id="{F8D6A385-B44B-4EAA-A3CC-9C7FC32CBC62}"/>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fb2d53887824463" action="ppaction://hlinksldjump"/>
              </a:rPr>
              <a:t>13. B</a:t>
            </a:r>
          </a:p>
        </p:txBody>
      </p:sp>
      <p:sp>
        <p:nvSpPr>
          <p:cNvPr id="16" name="interactive-menu-row-14">
            <a:extLst xmlns:a="http://schemas.openxmlformats.org/drawingml/2006/main">
              <a:ext uri="{FF2B5EF4-FFF2-40B4-BE49-F238E27FC236}">
                <a16:creationId xmlns:a16="http://schemas.microsoft.com/office/drawing/2014/main" id="{DA4E15A7-9C08-4A05-9FD4-18C0F6399F33}"/>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49fda684b09540ce" action="ppaction://hlinksldjump"/>
              </a:rPr>
              <a:t>14. Question 7</a:t>
            </a:r>
          </a:p>
        </p:txBody>
      </p:sp>
      <p:sp>
        <p:nvSpPr>
          <p:cNvPr id="17" name="interactive-menu-row-15">
            <a:extLst xmlns:a="http://schemas.openxmlformats.org/drawingml/2006/main">
              <a:ext uri="{FF2B5EF4-FFF2-40B4-BE49-F238E27FC236}">
                <a16:creationId xmlns:a16="http://schemas.microsoft.com/office/drawing/2014/main" id="{C3999B98-3AAC-4CC4-B9DC-66B43767E22A}"/>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77a20570f9a45f0" action="ppaction://hlinksldjump"/>
              </a:rPr>
              <a:t>15. C</a:t>
            </a:r>
          </a:p>
        </p:txBody>
      </p:sp>
      <p:sp>
        <p:nvSpPr>
          <p:cNvPr id="18" name="interactive-menu-row-16">
            <a:extLst xmlns:a="http://schemas.openxmlformats.org/drawingml/2006/main">
              <a:ext uri="{FF2B5EF4-FFF2-40B4-BE49-F238E27FC236}">
                <a16:creationId xmlns:a16="http://schemas.microsoft.com/office/drawing/2014/main" id="{5C64C6D8-DFB7-43E6-AE5C-5C65BFEC494B}"/>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66f6fd3db18452d" action="ppaction://hlinksldjump"/>
              </a:rPr>
              <a:t>16. Question 8</a:t>
            </a:r>
          </a:p>
        </p:txBody>
      </p:sp>
      <p:sp>
        <p:nvSpPr>
          <p:cNvPr id="19" name="interactive-menu-help">
            <a:extLst xmlns:a="http://schemas.openxmlformats.org/drawingml/2006/main">
              <a:ext uri="{FF2B5EF4-FFF2-40B4-BE49-F238E27FC236}">
                <a16:creationId xmlns:a16="http://schemas.microsoft.com/office/drawing/2014/main" id="{43C6DEFC-591E-4910-8728-908A43A70D31}"/>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1F043A0B-014E-451A-B179-04CEB6C6D8EE}"/>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b51ba7480d714afd" action="ppaction://hlinksldjump"/>
              </a:rPr>
              <a:t>Start lesson</a:t>
            </a:r>
          </a:p>
        </p:txBody>
      </p:sp>
      <p:sp>
        <p:nvSpPr>
          <p:cNvPr id="21" name="interactive-menu-next">
            <a:extLst xmlns:a="http://schemas.openxmlformats.org/drawingml/2006/main">
              <a:ext uri="{FF2B5EF4-FFF2-40B4-BE49-F238E27FC236}">
                <a16:creationId xmlns:a16="http://schemas.microsoft.com/office/drawing/2014/main" id="{1B880DFB-0BCA-4240-9C07-F8E5D4CB25BA}"/>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e016fc57f00d46d4" action="ppaction://hlinksldjump"/>
              </a:rPr>
              <a:t>Next menu</a:t>
            </a:r>
          </a:p>
        </p:txBody>
      </p:sp>
      <p:sp>
        <p:nvSpPr>
          <p:cNvPr id="22" name="interactive-online-source">
            <a:extLst xmlns:a="http://schemas.openxmlformats.org/drawingml/2006/main">
              <a:ext uri="{FF2B5EF4-FFF2-40B4-BE49-F238E27FC236}">
                <a16:creationId xmlns:a16="http://schemas.microsoft.com/office/drawing/2014/main" id="{E8EFEE3F-405A-4E19-8AFA-FB7A4DBC1E47}"/>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bf06e88880c54b49"/>
              </a:rPr>
              <a:t>Online lesson</a:t>
            </a:r>
          </a:p>
        </p:txBody>
      </p:sp>
    </p:spTree>
    <p:extLst>
      <p:ext uri="{BB962C8B-B14F-4D97-AF65-F5344CB8AC3E}">
        <p14:creationId xmlns:p14="http://schemas.microsoft.com/office/powerpoint/2010/main" val="1835400217"/>
      </p:ext>
    </p:extLst>
  </p:cSld>
</p:sld>
</file>

<file path=ppt/slides/slide42.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24" name="interactive-menu-title">
            <a:extLst xmlns:a="http://schemas.openxmlformats.org/drawingml/2006/main">
              <a:ext uri="{FF2B5EF4-FFF2-40B4-BE49-F238E27FC236}">
                <a16:creationId xmlns:a16="http://schemas.microsoft.com/office/drawing/2014/main" id="{7F2E833B-544B-4611-8696-181B7C08B1A0}"/>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2A9D1254-45FA-4752-AD79-D0FA6E6A528A}"/>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II · Midterm Examination</a:t>
            </a:r>
          </a:p>
        </p:txBody>
      </p:sp>
      <p:sp>
        <p:nvSpPr>
          <p:cNvPr id="3" name="interactive-menu-row-1">
            <a:extLst xmlns:a="http://schemas.openxmlformats.org/drawingml/2006/main">
              <a:ext uri="{FF2B5EF4-FFF2-40B4-BE49-F238E27FC236}">
                <a16:creationId xmlns:a16="http://schemas.microsoft.com/office/drawing/2014/main" id="{6B6008BD-7F2E-4BE4-B426-A1E74F5EF7F1}"/>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fecd373d69249ae" action="ppaction://hlinksldjump"/>
              </a:rPr>
              <a:t>17. C</a:t>
            </a:r>
          </a:p>
        </p:txBody>
      </p:sp>
      <p:sp>
        <p:nvSpPr>
          <p:cNvPr id="4" name="interactive-menu-row-2">
            <a:extLst xmlns:a="http://schemas.openxmlformats.org/drawingml/2006/main">
              <a:ext uri="{FF2B5EF4-FFF2-40B4-BE49-F238E27FC236}">
                <a16:creationId xmlns:a16="http://schemas.microsoft.com/office/drawing/2014/main" id="{0F1C126F-B903-4F84-A854-379664DC10B3}"/>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d1bc9036bfd470c" action="ppaction://hlinksldjump"/>
              </a:rPr>
              <a:t>18. Question 9</a:t>
            </a:r>
          </a:p>
        </p:txBody>
      </p:sp>
      <p:sp>
        <p:nvSpPr>
          <p:cNvPr id="5" name="interactive-menu-row-3">
            <a:extLst xmlns:a="http://schemas.openxmlformats.org/drawingml/2006/main">
              <a:ext uri="{FF2B5EF4-FFF2-40B4-BE49-F238E27FC236}">
                <a16:creationId xmlns:a16="http://schemas.microsoft.com/office/drawing/2014/main" id="{ED937A09-3D22-46B9-B11F-2D147E882532}"/>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cd9dd6157e242ad" action="ppaction://hlinksldjump"/>
              </a:rPr>
              <a:t>19. Question 9 (cont.)</a:t>
            </a:r>
          </a:p>
        </p:txBody>
      </p:sp>
      <p:sp>
        <p:nvSpPr>
          <p:cNvPr id="6" name="interactive-menu-row-4">
            <a:extLst xmlns:a="http://schemas.openxmlformats.org/drawingml/2006/main">
              <a:ext uri="{FF2B5EF4-FFF2-40B4-BE49-F238E27FC236}">
                <a16:creationId xmlns:a16="http://schemas.microsoft.com/office/drawing/2014/main" id="{54E4A157-9982-4427-9440-19640C8D5465}"/>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18cdea72fc284c04" action="ppaction://hlinksldjump"/>
              </a:rPr>
              <a:t>20. Answer 9</a:t>
            </a:r>
          </a:p>
        </p:txBody>
      </p:sp>
      <p:sp>
        <p:nvSpPr>
          <p:cNvPr id="7" name="interactive-menu-row-5">
            <a:extLst xmlns:a="http://schemas.openxmlformats.org/drawingml/2006/main">
              <a:ext uri="{FF2B5EF4-FFF2-40B4-BE49-F238E27FC236}">
                <a16:creationId xmlns:a16="http://schemas.microsoft.com/office/drawing/2014/main" id="{08DE6B13-362F-4AE6-A643-2C13B38DF3CB}"/>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c1e6534bfe4479f" action="ppaction://hlinksldjump"/>
              </a:rPr>
              <a:t>21. Answer 9 (cont.)</a:t>
            </a:r>
          </a:p>
        </p:txBody>
      </p:sp>
      <p:sp>
        <p:nvSpPr>
          <p:cNvPr id="8" name="interactive-menu-row-6">
            <a:extLst xmlns:a="http://schemas.openxmlformats.org/drawingml/2006/main">
              <a:ext uri="{FF2B5EF4-FFF2-40B4-BE49-F238E27FC236}">
                <a16:creationId xmlns:a16="http://schemas.microsoft.com/office/drawing/2014/main" id="{562FC67B-3AC1-4D6E-A5BC-11605C478796}"/>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f93e64ab7654cda" action="ppaction://hlinksldjump"/>
              </a:rPr>
              <a:t>22. Question 10</a:t>
            </a:r>
          </a:p>
        </p:txBody>
      </p:sp>
      <p:sp>
        <p:nvSpPr>
          <p:cNvPr id="9" name="interactive-menu-row-7">
            <a:extLst xmlns:a="http://schemas.openxmlformats.org/drawingml/2006/main">
              <a:ext uri="{FF2B5EF4-FFF2-40B4-BE49-F238E27FC236}">
                <a16:creationId xmlns:a16="http://schemas.microsoft.com/office/drawing/2014/main" id="{70FD8654-E8E2-4A78-B533-20C1FEE28E17}"/>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83e10cb26f54545" action="ppaction://hlinksldjump"/>
              </a:rPr>
              <a:t>23. Question 10 (cont.)</a:t>
            </a:r>
          </a:p>
        </p:txBody>
      </p:sp>
      <p:sp>
        <p:nvSpPr>
          <p:cNvPr id="10" name="interactive-menu-row-8">
            <a:extLst xmlns:a="http://schemas.openxmlformats.org/drawingml/2006/main">
              <a:ext uri="{FF2B5EF4-FFF2-40B4-BE49-F238E27FC236}">
                <a16:creationId xmlns:a16="http://schemas.microsoft.com/office/drawing/2014/main" id="{D5E943E3-77E2-4445-A8AF-9DF802EC232B}"/>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6b5868f8af1e426b" action="ppaction://hlinksldjump"/>
              </a:rPr>
              <a:t>24. Answer 10</a:t>
            </a:r>
          </a:p>
        </p:txBody>
      </p:sp>
      <p:sp>
        <p:nvSpPr>
          <p:cNvPr id="11" name="interactive-menu-row-9">
            <a:extLst xmlns:a="http://schemas.openxmlformats.org/drawingml/2006/main">
              <a:ext uri="{FF2B5EF4-FFF2-40B4-BE49-F238E27FC236}">
                <a16:creationId xmlns:a16="http://schemas.microsoft.com/office/drawing/2014/main" id="{9294F785-4441-4AB3-A594-D84BC63946BD}"/>
              </a:ext>
            </a:extLst>
          </p:cNvPr>
          <p:cNvSpPr>
            <a:spLocks xmlns:a="http://schemas.openxmlformats.org/drawingml/2006/main" noGrp="1"/>
          </p:cNvSpPr>
          <p:nvPr/>
        </p:nvSpPr>
        <p:spPr>
          <a:xfrm xmlns:a="http://schemas.openxmlformats.org/drawingml/2006/main">
            <a:off x="634365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0783d5040d8d4ee4" action="ppaction://hlinksldjump"/>
              </a:rPr>
              <a:t>25. Answer 10 (cont.)</a:t>
            </a:r>
          </a:p>
        </p:txBody>
      </p:sp>
      <p:sp>
        <p:nvSpPr>
          <p:cNvPr id="12" name="interactive-menu-row-10">
            <a:extLst xmlns:a="http://schemas.openxmlformats.org/drawingml/2006/main">
              <a:ext uri="{FF2B5EF4-FFF2-40B4-BE49-F238E27FC236}">
                <a16:creationId xmlns:a16="http://schemas.microsoft.com/office/drawing/2014/main" id="{B3CE2C3B-19AF-44C4-9C9B-65E4056E1B20}"/>
              </a:ext>
            </a:extLst>
          </p:cNvPr>
          <p:cNvSpPr>
            <a:spLocks xmlns:a="http://schemas.openxmlformats.org/drawingml/2006/main" noGrp="1"/>
          </p:cNvSpPr>
          <p:nvPr/>
        </p:nvSpPr>
        <p:spPr>
          <a:xfrm xmlns:a="http://schemas.openxmlformats.org/drawingml/2006/main">
            <a:off x="634365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803005cbf5ee4362" action="ppaction://hlinksldjump"/>
              </a:rPr>
              <a:t>26. Question 11</a:t>
            </a:r>
          </a:p>
        </p:txBody>
      </p:sp>
      <p:sp>
        <p:nvSpPr>
          <p:cNvPr id="13" name="interactive-menu-row-11">
            <a:extLst xmlns:a="http://schemas.openxmlformats.org/drawingml/2006/main">
              <a:ext uri="{FF2B5EF4-FFF2-40B4-BE49-F238E27FC236}">
                <a16:creationId xmlns:a16="http://schemas.microsoft.com/office/drawing/2014/main" id="{18D92490-D1F9-4ADD-ABC0-5C616C79598D}"/>
              </a:ext>
            </a:extLst>
          </p:cNvPr>
          <p:cNvSpPr>
            <a:spLocks xmlns:a="http://schemas.openxmlformats.org/drawingml/2006/main" noGrp="1"/>
          </p:cNvSpPr>
          <p:nvPr/>
        </p:nvSpPr>
        <p:spPr>
          <a:xfrm xmlns:a="http://schemas.openxmlformats.org/drawingml/2006/main">
            <a:off x="634365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c4f736991bd41b3" action="ppaction://hlinksldjump"/>
              </a:rPr>
              <a:t>27. Question 11 (cont.)</a:t>
            </a:r>
          </a:p>
        </p:txBody>
      </p:sp>
      <p:sp>
        <p:nvSpPr>
          <p:cNvPr id="14" name="interactive-menu-row-12">
            <a:extLst xmlns:a="http://schemas.openxmlformats.org/drawingml/2006/main">
              <a:ext uri="{FF2B5EF4-FFF2-40B4-BE49-F238E27FC236}">
                <a16:creationId xmlns:a16="http://schemas.microsoft.com/office/drawing/2014/main" id="{92505C1F-2D99-403C-96BD-52C0A5DE2D7F}"/>
              </a:ext>
            </a:extLst>
          </p:cNvPr>
          <p:cNvSpPr>
            <a:spLocks xmlns:a="http://schemas.openxmlformats.org/drawingml/2006/main" noGrp="1"/>
          </p:cNvSpPr>
          <p:nvPr/>
        </p:nvSpPr>
        <p:spPr>
          <a:xfrm xmlns:a="http://schemas.openxmlformats.org/drawingml/2006/main">
            <a:off x="634365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de4c60c7c6b34867" action="ppaction://hlinksldjump"/>
              </a:rPr>
              <a:t>28. Answer 11</a:t>
            </a:r>
          </a:p>
        </p:txBody>
      </p:sp>
      <p:sp>
        <p:nvSpPr>
          <p:cNvPr id="15" name="interactive-menu-row-13">
            <a:extLst xmlns:a="http://schemas.openxmlformats.org/drawingml/2006/main">
              <a:ext uri="{FF2B5EF4-FFF2-40B4-BE49-F238E27FC236}">
                <a16:creationId xmlns:a16="http://schemas.microsoft.com/office/drawing/2014/main" id="{BD2BAABF-A7AC-413A-A6BB-BC3B3F8324DE}"/>
              </a:ext>
            </a:extLst>
          </p:cNvPr>
          <p:cNvSpPr>
            <a:spLocks xmlns:a="http://schemas.openxmlformats.org/drawingml/2006/main" noGrp="1"/>
          </p:cNvSpPr>
          <p:nvPr/>
        </p:nvSpPr>
        <p:spPr>
          <a:xfrm xmlns:a="http://schemas.openxmlformats.org/drawingml/2006/main">
            <a:off x="634365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c94f9eee8104c36" action="ppaction://hlinksldjump"/>
              </a:rPr>
              <a:t>29. Answer 11 (cont.)</a:t>
            </a:r>
          </a:p>
        </p:txBody>
      </p:sp>
      <p:sp>
        <p:nvSpPr>
          <p:cNvPr id="16" name="interactive-menu-row-14">
            <a:extLst xmlns:a="http://schemas.openxmlformats.org/drawingml/2006/main">
              <a:ext uri="{FF2B5EF4-FFF2-40B4-BE49-F238E27FC236}">
                <a16:creationId xmlns:a16="http://schemas.microsoft.com/office/drawing/2014/main" id="{7A0AFBAB-BE67-4FDF-AF92-21A6C8B907BD}"/>
              </a:ext>
            </a:extLst>
          </p:cNvPr>
          <p:cNvSpPr>
            <a:spLocks xmlns:a="http://schemas.openxmlformats.org/drawingml/2006/main" noGrp="1"/>
          </p:cNvSpPr>
          <p:nvPr/>
        </p:nvSpPr>
        <p:spPr>
          <a:xfrm xmlns:a="http://schemas.openxmlformats.org/drawingml/2006/main">
            <a:off x="634365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1d0a0e4585b4e39" action="ppaction://hlinksldjump"/>
              </a:rPr>
              <a:t>30. Question 12</a:t>
            </a:r>
          </a:p>
        </p:txBody>
      </p:sp>
      <p:sp>
        <p:nvSpPr>
          <p:cNvPr id="17" name="interactive-menu-row-15">
            <a:extLst xmlns:a="http://schemas.openxmlformats.org/drawingml/2006/main">
              <a:ext uri="{FF2B5EF4-FFF2-40B4-BE49-F238E27FC236}">
                <a16:creationId xmlns:a16="http://schemas.microsoft.com/office/drawing/2014/main" id="{666391A9-EFFC-4AAC-ABE2-0CFFC4E34877}"/>
              </a:ext>
            </a:extLst>
          </p:cNvPr>
          <p:cNvSpPr>
            <a:spLocks xmlns:a="http://schemas.openxmlformats.org/drawingml/2006/main" noGrp="1"/>
          </p:cNvSpPr>
          <p:nvPr/>
        </p:nvSpPr>
        <p:spPr>
          <a:xfrm xmlns:a="http://schemas.openxmlformats.org/drawingml/2006/main">
            <a:off x="634365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4422bde9fee48cf" action="ppaction://hlinksldjump"/>
              </a:rPr>
              <a:t>31. Question 12 (cont.)</a:t>
            </a:r>
          </a:p>
        </p:txBody>
      </p:sp>
      <p:sp>
        <p:nvSpPr>
          <p:cNvPr id="18" name="interactive-menu-row-16">
            <a:extLst xmlns:a="http://schemas.openxmlformats.org/drawingml/2006/main">
              <a:ext uri="{FF2B5EF4-FFF2-40B4-BE49-F238E27FC236}">
                <a16:creationId xmlns:a16="http://schemas.microsoft.com/office/drawing/2014/main" id="{D2C6B10F-2BC7-4B96-A8CA-DA67E1399620}"/>
              </a:ext>
            </a:extLst>
          </p:cNvPr>
          <p:cNvSpPr>
            <a:spLocks xmlns:a="http://schemas.openxmlformats.org/drawingml/2006/main" noGrp="1"/>
          </p:cNvSpPr>
          <p:nvPr/>
        </p:nvSpPr>
        <p:spPr>
          <a:xfrm xmlns:a="http://schemas.openxmlformats.org/drawingml/2006/main">
            <a:off x="634365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cf29810847594946" action="ppaction://hlinksldjump"/>
              </a:rPr>
              <a:t>32. Answer 12</a:t>
            </a:r>
          </a:p>
        </p:txBody>
      </p:sp>
      <p:sp>
        <p:nvSpPr>
          <p:cNvPr id="19" name="interactive-menu-help">
            <a:extLst xmlns:a="http://schemas.openxmlformats.org/drawingml/2006/main">
              <a:ext uri="{FF2B5EF4-FFF2-40B4-BE49-F238E27FC236}">
                <a16:creationId xmlns:a16="http://schemas.microsoft.com/office/drawing/2014/main" id="{5FD94B96-E23F-4D12-83F7-48663CA7A6E0}"/>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20" name="interactive-menu-resume">
            <a:extLst xmlns:a="http://schemas.openxmlformats.org/drawingml/2006/main">
              <a:ext uri="{FF2B5EF4-FFF2-40B4-BE49-F238E27FC236}">
                <a16:creationId xmlns:a16="http://schemas.microsoft.com/office/drawing/2014/main" id="{707C7051-2BBD-49B8-9DC1-AE79B759202C}"/>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7554c832e5cb4858" action="ppaction://hlinksldjump"/>
              </a:rPr>
              <a:t>Start lesson</a:t>
            </a:r>
          </a:p>
        </p:txBody>
      </p:sp>
      <p:sp>
        <p:nvSpPr>
          <p:cNvPr id="21" name="interactive-menu-previous">
            <a:extLst xmlns:a="http://schemas.openxmlformats.org/drawingml/2006/main">
              <a:ext uri="{FF2B5EF4-FFF2-40B4-BE49-F238E27FC236}">
                <a16:creationId xmlns:a16="http://schemas.microsoft.com/office/drawing/2014/main" id="{C2F79787-CFAD-46CC-95E3-4825F211B953}"/>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9cb0bbf259594b1f" action="ppaction://hlinksldjump"/>
              </a:rPr>
              <a:t>Previous menu</a:t>
            </a:r>
          </a:p>
        </p:txBody>
      </p:sp>
      <p:sp>
        <p:nvSpPr>
          <p:cNvPr id="22" name="interactive-menu-next">
            <a:extLst xmlns:a="http://schemas.openxmlformats.org/drawingml/2006/main">
              <a:ext uri="{FF2B5EF4-FFF2-40B4-BE49-F238E27FC236}">
                <a16:creationId xmlns:a16="http://schemas.microsoft.com/office/drawing/2014/main" id="{51180D83-6359-4580-952A-7CB21769B3F3}"/>
              </a:ext>
            </a:extLst>
          </p:cNvPr>
          <p:cNvSpPr>
            <a:spLocks xmlns:a="http://schemas.openxmlformats.org/drawingml/2006/main" noGrp="1"/>
          </p:cNvSpPr>
          <p:nvPr/>
        </p:nvSpPr>
        <p:spPr>
          <a:xfrm xmlns:a="http://schemas.openxmlformats.org/drawingml/2006/main">
            <a:off x="5143500" y="6467475"/>
            <a:ext cx="1809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ed7b5da9883c40a6" action="ppaction://hlinksldjump"/>
              </a:rPr>
              <a:t>Next menu</a:t>
            </a:r>
          </a:p>
        </p:txBody>
      </p:sp>
      <p:sp>
        <p:nvSpPr>
          <p:cNvPr id="23" name="interactive-online-source">
            <a:extLst xmlns:a="http://schemas.openxmlformats.org/drawingml/2006/main">
              <a:ext uri="{FF2B5EF4-FFF2-40B4-BE49-F238E27FC236}">
                <a16:creationId xmlns:a16="http://schemas.microsoft.com/office/drawing/2014/main" id="{2376BB87-7246-4731-9200-DD50A287C281}"/>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3f2650eaaf1f42b9"/>
              </a:rPr>
              <a:t>Online lesson</a:t>
            </a:r>
          </a:p>
        </p:txBody>
      </p:sp>
    </p:spTree>
    <p:extLst>
      <p:ext uri="{BB962C8B-B14F-4D97-AF65-F5344CB8AC3E}">
        <p14:creationId xmlns:p14="http://schemas.microsoft.com/office/powerpoint/2010/main" val="1763252241"/>
      </p:ext>
    </p:extLst>
  </p:cSld>
</p:sld>
</file>

<file path=ppt/slides/slide43.xml><?xml version="1.0" encoding="utf-8"?>
<p:sld xmlns:p="http://schemas.openxmlformats.org/presentationml/2006/main">
  <p:cSld>
    <p:bg>
      <p:bgPr>
        <a:solidFill xmlns:a="http://schemas.openxmlformats.org/drawingml/2006/main">
          <a:srgbClr val="F7FBFF"/>
        </a:solidFill>
      </p:bgPr>
    </p:bg>
    <p:spTree>
      <p:nvGrpSpPr>
        <p:cNvPr id="1" name=""/>
        <p:cNvGrpSpPr/>
        <p:nvPr/>
      </p:nvGrpSpPr>
      <p:grpSpPr>
        <a:xfrm xmlns:a="http://schemas.openxmlformats.org/drawingml/2006/main"/>
      </p:grpSpPr>
      <p:sp>
        <p:nvSpPr>
          <p:cNvPr id="15" name="interactive-menu-title">
            <a:extLst xmlns:a="http://schemas.openxmlformats.org/drawingml/2006/main">
              <a:ext uri="{FF2B5EF4-FFF2-40B4-BE49-F238E27FC236}">
                <a16:creationId xmlns:a16="http://schemas.microsoft.com/office/drawing/2014/main" id="{126391C5-F527-4D4D-B5B8-866D953258B3}"/>
              </a:ext>
            </a:extLst>
          </p:cNvPr>
          <p:cNvSpPr>
            <a:spLocks xmlns:a="http://schemas.openxmlformats.org/drawingml/2006/main" noGrp="1"/>
          </p:cNvSpPr>
          <p:nvPr/>
        </p:nvSpPr>
        <p:spPr>
          <a:xfrm xmlns:a="http://schemas.openxmlformats.org/drawingml/2006/main">
            <a:off x="533400" y="342900"/>
            <a:ext cx="106680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3300" b="1">
                <a:solidFill>
                  <a:srgbClr val="102C4A"/>
                </a:solidFill>
                <a:latin typeface="Arial"/>
                <a:ea typeface="Arial"/>
                <a:cs typeface="Arial"/>
              </a:defRPr>
            </a:defPPr>
          </a:lstStyle>
          <a:p xmlns:a="http://schemas.openxmlformats.org/drawingml/2006/main">
            <a:pPr>
              <a:defRPr sz="3300" b="1">
                <a:solidFill>
                  <a:srgbClr val="102C4A"/>
                </a:solidFill>
                <a:latin typeface="Arial"/>
                <a:ea typeface="Arial"/>
                <a:cs typeface="Arial"/>
              </a:defRPr>
            </a:pPr>
            <a:r>
              <a:rPr sz="3300" b="1">
                <a:solidFill>
                  <a:srgbClr val="102C4A"/>
                </a:solidFill>
                <a:latin typeface="Arial"/>
                <a:ea typeface="Arial"/>
                <a:cs typeface="Arial"/>
              </a:rPr>
              <a:t>Lesson menu</a:t>
            </a:r>
          </a:p>
        </p:txBody>
      </p:sp>
      <p:sp>
        <p:nvSpPr>
          <p:cNvPr id="2" name="interactive-menu-topic">
            <a:extLst xmlns:a="http://schemas.openxmlformats.org/drawingml/2006/main">
              <a:ext uri="{FF2B5EF4-FFF2-40B4-BE49-F238E27FC236}">
                <a16:creationId xmlns:a16="http://schemas.microsoft.com/office/drawing/2014/main" id="{7CB404F5-8B10-45EA-A02F-9F24E23306B0}"/>
              </a:ext>
            </a:extLst>
          </p:cNvPr>
          <p:cNvSpPr>
            <a:spLocks xmlns:a="http://schemas.openxmlformats.org/drawingml/2006/main" noGrp="1"/>
          </p:cNvSpPr>
          <p:nvPr/>
        </p:nvSpPr>
        <p:spPr>
          <a:xfrm xmlns:a="http://schemas.openxmlformats.org/drawingml/2006/main">
            <a:off x="533400" y="914400"/>
            <a:ext cx="11049000"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2025" b="0">
                <a:solidFill>
                  <a:srgbClr val="3E5875"/>
                </a:solidFill>
                <a:latin typeface="Arial"/>
                <a:ea typeface="Arial"/>
                <a:cs typeface="Arial"/>
              </a:defRPr>
            </a:defPPr>
          </a:lstStyle>
          <a:p xmlns:a="http://schemas.openxmlformats.org/drawingml/2006/main">
            <a:pPr>
              <a:defRPr sz="2025" b="0">
                <a:solidFill>
                  <a:srgbClr val="3E5875"/>
                </a:solidFill>
                <a:latin typeface="Arial"/>
                <a:ea typeface="Arial"/>
                <a:cs typeface="Arial"/>
              </a:defRPr>
            </a:pPr>
            <a:r>
              <a:rPr sz="2025" b="0">
                <a:solidFill>
                  <a:srgbClr val="3E5875"/>
                </a:solidFill>
                <a:latin typeface="Arial"/>
                <a:ea typeface="Arial"/>
                <a:cs typeface="Arial"/>
              </a:rPr>
              <a:t>University Physics II · Midterm Examination</a:t>
            </a:r>
          </a:p>
        </p:txBody>
      </p:sp>
      <p:sp>
        <p:nvSpPr>
          <p:cNvPr id="3" name="interactive-menu-row-1">
            <a:extLst xmlns:a="http://schemas.openxmlformats.org/drawingml/2006/main">
              <a:ext uri="{FF2B5EF4-FFF2-40B4-BE49-F238E27FC236}">
                <a16:creationId xmlns:a16="http://schemas.microsoft.com/office/drawing/2014/main" id="{2CDE42C3-1CB3-445A-944B-E4AA2C2EF882}"/>
              </a:ext>
            </a:extLst>
          </p:cNvPr>
          <p:cNvSpPr>
            <a:spLocks xmlns:a="http://schemas.openxmlformats.org/drawingml/2006/main" noGrp="1"/>
          </p:cNvSpPr>
          <p:nvPr/>
        </p:nvSpPr>
        <p:spPr>
          <a:xfrm xmlns:a="http://schemas.openxmlformats.org/drawingml/2006/main">
            <a:off x="533400" y="15716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b152dae2d2848b3" action="ppaction://hlinksldjump"/>
              </a:rPr>
              <a:t>33. Answer 12 (cont.)</a:t>
            </a:r>
          </a:p>
        </p:txBody>
      </p:sp>
      <p:sp>
        <p:nvSpPr>
          <p:cNvPr id="4" name="interactive-menu-row-2">
            <a:extLst xmlns:a="http://schemas.openxmlformats.org/drawingml/2006/main">
              <a:ext uri="{FF2B5EF4-FFF2-40B4-BE49-F238E27FC236}">
                <a16:creationId xmlns:a16="http://schemas.microsoft.com/office/drawing/2014/main" id="{E0603A30-EDB8-4787-B981-8AEC69759C98}"/>
              </a:ext>
            </a:extLst>
          </p:cNvPr>
          <p:cNvSpPr>
            <a:spLocks xmlns:a="http://schemas.openxmlformats.org/drawingml/2006/main" noGrp="1"/>
          </p:cNvSpPr>
          <p:nvPr/>
        </p:nvSpPr>
        <p:spPr>
          <a:xfrm xmlns:a="http://schemas.openxmlformats.org/drawingml/2006/main">
            <a:off x="533400" y="21240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efab5c111dc84ed3" action="ppaction://hlinksldjump"/>
              </a:rPr>
              <a:t>34. Question 13</a:t>
            </a:r>
          </a:p>
        </p:txBody>
      </p:sp>
      <p:sp>
        <p:nvSpPr>
          <p:cNvPr id="5" name="interactive-menu-row-3">
            <a:extLst xmlns:a="http://schemas.openxmlformats.org/drawingml/2006/main">
              <a:ext uri="{FF2B5EF4-FFF2-40B4-BE49-F238E27FC236}">
                <a16:creationId xmlns:a16="http://schemas.microsoft.com/office/drawing/2014/main" id="{2F816FC1-C56A-4BEE-97E9-97F9157E1C42}"/>
              </a:ext>
            </a:extLst>
          </p:cNvPr>
          <p:cNvSpPr>
            <a:spLocks xmlns:a="http://schemas.openxmlformats.org/drawingml/2006/main" noGrp="1"/>
          </p:cNvSpPr>
          <p:nvPr/>
        </p:nvSpPr>
        <p:spPr>
          <a:xfrm xmlns:a="http://schemas.openxmlformats.org/drawingml/2006/main">
            <a:off x="533400" y="26765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d7a5b930de340a6" action="ppaction://hlinksldjump"/>
              </a:rPr>
              <a:t>35. Question 13 (cont.)</a:t>
            </a:r>
          </a:p>
        </p:txBody>
      </p:sp>
      <p:sp>
        <p:nvSpPr>
          <p:cNvPr id="6" name="interactive-menu-row-4">
            <a:extLst xmlns:a="http://schemas.openxmlformats.org/drawingml/2006/main">
              <a:ext uri="{FF2B5EF4-FFF2-40B4-BE49-F238E27FC236}">
                <a16:creationId xmlns:a16="http://schemas.microsoft.com/office/drawing/2014/main" id="{98FD45AB-1828-4AEA-850C-DB96313ABABF}"/>
              </a:ext>
            </a:extLst>
          </p:cNvPr>
          <p:cNvSpPr>
            <a:spLocks xmlns:a="http://schemas.openxmlformats.org/drawingml/2006/main" noGrp="1"/>
          </p:cNvSpPr>
          <p:nvPr/>
        </p:nvSpPr>
        <p:spPr>
          <a:xfrm xmlns:a="http://schemas.openxmlformats.org/drawingml/2006/main">
            <a:off x="533400" y="32289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9273744e27e54a0c" action="ppaction://hlinksldjump"/>
              </a:rPr>
              <a:t>36. Answer 13</a:t>
            </a:r>
          </a:p>
        </p:txBody>
      </p:sp>
      <p:sp>
        <p:nvSpPr>
          <p:cNvPr id="7" name="interactive-menu-row-5">
            <a:extLst xmlns:a="http://schemas.openxmlformats.org/drawingml/2006/main">
              <a:ext uri="{FF2B5EF4-FFF2-40B4-BE49-F238E27FC236}">
                <a16:creationId xmlns:a16="http://schemas.microsoft.com/office/drawing/2014/main" id="{858DD044-0CC9-4E31-9B8A-C835655C5376}"/>
              </a:ext>
            </a:extLst>
          </p:cNvPr>
          <p:cNvSpPr>
            <a:spLocks xmlns:a="http://schemas.openxmlformats.org/drawingml/2006/main" noGrp="1"/>
          </p:cNvSpPr>
          <p:nvPr/>
        </p:nvSpPr>
        <p:spPr>
          <a:xfrm xmlns:a="http://schemas.openxmlformats.org/drawingml/2006/main">
            <a:off x="533400" y="37814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ff9b477e56314873" action="ppaction://hlinksldjump"/>
              </a:rPr>
              <a:t>37. Answer 13 (cont.)</a:t>
            </a:r>
          </a:p>
        </p:txBody>
      </p:sp>
      <p:sp>
        <p:nvSpPr>
          <p:cNvPr id="8" name="interactive-menu-row-6">
            <a:extLst xmlns:a="http://schemas.openxmlformats.org/drawingml/2006/main">
              <a:ext uri="{FF2B5EF4-FFF2-40B4-BE49-F238E27FC236}">
                <a16:creationId xmlns:a16="http://schemas.microsoft.com/office/drawing/2014/main" id="{43DF4066-1BFC-4207-BA1A-C4E833F82466}"/>
              </a:ext>
            </a:extLst>
          </p:cNvPr>
          <p:cNvSpPr>
            <a:spLocks xmlns:a="http://schemas.openxmlformats.org/drawingml/2006/main" noGrp="1"/>
          </p:cNvSpPr>
          <p:nvPr/>
        </p:nvSpPr>
        <p:spPr>
          <a:xfrm xmlns:a="http://schemas.openxmlformats.org/drawingml/2006/main">
            <a:off x="533400" y="43338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7371ab45349c403e" action="ppaction://hlinksldjump"/>
              </a:rPr>
              <a:t>38. Answer 13 (cont.)</a:t>
            </a:r>
          </a:p>
        </p:txBody>
      </p:sp>
      <p:sp>
        <p:nvSpPr>
          <p:cNvPr id="9" name="interactive-menu-row-7">
            <a:extLst xmlns:a="http://schemas.openxmlformats.org/drawingml/2006/main">
              <a:ext uri="{FF2B5EF4-FFF2-40B4-BE49-F238E27FC236}">
                <a16:creationId xmlns:a16="http://schemas.microsoft.com/office/drawing/2014/main" id="{BE1DB139-4DE3-4989-B58F-C92201FB1D5A}"/>
              </a:ext>
            </a:extLst>
          </p:cNvPr>
          <p:cNvSpPr>
            <a:spLocks xmlns:a="http://schemas.openxmlformats.org/drawingml/2006/main" noGrp="1"/>
          </p:cNvSpPr>
          <p:nvPr/>
        </p:nvSpPr>
        <p:spPr>
          <a:xfrm xmlns:a="http://schemas.openxmlformats.org/drawingml/2006/main">
            <a:off x="533400" y="488632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2b976e5eeae64e85" action="ppaction://hlinksldjump"/>
              </a:rPr>
              <a:t>39. Command words</a:t>
            </a:r>
          </a:p>
        </p:txBody>
      </p:sp>
      <p:sp>
        <p:nvSpPr>
          <p:cNvPr id="10" name="interactive-menu-row-8">
            <a:extLst xmlns:a="http://schemas.openxmlformats.org/drawingml/2006/main">
              <a:ext uri="{FF2B5EF4-FFF2-40B4-BE49-F238E27FC236}">
                <a16:creationId xmlns:a16="http://schemas.microsoft.com/office/drawing/2014/main" id="{0FEA449E-F17C-48ED-8C0E-8353F6FB1A1A}"/>
              </a:ext>
            </a:extLst>
          </p:cNvPr>
          <p:cNvSpPr>
            <a:spLocks xmlns:a="http://schemas.openxmlformats.org/drawingml/2006/main" noGrp="1"/>
          </p:cNvSpPr>
          <p:nvPr/>
        </p:nvSpPr>
        <p:spPr>
          <a:xfrm xmlns:a="http://schemas.openxmlformats.org/drawingml/2006/main">
            <a:off x="533400" y="5438775"/>
            <a:ext cx="542925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725" b="0">
                <a:solidFill>
                  <a:srgbClr val="005FCB"/>
                </a:solidFill>
                <a:latin typeface="Arial"/>
                <a:ea typeface="Arial"/>
                <a:cs typeface="Arial"/>
              </a:defRPr>
            </a:defPPr>
          </a:lstStyle>
          <a:p xmlns:a="http://schemas.openxmlformats.org/drawingml/2006/main">
            <a:pPr>
              <a:defRPr sz="1725" b="0">
                <a:solidFill>
                  <a:srgbClr val="005FCB"/>
                </a:solidFill>
                <a:latin typeface="Arial"/>
                <a:ea typeface="Arial"/>
                <a:cs typeface="Arial"/>
              </a:defRPr>
            </a:pPr>
            <a:r>
              <a:rPr sz="1725" b="0" u="sng">
                <a:solidFill>
                  <a:srgbClr val="005FCB"/>
                </a:solidFill>
                <a:latin typeface="Arial"/>
                <a:ea typeface="Arial"/>
                <a:cs typeface="Arial"/>
                <a:hlinkClick xmlns:r="http://schemas.openxmlformats.org/officeDocument/2006/relationships" r:id="Rb02ed75f433b459f" action="ppaction://hlinksldjump"/>
              </a:rPr>
              <a:t>40. Command words</a:t>
            </a:r>
          </a:p>
        </p:txBody>
      </p:sp>
      <p:sp>
        <p:nvSpPr>
          <p:cNvPr id="11" name="interactive-menu-help">
            <a:extLst xmlns:a="http://schemas.openxmlformats.org/drawingml/2006/main">
              <a:ext uri="{FF2B5EF4-FFF2-40B4-BE49-F238E27FC236}">
                <a16:creationId xmlns:a16="http://schemas.microsoft.com/office/drawing/2014/main" id="{42FFDB4C-2C5F-4A05-A567-FD38B4FBACD3}"/>
              </a:ext>
            </a:extLst>
          </p:cNvPr>
          <p:cNvSpPr>
            <a:spLocks xmlns:a="http://schemas.openxmlformats.org/drawingml/2006/main" noGrp="1"/>
          </p:cNvSpPr>
          <p:nvPr/>
        </p:nvSpPr>
        <p:spPr>
          <a:xfrm xmlns:a="http://schemas.openxmlformats.org/drawingml/2006/main">
            <a:off x="533400" y="6067425"/>
            <a:ext cx="1104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425" b="0">
                <a:solidFill>
                  <a:srgbClr val="3E5875"/>
                </a:solidFill>
                <a:latin typeface="Arial"/>
                <a:ea typeface="Arial"/>
                <a:cs typeface="Arial"/>
              </a:defRPr>
            </a:defPPr>
          </a:lstStyle>
          <a:p xmlns:a="http://schemas.openxmlformats.org/drawingml/2006/main">
            <a:pPr>
              <a:defRPr sz="1425" b="0">
                <a:solidFill>
                  <a:srgbClr val="3E5875"/>
                </a:solidFill>
                <a:latin typeface="Arial"/>
                <a:ea typeface="Arial"/>
                <a:cs typeface="Arial"/>
              </a:defRPr>
            </a:pPr>
            <a:r>
              <a:rPr sz="1425" b="0">
                <a:solidFill>
                  <a:srgbClr val="3E5875"/>
                </a:solidFill>
                <a:latin typeface="Arial"/>
                <a:ea typeface="Arial"/>
                <a:cs typeface="Arial"/>
              </a:rPr>
              <a:t>Space advances existing reveals. Next slide changes slides directly.</a:t>
            </a:r>
          </a:p>
        </p:txBody>
      </p:sp>
      <p:sp>
        <p:nvSpPr>
          <p:cNvPr id="12" name="interactive-menu-resume">
            <a:extLst xmlns:a="http://schemas.openxmlformats.org/drawingml/2006/main">
              <a:ext uri="{FF2B5EF4-FFF2-40B4-BE49-F238E27FC236}">
                <a16:creationId xmlns:a16="http://schemas.microsoft.com/office/drawing/2014/main" id="{EC1D1CC7-6DD2-4389-AAD1-D03140F06D74}"/>
              </a:ext>
            </a:extLst>
          </p:cNvPr>
          <p:cNvSpPr>
            <a:spLocks xmlns:a="http://schemas.openxmlformats.org/drawingml/2006/main" noGrp="1"/>
          </p:cNvSpPr>
          <p:nvPr/>
        </p:nvSpPr>
        <p:spPr>
          <a:xfrm xmlns:a="http://schemas.openxmlformats.org/drawingml/2006/main">
            <a:off x="533400" y="6467475"/>
            <a:ext cx="16668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1">
                <a:solidFill>
                  <a:srgbClr val="005FCB"/>
                </a:solidFill>
                <a:latin typeface="Arial"/>
                <a:ea typeface="Arial"/>
                <a:cs typeface="Arial"/>
              </a:defRPr>
            </a:defPPr>
          </a:lstStyle>
          <a:p xmlns:a="http://schemas.openxmlformats.org/drawingml/2006/main">
            <a:pPr>
              <a:defRPr sz="1650" b="1">
                <a:solidFill>
                  <a:srgbClr val="005FCB"/>
                </a:solidFill>
                <a:latin typeface="Arial"/>
                <a:ea typeface="Arial"/>
                <a:cs typeface="Arial"/>
              </a:defRPr>
            </a:pPr>
            <a:r>
              <a:rPr sz="1650" b="1" u="sng">
                <a:solidFill>
                  <a:srgbClr val="005FCB"/>
                </a:solidFill>
                <a:latin typeface="Arial"/>
                <a:ea typeface="Arial"/>
                <a:cs typeface="Arial"/>
                <a:hlinkClick xmlns:r="http://schemas.openxmlformats.org/officeDocument/2006/relationships" r:id="R784478775655481e" action="ppaction://hlinksldjump"/>
              </a:rPr>
              <a:t>Start lesson</a:t>
            </a:r>
          </a:p>
        </p:txBody>
      </p:sp>
      <p:sp>
        <p:nvSpPr>
          <p:cNvPr id="13" name="interactive-menu-previous">
            <a:extLst xmlns:a="http://schemas.openxmlformats.org/drawingml/2006/main">
              <a:ext uri="{FF2B5EF4-FFF2-40B4-BE49-F238E27FC236}">
                <a16:creationId xmlns:a16="http://schemas.microsoft.com/office/drawing/2014/main" id="{9F8FCAE8-4297-4D6F-96E6-B7089F961808}"/>
              </a:ext>
            </a:extLst>
          </p:cNvPr>
          <p:cNvSpPr>
            <a:spLocks xmlns:a="http://schemas.openxmlformats.org/drawingml/2006/main" noGrp="1"/>
          </p:cNvSpPr>
          <p:nvPr/>
        </p:nvSpPr>
        <p:spPr>
          <a:xfrm xmlns:a="http://schemas.openxmlformats.org/drawingml/2006/main">
            <a:off x="2686050" y="6467475"/>
            <a:ext cx="223837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7b37e46974e243dd" action="ppaction://hlinksldjump"/>
              </a:rPr>
              <a:t>Previous menu</a:t>
            </a:r>
          </a:p>
        </p:txBody>
      </p:sp>
      <p:sp>
        <p:nvSpPr>
          <p:cNvPr id="14" name="interactive-online-source">
            <a:extLst xmlns:a="http://schemas.openxmlformats.org/drawingml/2006/main">
              <a:ext uri="{FF2B5EF4-FFF2-40B4-BE49-F238E27FC236}">
                <a16:creationId xmlns:a16="http://schemas.microsoft.com/office/drawing/2014/main" id="{D710C03B-FF57-4027-A734-F16FE717CC31}"/>
              </a:ext>
            </a:extLst>
          </p:cNvPr>
          <p:cNvSpPr>
            <a:spLocks xmlns:a="http://schemas.openxmlformats.org/drawingml/2006/main" noGrp="1"/>
          </p:cNvSpPr>
          <p:nvPr/>
        </p:nvSpPr>
        <p:spPr>
          <a:xfrm xmlns:a="http://schemas.openxmlformats.org/drawingml/2006/main">
            <a:off x="9477375" y="6467475"/>
            <a:ext cx="2143125"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ctr"/>
          <a:lstStyle xmlns:a="http://schemas.openxmlformats.org/drawingml/2006/main">
            <a:defPPr>
              <a:defRPr sz="1650" b="0">
                <a:solidFill>
                  <a:srgbClr val="005FCB"/>
                </a:solidFill>
                <a:latin typeface="Arial"/>
                <a:ea typeface="Arial"/>
                <a:cs typeface="Arial"/>
              </a:defRPr>
            </a:defPPr>
          </a:lstStyle>
          <a:p xmlns:a="http://schemas.openxmlformats.org/drawingml/2006/main">
            <a:pPr>
              <a:defRPr sz="1650" b="0">
                <a:solidFill>
                  <a:srgbClr val="005FCB"/>
                </a:solidFill>
                <a:latin typeface="Arial"/>
                <a:ea typeface="Arial"/>
                <a:cs typeface="Arial"/>
              </a:defRPr>
            </a:pPr>
            <a:r>
              <a:rPr sz="1650" b="0" u="sng">
                <a:solidFill>
                  <a:srgbClr val="005FCB"/>
                </a:solidFill>
                <a:latin typeface="Arial"/>
                <a:ea typeface="Arial"/>
                <a:cs typeface="Arial"/>
                <a:hlinkClick xmlns:r="http://schemas.openxmlformats.org/officeDocument/2006/relationships" r:id="R019d8214030046f3"/>
              </a:rPr>
              <a:t>Online lesson</a:t>
            </a:r>
          </a:p>
        </p:txBody>
      </p:sp>
    </p:spTree>
    <p:extLst>
      <p:ext uri="{BB962C8B-B14F-4D97-AF65-F5344CB8AC3E}">
        <p14:creationId xmlns:p14="http://schemas.microsoft.com/office/powerpoint/2010/main" val="1400890285"/>
      </p:ext>
    </p:extLst>
  </p:cSld>
</p:sld>
</file>

<file path=ppt/theme/theme1.xml><?xml version="1.0" encoding="utf-8"?>
<a:theme xmlns:a="http://schemas.openxmlformats.org/drawingml/2006/main" name="GioPhysic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ppt/theme/theme2.xml><?xml version="1.0" encoding="utf-8"?>
<a:theme xmlns:a="http://schemas.openxmlformats.org/drawingml/2006/main" name="GioPhysics Notes">
  <a:themeElements>
    <a:clrScheme name="GioPhysics">
      <a:dk1>
        <a:srgbClr val="102E29"/>
      </a:dk1>
      <a:lt1>
        <a:srgbClr val="F3EFDF"/>
      </a:lt1>
      <a:dk2>
        <a:srgbClr val="4C5F59"/>
      </a:dk2>
      <a:lt2>
        <a:srgbClr val="C6C8BB"/>
      </a:lt2>
      <a:accent1>
        <a:srgbClr val="EF5C3E"/>
      </a:accent1>
      <a:accent2>
        <a:srgbClr val="E0A93F"/>
      </a:accent2>
      <a:accent3>
        <a:srgbClr val="102E29"/>
      </a:accent3>
      <a:accent4>
        <a:srgbClr val="4C5F59"/>
      </a:accent4>
      <a:accent5>
        <a:srgbClr val="C6C8BB"/>
      </a:accent5>
      <a:accent6>
        <a:srgbClr val="F3EFDF"/>
      </a:accent6>
      <a:hlink>
        <a:srgbClr val="EF5C3E"/>
      </a:hlink>
      <a:folHlink>
        <a:srgbClr val="4C5F59"/>
      </a:folHlink>
    </a:clrScheme>
    <a:fontScheme name="GioPhysics">
      <a:majorFont>
        <a:latin typeface="Arial"/>
        <a:ea typeface=""/>
        <a:cs typeface=""/>
      </a:majorFont>
      <a:minorFont>
        <a:latin typeface="Arial"/>
        <a:ea typeface=""/>
        <a:cs typeface=""/>
      </a:minorFont>
    </a:fontScheme>
    <a:fmtScheme name="GioPhysics">
      <a:fillStyleLst>
        <a:solidFill>
          <a:schemeClr val="phClr"/>
        </a:solidFill>
        <a:solidFill>
          <a:schemeClr val="phClr"/>
        </a:solidFill>
        <a:solidFill>
          <a:schemeClr val="phClr"/>
        </a:solidFill>
      </a:fillStyleLst>
      <a:lnStyleLst>
        <a:ln w="9525">
          <a:solidFill>
            <a:schemeClr val="phClr"/>
          </a:solidFill>
          <a:prstDash val="solid"/>
        </a:ln>
        <a:ln w="12700">
          <a:solidFill>
            <a:schemeClr val="phClr"/>
          </a:solidFill>
          <a:prstDash val="solid"/>
        </a:ln>
        <a:ln w="19050">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Application>GioPhysics gen-exam-pptx</Application>
  <DocSecurity>0</DocSecurity>
  <PresentationFormat>Widescreen</PresentationFormat>
  <Slides>43</Slides>
  <Notes>40</Notes>
  <HiddenSlides>0</HiddenSlides>
  <MMClips>0</MMClips>
  <ScaleCrop>false</ScaleCrop>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University — University Physics II · Midterm Examination</dc:title>
  <dc:subject>University Physics II — Midterm examination</dc:subject>
  <dc:creator>GioPhysics</dc:creator>
  <cp:keywords>practice paper, University, GioPhysics University Physics · Physics I–V, Quantum Mechanics I–II, Advanced QM and QFT I</cp:keywords>
  <dc:description>Written by GioPhysics from its own University Physics course maps. These are practice examinations in a university style: they are not the examinations of any university, contain no past-paper questions, and carry no academic credit. For a course you are taking, your instructor's syllabus and past papers remain the authority.</dc:description>
  <cp:lastModifiedBy>GioPhysics</cp:lastModifiedBy>
  <dcterms:created xsi:type="dcterms:W3CDTF">2026-01-01T00:00:00Z</dcterms:created>
  <dcterms:modified xsi:type="dcterms:W3CDTF">2026-01-01T00:00:00Z</dcterms:modified>
</cp:coreProperties>
</file>