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5.xml" ContentType="application/vnd.openxmlformats-officedocument.presentationml.slide+xml"/>
  <Override PartName="/ppt/notesSlides/interactive-notesSlide1.xml" ContentType="application/vnd.openxmlformats-officedocument.presentationml.notesSlide+xml"/>
  <Override PartName="/ppt/slides/slide56.xml" ContentType="application/vnd.openxmlformats-officedocument.presentationml.slide+xml"/>
  <Override PartName="/ppt/notesSlides/interactive-notesSlide2.xml" ContentType="application/vnd.openxmlformats-officedocument.presentationml.notesSlide+xml"/>
  <Override PartName="/ppt/slides/slide57.xml" ContentType="application/vnd.openxmlformats-officedocument.presentationml.slide+xml"/>
  <Override PartName="/ppt/notesSlides/interactive-notesSlide3.xml" ContentType="application/vnd.openxmlformats-officedocument.presentationml.notesSlide+xml"/>
  <Override PartName="/ppt/slides/slide58.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xmlns:r="http://schemas.openxmlformats.org/officeDocument/2006/relationships" id="310" r:id="rIdGioMenu1"/>
    <p:sldId xmlns:r="http://schemas.openxmlformats.org/officeDocument/2006/relationships" id="311" r:id="rIdGioMenu2"/>
    <p:sldId xmlns:r="http://schemas.openxmlformats.org/officeDocument/2006/relationships" id="312" r:id="rIdGioMenu3"/>
    <p:sldId xmlns:r="http://schemas.openxmlformats.org/officeDocument/2006/relationships" id="313"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theme" Target="theme/theme1.xml"/><Relationship Id="rIdGioMenu1" Type="http://schemas.openxmlformats.org/officeDocument/2006/relationships/slide" Target="/ppt/slides/slide55.xml"/><Relationship Id="rIdGioMenu2" Type="http://schemas.openxmlformats.org/officeDocument/2006/relationships/slide" Target="/ppt/slides/slide56.xml"/><Relationship Id="rIdGioMenu3" Type="http://schemas.openxmlformats.org/officeDocument/2006/relationships/slide" Target="/ppt/slides/slide57.xml"/><Relationship Id="rIdGioMenu4" Type="http://schemas.openxmlformats.org/officeDocument/2006/relationships/slide" Target="/ppt/slides/slide58.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93afdf883e3b4881" Type="http://schemas.openxmlformats.org/officeDocument/2006/relationships/slide" Target="/ppt/slides/slide55.xml"/><Relationship Id="R558e52ef32214803"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f151054c097f458a" Type="http://schemas.openxmlformats.org/officeDocument/2006/relationships/slide" Target="/ppt/slides/slide56.xml"/><Relationship Id="R9d1dadf365fb41de"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333a0ef59c3548dd" Type="http://schemas.openxmlformats.org/officeDocument/2006/relationships/slide" Target="/ppt/slides/slide57.xml"/><Relationship Id="Rcda36cd48d1243da"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878322a833334641" Type="http://schemas.openxmlformats.org/officeDocument/2006/relationships/slide" Target="/ppt/slides/slide58.xml"/><Relationship Id="R914fb03036144098"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6.09 rad/s</a:t>
            </a:r>
          </a:p>
          <a:p>
            <a:pPr marL="0" indent="0">
              <a:buNone/>
            </a:pPr>
            <a:r>
              <a:rPr lang="en-GB" sz="1200" dirty="0"/>
              <a:t>[Distractors] Equilibrium is where dU/dx = −2A/x³ + B/x² = 0, at x₀ = 2A/B = 0.600 m, and the effective spring constant is the curvature there: U″(x₀) = 6A/x₀⁴ − 2B/x₀³ = 16.67 − 11.11 = 5.56 J/m², so ω = √(U″/m) = 6.09 rad/s. A is the same result converted to a frequency, f = ω/2π = 0.969 Hz, and then labelled in rad/s, a units slip that costs the whole mark. C keeps only the curvature of the repulsive term, 6A/x₀⁴, as if the attractive term were a constant offset; but −B/x has a curvature of its own, −2B/x³, and it softens the well. D differentiates the attractive term with the wrong sign, adding 11.11 J/m² instead of subtracting it. A candidate who remembers that the attraction is what creates the minimum, and so must reduce the stiffness below that of the repulsion alone, rejects both C and D at once.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y = A exp[−(x² + v²t²)/b²]</a:t>
            </a:r>
          </a:p>
          <a:p>
            <a:pPr marL="0" indent="0">
              <a:buNone/>
            </a:pPr>
            <a:r>
              <a:rPr lang="en-GB" sz="1200" dirty="0"/>
              <a:t>[Distractors] D contains vt, but only inside x² + v²t², which is not a function of x − vt or of x + vt. Differentiating, ∂²y/∂x² = (4x²/b⁴ − 2/b²)y while (1/v²)∂²y/∂t² = (4v²t²/b⁴ − 2/b²)y, and the two agree only on the lines x = ±vt, so D fails. A is tempting to reject because it is a product that does not travel, but it is a standing wave: ∂²y/∂x² = −k²y and (1/v²)∂²y/∂t² = −(ω²/v²)y = −k²y, so it satisfies the equation. B is not sinusoidal, and a candidate who has met only harmonic waves may reject it, but any twice-differentiable function of x + vt is a solution; this one is a pulse moving in the −x direction. C is the sum of two travelling-wave solutions, and because the wave equation is linear any sum of solutions is a solution; it equals 2A sin(kx) cos(ωt), another standing wave. The item rewards testing each function against the equation rather than judging it by its appearance.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Separation 75.0 mm; diameter 8.00 mm</a:t>
            </a:r>
          </a:p>
          <a:p>
            <a:pPr marL="0" indent="0">
              <a:buNone/>
            </a:pPr>
            <a:r>
              <a:rPr lang="en-GB" sz="1200" dirty="0"/>
              <a:t>[Distractors] The diverging lens spreads the collimated beam so that it appears to come from that lens's focal point, a virtual point source 25.0 mm in front of it. The converging lens collimates light from a point source only if the source sits at its own focal point, 100 mm in front of it, so the lenses must be 100 mm − 25.0 mm = 75.0 mm apart; similar triangles from the virtual source then give a diameter of 2.00 mm × 100 mm/25.0 mm = 8.00 mm. A adds the magnitudes of the focal lengths, which is the separation of a Keplerian expander made from two converging lenses; with a diverging first lens the virtual source would then be 150 mm from the converging lens, beyond its focal point, and the beam would leave converging. B has the right separation but inverts the ratio of the focal lengths, as though the light ran backwards through the system. D assumes that a beam which is collimated going in and coming out keeps its width, forgetting that the geometry which fixes the separation also scales the beam by f₂/|f₁| = 4.</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36.9°</a:t>
            </a:r>
          </a:p>
          <a:p>
            <a:pPr marL="0" indent="0">
              <a:buNone/>
            </a:pPr>
            <a:r>
              <a:rPr lang="en-GB" sz="1200" dirty="0"/>
              <a:t>[Distractors] Reflected light is completely polarised, parallel to the surface, when the angle of incidence is Brewster's angle, tan θ_B = 1.33, so θ_B = 53.1° measured from the normal to the water, which is vertical. The reflected ray therefore rises at 90° − 53.1° = 36.9° above the horizontal, and the angler looks down along it at 36.9° below the horizontal; the horizontally polarised glare is then perpendicular to the vertical transmission axes and is blocked. A is Brewster's angle itself, reported without converting from the normal to the horizontal. D is the critical angle, arcsin(1/1.33) = 48.8°, which governs light trying to leave the water rather than light reflected from above it, and C is its complement, 41.2°. A check on the key: at Brewster's angle the reflected and refracted rays are perpendicular, and 53.1° + arcsin(sin 53.1°/1.33) = 53.1° + 36.9° = 90°.</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32.1 K</a:t>
            </a:r>
          </a:p>
          <a:p>
            <a:pPr marL="0" indent="0">
              <a:buNone/>
            </a:pPr>
            <a:r>
              <a:rPr lang="en-GB" sz="1200" dirty="0"/>
              <a:t>[Distractors] Since v_rms = √(3RT/M), equal speeds require equal T/M: T_He = 320 K × 4.00/39.9 = 32.1 K. C is the answer of a candidate who remembers that temperature fixes the mean translational kinetic energy per atom and slides from equal kinetic energy to equal speed; at a common temperature the lighter helium atoms move faster, so helium must be colder to match argon. D inverts the mass ratio, heating the lighter gas when it must be cooled. B scales the temperature by the square root of the mass ratio, which would be right only if v_rms were proportional to T/√M rather than to √(T/M).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The internal energy of the gas is unchanged, and its entropy rises by 5.76 J/K.</a:t>
            </a:r>
          </a:p>
          <a:p>
            <a:pPr marL="0" indent="0">
              <a:buNone/>
            </a:pPr>
            <a:r>
              <a:rPr lang="en-GB" sz="1200" dirty="0"/>
              <a:t>[Distractors] In a free expansion the gas pushes against nothing, so W = 0; with Q = 0 as well, ΔU = 0 and an ideal gas keeps its temperature. Entropy is a state function, so ΔS can be found along any reversible path between the same end states, here an isothermal doubling of volume: ΔS = nR ln 2 = 5.76 J/K. A applies ΔS = ∫dQ/T to the actual process, but that integral gives the entropy change only along a reversible path, and a free expansion is irreversible. B imports the result for a reversible adiabatic expansion, in which the gas does work on a piston; expanding into a vacuum, there is nothing to do work on. D gets the gas right and then concludes that insulation keeps the entropy of the universe constant. Insulation means only that the surroundings' entropy is unchanged, so the universe gains the full 5.76 J/K, which is exactly what makes the process irreversible.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21.6 m and 90.0 ns</a:t>
            </a:r>
          </a:p>
          <a:p>
            <a:pPr marL="0" indent="0">
              <a:buNone/>
            </a:pPr>
            <a:r>
              <a:rPr lang="en-GB" sz="1200" dirty="0"/>
              <a:t>[Distractors] The monitors are at rest in the laboratory, so 36.0 m is the proper length, and the bunch measures it contracted by γ = 1/√(1 − 0.800²) = 5/3 to 21.6 m. In the laboratory the trip takes 36.0 m/(2.40 × 10⁸ m/s) = 150 ns, timed by two separated clocks; a clock riding with the bunch is present at both events, so it records the proper time, 150 ns/γ = 90.0 ns. The pair is self-consistent: in the bunch frame the second monitor approaches at 2.40 × 10⁸ m/s and covers 21.6 m in 90.0 ns. B pairs the proper length with the proper time, but 36.0 m at 0.800c takes 150 ns, so the two cannot hold in one frame. C contracts the length but keeps the laboratory time. D is self-consistent, since 60.0 m at 0.800c takes 250 ns, and is the answer of a candidate who multiplied by γ throughout. The remedy is to name the proper quantity first: a proper length is the longest length any inertial frame measures, and a proper time the shortest time between the two events.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4.05 V</a:t>
            </a:r>
          </a:p>
          <a:p>
            <a:pPr marL="0" indent="0">
              <a:buNone/>
            </a:pPr>
            <a:r>
              <a:rPr lang="en-GB" sz="1200" dirty="0"/>
              <a:t>[Distractors] Each photon now carries hc/λ = 1240 eV·nm/200 nm = 6.20 eV, and the most energetic photoelectron leaves with 6.20 eV − 2.15 eV = 4.05 eV, so the stopping potential is 4.05 V. A is the stopping potential for the 400 nm light, from 3.10 eV − 2.15 eV = 0.95 eV, chosen by a candidate who reasons that an unchanged intensity leaves the electron energies unchanged; intensity sets how many photoelectrons are emitted, not their maximum energy. B doubles the old stopping potential because the photon energy doubled, forgetting that the work function is subtracted once from each photon's energy rather than scaling with it. D is the photon energy itself, with the work function left out altogether.</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30.0°</a:t>
            </a:r>
          </a:p>
          <a:p>
            <a:pPr marL="0" indent="0">
              <a:buNone/>
            </a:pPr>
            <a:r>
              <a:rPr lang="en-GB" sz="1200" dirty="0"/>
              <a:t>[Distractors] The magnitude is |L| = √(l(l + 1)) ℏ = √12 ℏ and the largest z-component is L_z = lℏ = 3ℏ, so cos θ = 3/√12 and θ = 30.0°. A is the classical picture, and the answer of a candidate who takes |L| = lℏ; because √(l(l + 1)) always exceeds l, the vector can never lie along the axis, which is the uncertainty principle forbidding L_x and L_y from both vanishing when L_z has a definite value. D takes the inverse sine of the same ratio instead of the inverse cosine. C is the angle for a spin-½ vector, from cos θ = (1/2)/(√3/2), a memorised number that belongs to s = ½ rather than to l = 3.</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π⁺ → μ⁺ + ν_μ</a:t>
            </a:r>
          </a:p>
          <a:p>
            <a:pPr marL="0" indent="0">
              <a:buNone/>
            </a:pPr>
            <a:r>
              <a:rPr lang="en-GB" sz="1200" dirty="0"/>
              <a:t>[Distractors] D conserves charge (+1 → +1), baryon number (0 → 0) and muon lepton number (0 → −1 + 1), and the pion's 139.6 MeV rest energy exceeds the muon's 105.7 MeV, so energy allows it too; it is the pion's dominant decay. A has the right particles apart from the neutrino: lepton number goes from 0 to +2, and the real decay emits an electron antineutrino. B is what happens inside proton-rich nuclei, which is why it tempts, but a free proton at rest has 938.3 MeV, less than the 940.1 MeV of the products, so energy conservation forbids it; inside a nucleus the difference in binding energy pays. C conserves charge, energy and total lepton number, but it turns a muon-type lepton into an electron-type lepton, violating muon and electron lepton numbers separately, and it has never been observed.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Mixing millimetres with metres, or writing 1/s′ = 1/f + 1/s, puts the image well away from the focal plane; the tiny value of s′ − f is itself the check that the units and the sign are right.</a:t>
            </a:r>
          </a:p>
          <a:p>
            <a:pPr marL="0" indent="0">
              <a:buNone/>
            </a:pPr>
            <a:r>
              <a:rPr lang="en-GB" sz="1200" dirty="0"/>
              <a:t>[Examiner note (b)] Multiplying the pixel width by the magnification instead of dividing gives a ground width of order 10⁻¹⁰ m; the image is smaller than the object, so the strip of ground must be far wider than the pixel.</a:t>
            </a:r>
          </a:p>
          <a:p>
            <a:pPr marL="0" indent="0">
              <a:buNone/>
            </a:pPr>
            <a:r>
              <a:rPr lang="en-GB" sz="1200" dirty="0"/>
              <a:t>[Examiner note (c)] Comparing an angle with a pixel width directly is the error; both limits must be put on the ground, or both on the sensor, before they can be compared.</a:t>
            </a:r>
          </a:p>
          <a:p>
            <a:pPr marL="0" indent="0">
              <a:buNone/>
            </a:pPr>
            <a:r>
              <a:rPr lang="en-GB" sz="1200" dirty="0"/>
              <a:t>[Examiner note (d)] Giving only one reflection a phase shift leads to 2n_c t = λ and t = 199 nm, the thickness that maximises reflection; the index sequence has to be checked at both surfaces.</a:t>
            </a:r>
          </a:p>
          <a:p>
            <a:pPr marL="0" indent="0">
              <a:buNone/>
            </a:pPr>
            <a:r>
              <a:rPr lang="en-GB" sz="1200" dirty="0"/>
              <a:t>[Examiner note (e)] Attributing the colour to dispersion in the coating misses the mechanism: the coating is a quarter-wave layer for one wavelength only, and it is the phase condition that changes across the spectrum.</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Mixing millimetres with metres, or writing 1/s′ = 1/f + 1/s, puts the image well away from the focal plane; the tiny value of s′ − f is itself the check that the units and the sign are right.</a:t>
            </a:r>
          </a:p>
          <a:p>
            <a:pPr marL="0" indent="0">
              <a:buNone/>
            </a:pPr>
            <a:r>
              <a:rPr lang="en-GB" sz="1200" dirty="0"/>
              <a:t>[Examiner note (b)] Multiplying the pixel width by the magnification instead of dividing gives a ground width of order 10⁻¹⁰ m; the image is smaller than the object, so the strip of ground must be far wider than the pixel.</a:t>
            </a:r>
          </a:p>
          <a:p>
            <a:pPr marL="0" indent="0">
              <a:buNone/>
            </a:pPr>
            <a:r>
              <a:rPr lang="en-GB" sz="1200" dirty="0"/>
              <a:t>[Examiner note (c)] Comparing an angle with a pixel width directly is the error; both limits must be put on the ground, or both on the sensor, before they can be compared.</a:t>
            </a:r>
          </a:p>
          <a:p>
            <a:pPr marL="0" indent="0">
              <a:buNone/>
            </a:pPr>
            <a:r>
              <a:rPr lang="en-GB" sz="1200" dirty="0"/>
              <a:t>[Examiner note (d)] Giving only one reflection a phase shift leads to 2n_c t = λ and t = 199 nm, the thickness that maximises reflection; the index sequence has to be checked at both surfaces.</a:t>
            </a:r>
          </a:p>
          <a:p>
            <a:pPr marL="0" indent="0">
              <a:buNone/>
            </a:pPr>
            <a:r>
              <a:rPr lang="en-GB" sz="1200" dirty="0"/>
              <a:t>[Examiner note (e)] Attributing the colour to dispersion in the coating misses the mechanism: the coating is a quarter-wave layer for one wavelength only, and it is the phase condition that changes across the spectrum.</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Treating the bob as a point mass gives I = mL² and the simple-pendulum period; the sphere also turns about its own centre as it swings, and the parallel-axis term is the step that captures it.</a:t>
            </a:r>
          </a:p>
          <a:p>
            <a:pPr marL="0" indent="0">
              <a:buNone/>
            </a:pPr>
            <a:r>
              <a:rPr lang="en-GB" sz="1200" dirty="0"/>
              <a:t>[Examiner note (b)] Rounding both periods to 2.00 s hides the whole effect; the difference has to come from the ratio r²/(5L²), not from subtracting rounded periods.</a:t>
            </a:r>
          </a:p>
          <a:p>
            <a:pPr marL="0" indent="0">
              <a:buNone/>
            </a:pPr>
            <a:r>
              <a:rPr lang="en-GB" sz="1200" dirty="0"/>
              <a:t>[Examiner note (c)] Using the amplitude ratio of 2 instead of the energy ratio of 4 doubles the time constant and halves the power; the energy goes as the square of the amplitude.</a:t>
            </a:r>
          </a:p>
          <a:p>
            <a:pPr marL="0" indent="0">
              <a:buNone/>
            </a:pPr>
            <a:r>
              <a:rPr lang="en-GB" sz="1200" dirty="0"/>
              <a:t>[Examiner note (d)] Evaluating the whole correction at 4.50°, 33 s per day, ignores that the clock was regulated at 4.00°; only the change in amplitude matters, and it enters as a difference of squares.</a:t>
            </a:r>
          </a:p>
          <a:p>
            <a:pPr marL="0" indent="0">
              <a:buNone/>
            </a:pPr>
            <a:r>
              <a:rPr lang="en-GB" sz="1200" dirty="0"/>
              <a:t>[Examiner note (e)] Ranking the two corrections by size alone picks the bob; the discriminating point is that a constant error is calibrated away, while a varying one is not.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Treating the bob as a point mass gives I = mL² and the simple-pendulum period; the sphere also turns about its own centre as it swings, and the parallel-axis term is the step that captures it.</a:t>
            </a:r>
          </a:p>
          <a:p>
            <a:pPr marL="0" indent="0">
              <a:buNone/>
            </a:pPr>
            <a:r>
              <a:rPr lang="en-GB" sz="1200" dirty="0"/>
              <a:t>[Examiner note (b)] Rounding both periods to 2.00 s hides the whole effect; the difference has to come from the ratio r²/(5L²), not from subtracting rounded periods.</a:t>
            </a:r>
          </a:p>
          <a:p>
            <a:pPr marL="0" indent="0">
              <a:buNone/>
            </a:pPr>
            <a:r>
              <a:rPr lang="en-GB" sz="1200" dirty="0"/>
              <a:t>[Examiner note (c)] Using the amplitude ratio of 2 instead of the energy ratio of 4 doubles the time constant and halves the power; the energy goes as the square of the amplitude.</a:t>
            </a:r>
          </a:p>
          <a:p>
            <a:pPr marL="0" indent="0">
              <a:buNone/>
            </a:pPr>
            <a:r>
              <a:rPr lang="en-GB" sz="1200" dirty="0"/>
              <a:t>[Examiner note (d)] Evaluating the whole correction at 4.50°, 33 s per day, ignores that the clock was regulated at 4.00°; only the change in amplitude matters, and it enters as a difference of squares.</a:t>
            </a:r>
          </a:p>
          <a:p>
            <a:pPr marL="0" indent="0">
              <a:buNone/>
            </a:pPr>
            <a:r>
              <a:rPr lang="en-GB" sz="1200" dirty="0"/>
              <a:t>[Examiner note (e)] Ranking the two corrections by size alone picks the bob; the discriminating point is that a constant error is calibrated away, while a varying one is not.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7.6 dB swing is an intensity ratio of 5.75 but a pressure-amplitude ratio of only √5.75 = 2.40; candidates who scale pressure by 10^(β/10) instead of 10^(β/20) carry an amplitude ratio 2.4 times too large into (c).</a:t>
            </a:r>
          </a:p>
          <a:p>
            <a:pPr marL="0" indent="0">
              <a:buNone/>
            </a:pPr>
            <a:r>
              <a:rPr lang="en-GB" sz="1200" dirty="0"/>
              <a:t>[Examiner note (b)] Candidates who add displacement amplitudes as numbers have assumed, without noticing, that the waves travel along the same line; and asserting that sound waves superpose earns nothing without the comparison with atmospheric pressure that makes the medium linear.</a:t>
            </a:r>
          </a:p>
          <a:p>
            <a:pPr marL="0" indent="0">
              <a:buNone/>
            </a:pPr>
            <a:r>
              <a:rPr lang="en-GB" sz="1200" dirty="0"/>
              <a:t>[Examiner note (c)] The two amplitudes come from the half-sum and half-difference of the pressure amplitudes. Averaging the readings in decibels (75.7 dB), halving the sum and the difference of the intensities (77.2 dB and 75.7 dB), or reading the 71.9 dB minimum as the quieter fan alone gives neither fan's level: it is amplitudes, not intensities, that add, and at a minimum the quieter fan's sound is cancelling part of the louder fan's. Candidates who stop at 0.200 Hz have found the difference in blade-passing frequency, which is 8 times the difference in rotation rate.</a:t>
            </a:r>
          </a:p>
          <a:p>
            <a:pPr marL="0" indent="0">
              <a:buNone/>
            </a:pPr>
            <a:r>
              <a:rPr lang="en-GB" sz="1200" dirty="0"/>
              <a:t>[Examiner note (d)] Candidates who expect synchronised fans to be quieter everywhere, or the steady level to be the sum of the intensities, have missed that equal frequencies make the two sources coherent: the beat in time becomes an interference pattern in space.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7.6 dB swing is an intensity ratio of 5.75 but a pressure-amplitude ratio of only √5.75 = 2.40; candidates who scale pressure by 10^(β/10) instead of 10^(β/20) carry an amplitude ratio 2.4 times too large into (c).</a:t>
            </a:r>
          </a:p>
          <a:p>
            <a:pPr marL="0" indent="0">
              <a:buNone/>
            </a:pPr>
            <a:r>
              <a:rPr lang="en-GB" sz="1200" dirty="0"/>
              <a:t>[Examiner note (b)] Candidates who add displacement amplitudes as numbers have assumed, without noticing, that the waves travel along the same line; and asserting that sound waves superpose earns nothing without the comparison with atmospheric pressure that makes the medium linear.</a:t>
            </a:r>
          </a:p>
          <a:p>
            <a:pPr marL="0" indent="0">
              <a:buNone/>
            </a:pPr>
            <a:r>
              <a:rPr lang="en-GB" sz="1200" dirty="0"/>
              <a:t>[Examiner note (c)] The two amplitudes come from the half-sum and half-difference of the pressure amplitudes. Averaging the readings in decibels (75.7 dB), halving the sum and the difference of the intensities (77.2 dB and 75.7 dB), or reading the 71.9 dB minimum as the quieter fan alone gives neither fan's level: it is amplitudes, not intensities, that add, and at a minimum the quieter fan's sound is cancelling part of the louder fan's. Candidates who stop at 0.200 Hz have found the difference in blade-passing frequency, which is 8 times the difference in rotation rate.</a:t>
            </a:r>
          </a:p>
          <a:p>
            <a:pPr marL="0" indent="0">
              <a:buNone/>
            </a:pPr>
            <a:r>
              <a:rPr lang="en-GB" sz="1200" dirty="0"/>
              <a:t>[Examiner note (d)] Candidates who expect synchronised fans to be quieter everywhere, or the steady level to be the sum of the intensities, have missed that equal frequencies make the two sources coherent: the beat in time becomes an interference pattern in space.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Converting the time interval to a length, cΔt, before comparing it with Δx is the step that makes the classification visible; candidates who compare 2.00 μs with 900 m directly have nothing to compare.</a:t>
            </a:r>
          </a:p>
          <a:p>
            <a:pPr marL="0" indent="0">
              <a:buNone/>
            </a:pPr>
            <a:r>
              <a:rPr lang="en-GB" sz="1200" dirty="0"/>
              <a:t>[Examiner note (b)] Writing Δt′ = γΔt is the error this part is set on: neither interval is a proper time, because the events occur at different places in both frames, so only the full Lorentz transformation will do.</a:t>
            </a:r>
          </a:p>
          <a:p>
            <a:pPr marL="0" indent="0">
              <a:buNone/>
            </a:pPr>
            <a:r>
              <a:rPr lang="en-GB" sz="1200" dirty="0"/>
              <a:t>[Examiner note (c)] Saying only that B comes first in S′ does not yet show why that matters. The two arguments are one fact seen from the interval and from the transformation, and both must be stated.</a:t>
            </a:r>
          </a:p>
          <a:p>
            <a:pPr marL="0" indent="0">
              <a:buNone/>
            </a:pPr>
            <a:r>
              <a:rPr lang="en-GB" sz="1200" dirty="0"/>
              <a:t>[Examiner note (d)] Only a spacelike pair has such a frame, since c²Δt/Δx is less than c only when cΔt &lt; Δx; a candidate should notice that the result is automatically below c here.</a:t>
            </a:r>
          </a:p>
          <a:p>
            <a:pPr marL="0" indent="0">
              <a:buNone/>
            </a:pPr>
            <a:r>
              <a:rPr lang="en-GB" sz="1200" dirty="0"/>
              <a:t>[Examiner note (e)] The contrast with (b) is the point. Candidates who conclude that relativity makes every time order frame-dependent have missed that the order of timelike pairs, and so causal order, is the same in all frames.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Converting the time interval to a length, cΔt, before comparing it with Δx is the step that makes the classification visible; candidates who compare 2.00 μs with 900 m directly have nothing to compare.</a:t>
            </a:r>
          </a:p>
          <a:p>
            <a:pPr marL="0" indent="0">
              <a:buNone/>
            </a:pPr>
            <a:r>
              <a:rPr lang="en-GB" sz="1200" dirty="0"/>
              <a:t>[Examiner note (b)] Writing Δt′ = γΔt is the error this part is set on: neither interval is a proper time, because the events occur at different places in both frames, so only the full Lorentz transformation will do.</a:t>
            </a:r>
          </a:p>
          <a:p>
            <a:pPr marL="0" indent="0">
              <a:buNone/>
            </a:pPr>
            <a:r>
              <a:rPr lang="en-GB" sz="1200" dirty="0"/>
              <a:t>[Examiner note (c)] Saying only that B comes first in S′ does not yet show why that matters. The two arguments are one fact seen from the interval and from the transformation, and both must be stated.</a:t>
            </a:r>
          </a:p>
          <a:p>
            <a:pPr marL="0" indent="0">
              <a:buNone/>
            </a:pPr>
            <a:r>
              <a:rPr lang="en-GB" sz="1200" dirty="0"/>
              <a:t>[Examiner note (d)] Only a spacelike pair has such a frame, since c²Δt/Δx is less than c only when cΔt &lt; Δx; a candidate should notice that the result is automatically below c here.</a:t>
            </a:r>
          </a:p>
          <a:p>
            <a:pPr marL="0" indent="0">
              <a:buNone/>
            </a:pPr>
            <a:r>
              <a:rPr lang="en-GB" sz="1200" dirty="0"/>
              <a:t>[Examiner note (e)] The contrast with (b) is the point. Candidates who conclude that relativity makes every time order frame-dependent have missed that the order of timelike pairs, and so causal order, is the same in all frames.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the daughter with proton number 94 or 93 shows that the candidate has balanced nucleons but not charge.</a:t>
            </a:r>
          </a:p>
          <a:p>
            <a:pPr marL="0" indent="0">
              <a:buNone/>
            </a:pPr>
            <a:r>
              <a:rPr lang="en-GB" sz="1200" dirty="0"/>
              <a:t>[Examiner note (b)] This is a count, not a rule: in β⁺ decay the same count leaves two electron masses uncancelled, and candidates who have memorised the alpha case as a rule are caught out there.</a:t>
            </a:r>
          </a:p>
          <a:p>
            <a:pPr marL="0" indent="0">
              <a:buNone/>
            </a:pPr>
            <a:r>
              <a:rPr lang="en-GB" sz="1200" dirty="0"/>
              <a:t>[Examiner note (c)] Rounding the masses before subtracting destroys the answer: the difference appears in the sixth significant figure, so every digit given must be carried.</a:t>
            </a:r>
          </a:p>
          <a:p>
            <a:pPr marL="0" indent="0">
              <a:buNone/>
            </a:pPr>
            <a:r>
              <a:rPr lang="en-GB" sz="1200" dirty="0"/>
              <a:t>[Examiner note (d)] Assuming the daughter takes no energy, or that Q is shared equally, are the errors; the non-relativistic treatment is justified because 5.5 MeV is tiny beside the alpha particle's rest energy of about 3.7 GeV.</a:t>
            </a:r>
          </a:p>
          <a:p>
            <a:pPr marL="0" indent="0">
              <a:buNone/>
            </a:pPr>
            <a:r>
              <a:rPr lang="en-GB" sz="1200" dirty="0"/>
              <a:t>[Examiner note (e)] Using K_α instead of Q undercounts by the recoil energy of the daughter, which is also absorbed in the source; the other common slip is leaving the half-life in years when the power is wanted in watts.</a:t>
            </a:r>
          </a:p>
          <a:p>
            <a:pPr marL="0" indent="0">
              <a:buNone/>
            </a:pPr>
            <a:r>
              <a:rPr lang="en-GB" sz="1200" dirty="0"/>
              <a:t>[Examiner note (f)] Assuming a linear decline at the initial rate gives 31 years; the power follows the exponential decay of the activity, and a fall to 75% of the initial value takes 0.406 half-lives.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the daughter with proton number 94 or 93 shows that the candidate has balanced nucleons but not charge.</a:t>
            </a:r>
          </a:p>
          <a:p>
            <a:pPr marL="0" indent="0">
              <a:buNone/>
            </a:pPr>
            <a:r>
              <a:rPr lang="en-GB" sz="1200" dirty="0"/>
              <a:t>[Examiner note (b)] This is a count, not a rule: in β⁺ decay the same count leaves two electron masses uncancelled, and candidates who have memorised the alpha case as a rule are caught out there.</a:t>
            </a:r>
          </a:p>
          <a:p>
            <a:pPr marL="0" indent="0">
              <a:buNone/>
            </a:pPr>
            <a:r>
              <a:rPr lang="en-GB" sz="1200" dirty="0"/>
              <a:t>[Examiner note (c)] Rounding the masses before subtracting destroys the answer: the difference appears in the sixth significant figure, so every digit given must be carried.</a:t>
            </a:r>
          </a:p>
          <a:p>
            <a:pPr marL="0" indent="0">
              <a:buNone/>
            </a:pPr>
            <a:r>
              <a:rPr lang="en-GB" sz="1200" dirty="0"/>
              <a:t>[Examiner note (d)] Assuming the daughter takes no energy, or that Q is shared equally, are the errors; the non-relativistic treatment is justified because 5.5 MeV is tiny beside the alpha particle's rest energy of about 3.7 GeV.</a:t>
            </a:r>
          </a:p>
          <a:p>
            <a:pPr marL="0" indent="0">
              <a:buNone/>
            </a:pPr>
            <a:r>
              <a:rPr lang="en-GB" sz="1200" dirty="0"/>
              <a:t>[Examiner note (e)] Using K_α instead of Q undercounts by the recoil energy of the daughter, which is also absorbed in the source; the other common slip is leaving the half-life in years when the power is wanted in watts.</a:t>
            </a:r>
          </a:p>
          <a:p>
            <a:pPr marL="0" indent="0">
              <a:buNone/>
            </a:pPr>
            <a:r>
              <a:rPr lang="en-GB" sz="1200" dirty="0"/>
              <a:t>[Examiner note (f)] Assuming a linear decline at the initial rate gives 31 years; the power follows the exponential decay of the activity, and a fall to 75% of the initial value takes 0.406 half-lives.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exponent γ instead of γ − 1, as if temperature followed the pV^γ law, gives 300 K × 4^1.40 = 2090 K; this part is set to catch that substitution.</a:t>
            </a:r>
          </a:p>
          <a:p>
            <a:pPr marL="0" indent="0">
              <a:buNone/>
            </a:pPr>
            <a:r>
              <a:rPr lang="en-GB" sz="1200" dirty="0"/>
              <a:t>[Examiner note (b)] Sign discipline is what is examined. A candidate who records the isothermal work as positive, or gives the adiabatic stage a heat term, cannot close the energy ledger, which requires the net work to equal 2311 J − 1729 J.</a:t>
            </a:r>
          </a:p>
          <a:p>
            <a:pPr marL="0" indent="0">
              <a:buNone/>
            </a:pPr>
            <a:r>
              <a:rPr lang="en-GB" sz="1200" dirty="0"/>
              <a:t>[Examiner note (c)] Counting |Q_AB| as input, or taking 522 K as the hot temperature (which gives 42.6%) when the heat actually comes from a 600 K reservoir, both misstate the bound the engine is measured against.</a:t>
            </a:r>
          </a:p>
          <a:p>
            <a:pPr marL="0" indent="0">
              <a:buNone/>
            </a:pPr>
            <a:r>
              <a:rPr lang="en-GB" sz="1200" dirty="0"/>
              <a:t>[Examiner note (d)] Candidates often calculate the gas's entropy gain in B → C (+5.76 J/K) and call it the entropy generated. The generation is that gain minus the hot reservoir's loss, and it happens only where heat flows across a temperature gap.</a:t>
            </a:r>
          </a:p>
          <a:p>
            <a:pPr marL="0" indent="0">
              <a:buNone/>
            </a:pPr>
            <a:r>
              <a:rPr lang="en-GB" sz="1200" dirty="0"/>
              <a:t>[Examiner note (e)] This is the capstone of the entropy audit: each joule per kelvin of entropy generated costs T_cold joules of work. Showing only the numerical agreement, without the general algebra, earns the second mark but not the first.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exponent γ instead of γ − 1, as if temperature followed the pV^γ law, gives 300 K × 4^1.40 = 2090 K; this part is set to catch that substitution.</a:t>
            </a:r>
          </a:p>
          <a:p>
            <a:pPr marL="0" indent="0">
              <a:buNone/>
            </a:pPr>
            <a:r>
              <a:rPr lang="en-GB" sz="1200" dirty="0"/>
              <a:t>[Examiner note (b)] Sign discipline is what is examined. A candidate who records the isothermal work as positive, or gives the adiabatic stage a heat term, cannot close the energy ledger, which requires the net work to equal 2311 J − 1729 J.</a:t>
            </a:r>
          </a:p>
          <a:p>
            <a:pPr marL="0" indent="0">
              <a:buNone/>
            </a:pPr>
            <a:r>
              <a:rPr lang="en-GB" sz="1200" dirty="0"/>
              <a:t>[Examiner note (c)] Counting |Q_AB| as input, or taking 522 K as the hot temperature (which gives 42.6%) when the heat actually comes from a 600 K reservoir, both misstate the bound the engine is measured against.</a:t>
            </a:r>
          </a:p>
          <a:p>
            <a:pPr marL="0" indent="0">
              <a:buNone/>
            </a:pPr>
            <a:r>
              <a:rPr lang="en-GB" sz="1200" dirty="0"/>
              <a:t>[Examiner note (d)] Candidates often calculate the gas's entropy gain in B → C (+5.76 J/K) and call it the entropy generated. The generation is that gain minus the hot reservoir's loss, and it happens only where heat flows across a temperature gap.</a:t>
            </a:r>
          </a:p>
          <a:p>
            <a:pPr marL="0" indent="0">
              <a:buNone/>
            </a:pPr>
            <a:r>
              <a:rPr lang="en-GB" sz="1200" dirty="0"/>
              <a:t>[Examiner note (e)] This is the capstone of the entropy audit: each joule per kelvin of entropy generated costs T_cold joules of work. Showing only the numerical agreement, without the general algebra, earns the second mark but not the first.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photon relation λ = hc/(eV) gives sin φ proportional to 1/V and a curved plot; for a massive particle at these energies the wavelength goes as the inverse square root of the energy.</a:t>
            </a:r>
          </a:p>
          <a:p>
            <a:pPr marL="0" indent="0">
              <a:buNone/>
            </a:pPr>
            <a:r>
              <a:rPr lang="en-GB" sz="1200" dirty="0"/>
              <a:t>[Examiner note (b)] Plotting φ in degrees, or sin φ against 1/V, gives a curve whose apparent gradient depends on which readings are chosen; only sin φ against 1/√V is linear in this model.</a:t>
            </a:r>
          </a:p>
          <a:p>
            <a:pPr marL="0" indent="0">
              <a:buNone/>
            </a:pPr>
            <a:r>
              <a:rPr lang="en-GB" sz="1200" dirty="0"/>
              <a:t>[Examiner note (c)] Carrying ±2% straight across to a misses the square root: the wavelength, and so the inferred spacing, depends on V^−½, which halves the relative uncertainty.</a:t>
            </a:r>
          </a:p>
          <a:p>
            <a:pPr marL="0" indent="0">
              <a:buNone/>
            </a:pPr>
            <a:r>
              <a:rPr lang="en-GB" sz="1200" dirty="0"/>
              <a:t>[Examiner note (d)] The discriminating step is to ask what the measurement is sensitive to. An answer that compares the 2% relaxation with the ±1% uncertainty and calls it detectable has not used the model it was given.</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photon relation λ = hc/(eV) gives sin φ proportional to 1/V and a curved plot; for a massive particle at these energies the wavelength goes as the inverse square root of the energy.</a:t>
            </a:r>
          </a:p>
          <a:p>
            <a:pPr marL="0" indent="0">
              <a:buNone/>
            </a:pPr>
            <a:r>
              <a:rPr lang="en-GB" sz="1200" dirty="0"/>
              <a:t>[Examiner note (b)] Plotting φ in degrees, or sin φ against 1/V, gives a curve whose apparent gradient depends on which readings are chosen; only sin φ against 1/√V is linear in this model.</a:t>
            </a:r>
          </a:p>
          <a:p>
            <a:pPr marL="0" indent="0">
              <a:buNone/>
            </a:pPr>
            <a:r>
              <a:rPr lang="en-GB" sz="1200" dirty="0"/>
              <a:t>[Examiner note (c)] Carrying ±2% straight across to a misses the square root: the wavelength, and so the inferred spacing, depends on V^−½, which halves the relative uncertainty.</a:t>
            </a:r>
          </a:p>
          <a:p>
            <a:pPr marL="0" indent="0">
              <a:buNone/>
            </a:pPr>
            <a:r>
              <a:rPr lang="en-GB" sz="1200" dirty="0"/>
              <a:t>[Examiner note (d)] The discriminating step is to ask what the measurement is sensitive to. An answer that compares the 2% relaxation with the ±1% uncertainty and calls it detectable has not used the model it was given.</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step that separates candidates is recognising that an equation true for every r fixes two constants at once, one from the 1/r terms and one from the constant terms. Candidates who set r = a and solve a single equation cannot find both.</a:t>
            </a:r>
          </a:p>
          <a:p>
            <a:pPr marL="0" indent="0">
              <a:buNone/>
            </a:pPr>
            <a:r>
              <a:rPr lang="en-GB" sz="1200" dirty="0"/>
              <a:t>[Examiner note (b)] Omitting the volume element 4πr² dr and normalising ∫|ψ|² dr instead gives a constant with the wrong dimensions, which a units check exposes at once.</a:t>
            </a:r>
          </a:p>
          <a:p>
            <a:pPr marL="0" indent="0">
              <a:buNone/>
            </a:pPr>
            <a:r>
              <a:rPr lang="en-GB" sz="1200" dirty="0"/>
              <a:t>[Examiner note (c)] Setting dψ/dr = 0 finds no interior maximum at all; the maximum belongs to P(r), not to ψ.</a:t>
            </a:r>
          </a:p>
          <a:p>
            <a:pPr marL="0" indent="0">
              <a:buNone/>
            </a:pPr>
            <a:r>
              <a:rPr lang="en-GB" sz="1200" dirty="0"/>
              <a:t>[Examiner note (d)] Drawing |ψ|², which is largest at r = 0, is the commonest error: the probability per unit volume peaks at the nucleus, but the probability per unit radius vanishes there because the volume of a thin shell does.</a:t>
            </a:r>
          </a:p>
          <a:p>
            <a:pPr marL="0" indent="0">
              <a:buNone/>
            </a:pPr>
            <a:r>
              <a:rPr lang="en-GB" sz="1200" dirty="0"/>
              <a:t>[Examiner note (e)] Integrating the exact probability costs time without changing the answer: with R/a ≈ 3 × 10⁻³ the exponential factor is 1 to better than 1%. The skill examined is choosing that approximation and saying so.</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step that separates candidates is recognising that an equation true for every r fixes two constants at once, one from the 1/r terms and one from the constant terms. Candidates who set r = a and solve a single equation cannot find both.</a:t>
            </a:r>
          </a:p>
          <a:p>
            <a:pPr marL="0" indent="0">
              <a:buNone/>
            </a:pPr>
            <a:r>
              <a:rPr lang="en-GB" sz="1200" dirty="0"/>
              <a:t>[Examiner note (b)] Omitting the volume element 4πr² dr and normalising ∫|ψ|² dr instead gives a constant with the wrong dimensions, which a units check exposes at once.</a:t>
            </a:r>
          </a:p>
          <a:p>
            <a:pPr marL="0" indent="0">
              <a:buNone/>
            </a:pPr>
            <a:r>
              <a:rPr lang="en-GB" sz="1200" dirty="0"/>
              <a:t>[Examiner note (c)] Setting dψ/dr = 0 finds no interior maximum at all; the maximum belongs to P(r), not to ψ.</a:t>
            </a:r>
          </a:p>
          <a:p>
            <a:pPr marL="0" indent="0">
              <a:buNone/>
            </a:pPr>
            <a:r>
              <a:rPr lang="en-GB" sz="1200" dirty="0"/>
              <a:t>[Examiner note (d)] Drawing |ψ|², which is largest at r = 0, is the commonest error: the probability per unit volume peaks at the nucleus, but the probability per unit radius vanishes there because the volume of a thin shell does.</a:t>
            </a:r>
          </a:p>
          <a:p>
            <a:pPr marL="0" indent="0">
              <a:buNone/>
            </a:pPr>
            <a:r>
              <a:rPr lang="en-GB" sz="1200" dirty="0"/>
              <a:t>[Examiner note (e)] Integrating the exact probability costs time without changing the answer: with R/a ≈ 3 × 10⁻³ the exponential factor is 1 to better than 1%. The skill examined is choosing that approximation and saying so.</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E_γ = (M − m_d)c² assumes the deuteron stays at rest, which momentum conservation forbids; the whole question turns on the keV that this assumption throws away.</a:t>
            </a:r>
          </a:p>
          <a:p>
            <a:pPr marL="0" indent="0">
              <a:buNone/>
            </a:pPr>
            <a:r>
              <a:rPr lang="en-GB" sz="1200" dirty="0"/>
              <a:t>[Examiner note (b)] Candidates who expand to first order and stop have shown an approximation where the question asks for an identity; the factorisation M² − m_d² = (M − m_d)(M + m_d) makes the result exact in one line.</a:t>
            </a:r>
          </a:p>
          <a:p>
            <a:pPr marL="0" indent="0">
              <a:buNone/>
            </a:pPr>
            <a:r>
              <a:rPr lang="en-GB" sz="1200" dirty="0"/>
              <a:t>[Examiner note (c)] One step of iteration suffices: the recoil correction changes by only about 1.6 eV between the first and second estimates, far below the 0.1 keV precision of the rest energies given.</a:t>
            </a:r>
          </a:p>
          <a:p>
            <a:pPr marL="0" indent="0">
              <a:buNone/>
            </a:pPr>
            <a:r>
              <a:rPr lang="en-GB" sz="1200" dirty="0"/>
              <a:t>[Examiner note (d)] A correction of one part in 1700 of E_γ looks negligible until it is set against the measurement's own uncertainty; the judgement must be made against the error bar, not against the size of the quantity.</a:t>
            </a:r>
          </a:p>
          <a:p>
            <a:pPr marL="0" indent="0">
              <a:buNone/>
            </a:pPr>
            <a:r>
              <a:rPr lang="en-GB" sz="1200" dirty="0"/>
              <a:t>[Examiner note (e)] Candidates who expect the two energies to be equal, because one process is the reverse of the other, have treated the deuteron as infinitely heavy; the asymmetry is momentum conservation acting in opposite directions.</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E_γ = (M − m_d)c² assumes the deuteron stays at rest, which momentum conservation forbids; the whole question turns on the keV that this assumption throws away.</a:t>
            </a:r>
          </a:p>
          <a:p>
            <a:pPr marL="0" indent="0">
              <a:buNone/>
            </a:pPr>
            <a:r>
              <a:rPr lang="en-GB" sz="1200" dirty="0"/>
              <a:t>[Examiner note (b)] Candidates who expand to first order and stop have shown an approximation where the question asks for an identity; the factorisation M² − m_d² = (M − m_d)(M + m_d) makes the result exact in one line.</a:t>
            </a:r>
          </a:p>
          <a:p>
            <a:pPr marL="0" indent="0">
              <a:buNone/>
            </a:pPr>
            <a:r>
              <a:rPr lang="en-GB" sz="1200" dirty="0"/>
              <a:t>[Examiner note (c)] One step of iteration suffices: the recoil correction changes by only about 1.6 eV between the first and second estimates, far below the 0.1 keV precision of the rest energies given.</a:t>
            </a:r>
          </a:p>
          <a:p>
            <a:pPr marL="0" indent="0">
              <a:buNone/>
            </a:pPr>
            <a:r>
              <a:rPr lang="en-GB" sz="1200" dirty="0"/>
              <a:t>[Examiner note (d)] A correction of one part in 1700 of E_γ looks negligible until it is set against the measurement's own uncertainty; the judgement must be made against the error bar, not against the size of the quantity.</a:t>
            </a:r>
          </a:p>
          <a:p>
            <a:pPr marL="0" indent="0">
              <a:buNone/>
            </a:pPr>
            <a:r>
              <a:rPr lang="en-GB" sz="1200" dirty="0"/>
              <a:t>[Examiner note (e)] Candidates who expect the two energies to be equal, because one process is the reverse of the other, have treated the deuteron as infinitely heavy; the asymmetry is momentum conservation acting in opposite directions.</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E_γ = (M − m_d)c² assumes the deuteron stays at rest, which momentum conservation forbids; the whole question turns on the keV that this assumption throws away.</a:t>
            </a:r>
          </a:p>
          <a:p>
            <a:pPr marL="0" indent="0">
              <a:buNone/>
            </a:pPr>
            <a:r>
              <a:rPr lang="en-GB" sz="1200" dirty="0"/>
              <a:t>[Examiner note (b)] Candidates who expand to first order and stop have shown an approximation where the question asks for an identity; the factorisation M² − m_d² = (M − m_d)(M + m_d) makes the result exact in one line.</a:t>
            </a:r>
          </a:p>
          <a:p>
            <a:pPr marL="0" indent="0">
              <a:buNone/>
            </a:pPr>
            <a:r>
              <a:rPr lang="en-GB" sz="1200" dirty="0"/>
              <a:t>[Examiner note (c)] One step of iteration suffices: the recoil correction changes by only about 1.6 eV between the first and second estimates, far below the 0.1 keV precision of the rest energies given.</a:t>
            </a:r>
          </a:p>
          <a:p>
            <a:pPr marL="0" indent="0">
              <a:buNone/>
            </a:pPr>
            <a:r>
              <a:rPr lang="en-GB" sz="1200" dirty="0"/>
              <a:t>[Examiner note (d)] A correction of one part in 1700 of E_γ looks negligible until it is set against the measurement's own uncertainty; the judgement must be made against the error bar, not against the size of the quantity.</a:t>
            </a:r>
          </a:p>
          <a:p>
            <a:pPr marL="0" indent="0">
              <a:buNone/>
            </a:pPr>
            <a:r>
              <a:rPr lang="en-GB" sz="1200" dirty="0"/>
              <a:t>[Examiner note (e)] Candidates who expect the two energies to be equal, because one process is the reverse of the other, have treated the deuteron as infinitely heavy; the asymmetry is momentum conservation acting in opposite directions.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11d4c89045d44dd0"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80355254ac594a15"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4c831b0b26f94af7"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82c6fc1eac594500"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c747926a5dbd40a5"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9987212a8c4a478c"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327AF3-9378-4BA9-82B2-61E33AF583D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53D969A-9275-4633-96EA-D084459EDCC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95699F0-6AB1-4509-992C-CE3374A28F6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17CA635-0E74-4016-9865-AA998FB1974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144552C-F342-4460-A1A2-77BD84B2FBC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8C833A0-7C4E-4D2A-A4D3-FBBE8CA3CA3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D748B9E-6056-454E-82CA-01DA681880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F0C37F5-2F4C-40F1-B200-5D637360744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76918A2-F753-4E7B-B6E4-28C12D580C7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D977008-F21F-462E-A954-A1A3A5575C3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4743bb40c73c4f05" Type="http://schemas.openxmlformats.org/officeDocument/2006/relationships/theme" Target="/ppt/slideMasters/theme/interactive-theme2.xml"/><Relationship Id="R5a83292174414957" Type="http://schemas.openxmlformats.org/officeDocument/2006/relationships/slideLayout" Target="/ppt/slideLayouts/interactive-slideLayout1.xml"/><Relationship Id="R7b0745d23610402b" Type="http://schemas.openxmlformats.org/officeDocument/2006/relationships/slideLayout" Target="/ppt/slideLayouts/interactive-slideLayout2.xml"/><Relationship Id="R8248527d7a7a4fe7" Type="http://schemas.openxmlformats.org/officeDocument/2006/relationships/slideLayout" Target="/ppt/slideLayouts/interactive-slideLayout3.xml"/><Relationship Id="Rb47dbc5c9c034d58" Type="http://schemas.openxmlformats.org/officeDocument/2006/relationships/slideLayout" Target="/ppt/slideLayouts/interactive-slideLayout4.xml"/><Relationship Id="R5fa17adbe5bb470e" Type="http://schemas.openxmlformats.org/officeDocument/2006/relationships/slideLayout" Target="/ppt/slideLayouts/interactive-slideLayout5.xml"/><Relationship Id="R28a304ddb8ce43fd"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83292174414957"/>
    <p:sldLayoutId xmlns:r="http://schemas.openxmlformats.org/officeDocument/2006/relationships" id="2147483650" r:id="R7b0745d23610402b"/>
    <p:sldLayoutId xmlns:r="http://schemas.openxmlformats.org/officeDocument/2006/relationships" id="2147483651" r:id="R8248527d7a7a4fe7"/>
    <p:sldLayoutId xmlns:r="http://schemas.openxmlformats.org/officeDocument/2006/relationships" id="2147483652" r:id="Rb47dbc5c9c034d58"/>
    <p:sldLayoutId xmlns:r="http://schemas.openxmlformats.org/officeDocument/2006/relationships" id="2147483653" r:id="R5fa17adbe5bb470e"/>
    <p:sldLayoutId xmlns:r="http://schemas.openxmlformats.org/officeDocument/2006/relationships" id="2147483654" r:id="R28a304ddb8ce43f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5.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5.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5.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5.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5.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5.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5.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5.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5.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5.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5.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5.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5.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5.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5.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5.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5.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5.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5.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5.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5.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3" Type="http://schemas.openxmlformats.org/officeDocument/2006/relationships/slide" Target="/ppt/slides/slide21.xml"/><Relationship Id="rIdGioNav34" Type="http://schemas.openxmlformats.org/officeDocument/2006/relationships/slide" Target="/ppt/slides/slide55.xml"/><Relationship Id="rIdGioNav35" Type="http://schemas.openxmlformats.org/officeDocument/2006/relationships/slide" Target="/ppt/slides/slide23.xml"/><Relationship Id="rIdGioNav37"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40" Type="http://schemas.openxmlformats.org/officeDocument/2006/relationships/slide" Target="/ppt/slides/slide22.xml"/><Relationship Id="rIdGioNav41" Type="http://schemas.openxmlformats.org/officeDocument/2006/relationships/slide" Target="/ppt/slides/slide55.xml"/><Relationship Id="rIdGioNav42" Type="http://schemas.openxmlformats.org/officeDocument/2006/relationships/slide" Target="/ppt/slides/slide24.xml"/><Relationship Id="rIdGioNav44"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1" Type="http://schemas.openxmlformats.org/officeDocument/2006/relationships/slide" Target="/ppt/slides/slide23.xml"/><Relationship Id="rIdGioNav32" Type="http://schemas.openxmlformats.org/officeDocument/2006/relationships/slide" Target="/ppt/slides/slide55.xml"/><Relationship Id="rIdGioNav33" Type="http://schemas.openxmlformats.org/officeDocument/2006/relationships/slide" Target="/ppt/slides/slide25.xml"/><Relationship Id="rIdGioNav35"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3" Type="http://schemas.openxmlformats.org/officeDocument/2006/relationships/slide" Target="/ppt/slides/slide24.xml"/><Relationship Id="rIdGioNav34" Type="http://schemas.openxmlformats.org/officeDocument/2006/relationships/slide" Target="/ppt/slides/slide55.xml"/><Relationship Id="rIdGioNav35" Type="http://schemas.openxmlformats.org/officeDocument/2006/relationships/slide" Target="/ppt/slides/slide26.xml"/><Relationship Id="rIdGioNav37"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2" Type="http://schemas.openxmlformats.org/officeDocument/2006/relationships/slide" Target="/ppt/slides/slide25.xml"/><Relationship Id="rIdGioNav43" Type="http://schemas.openxmlformats.org/officeDocument/2006/relationships/slide" Target="/ppt/slides/slide55.xml"/><Relationship Id="rIdGioNav44" Type="http://schemas.openxmlformats.org/officeDocument/2006/relationships/slide" Target="/ppt/slides/slide27.xml"/><Relationship Id="rIdGioNav46"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1" Type="http://schemas.openxmlformats.org/officeDocument/2006/relationships/slide" Target="/ppt/slides/slide26.xml"/><Relationship Id="rIdGioNav32" Type="http://schemas.openxmlformats.org/officeDocument/2006/relationships/slide" Target="/ppt/slides/slide55.xml"/><Relationship Id="rIdGioNav33" Type="http://schemas.openxmlformats.org/officeDocument/2006/relationships/slide" Target="/ppt/slides/slide28.xml"/><Relationship Id="rIdGioNav35"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7" Type="http://schemas.openxmlformats.org/officeDocument/2006/relationships/slide" Target="/ppt/slides/slide27.xml"/><Relationship Id="rIdGioNav28" Type="http://schemas.openxmlformats.org/officeDocument/2006/relationships/slide" Target="/ppt/slides/slide55.xml"/><Relationship Id="rIdGioNav29" Type="http://schemas.openxmlformats.org/officeDocument/2006/relationships/slide" Target="/ppt/slides/slide29.xml"/><Relationship Id="rIdGioNav31"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0" Type="http://schemas.openxmlformats.org/officeDocument/2006/relationships/slide" Target="/ppt/slides/slide28.xml"/><Relationship Id="rIdGioNav21" Type="http://schemas.openxmlformats.org/officeDocument/2006/relationships/slide" Target="/ppt/slides/slide55.xml"/><Relationship Id="rIdGioNav22" Type="http://schemas.openxmlformats.org/officeDocument/2006/relationships/slide" Target="/ppt/slides/slide30.xml"/><Relationship Id="rIdGioNav24"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55.xml"/><Relationship Id="rIdGioNav33" Type="http://schemas.openxmlformats.org/officeDocument/2006/relationships/slide" Target="/ppt/slides/slide31.xml"/><Relationship Id="rIdGioNav35"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5" Type="http://schemas.openxmlformats.org/officeDocument/2006/relationships/slide" Target="/ppt/slides/slide30.xml"/><Relationship Id="rIdGioNav36" Type="http://schemas.openxmlformats.org/officeDocument/2006/relationships/slide" Target="/ppt/slides/slide55.xml"/><Relationship Id="rIdGioNav37" Type="http://schemas.openxmlformats.org/officeDocument/2006/relationships/slide" Target="/ppt/slides/slide32.xml"/><Relationship Id="rIdGioNav39"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55.xml"/><Relationship Id="rIdGioNav35" Type="http://schemas.openxmlformats.org/officeDocument/2006/relationships/slide" Target="/ppt/slides/slide33.xml"/><Relationship Id="rIdGioNav37"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0" Type="http://schemas.openxmlformats.org/officeDocument/2006/relationships/slide" Target="/ppt/slides/slide32.xml"/><Relationship Id="rIdGioNav41" Type="http://schemas.openxmlformats.org/officeDocument/2006/relationships/slide" Target="/ppt/slides/slide55.xml"/><Relationship Id="rIdGioNav42" Type="http://schemas.openxmlformats.org/officeDocument/2006/relationships/slide" Target="/ppt/slides/slide34.xml"/><Relationship Id="rIdGioNav44"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1" Type="http://schemas.openxmlformats.org/officeDocument/2006/relationships/slide" Target="/ppt/slides/slide33.xml"/><Relationship Id="rIdGioNav32" Type="http://schemas.openxmlformats.org/officeDocument/2006/relationships/slide" Target="/ppt/slides/slide55.xml"/><Relationship Id="rIdGioNav33" Type="http://schemas.openxmlformats.org/officeDocument/2006/relationships/slide" Target="/ppt/slides/slide35.xml"/><Relationship Id="rIdGioNav35"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6" Type="http://schemas.openxmlformats.org/officeDocument/2006/relationships/slide" Target="/ppt/slides/slide34.xml"/><Relationship Id="rIdGioNav37" Type="http://schemas.openxmlformats.org/officeDocument/2006/relationships/slide" Target="/ppt/slides/slide55.xml"/><Relationship Id="rIdGioNav38" Type="http://schemas.openxmlformats.org/officeDocument/2006/relationships/slide" Target="/ppt/slides/slide36.xml"/><Relationship Id="rIdGioNav40"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6" Type="http://schemas.openxmlformats.org/officeDocument/2006/relationships/slide" Target="/ppt/slides/slide35.xml"/><Relationship Id="rIdGioNav37" Type="http://schemas.openxmlformats.org/officeDocument/2006/relationships/slide" Target="/ppt/slides/slide55.xml"/><Relationship Id="rIdGioNav38" Type="http://schemas.openxmlformats.org/officeDocument/2006/relationships/slide" Target="/ppt/slides/slide37.xml"/><Relationship Id="rIdGioNav40"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40" Type="http://schemas.openxmlformats.org/officeDocument/2006/relationships/slide" Target="/ppt/slides/slide36.xml"/><Relationship Id="rIdGioNav41" Type="http://schemas.openxmlformats.org/officeDocument/2006/relationships/slide" Target="/ppt/slides/slide55.xml"/><Relationship Id="rIdGioNav42" Type="http://schemas.openxmlformats.org/officeDocument/2006/relationships/slide" Target="/ppt/slides/slide38.xml"/><Relationship Id="rIdGioNav44"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33" Type="http://schemas.openxmlformats.org/officeDocument/2006/relationships/slide" Target="/ppt/slides/slide37.xml"/><Relationship Id="rIdGioNav34" Type="http://schemas.openxmlformats.org/officeDocument/2006/relationships/slide" Target="/ppt/slides/slide55.xml"/><Relationship Id="rIdGioNav35" Type="http://schemas.openxmlformats.org/officeDocument/2006/relationships/slide" Target="/ppt/slides/slide39.xml"/><Relationship Id="rIdGioNav37"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42" Type="http://schemas.openxmlformats.org/officeDocument/2006/relationships/slide" Target="/ppt/slides/slide38.xml"/><Relationship Id="rIdGioNav43" Type="http://schemas.openxmlformats.org/officeDocument/2006/relationships/slide" Target="/ppt/slides/slide55.xml"/><Relationship Id="rIdGioNav44" Type="http://schemas.openxmlformats.org/officeDocument/2006/relationships/slide" Target="/ppt/slides/slide40.xml"/><Relationship Id="rIdGioNav46" Type="http://schemas.openxmlformats.org/officeDocument/2006/relationships/slide" Target="/ppt/slid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55.xml"/><Relationship Id="rIdGioNav35" Type="http://schemas.openxmlformats.org/officeDocument/2006/relationships/slide" Target="/ppt/slides/slide41.xml"/><Relationship Id="rIdGioNav37"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0" Type="http://schemas.openxmlformats.org/officeDocument/2006/relationships/slide" Target="/ppt/slides/slide40.xml"/><Relationship Id="rIdGioNav21" Type="http://schemas.openxmlformats.org/officeDocument/2006/relationships/slide" Target="/ppt/slides/slide55.xml"/><Relationship Id="rIdGioNav22" Type="http://schemas.openxmlformats.org/officeDocument/2006/relationships/slide" Target="/ppt/slides/slide42.xml"/><Relationship Id="rIdGioNav24" Type="http://schemas.openxmlformats.org/officeDocument/2006/relationships/slide" Target="/ppt/slides/slide4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29" Type="http://schemas.openxmlformats.org/officeDocument/2006/relationships/slide" Target="/ppt/slides/slide41.xml"/><Relationship Id="rIdGioNav30" Type="http://schemas.openxmlformats.org/officeDocument/2006/relationships/slide" Target="/ppt/slides/slide55.xml"/><Relationship Id="rIdGioNav31" Type="http://schemas.openxmlformats.org/officeDocument/2006/relationships/slide" Target="/ppt/slides/slide43.xml"/><Relationship Id="rIdGioNav33"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42" Type="http://schemas.openxmlformats.org/officeDocument/2006/relationships/slide" Target="/ppt/slides/slide42.xml"/><Relationship Id="rIdGioNav43" Type="http://schemas.openxmlformats.org/officeDocument/2006/relationships/slide" Target="/ppt/slides/slide55.xml"/><Relationship Id="rIdGioNav44" Type="http://schemas.openxmlformats.org/officeDocument/2006/relationships/slide" Target="/ppt/slides/slide44.xml"/><Relationship Id="rIdGioNav46" Type="http://schemas.openxmlformats.org/officeDocument/2006/relationships/slide" Target="/ppt/slides/slide4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24" Type="http://schemas.openxmlformats.org/officeDocument/2006/relationships/slide" Target="/ppt/slides/slide43.xml"/><Relationship Id="rIdGioNav25" Type="http://schemas.openxmlformats.org/officeDocument/2006/relationships/slide" Target="/ppt/slides/slide55.xml"/><Relationship Id="rIdGioNav26" Type="http://schemas.openxmlformats.org/officeDocument/2006/relationships/slide" Target="/ppt/slides/slide45.xml"/><Relationship Id="rIdGioNav28" Type="http://schemas.openxmlformats.org/officeDocument/2006/relationships/slide" Target="/ppt/slides/slide4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30" Type="http://schemas.openxmlformats.org/officeDocument/2006/relationships/slide" Target="/ppt/slides/slide44.xml"/><Relationship Id="rIdGioNav31" Type="http://schemas.openxmlformats.org/officeDocument/2006/relationships/slide" Target="/ppt/slides/slide55.xml"/><Relationship Id="rIdGioNav32" Type="http://schemas.openxmlformats.org/officeDocument/2006/relationships/slide" Target="/ppt/slides/slide46.xml"/><Relationship Id="rIdGioNav34" Type="http://schemas.openxmlformats.org/officeDocument/2006/relationships/slide" Target="/ppt/slides/slide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20" Type="http://schemas.openxmlformats.org/officeDocument/2006/relationships/slide" Target="/ppt/slides/slide45.xml"/><Relationship Id="rIdGioNav21" Type="http://schemas.openxmlformats.org/officeDocument/2006/relationships/slide" Target="/ppt/slides/slide55.xml"/><Relationship Id="rIdGioNav22" Type="http://schemas.openxmlformats.org/officeDocument/2006/relationships/slide" Target="/ppt/slides/slide47.xml"/><Relationship Id="rIdGioNav24" Type="http://schemas.openxmlformats.org/officeDocument/2006/relationships/slide" Target="/ppt/slides/slide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44" Type="http://schemas.openxmlformats.org/officeDocument/2006/relationships/slide" Target="/ppt/slides/slide46.xml"/><Relationship Id="rIdGioNav45" Type="http://schemas.openxmlformats.org/officeDocument/2006/relationships/slide" Target="/ppt/slides/slide55.xml"/><Relationship Id="rIdGioNav46" Type="http://schemas.openxmlformats.org/officeDocument/2006/relationships/slide" Target="/ppt/slides/slide48.xml"/><Relationship Id="rIdGioNav48"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3" Type="http://schemas.openxmlformats.org/officeDocument/2006/relationships/slide" Target="/ppt/slides/slide47.xml"/><Relationship Id="rIdGioNav34" Type="http://schemas.openxmlformats.org/officeDocument/2006/relationships/slide" Target="/ppt/slides/slide55.xml"/><Relationship Id="rIdGioNav35" Type="http://schemas.openxmlformats.org/officeDocument/2006/relationships/slide" Target="/ppt/slides/slide49.xml"/><Relationship Id="rIdGioNav37" Type="http://schemas.openxmlformats.org/officeDocument/2006/relationships/slide" Target="/ppt/slides/slide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33" Type="http://schemas.openxmlformats.org/officeDocument/2006/relationships/slide" Target="/ppt/slides/slide48.xml"/><Relationship Id="rIdGioNav34" Type="http://schemas.openxmlformats.org/officeDocument/2006/relationships/slide" Target="/ppt/slides/slide55.xml"/><Relationship Id="rIdGioNav35" Type="http://schemas.openxmlformats.org/officeDocument/2006/relationships/slide" Target="/ppt/slides/slide50.xml"/><Relationship Id="rIdGioNav37" Type="http://schemas.openxmlformats.org/officeDocument/2006/relationships/slide" Target="/ppt/slides/slide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37" Type="http://schemas.openxmlformats.org/officeDocument/2006/relationships/slide" Target="/ppt/slides/slide49.xml"/><Relationship Id="rIdGioNav38" Type="http://schemas.openxmlformats.org/officeDocument/2006/relationships/slide" Target="/ppt/slides/slide55.xml"/><Relationship Id="rIdGioNav39" Type="http://schemas.openxmlformats.org/officeDocument/2006/relationships/slide" Target="/ppt/slides/slide51.xml"/><Relationship Id="rIdGioNav41" Type="http://schemas.openxmlformats.org/officeDocument/2006/relationships/slide" Target="/ppt/slid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33" Type="http://schemas.openxmlformats.org/officeDocument/2006/relationships/slide" Target="/ppt/slides/slide50.xml"/><Relationship Id="rIdGioNav34" Type="http://schemas.openxmlformats.org/officeDocument/2006/relationships/slide" Target="/ppt/slides/slide55.xml"/><Relationship Id="rIdGioNav35" Type="http://schemas.openxmlformats.org/officeDocument/2006/relationships/slide" Target="/ppt/slides/slide52.xml"/><Relationship Id="rIdGioNav37" Type="http://schemas.openxmlformats.org/officeDocument/2006/relationships/slide" Target="/ppt/slid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26" Type="http://schemas.openxmlformats.org/officeDocument/2006/relationships/slide" Target="/ppt/slides/slide51.xml"/><Relationship Id="rIdGioNav27" Type="http://schemas.openxmlformats.org/officeDocument/2006/relationships/slide" Target="/ppt/slides/slide55.xml"/><Relationship Id="rIdGioNav28" Type="http://schemas.openxmlformats.org/officeDocument/2006/relationships/slide" Target="/ppt/slides/slide53.xml"/><Relationship Id="rIdGioNav30" Type="http://schemas.openxmlformats.org/officeDocument/2006/relationships/slide" Target="/ppt/slides/slide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33" Type="http://schemas.openxmlformats.org/officeDocument/2006/relationships/slide" Target="/ppt/slides/slide52.xml"/><Relationship Id="rIdGioNav34" Type="http://schemas.openxmlformats.org/officeDocument/2006/relationships/slide" Target="/ppt/slides/slide55.xml"/><Relationship Id="rIdGioNav35" Type="http://schemas.openxmlformats.org/officeDocument/2006/relationships/slide" Target="/ppt/slides/slide5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11" Type="http://schemas.openxmlformats.org/officeDocument/2006/relationships/slide" Target="/ppt/slides/slide53.xml"/><Relationship Id="rIdGioNav12" Type="http://schemas.openxmlformats.org/officeDocument/2006/relationships/slide" Target="/ppt/slides/slide55.xml"/><Relationship Id="rIdGioNav13" Type="http://schemas.openxmlformats.org/officeDocument/2006/relationships/slide" Target="/ppt/slides/slide54.xml"/></Relationships>
</file>

<file path=ppt/slides/_rels/slide55.xml.rels>&#65279;<?xml version="1.0" encoding="utf-8"?><Relationships xmlns="http://schemas.openxmlformats.org/package/2006/relationships"><Relationship Id="R69d170813143478c" Type="http://schemas.openxmlformats.org/officeDocument/2006/relationships/slideLayout" Target="/ppt/slideLayouts/interactive-slideLayout6.xml"/><Relationship Id="R68b8e87298e74f8c" Type="http://schemas.openxmlformats.org/officeDocument/2006/relationships/slide" Target="/ppt/slides/slide1.xml"/><Relationship Id="R4a147c91133a40d3" Type="http://schemas.openxmlformats.org/officeDocument/2006/relationships/slide" Target="/ppt/slides/slide2.xml"/><Relationship Id="Rb6f2ab039d284195" Type="http://schemas.openxmlformats.org/officeDocument/2006/relationships/slide" Target="/ppt/slides/slide3.xml"/><Relationship Id="R348c073eec434907" Type="http://schemas.openxmlformats.org/officeDocument/2006/relationships/slide" Target="/ppt/slides/slide4.xml"/><Relationship Id="R53c07a21dad8466c" Type="http://schemas.openxmlformats.org/officeDocument/2006/relationships/slide" Target="/ppt/slides/slide5.xml"/><Relationship Id="Rc3c6f81aaa1547be" Type="http://schemas.openxmlformats.org/officeDocument/2006/relationships/slide" Target="/ppt/slides/slide6.xml"/><Relationship Id="R244f7cf47ac24118" Type="http://schemas.openxmlformats.org/officeDocument/2006/relationships/slide" Target="/ppt/slides/slide7.xml"/><Relationship Id="R267cdbfa744d40eb" Type="http://schemas.openxmlformats.org/officeDocument/2006/relationships/slide" Target="/ppt/slides/slide8.xml"/><Relationship Id="R45aed88693044cf1" Type="http://schemas.openxmlformats.org/officeDocument/2006/relationships/slide" Target="/ppt/slides/slide9.xml"/><Relationship Id="R9d2ac71b5eb24cb8" Type="http://schemas.openxmlformats.org/officeDocument/2006/relationships/slide" Target="/ppt/slides/slide10.xml"/><Relationship Id="R00421721b11e4f7d" Type="http://schemas.openxmlformats.org/officeDocument/2006/relationships/slide" Target="/ppt/slides/slide11.xml"/><Relationship Id="Rc150660c6fa74798" Type="http://schemas.openxmlformats.org/officeDocument/2006/relationships/slide" Target="/ppt/slides/slide12.xml"/><Relationship Id="Rad47078e3dbc44b7" Type="http://schemas.openxmlformats.org/officeDocument/2006/relationships/slide" Target="/ppt/slides/slide13.xml"/><Relationship Id="Rdca3539ffb0a498d" Type="http://schemas.openxmlformats.org/officeDocument/2006/relationships/slide" Target="/ppt/slides/slide14.xml"/><Relationship Id="R682a884788ee445c" Type="http://schemas.openxmlformats.org/officeDocument/2006/relationships/slide" Target="/ppt/slides/slide15.xml"/><Relationship Id="R094f3b08374d487a" Type="http://schemas.openxmlformats.org/officeDocument/2006/relationships/slide" Target="/ppt/slides/slide16.xml"/><Relationship Id="R862260fefa8848e7" Type="http://schemas.openxmlformats.org/officeDocument/2006/relationships/slide" Target="/ppt/slides/slide1.xml"/><Relationship Id="R6958ce8e249441ee" Type="http://schemas.openxmlformats.org/officeDocument/2006/relationships/slide" Target="/ppt/slides/slide56.xml"/><Relationship Id="Re763c7990e414314" Type="http://schemas.openxmlformats.org/officeDocument/2006/relationships/hyperlink" Target="https://giophysics.com/lessons/powerpoints/" TargetMode="External"/><Relationship Id="R725c45936b1d4600" Type="http://schemas.openxmlformats.org/officeDocument/2006/relationships/notesSlide" Target="/ppt/notesSlides/interactive-notesSlide1.xml"/></Relationships>
</file>

<file path=ppt/slides/_rels/slide56.xml.rels>&#65279;<?xml version="1.0" encoding="utf-8"?><Relationships xmlns="http://schemas.openxmlformats.org/package/2006/relationships"><Relationship Id="R778009b81c81463f" Type="http://schemas.openxmlformats.org/officeDocument/2006/relationships/slideLayout" Target="/ppt/slideLayouts/interactive-slideLayout6.xml"/><Relationship Id="Ra8b1bd24d9b84f47" Type="http://schemas.openxmlformats.org/officeDocument/2006/relationships/slide" Target="/ppt/slides/slide17.xml"/><Relationship Id="Rf2e58d5eb6534385" Type="http://schemas.openxmlformats.org/officeDocument/2006/relationships/slide" Target="/ppt/slides/slide18.xml"/><Relationship Id="Rc6c683bae6a742e6" Type="http://schemas.openxmlformats.org/officeDocument/2006/relationships/slide" Target="/ppt/slides/slide19.xml"/><Relationship Id="R421e6ac2f6c34e80" Type="http://schemas.openxmlformats.org/officeDocument/2006/relationships/slide" Target="/ppt/slides/slide20.xml"/><Relationship Id="R0b04ce4973354aca" Type="http://schemas.openxmlformats.org/officeDocument/2006/relationships/slide" Target="/ppt/slides/slide21.xml"/><Relationship Id="R68fcc747d6af437c" Type="http://schemas.openxmlformats.org/officeDocument/2006/relationships/slide" Target="/ppt/slides/slide22.xml"/><Relationship Id="Rcd61bf3dda8d4ab5" Type="http://schemas.openxmlformats.org/officeDocument/2006/relationships/slide" Target="/ppt/slides/slide23.xml"/><Relationship Id="R660510f8f9a14cf8" Type="http://schemas.openxmlformats.org/officeDocument/2006/relationships/slide" Target="/ppt/slides/slide24.xml"/><Relationship Id="Rf37e713be9f34df8" Type="http://schemas.openxmlformats.org/officeDocument/2006/relationships/slide" Target="/ppt/slides/slide25.xml"/><Relationship Id="R872062d84bb5456f" Type="http://schemas.openxmlformats.org/officeDocument/2006/relationships/slide" Target="/ppt/slides/slide26.xml"/><Relationship Id="Re9b8c8ab25d54c0e" Type="http://schemas.openxmlformats.org/officeDocument/2006/relationships/slide" Target="/ppt/slides/slide27.xml"/><Relationship Id="R13b8579113684f11" Type="http://schemas.openxmlformats.org/officeDocument/2006/relationships/slide" Target="/ppt/slides/slide28.xml"/><Relationship Id="Racd6540c26844962" Type="http://schemas.openxmlformats.org/officeDocument/2006/relationships/slide" Target="/ppt/slides/slide29.xml"/><Relationship Id="R0abbc37c6b814727" Type="http://schemas.openxmlformats.org/officeDocument/2006/relationships/slide" Target="/ppt/slides/slide30.xml"/><Relationship Id="Rd7e67005951848e7" Type="http://schemas.openxmlformats.org/officeDocument/2006/relationships/slide" Target="/ppt/slides/slide31.xml"/><Relationship Id="R34967bf32fcc4adb" Type="http://schemas.openxmlformats.org/officeDocument/2006/relationships/slide" Target="/ppt/slides/slide32.xml"/><Relationship Id="R4b90ab3a2b4f4339" Type="http://schemas.openxmlformats.org/officeDocument/2006/relationships/slide" Target="/ppt/slides/slide1.xml"/><Relationship Id="Rf38f5fde9b5c4727" Type="http://schemas.openxmlformats.org/officeDocument/2006/relationships/slide" Target="/ppt/slides/slide55.xml"/><Relationship Id="R0ddc41ce09184d29" Type="http://schemas.openxmlformats.org/officeDocument/2006/relationships/slide" Target="/ppt/slides/slide57.xml"/><Relationship Id="R8c03104cfdb1460e" Type="http://schemas.openxmlformats.org/officeDocument/2006/relationships/hyperlink" Target="https://giophysics.com/lessons/powerpoints/" TargetMode="External"/><Relationship Id="R62a6d0eb94104976" Type="http://schemas.openxmlformats.org/officeDocument/2006/relationships/notesSlide" Target="/ppt/notesSlides/interactive-notesSlide2.xml"/></Relationships>
</file>

<file path=ppt/slides/_rels/slide57.xml.rels>&#65279;<?xml version="1.0" encoding="utf-8"?><Relationships xmlns="http://schemas.openxmlformats.org/package/2006/relationships"><Relationship Id="Re4d295e1aa754916" Type="http://schemas.openxmlformats.org/officeDocument/2006/relationships/slideLayout" Target="/ppt/slideLayouts/interactive-slideLayout6.xml"/><Relationship Id="R74c2af5f1eca4cb4" Type="http://schemas.openxmlformats.org/officeDocument/2006/relationships/slide" Target="/ppt/slides/slide33.xml"/><Relationship Id="Rbdd1564ee3504bcd" Type="http://schemas.openxmlformats.org/officeDocument/2006/relationships/slide" Target="/ppt/slides/slide34.xml"/><Relationship Id="R22a324b176a24f0d" Type="http://schemas.openxmlformats.org/officeDocument/2006/relationships/slide" Target="/ppt/slides/slide35.xml"/><Relationship Id="R48b64a24bda44f95" Type="http://schemas.openxmlformats.org/officeDocument/2006/relationships/slide" Target="/ppt/slides/slide36.xml"/><Relationship Id="R27671081441c4c03" Type="http://schemas.openxmlformats.org/officeDocument/2006/relationships/slide" Target="/ppt/slides/slide37.xml"/><Relationship Id="R69364db1e77246cd" Type="http://schemas.openxmlformats.org/officeDocument/2006/relationships/slide" Target="/ppt/slides/slide38.xml"/><Relationship Id="R9c0ae1cfbae949f5" Type="http://schemas.openxmlformats.org/officeDocument/2006/relationships/slide" Target="/ppt/slides/slide39.xml"/><Relationship Id="R412ff82ea5e64d65" Type="http://schemas.openxmlformats.org/officeDocument/2006/relationships/slide" Target="/ppt/slides/slide40.xml"/><Relationship Id="R095a6a0758504f55" Type="http://schemas.openxmlformats.org/officeDocument/2006/relationships/slide" Target="/ppt/slides/slide41.xml"/><Relationship Id="R6768b1f4426e48f0" Type="http://schemas.openxmlformats.org/officeDocument/2006/relationships/slide" Target="/ppt/slides/slide42.xml"/><Relationship Id="R4ce5a6838b7a49f2" Type="http://schemas.openxmlformats.org/officeDocument/2006/relationships/slide" Target="/ppt/slides/slide43.xml"/><Relationship Id="R8b52707051614093" Type="http://schemas.openxmlformats.org/officeDocument/2006/relationships/slide" Target="/ppt/slides/slide44.xml"/><Relationship Id="Ref16cfb6b7ba4e4b" Type="http://schemas.openxmlformats.org/officeDocument/2006/relationships/slide" Target="/ppt/slides/slide45.xml"/><Relationship Id="R5c5f2eec515d4d55" Type="http://schemas.openxmlformats.org/officeDocument/2006/relationships/slide" Target="/ppt/slides/slide46.xml"/><Relationship Id="R0b6e801ae4424616" Type="http://schemas.openxmlformats.org/officeDocument/2006/relationships/slide" Target="/ppt/slides/slide47.xml"/><Relationship Id="R3c198c52ded64c84" Type="http://schemas.openxmlformats.org/officeDocument/2006/relationships/slide" Target="/ppt/slides/slide48.xml"/><Relationship Id="Red01c59e8c9e4142" Type="http://schemas.openxmlformats.org/officeDocument/2006/relationships/slide" Target="/ppt/slides/slide1.xml"/><Relationship Id="R477fbaea99274430" Type="http://schemas.openxmlformats.org/officeDocument/2006/relationships/slide" Target="/ppt/slides/slide56.xml"/><Relationship Id="R9e45f7744f2d48a9" Type="http://schemas.openxmlformats.org/officeDocument/2006/relationships/slide" Target="/ppt/slides/slide58.xml"/><Relationship Id="Rda1897fe8bf44250" Type="http://schemas.openxmlformats.org/officeDocument/2006/relationships/hyperlink" Target="https://giophysics.com/lessons/powerpoints/" TargetMode="External"/><Relationship Id="Re50e2a96da9c4897" Type="http://schemas.openxmlformats.org/officeDocument/2006/relationships/notesSlide" Target="/ppt/notesSlides/interactive-notesSlide3.xml"/></Relationships>
</file>

<file path=ppt/slides/_rels/slide58.xml.rels>&#65279;<?xml version="1.0" encoding="utf-8"?><Relationships xmlns="http://schemas.openxmlformats.org/package/2006/relationships"><Relationship Id="Rb29e7564738c4665" Type="http://schemas.openxmlformats.org/officeDocument/2006/relationships/slideLayout" Target="/ppt/slideLayouts/interactive-slideLayout6.xml"/><Relationship Id="R25717c8445b144ac" Type="http://schemas.openxmlformats.org/officeDocument/2006/relationships/slide" Target="/ppt/slides/slide49.xml"/><Relationship Id="R5b7b8d8c6f5b4203" Type="http://schemas.openxmlformats.org/officeDocument/2006/relationships/slide" Target="/ppt/slides/slide50.xml"/><Relationship Id="Rea97a66792a44315" Type="http://schemas.openxmlformats.org/officeDocument/2006/relationships/slide" Target="/ppt/slides/slide51.xml"/><Relationship Id="R0d262d7bc6d34bc7" Type="http://schemas.openxmlformats.org/officeDocument/2006/relationships/slide" Target="/ppt/slides/slide52.xml"/><Relationship Id="Rbdff53f467e74f02" Type="http://schemas.openxmlformats.org/officeDocument/2006/relationships/slide" Target="/ppt/slides/slide53.xml"/><Relationship Id="R997894d7a39f44fb" Type="http://schemas.openxmlformats.org/officeDocument/2006/relationships/slide" Target="/ppt/slides/slide54.xml"/><Relationship Id="R5550deea61b744c9" Type="http://schemas.openxmlformats.org/officeDocument/2006/relationships/slide" Target="/ppt/slides/slide1.xml"/><Relationship Id="Rdfe5a76a3e40419a" Type="http://schemas.openxmlformats.org/officeDocument/2006/relationships/slide" Target="/ppt/slides/slide57.xml"/><Relationship Id="Rb23d5084b31c4dd0" Type="http://schemas.openxmlformats.org/officeDocument/2006/relationships/hyperlink" Target="https://giophysics.com/lessons/powerpoints/" TargetMode="External"/><Relationship Id="R1bbcd77403cb408c"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III · Final Examination</a:t>
            </a:r>
          </a:p>
        </p:txBody>
      </p:sp>
      <p:sp>
        <p:nvSpPr>
          <p:cNvPr id="5" name="text"/>
          <p:cNvSpPr txBox="1"/>
          <p:nvPr/>
        </p:nvSpPr>
        <p:spPr>
          <a:xfrm>
            <a:off x="558800" y="203835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University Physics III, weighted towards its second half: oscillations, waves, optics and kinetic theory, then thermodynamic cycles and entropy, special relativity, the Schrödinger equation, the hydrogen atom and nuclear energetics. Most marks are for building a model from a named law, auditing it against conservation laws and the second law, and checking where its approximations break.</a:t>
            </a:r>
          </a:p>
        </p:txBody>
      </p:sp>
      <p:sp>
        <p:nvSpPr>
          <p:cNvPr id="6" name="panel"/>
          <p:cNvSpPr/>
          <p:nvPr/>
        </p:nvSpPr>
        <p:spPr>
          <a:xfrm>
            <a:off x="558800" y="2886075"/>
            <a:ext cx="11074400" cy="12700"/>
          </a:xfrm>
          <a:prstGeom prst="rect">
            <a:avLst/>
          </a:prstGeom>
          <a:solidFill>
            <a:srgbClr val="C6C8BB"/>
          </a:solidFill>
          <a:ln>
            <a:noFill/>
          </a:ln>
        </p:spPr>
      </p:sp>
      <p:sp>
        <p:nvSpPr>
          <p:cNvPr id="7" name="fact-label"/>
          <p:cNvSpPr txBox="1"/>
          <p:nvPr/>
        </p:nvSpPr>
        <p:spPr>
          <a:xfrm>
            <a:off x="558800" y="306387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06387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35325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5325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118 in total — all Core course</a:t>
            </a:r>
          </a:p>
        </p:txBody>
      </p:sp>
      <p:sp>
        <p:nvSpPr>
          <p:cNvPr id="11" name="fact-label"/>
          <p:cNvSpPr txBox="1"/>
          <p:nvPr/>
        </p:nvSpPr>
        <p:spPr>
          <a:xfrm>
            <a:off x="558800" y="38112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8112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0900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0900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7   ·   Demanding 10   ·   Discriminating 2</a:t>
            </a:r>
          </a:p>
        </p:txBody>
      </p:sp>
      <p:sp>
        <p:nvSpPr>
          <p:cNvPr id="15" name="fact-label"/>
          <p:cNvSpPr txBox="1"/>
          <p:nvPr/>
        </p:nvSpPr>
        <p:spPr>
          <a:xfrm>
            <a:off x="558800" y="436880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36880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UPIII-01, UPIII-02, UPIII-03, UPIII-04, UPIII-05, UPIII-06, UPIII-07, UPIII-08, UPIII-09, UPIII-10, UPIII-11</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UPIII-01.07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0.150 kg moves along the positive x-axis in the potential U(x) = A/x² − B/x, where A = 0.360 J·m² and B = 1.20 J·m. What is the angular frequency of small oscillations about its stable equilibrium position?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0.969 rad/s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6.09 rad/s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10.5 rad/s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13.6 rad/s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6.09 rad/s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Equilibrium is where dU/dx = −2A/x³ + B/x² = 0, at x₀ = 2A/B = 0.600 m, and the effective spring constant is the curvature there: U″(x₀) = 6A/x₀⁴ − 2B/x₀³ = 16.67 − 11.11 = 5.56 J/m², so ω = √(U″/m) = 6.09 rad/s. A is the same result converted to a frequency, f = ω/2π = 0.969 Hz, and then labelled in rad/s, a units slip that costs the whole mark. C keeps only the curvature of the repulsive term, 6A/x₀⁴, as if the attractive term were a constant offset; but −B/x has a curvature of its own, −2B/x³, and it softens the well. D differentiates the attractive term with the wrong sign, adding 11.11 J/m² instead of subtracting it. A candidate who remembers that the attraction is what creates the minimum, and so must reduce the stiffness below that of the repulsion alone, rejects both C and D at once.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UPIII-02.02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one-dimensional wave equation for waves of speed v is ∂²y/∂x² = (1/v²) ∂²y/∂t². In each function below, A, k and b are positive constants and ω = kv. Which function is NOT a solution of this equation?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y = A cos(kx) sin(ωt)</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y = A/[1 + (x + vt)²/b²]</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y = A sin(kx − ωt) + A sin(kx + ωt)</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y = A exp[−(x² + v²t²)/b²]</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y = A exp[−(x² + v²t²)/b²]</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contains vt, but only inside x² + v²t², which is not a function of x − vt or of x + vt. Differentiating, ∂²y/∂x² = (4x²/b⁴ − 2/b²)y while (1/v²)∂²y/∂t² = (4v²t²/b⁴ − 2/b²)y, and the two agree only on the lines x = ±vt, so D fails. A is tempting to reject because it is a product that does not travel, but it is a standing wave: ∂²y/∂x² = −k²y and (1/v²)∂²y/∂t² = −(ω²/v²)y = −k²y, so it satisfies the equation. B is not sinusoidal, and a candidate who has met only harmonic waves may reject it, but any twice-differentiable function of x + vt is a solution; this one is a pulse moving in the −x direction. C is the sum of two travelling-wave solutions, and because the wave equation is linear any sum of solutions is a solution; it equals 2A sin(kx) cos(ωt), another standing wave. The item rewards testing each function against the equation rather than judging it by its appearance.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UPIII-04.09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Galilean beam expander widens a collimated laser beam of diameter 2.00 mm. The beam passes first through a thin diverging lens of focal length −25.0 mm and then through a thin converging lens of focal length +100 mm on the same axis. Which lens separation makes the beam emerge collimated, and what is its diameter then?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Separation 125 mm; diameter 8.00 mm</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Separation 75.0 mm; diameter 0.500 mm</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Separation 75.0 mm; diameter 8.00 mm</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Separation 75.0 mm; diameter 2.00 mm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Separation 75.0 mm; diameter 8.00 mm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diverging lens spreads the collimated beam so that it appears to come from that lens's focal point, a virtual point source 25.0 mm in front of it. The converging lens collimates light from a point source only if the source sits at its own focal point, 100 mm in front of it, so the lenses must be 100 mm − 25.0 mm = 75.0 mm apart; similar triangles from the virtual source then give a diameter of 2.00 mm × 100 mm/25.0 mm = 8.00 mm. A adds the magnitudes of the focal lengths, which is the separation of a Keplerian expander made from two converging lenses; with a diverging first lens the virtual source would then be 150 mm from the converging lens, beyond its focal point, and the beam would leave converging. B has the right separation but inverts the ratio of the focal lengths, as though the light ran backwards through the system. D assumes that a beam which is collimated going in and coming out keeps its width, forgetting that the geometry which fixes the separation also scales the beam by f₂/|f₁| = 4.</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UPIII-05.09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Sunlight is reflected from the calm surface of a lake, of refractive index 1.33, towards an angler whose sunglasses have polarising lenses with vertical transmission axes. At what angle below the horizontal must the angler look at the water for the reflected glare to be completely polarised, so that the sunglasses block it entirely?</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53.1°</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36.9°</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41.2°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48.8°</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36.9°</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Reflected light is completely polarised, parallel to the surface, when the angle of incidence is Brewster's angle, tan θ_B = 1.33, so θ_B = 53.1° measured from the normal to the water, which is vertical. The reflected ray therefore rises at 90° − 53.1° = 36.9° above the horizontal, and the angler looks down along it at 36.9° below the horizontal; the horizontally polarised glare is then perpendicular to the vertical transmission axes and is blocked. A is Brewster's angle itself, reported without converting from the normal to the horizontal. D is the critical angle, arcsin(1/1.33) = 48.8°, which governs light trying to leave the water rather than light reflected from above it, and C is its complement, 41.2°. A check on the key: at Brewster's angle the reflected and refracted rays are perpendicular, and 53.1° + arcsin(sin 53.1°/1.33) = 53.1° + 36.9° = 90°.</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UPIII-06.05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sample of argon (molar mass 39.9 g/mol) is at 320 K. At what temperature would a sample of helium (molar mass 4.00 g/mol) have the same root-mean-square atomic speed? Treat both as ideal monatomic gases.</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32.1 K</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101 K</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320 K</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3190 K</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32.1 K</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Since v_rms = √(3RT/M), equal speeds require equal T/M: T_He = 320 K × 4.00/39.9 = 32.1 K. C is the answer of a candidate who remembers that temperature fixes the mean translational kinetic energy per atom and slides from equal kinetic energy to equal speed; at a common temperature the lighter helium atoms move faster, so helium must be colder to match argon. D inverts the mass ratio, heating the lighter gas when it must be cooled. B scales the temperature by the square root of the mass ratio, which would be right only if v_rms were proportional to T/√M rather than to √(T/M).</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UPIII-07.08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rigid, thermally insulated container is divided by a partition into two equal halves. One half holds 1.00 mol of an ideal gas and the other is evacuated. The partition is punctured and the gas fills the whole container. Take R = 8.314 J/(mol·K). Which statement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 heat enters the gas, so its entropy change is zero.</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gas does work as it expands, so its temperature falls.</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internal energy of the gas is unchanged, and its entropy rises by 5.76 J/K.</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entropy of the gas rises by 5.76 J/K, but the entropy of the universe is unchanged because the container is insulated.</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internal energy of the gas is unchanged, and its entropy rises by 5.76 J/K.</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a free expansion the gas pushes against nothing, so W = 0; with Q = 0 as well, ΔU = 0 and an ideal gas keeps its temperature. Entropy is a state function, so ΔS can be found along any reversible path between the same end states, here an isothermal doubling of volume: ΔS = nR ln 2 = 5.76 J/K. A applies ΔS = ∫dQ/T to the actual process, but that integral gives the entropy change only along a reversible path, and a free expansion is irreversible. B imports the result for a reversible adiabatic expansion, in which the gas does work on a piston; expanding into a vacuum, there is nothing to do work on. D gets the gas right and then concludes that insulation keeps the entropy of the universe constant. Insulation means only that the surroundings' entropy is unchanged, so the universe gains the full 5.76 J/K, which is exactly what makes the process irreversible.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UPIII-08.03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bunch of protons travels at constant speed 0.800c along a straight section of a linear accelerator, between two beam-position monitors that are fixed in the laboratory 36.0 m apart. Take c = 3.00 × 10⁸ m/s. Which pair gives the distance between the monitors and the time the bunch takes to travel from one to the other, both as measured in the rest frame of the bunch?</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21.6 m and 90.0 ns</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36.0 m and 90.0 ns</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21.6 m and 150 ns</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60.0 m and 250 ns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21.6 m and 90.0 ns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monitors are at rest in the laboratory, so 36.0 m is the proper length, and the bunch measures it contracted by γ = 1/√(1 − 0.800²) = 5/3 to 21.6 m. In the laboratory the trip takes 36.0 m/(2.40 × 10⁸ m/s) = 150 ns, timed by two separated clocks; a clock riding with the bunch is present at both events, so it records the proper time, 150 ns/γ = 90.0 ns. The pair is self-consistent: in the bunch frame the second monitor approaches at 2.40 × 10⁸ m/s and covers 21.6 m in 90.0 ns. B pairs the proper length with the proper time, but 36.0 m at 0.800c takes 150 ns, so the two cannot hold in one frame. C contracts the length but keeps the laboratory time. D is self-consistent, since 60.0 m at 0.800c takes 250 ns, and is the answer of a candidate who multiplied by γ throughout. The remedy is to name the proper quantity first: a proper length is the longest length any inertial frame measures, and a proper time the shortest time between the two events.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UPIII-09.02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Light of wavelength 400 nm ejects photoelectrons from a metal surface whose work function is 2.15 eV. The wavelength is then changed to 200 nm while the intensity is kept the same. Take hc = 1240 eV·nm. What is the stopping potential with the 200 nm light?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0.95 V</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1.90 V</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4.05 V</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6.20 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4.05 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photon now carries hc/λ = 1240 eV·nm/200 nm = 6.20 eV, and the most energetic photoelectron leaves with 6.20 eV − 2.15 eV = 4.05 eV, so the stopping potential is 4.05 V. A is the stopping potential for the 400 nm light, from 3.10 eV − 2.15 eV = 0.95 eV, chosen by a candidate who reasons that an unchanged intensity leaves the electron energies unchanged; intensity sets how many photoelectrons are emitted, not their maximum energy. B doubles the old stopping potential because the photon energy doubled, forgetting that the work function is subtracted once from each photon's energy rather than scaling with it. D is the photon energy itself, with the work function left out altogether.</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UPIII-10.04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in a hydrogen atom has orbital angular momentum quantum number l = 3. What is the smallest angle that its orbital angular momentum vector can make with the z-axis?</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30.0°</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54.7°</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30.0°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magnitude is |L| = √(l(l + 1)) ℏ = √12 ℏ and the largest z-component is L_z = lℏ = 3ℏ, so cos θ = 3/√12 and θ = 30.0°. A is the classical picture, and the answer of a candidate who takes |L| = lℏ; because √(l(l + 1)) always exceeds l, the vector can never lie along the axis, which is the uncertainty principle forbidding L_x and L_y from both vanishing when L_z has a definite value. D takes the inverse sine of the same ratio instead of the inverse cosine. C is the angle for a spin-½ vector, from cos θ = (1/2)/(√3/2), a memorised number that belongs to s = ½ rather than to l = 3.</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UPIII-11.09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Rest energies: proton 938.3 MeV, neutron 939.6 MeV, electron 0.511 MeV, muon 105.7 MeV, charged pion 139.6 MeV; neutrino masses are negligible. Which of the following processes is allowed by every conservation law?</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 → p + e⁻ + ν_e</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 → n + e⁺ + ν_e, for a free proton at rest</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μ⁻ → e⁻ + γ</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π⁺ → μ⁺ + ν_μ</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π⁺ → μ⁺ + ν_μ</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conserves charge (+1 → +1), baryon number (0 → 0) and muon lepton number (0 → −1 + 1), and the pion's 139.6 MeV rest energy exceeds the muon's 105.7 MeV, so energy allows it too; it is the pion's dominant decay. A has the right particles apart from the neutrino: lepton number goes from 0 to +2, and the real decay emits an electron antineutrino. B is what happens inside proton-rich nuclei, which is why it tempts, but a free proton at rest has 938.3 MeV, less than the 940.1 MeV of the products, so energy conservation forbids it; inside a nucleus the difference in binding energy pays. C conserves charge, energy and total lepton number, but it turns a muon-type lepton into an electron-type lepton, violating muon and electron lepton numbers separately, and it has never been observed.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UPIII-04.08, UPIII-05.03, UPIII-05.08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aerial-mapping camera photographs a field from a height of 120 m. Its lens is a thin converging lens of focal length 8.80 mm and aperture diameter 3.14 mm, and its image sensor has square pixels 2.40 μm wide. Take the wavelength of the light as 550 nm in air. To reduce reflections, the lens glass, of refractive index 1.52, carries a single coating of magnesium fluoride, of refractive index 1.38, designed for 550 nm at normal incidence.</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how far behind the lens the sensor must be placed to focus the field, and how far this is from the lens's focal plane.</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width of the strip of ground that is imaged onto one pixel.</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Justify</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whether diffraction at the lens aperture or the size of the pixels sets the smallest ground detail this camera can resolve at 550 nm.</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minimum thickness of the coating that minimises the reflection of 550 nm light at normal incidence.</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When white light is reflected from the coated lens, the reflection looks purple. Explain why.</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1/s′ = 1/f − 1/s = 1/(8.80 × 10⁻³ m) − 1/(120 m), so s′ = 8.800 65 × 10⁻³ m behind the lens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f = 6.5 × 10⁻⁷ m = 0.65 μm, about a quarter of a pixel width, so the field is effectively at infinity and the sensor sits in the focal plane</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Mixing millimetres with metres, or writing 1/s′ = 1/f + 1/s, puts the image well away from the focal plane; the tiny value of s′ − f is itself the check that the units and the sign are right.</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magnification has magnitude s′/s = 8.8006 × 10⁻³ m/120 m = 7.334 × 10⁻⁵</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Ground width = 2.40 × 10⁻⁶ m/(7.334 × 10⁻⁵) = 3.27 × 10⁻² m = 32.7 mm</a:t>
            </a:r>
          </a:p>
        </p:txBody>
      </p:sp>
      <p:sp>
        <p:nvSpPr>
          <p:cNvPr id="26" name="text"/>
          <p:cNvSpPr txBox="1"/>
          <p:nvPr/>
        </p:nvSpPr>
        <p:spPr>
          <a:xfrm>
            <a:off x="812800" y="34759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Multiplying the pixel width by the magnification instead of dividing gives a ground width of order 10⁻¹⁰ m; the image is smaller than the object, so the strip of ground must be far wider than the pixel.</a:t>
            </a:r>
          </a:p>
        </p:txBody>
      </p:sp>
      <p:sp>
        <p:nvSpPr>
          <p:cNvPr id="27" name="ms-ref"/>
          <p:cNvSpPr txBox="1"/>
          <p:nvPr/>
        </p:nvSpPr>
        <p:spPr>
          <a:xfrm>
            <a:off x="558800" y="39585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Justify — 3 marks</a:t>
            </a:r>
          </a:p>
        </p:txBody>
      </p:sp>
      <p:sp>
        <p:nvSpPr>
          <p:cNvPr id="28" name="ms-objective"/>
          <p:cNvSpPr txBox="1"/>
          <p:nvPr/>
        </p:nvSpPr>
        <p:spPr>
          <a:xfrm>
            <a:off x="11400482" y="39585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1992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1992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Rayleigh criterion for a circular aperture: θ_min = 1.22λ/D = 1.22 × 550 × 10⁻⁹ m/(3.14 × 10⁻³ m) = 2.14 × 10⁻⁴ rad</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the ground this is 120 m × 2.14 × 10⁻⁴ rad = 25.6 mm; equivalently fθ_min = 1.88 μm on the sensor</a:t>
            </a:r>
          </a:p>
        </p:txBody>
      </p:sp>
      <p:sp>
        <p:nvSpPr>
          <p:cNvPr id="33" name="ms-tick"/>
          <p:cNvSpPr txBox="1"/>
          <p:nvPr/>
        </p:nvSpPr>
        <p:spPr>
          <a:xfrm>
            <a:off x="558800" y="47059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One pixel covers 32.7 mm of ground (2.40 μm on the sensor), coarser than the 25.6 mm diffraction limit, so the pixels limit the resolution: two features need at least two pixels, about 65 mm, to be separated</a:t>
            </a:r>
          </a:p>
        </p:txBody>
      </p:sp>
      <p:sp>
        <p:nvSpPr>
          <p:cNvPr id="35" name="text"/>
          <p:cNvSpPr txBox="1"/>
          <p:nvPr/>
        </p:nvSpPr>
        <p:spPr>
          <a:xfrm>
            <a:off x="812800" y="522541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Comparing an angle with a pixel width directly is the error; both limits must be put on the ground, or both on the sensor, before they can be compared.</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Both reflections, air to coating (1.00 to 1.38) and coating to glass (1.38 to 1.52), go from lower to higher index, so both waves are shifted by π and cancellation needs a path difference 2n_c t = λ/2</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λ/(4n_c) = 550 nm/(4 × 1.38) = 99.6 nm</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Giving only one reflection a phase shift leads to 2n_c t = λ and t = 199 nm, the thickness that maximises reflection; the index sequence has to be checked at both surfaces.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path difference 2n_c t = 275 nm is half of 550 nm, but only 0.39 of a wavelength at 700 nm and 0.69 of a wavelength at 400 nm, so the two reflected waves cancel best near the middle of the visible spectrum and only partly at its ends</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reflected light is therefore depleted in green and yellow and relatively strong at the red and violet ends, which together look purple</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Attributing the colour to dispersion in the coating misses the mechanism: the coating is a quarter-wave layer for one wavelength only, and it is the phase condition that changes across the spectrum.</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UPIII-01.04, UPIII-01.06, UPIII-01.08</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pendulum of a longcase clock is a light rigid rod carrying a solid brass sphere of mass 2.30 kg and radius r = 0.0400 m, whose centre is L = 0.990 m below the pivot. The moment of inertia of a solid sphere about an axis through its centre is (2/5)mr². Take g = 9.81 m/s². The clock's escapement gives the pendulum a small push once each swing to keep its amplitude at 4.00°.</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the rotational form of Newton's second law, an expression for the period of small oscillations of this pendulum in terms of L, r and g, stating the approximation you make.</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76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period, and the fraction by which it exceeds the period of a simple pendulum of length 0.990 m.</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503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the escapement disconnected, the amplitude falls from 4.00° to 2.00° in 12.0 minutes. Determine the average power the escapement must supply to keep the amplitude at 4.00°, stating the assumption about the damping that your method requires.</a:t>
            </a:r>
          </a:p>
        </p:txBody>
      </p:sp>
      <p:sp>
        <p:nvSpPr>
          <p:cNvPr id="23" name="part-ref"/>
          <p:cNvSpPr txBox="1"/>
          <p:nvPr/>
        </p:nvSpPr>
        <p:spPr>
          <a:xfrm>
            <a:off x="558800" y="42862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2862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224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finite amplitude θ₀ the period is T ≈ T₀(1 + θ₀²/16), with θ₀ in radians. The clock is adjusted to keep perfect time at an amplitude of 4.00°, but friction in its gear train lets the amplitude wander between 3.50° and 4.50°. Calculate the largest time the clock gains or loses in one day as a result.</a:t>
            </a:r>
          </a:p>
        </p:txBody>
      </p:sp>
      <p:sp>
        <p:nvSpPr>
          <p:cNvPr id="26" name="part-ref"/>
          <p:cNvSpPr txBox="1"/>
          <p:nvPr/>
        </p:nvSpPr>
        <p:spPr>
          <a:xfrm>
            <a:off x="558800" y="52565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52565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4927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clock must keep time to within 1 s per day. Evaluate which idealisation of the simple-pendulum model, the point-mass bob or the small-angle limit, limits this clock's timekeeping.</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Parallel-axis theorem: the moment of inertia about the pivot is I = (2/5)mr² + mL²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Gravity exerts a torque −mgL sin θ about the pivot, so I d²θ/dt² = −mgL sin θ ≈ −mgLθ, using sin θ ≈ θ (θ in radians) for small swings</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This is simple harmonic motion with ω₀² = mgL/I, so T₀ = 2π√(I/(mgL)) = 2π√((L² + 2r²/5)/(gL))</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Treating the bob as a point mass gives I = mL² and the simple-pendulum period; the sphere also turns about its own centre as it swings, and the parallel-axis term is the step that captures it.</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T₀ = 2π√((0.990² + 0.4 × 0.0400²) m²/(9.81 m/s² × 0.990 m)) = 1.9967 s, against 2π√(0.990 m/9.81 m/s²) = 1.9960 s for a simple pendulum</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Fractional excess = √(1 + 2r²/(5L²)) − 1 ≈ r²/(5L²) = 3.3 × 10⁻⁴, about 28 s per day</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Rounding both periods to 2.00 s hides the whole effect; the difference has to come from the ratio r²/(5L²), not from subtracting rounded periods.</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287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light damping proportional to angular velocity the amplitude decays exponentially, so the energy, proportional to the square of the amplitude, falls by a factor of 4 with time constant τ_E = 720 s/ln 4 = 519 s</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Energy of the swing at 4.00° (0.0698 rad): E = ½Iω₀²θ₀² = ½mgLθ₀² = ½ × 2.30 kg × 9.81 m/s² × 0.990 m × (0.0698 rad)² = 5.44 × 10⁻² J</a:t>
            </a:r>
          </a:p>
        </p:txBody>
      </p:sp>
      <p:sp>
        <p:nvSpPr>
          <p:cNvPr id="35" name="ms-tick"/>
          <p:cNvSpPr txBox="1"/>
          <p:nvPr/>
        </p:nvSpPr>
        <p:spPr>
          <a:xfrm>
            <a:off x="558800" y="49841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E/τ_E = 5.44 × 10⁻² J/519 s = 1.05 × 10⁻⁴ W, replacing the 0.38% of the energy lost in each cycle</a:t>
            </a:r>
          </a:p>
        </p:txBody>
      </p:sp>
      <p:sp>
        <p:nvSpPr>
          <p:cNvPr id="37" name="text"/>
          <p:cNvSpPr txBox="1"/>
          <p:nvPr/>
        </p:nvSpPr>
        <p:spPr>
          <a:xfrm>
            <a:off x="812800" y="53136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amplitude ratio of 2 instead of the energy ratio of 4 doubles the time constant and halves the power; the energy goes as the square of the amplitude.</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Relative to 4.00° (0.06981 rad), the period at 4.50° (0.07854 rad) is longer by the fraction (0.07854² − 0.06981²)/16 = 8.09 × 10⁻⁵, and at 3.50° (0.06109 rad) it is shorter by 7.14 × 10⁻⁵</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largest error is 8.09 × 10⁻⁵ × 86 400 s = 7.0 s lost per day at 4.50° (the clock gains 6.2 s per day at 3.50°)</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Evaluating the whole correction at 4.50°, 33 s per day, ignores that the clock was regulated at 4.00°; only the change in amplitude matters, and it enters as a difference of squares.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point-mass error, 3.3 × 10⁻⁴ or about 28 s per day, is constant, so it is removed once when the clock is regulated by raising or lowering the bob, and it does not limit the timekeeping</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amplitude-dependent error cannot be regulated out: it varies by up to 7 s per day as the amplitude wanders, seven times the tolerance, so the small-angle idealisation is the one that fails, and the remedy is a steadier or smaller amplitude rather than a smaller bob</a:t>
            </a:r>
          </a:p>
        </p:txBody>
      </p:sp>
      <p:sp>
        <p:nvSpPr>
          <p:cNvPr id="26" name="text"/>
          <p:cNvSpPr txBox="1"/>
          <p:nvPr/>
        </p:nvSpPr>
        <p:spPr>
          <a:xfrm>
            <a:off x="812800" y="40455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Ranking the two corrections by size alone picks the bob; the discriminating point is that a constant error is calibrated away, while a varying one is not.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UPIII-02.06, UPIII-02.07, UPIII-03.01, UPIII-03.02, UPIII-03.03, UPIII-03.05</a:t>
            </a:r>
          </a:p>
        </p:txBody>
      </p:sp>
      <p:sp>
        <p:nvSpPr>
          <p:cNvPr id="13" name="text"/>
          <p:cNvSpPr txBox="1"/>
          <p:nvPr/>
        </p:nvSpPr>
        <p:spPr>
          <a:xfrm>
            <a:off x="558800" y="1346200"/>
            <a:ext cx="11074400" cy="193167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pair of extraction fans of the same model stand 6.0 m apart on a flat roof. Each has 8 blades and radiates a steady tone at its blade-passing frequency, the number of blades multiplied by the fan's rotation rate in revolutions per second, and the controller of fan A shows a rotation rate of 24.50 revolutions per second. With both fans running, a technician's sound level meter, filtered to reject everything except a narrow band around this tone and quick enough to follow any change in the tone's amplitude, records a level that rises and falls smoothly and regularly between a maximum of 79.5 dB and a minimum of 71.9 dB, with successive maxima 5.00 s apart. The meter responds to the pressure at its microphone and reports the sound intensity level of a single plane wave with the same pressure amplitude. Treat the fans as small sources in open air and ignore reflections. Take the reference intensity as 1.00 × 10⁻¹² W/m², the density of air as 1.20 kg/m³, the speed of sound as 343 m/s and atmospheric pressure as 1.01 × 10⁵ Pa.</a:t>
            </a:r>
          </a:p>
        </p:txBody>
      </p:sp>
      <p:sp>
        <p:nvSpPr>
          <p:cNvPr id="14" name="part-ref"/>
          <p:cNvSpPr txBox="1"/>
          <p:nvPr/>
        </p:nvSpPr>
        <p:spPr>
          <a:xfrm>
            <a:off x="558800" y="34556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34556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6918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pressure amplitude of the sound at the meter when the level is at a maximum and when it is at a minimum.</a:t>
            </a:r>
          </a:p>
        </p:txBody>
      </p:sp>
      <p:sp>
        <p:nvSpPr>
          <p:cNvPr id="17" name="part-ref"/>
          <p:cNvSpPr txBox="1"/>
          <p:nvPr/>
        </p:nvSpPr>
        <p:spPr>
          <a:xfrm>
            <a:off x="558800" y="40297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40297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426593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sound from the two fans reaches the meter travelling in different directions. Explain why the excess pressures of the two waves at the meter can be added as numbers, whereas the displacements of the air in the two waves cannot, and why the superposition principle holds for these waves.</a:t>
            </a:r>
          </a:p>
        </p:txBody>
      </p:sp>
      <p:sp>
        <p:nvSpPr>
          <p:cNvPr id="20" name="part-ref"/>
          <p:cNvSpPr txBox="1"/>
          <p:nvPr/>
        </p:nvSpPr>
        <p:spPr>
          <a:xfrm>
            <a:off x="558800" y="49999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9999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52362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sound intensity level that the louder fan alone would produce at the meter, the level that the quieter fan alone would produce, and the difference between the two fans' rotation rates.</a:t>
            </a:r>
          </a:p>
        </p:txBody>
      </p:sp>
      <p:sp>
        <p:nvSpPr>
          <p:cNvPr id="23" name="panel"/>
          <p:cNvSpPr/>
          <p:nvPr/>
        </p:nvSpPr>
        <p:spPr>
          <a:xfrm>
            <a:off x="558800" y="558800"/>
            <a:ext cx="11074400" cy="12700"/>
          </a:xfrm>
          <a:prstGeom prst="rect">
            <a:avLst/>
          </a:prstGeom>
          <a:solidFill>
            <a:srgbClr val="C6C8BB"/>
          </a:solidFill>
          <a:ln>
            <a:noFill/>
          </a:ln>
        </p:spPr>
      </p:sp>
      <p:sp>
        <p:nvSpPr>
          <p:cNvPr id="2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6" name="panel"/>
          <p:cNvSpPr/>
          <p:nvPr/>
        </p:nvSpPr>
        <p:spPr>
          <a:xfrm>
            <a:off x="558800" y="6273800"/>
            <a:ext cx="11074400" cy="12700"/>
          </a:xfrm>
          <a:prstGeom prst="rect">
            <a:avLst/>
          </a:prstGeom>
          <a:solidFill>
            <a:srgbClr val="C6C8BB"/>
          </a:solidFill>
          <a:ln>
            <a:noFill/>
          </a:ln>
        </p:spPr>
      </p:sp>
      <p:sp>
        <p:nvSpPr>
          <p:cNvPr id="2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7" action="ppaction://hlinksldjump"/>
              </a:rPr>
              <a:t>Previous</a:t>
            </a:r>
          </a:p>
        </p:txBody>
      </p:sp>
      <p:sp>
        <p:nvSpPr>
          <p:cNvPr id="2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Lesson menu</a:t>
            </a:r>
          </a:p>
        </p:txBody>
      </p:sp>
      <p:sp>
        <p:nvSpPr>
          <p:cNvPr id="2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Next slide</a:t>
            </a:r>
          </a:p>
        </p:txBody>
      </p:sp>
      <p:sp>
        <p:nvSpPr>
          <p:cNvPr id="3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54</a:t>
            </a:r>
          </a:p>
        </p:txBody>
      </p:sp>
      <p:sp>
        <p:nvSpPr>
          <p:cNvPr id="3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Describe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technician adjusts the controller of fan B until the level at the meter stops rising and falling. Describe how the steady level now depends on the fans and on where the meter is placed, giving the range of steady levels the meter could read at its present position, and the change in the difference between its distances from the two fans that takes the level from its highest to its lowest value, ignoring any change in each fan's own amplitude.</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54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maximum, I = 1.00 × 10⁻¹² W/m² × 10^(79.5/10) = 8.91 × 10⁻⁵ W/m², so p₀ = √(2ρvI) = √(2 × 1.20 kg/m³ × 343 m/s × 8.91 × 10⁻⁵ W/m²) = 0.271 Pa</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minimum, I = 1.00 × 10⁻¹² W/m² × 10^(71.9/10) = 1.55 × 10⁻⁵ W/m², so p₀ = √(2ρvI) = 0.113 Pa, a pressure-amplitude ratio of 2.40 between maximum and minimum</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7.6 dB swing is an intensity ratio of 5.75 but a pressure-amplitude ratio of only √5.75 = 2.40; candidates who scale pressure by 10^(β/10) instead of 10^(β/20) carry an amplitude ratio 2.4 times too large into (c).</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Excess pressure is a scalar, so the two waves' pressures add algebraically at each instant; sound is longitudinal, so each wave displaces the air along its own direction of travel, and displacements arriving from different directions add as vectors, which is why a pressure-sensing meter, like the ear, responds to the summed pressure</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Superposition needs a linear medium: even the largest pressure amplitude, 0.271 Pa, is only 2.7 × 10⁻⁶ of atmospheric pressure, so the air responds linearly and each wave passes through the other unchanged</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add displacement amplitudes as numbers have assumed, without noticing, that the waves travel along the same line; and asserting that sound waves superpose earns nothing without the comparison with atmospheric pressure that makes the medium linear.</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tones differ slightly in frequency, so their relative phase advances steadily: the pressures add in step at a maximum and in opposition at a minimum, p_max = p₁ + p₂ and p_min = p₁ − p₂</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p₁ = (0.271 Pa + 0.113 Pa)/2 = 0.192 Pa and p₂ = (0.271 Pa − 0.113 Pa)/2 = 0.0790 Pa, so the quieter fan's pressure amplitude is about 0.41 of the louder fan's</a:t>
            </a:r>
          </a:p>
        </p:txBody>
      </p:sp>
      <p:sp>
        <p:nvSpPr>
          <p:cNvPr id="19" name="ms-tick"/>
          <p:cNvSpPr txBox="1"/>
          <p:nvPr/>
        </p:nvSpPr>
        <p:spPr>
          <a:xfrm>
            <a:off x="558800" y="2473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I₁ = p₁²/(2ρv) = 4.47 × 10⁻⁵ W/m², a level of 76.5 dB, and I₂ = p₂²/(2ρv) = 7.58 × 10⁻⁶ W/m², a level of 68.8 dB</a:t>
            </a:r>
          </a:p>
        </p:txBody>
      </p:sp>
      <p:sp>
        <p:nvSpPr>
          <p:cNvPr id="21" name="ms-tick"/>
          <p:cNvSpPr txBox="1"/>
          <p:nvPr/>
        </p:nvSpPr>
        <p:spPr>
          <a:xfrm>
            <a:off x="558800" y="27266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7266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level peaks once for each 2π of relative phase, so the blade-passing frequencies differ by 1/(5.00 s) = 0.200 Hz; dividing by the 8 blades, the rotation rates differ by 0.0250 revolutions per second (the beats alone cannot show which fan is faster)</a:t>
            </a:r>
          </a:p>
        </p:txBody>
      </p:sp>
      <p:sp>
        <p:nvSpPr>
          <p:cNvPr id="23" name="text"/>
          <p:cNvSpPr txBox="1"/>
          <p:nvPr/>
        </p:nvSpPr>
        <p:spPr>
          <a:xfrm>
            <a:off x="812800" y="3246120"/>
            <a:ext cx="10820400" cy="6604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two amplitudes come from the half-sum and half-difference of the pressure amplitudes. Averaging the readings in decibels (75.7 dB), halving the sum and the difference of the intensities (77.2 dB and 75.7 dB), or reading the 71.9 dB minimum as the quieter fan alone gives neither fan's level: it is amplitudes, not intensities, that add, and at a minimum the quieter fan's sound is cancelling part of the louder fan's. Candidates who stop at 0.200 Hz have found the difference in blade-passing frequency, which is 8 times the difference in rotation rate.</a:t>
            </a:r>
          </a:p>
        </p:txBody>
      </p:sp>
      <p:sp>
        <p:nvSpPr>
          <p:cNvPr id="24" name="ms-ref"/>
          <p:cNvSpPr txBox="1"/>
          <p:nvPr/>
        </p:nvSpPr>
        <p:spPr>
          <a:xfrm>
            <a:off x="558800" y="40589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Describe — 2 marks</a:t>
            </a:r>
          </a:p>
        </p:txBody>
      </p:sp>
      <p:sp>
        <p:nvSpPr>
          <p:cNvPr id="25" name="ms-objective"/>
          <p:cNvSpPr txBox="1"/>
          <p:nvPr/>
        </p:nvSpPr>
        <p:spPr>
          <a:xfrm>
            <a:off x="11400482" y="40589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6" name="ms-tick"/>
          <p:cNvSpPr txBox="1"/>
          <p:nvPr/>
        </p:nvSpPr>
        <p:spPr>
          <a:xfrm>
            <a:off x="558800" y="429958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29958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equal frequencies the two tones keep a fixed phase difference, set by the relative angular positions of the two fans' blades and by the difference between the meter's distances from the fans, so the level is steady at some value between 71.9 dB (antiphase) and 79.5 dB (in phase), not necessarily at the 77.2 dB of the two intensities added</a:t>
            </a:r>
          </a:p>
        </p:txBody>
      </p:sp>
      <p:sp>
        <p:nvSpPr>
          <p:cNvPr id="28" name="ms-tick"/>
          <p:cNvSpPr txBox="1"/>
          <p:nvPr/>
        </p:nvSpPr>
        <p:spPr>
          <a:xfrm>
            <a:off x="558800" y="493268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93268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Changing the difference in distance by half a wavelength, v/(2f) = 343 m/s/(2 × 196 Hz) = 0.875 m, turns in-phase arrival into antiphase and takes the level from its highest to its lowest value, so the roof now carries a fixed pattern of loud and quiet places, and the 77.2 dB sum of intensities is only the average over them</a:t>
            </a:r>
          </a:p>
        </p:txBody>
      </p:sp>
      <p:sp>
        <p:nvSpPr>
          <p:cNvPr id="30" name="text"/>
          <p:cNvSpPr txBox="1"/>
          <p:nvPr/>
        </p:nvSpPr>
        <p:spPr>
          <a:xfrm>
            <a:off x="812800" y="564197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synchronised fans to be quieter everywhere, or the steady level to be the sum of the intensities, have missed that equal frequencies make the two sources coherent: the beat in time becomes an interference pattern in space.</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54</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UPIII-08.02, UPIII-08.04, UPIII-08.07</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the laboratory frame S, three events are recorded on the x-axis. Event A: a detector at x = 0 fires at t = 0. Event B: a detector at x = 900 m fires at t = 2.00 μs. Event C: the same detector at x = 900 m fires again at t = 4.00 μs. Frame S′ moves at +0.800c along the x-axis relative to S, and its origin coincides with that of S at event A. Take c = 3.00 × 10⁸ m/s.</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invariant interval s² = (cΔt)² − (Δx)² between events A and B, and classify the separation.</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time interval Δt′ and the spatial separation Δx′ between A and B measured in S′, and state which event occurs first in S′.</a:t>
            </a:r>
          </a:p>
        </p:txBody>
      </p:sp>
      <p:sp>
        <p:nvSpPr>
          <p:cNvPr id="20" name="part-ref"/>
          <p:cNvSpPr txBox="1"/>
          <p:nvPr/>
        </p:nvSpPr>
        <p:spPr>
          <a:xfrm>
            <a:off x="558800" y="33159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Justify</a:t>
            </a:r>
          </a:p>
        </p:txBody>
      </p:sp>
      <p:sp>
        <p:nvSpPr>
          <p:cNvPr id="21" name="part-marks"/>
          <p:cNvSpPr txBox="1"/>
          <p:nvPr/>
        </p:nvSpPr>
        <p:spPr>
          <a:xfrm>
            <a:off x="11009102" y="33159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5521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claim that event A cannot have caused event B, giving two separate arguments.</a:t>
            </a:r>
          </a:p>
        </p:txBody>
      </p:sp>
      <p:sp>
        <p:nvSpPr>
          <p:cNvPr id="23" name="part-ref"/>
          <p:cNvSpPr txBox="1"/>
          <p:nvPr/>
        </p:nvSpPr>
        <p:spPr>
          <a:xfrm>
            <a:off x="558800" y="38900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38900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1262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velocity, relative to S, of the inertial frame in which events A and B are simultaneous.</a:t>
            </a:r>
          </a:p>
        </p:txBody>
      </p:sp>
      <p:sp>
        <p:nvSpPr>
          <p:cNvPr id="26" name="part-ref"/>
          <p:cNvSpPr txBox="1"/>
          <p:nvPr/>
        </p:nvSpPr>
        <p:spPr>
          <a:xfrm>
            <a:off x="558800" y="4464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464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700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the order of events A and C in S′ and in every other inertial frame, giving the reason.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cΔt = 3.00 × 10⁸ m/s × 2.00 × 10⁻⁶ s = 600 m, so s² = (600 m)² − (900 m)² = −4.50 × 10⁵ m²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s² &lt; 0, so the separation is spacelike</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Converting the time interval to a length, cΔt, before comparing it with Δx is the step that makes the classification visible; candidates who compare 2.00 μs with 900 m directly have nothing to compare.</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1/√(1 − 0.800²) = 1.667</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Δt′ = γ(Δt − vΔx/c²) = 1.667 × (2.00 μs − 2.40 μs) = −0.667 μs, so B occurs before A in S′</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Δx′ = γ(Δx − vΔt) = 1.667 × (900 m − 480 m) = 700 m, consistent with (200 m)² − (700 m)² = −4.50 × 10⁵ m²</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Δt′ = γΔt is the error this part is set on: neither interval is a proper time, because the events occur at different places in both frames, so only the full Lorentz transformation will do.</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Justify — 2 marks</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signal from A would have to cover 900 m in 2.00 μs, a speed of 4.50 × 10⁸ m/s = 1.5c, faster than light; equivalently, the interval is spacelike</a:t>
            </a:r>
          </a:p>
        </p:txBody>
      </p:sp>
      <p:sp>
        <p:nvSpPr>
          <p:cNvPr id="33" name="ms-tick"/>
          <p:cNvSpPr txBox="1"/>
          <p:nvPr/>
        </p:nvSpPr>
        <p:spPr>
          <a:xfrm>
            <a:off x="558800" y="4705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time order of A and B depends on the frame (B precedes A in S′), whereas a cause must precede its effect in every inertial frame</a:t>
            </a:r>
          </a:p>
        </p:txBody>
      </p:sp>
      <p:sp>
        <p:nvSpPr>
          <p:cNvPr id="35" name="text"/>
          <p:cNvSpPr txBox="1"/>
          <p:nvPr/>
        </p:nvSpPr>
        <p:spPr>
          <a:xfrm>
            <a:off x="812800" y="50355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Saying only that B comes first in S′ does not yet show why that matters. The two arguments are one fact seen from the interval and from the transformation, and both must be stated.</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Setting Δt′ = γ(Δt − vΔx/c²) = 0 gives v = c²Δt/Δx</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c × (600 m/900 m) = 0.667c = 2.00 × 10⁸ m/s, in the +x direction</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Only a spacelike pair has such a frame, since c²Δt/Δx is less than c only when cΔt &lt; Δx; a candidate should notice that the result is automatically below c here.</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and C, cΔt = 1200 m exceeds Δx = 900 m, so s² = +6.30 × 10⁵ m² and the separation is timelike</a:t>
            </a:r>
          </a:p>
        </p:txBody>
      </p:sp>
      <p:sp>
        <p:nvSpPr>
          <p:cNvPr id="24" name="ms-tick"/>
          <p:cNvSpPr txBox="1"/>
          <p:nvPr/>
        </p:nvSpPr>
        <p:spPr>
          <a:xfrm>
            <a:off x="558800" y="2981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follows A in every inertial frame: in S′, Δt′ = 1.667 × (4.00 μs − 2.40 μs) = +2.67 μs, and no v &lt; c can make Δt − vΔx/c² negative when cΔt &gt; Δx</a:t>
            </a:r>
          </a:p>
        </p:txBody>
      </p:sp>
      <p:sp>
        <p:nvSpPr>
          <p:cNvPr id="26" name="text"/>
          <p:cNvSpPr txBox="1"/>
          <p:nvPr/>
        </p:nvSpPr>
        <p:spPr>
          <a:xfrm>
            <a:off x="812800" y="3500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contrast with (b) is the point. Candidates who conclude that relativity makes every time order frame-dependent have missed that the order of timelike pairs, and so causal order, is the same in all frames.</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54</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UPIII-11.03, UPIII-11.04, UPIII-11.05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radioisotope power source for a deep-space probe contains 3.50 kg of plutonium-238 (²³⁸Pu, Z = 94), which decays by alpha emission to uranium-234 with a half-life of 87.7 years. Atomic masses: ²³⁸Pu 238.049 560 u, ²³⁴U 234.040 952 u, ⁴He 4.002 603 u. Take 1 u = 931.494 MeV/c², 1 MeV = 1.602 18 × 10⁻¹³ J, N_A = 6.022 × 10²³ mol⁻¹, 1 year = 3.156 × 10⁷ s, and the molar mass of ²³⁸Pu as 238.05 g/mol.</a:t>
            </a:r>
          </a:p>
        </p:txBody>
      </p:sp>
      <p:sp>
        <p:nvSpPr>
          <p:cNvPr id="14" name="part-ref"/>
          <p:cNvSpPr txBox="1"/>
          <p:nvPr/>
        </p:nvSpPr>
        <p:spPr>
          <a:xfrm>
            <a:off x="558800" y="23825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84694" y="23825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decay equation, showing the nucleon number and proton number of every particle.</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Q value of this decay can be calculated directly from atomic masses, even though the decay is a nuclear process.</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Q value of the decay in MeV.</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Show that</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a parent nucleus at rest, the alpha particle carries about 98% of the Q value as kinetic energy.</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initial thermal power of the source, assuming that all of the decay energy is absorbed within it.</a:t>
            </a:r>
          </a:p>
        </p:txBody>
      </p:sp>
      <p:sp>
        <p:nvSpPr>
          <p:cNvPr id="29" name="part-ref"/>
          <p:cNvSpPr txBox="1"/>
          <p:nvPr/>
        </p:nvSpPr>
        <p:spPr>
          <a:xfrm>
            <a:off x="558800" y="5252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Determine</a:t>
            </a:r>
          </a:p>
        </p:txBody>
      </p:sp>
      <p:sp>
        <p:nvSpPr>
          <p:cNvPr id="30" name="part-marks"/>
          <p:cNvSpPr txBox="1"/>
          <p:nvPr/>
        </p:nvSpPr>
        <p:spPr>
          <a:xfrm>
            <a:off x="11009102" y="5252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31" name="text"/>
          <p:cNvSpPr txBox="1"/>
          <p:nvPr/>
        </p:nvSpPr>
        <p:spPr>
          <a:xfrm>
            <a:off x="558800" y="5488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how long after the source is made its thermal power falls to 1500 W.</a:t>
            </a:r>
          </a:p>
        </p:txBody>
      </p:sp>
      <p:sp>
        <p:nvSpPr>
          <p:cNvPr id="32" name="panel"/>
          <p:cNvSpPr/>
          <p:nvPr/>
        </p:nvSpPr>
        <p:spPr>
          <a:xfrm>
            <a:off x="558800" y="558800"/>
            <a:ext cx="11074400" cy="12700"/>
          </a:xfrm>
          <a:prstGeom prst="rect">
            <a:avLst/>
          </a:prstGeom>
          <a:solidFill>
            <a:srgbClr val="C6C8BB"/>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C6C8BB"/>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54</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40"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²³⁸₉₄Pu → ²³⁴₉₂U + ⁴₂He, with nucleon numbers 238 = 234 + 4 and proton numbers 94 = 92 + 2</a:t>
            </a:r>
          </a:p>
        </p:txBody>
      </p:sp>
      <p:sp>
        <p:nvSpPr>
          <p:cNvPr id="17" name="text"/>
          <p:cNvSpPr txBox="1"/>
          <p:nvPr/>
        </p:nvSpPr>
        <p:spPr>
          <a:xfrm>
            <a:off x="812800" y="191643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the daughter with proton number 94 or 93 shows that the candidate has balanced nucleons but not charge.</a:t>
            </a:r>
          </a:p>
        </p:txBody>
      </p:sp>
      <p:sp>
        <p:nvSpPr>
          <p:cNvPr id="18" name="ms-ref"/>
          <p:cNvSpPr txBox="1"/>
          <p:nvPr/>
        </p:nvSpPr>
        <p:spPr>
          <a:xfrm>
            <a:off x="558800" y="22339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19" name="ms-objective"/>
          <p:cNvSpPr txBox="1"/>
          <p:nvPr/>
        </p:nvSpPr>
        <p:spPr>
          <a:xfrm>
            <a:off x="11400482" y="22339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0" name="ms-tick"/>
          <p:cNvSpPr txBox="1"/>
          <p:nvPr/>
        </p:nvSpPr>
        <p:spPr>
          <a:xfrm>
            <a:off x="558800" y="2474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474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atomic mass includes the atom's electrons: the ²³⁸Pu atom carries 94 electron masses, and the products carry 92 in the uranium atom plus 2 in the helium atom, also 94</a:t>
            </a:r>
          </a:p>
        </p:txBody>
      </p:sp>
      <p:sp>
        <p:nvSpPr>
          <p:cNvPr id="22" name="ms-tick"/>
          <p:cNvSpPr txBox="1"/>
          <p:nvPr/>
        </p:nvSpPr>
        <p:spPr>
          <a:xfrm>
            <a:off x="558800" y="2917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917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electron masses therefore cancel in the mass difference, and the change in the atoms' total electron binding energy, at most a few tens of keV, is under 1% of a Q value of several MeV</a:t>
            </a:r>
          </a:p>
        </p:txBody>
      </p:sp>
      <p:sp>
        <p:nvSpPr>
          <p:cNvPr id="24" name="text"/>
          <p:cNvSpPr txBox="1"/>
          <p:nvPr/>
        </p:nvSpPr>
        <p:spPr>
          <a:xfrm>
            <a:off x="812800" y="3437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a count, not a rule: in β⁺ decay the same count leaves two electron masses uncancelled, and candidates who have memorised the alpha case as a rule are caught out there.</a:t>
            </a:r>
          </a:p>
        </p:txBody>
      </p:sp>
      <p:sp>
        <p:nvSpPr>
          <p:cNvPr id="25" name="ms-ref"/>
          <p:cNvSpPr txBox="1"/>
          <p:nvPr/>
        </p:nvSpPr>
        <p:spPr>
          <a:xfrm>
            <a:off x="558800" y="3919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26" name="ms-objective"/>
          <p:cNvSpPr txBox="1"/>
          <p:nvPr/>
        </p:nvSpPr>
        <p:spPr>
          <a:xfrm>
            <a:off x="11400482" y="3919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7" name="ms-tick"/>
          <p:cNvSpPr txBox="1"/>
          <p:nvPr/>
        </p:nvSpPr>
        <p:spPr>
          <a:xfrm>
            <a:off x="558800" y="4160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4160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Δm = 238.049 560 u − 234.040 952 u − 4.002 603 u = 0.006 005 u</a:t>
            </a:r>
          </a:p>
        </p:txBody>
      </p:sp>
      <p:sp>
        <p:nvSpPr>
          <p:cNvPr id="29" name="ms-tick"/>
          <p:cNvSpPr txBox="1"/>
          <p:nvPr/>
        </p:nvSpPr>
        <p:spPr>
          <a:xfrm>
            <a:off x="558800" y="4413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413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 = 0.006 005 u × 931.494 MeV/u = 5.59 MeV</a:t>
            </a:r>
          </a:p>
        </p:txBody>
      </p:sp>
      <p:sp>
        <p:nvSpPr>
          <p:cNvPr id="31" name="text"/>
          <p:cNvSpPr txBox="1"/>
          <p:nvPr/>
        </p:nvSpPr>
        <p:spPr>
          <a:xfrm>
            <a:off x="812800" y="47434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Rounding the masses before subtracting destroys the answer: the difference appears in the sixth significant figure, so every digit given must be carried.</a:t>
            </a:r>
          </a:p>
        </p:txBody>
      </p:sp>
      <p:sp>
        <p:nvSpPr>
          <p:cNvPr id="32" name="panel"/>
          <p:cNvSpPr/>
          <p:nvPr/>
        </p:nvSpPr>
        <p:spPr>
          <a:xfrm>
            <a:off x="558800" y="558800"/>
            <a:ext cx="11074400" cy="12700"/>
          </a:xfrm>
          <a:prstGeom prst="rect">
            <a:avLst/>
          </a:prstGeom>
          <a:solidFill>
            <a:srgbClr val="2F4B45"/>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2F4B45"/>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54</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Momentum conservation gives the alpha particle and the daughter equal and opposite momenta, so with K = p²/2m their kinetic energies are inversely proportional to their masses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K_α = Q m_U/(m_U + m_α) = 5.59 MeV × 234.04/238.04 = 5.50 MeV, which is 98.3% of Q</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Assuming the daughter takes no energy, or that Q is shared equally, are the errors; the non-relativistic treatment is justified because 5.5 MeV is tiny beside the alpha particle's rest energy of about 3.7 GeV.</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(3500 g/238.05 g/mol) × 6.022 × 10²³ mol⁻¹ = 8.85 × 10²⁴ nuclei</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λ = ln 2/(87.7 × 3.156 × 10⁷ s) = 2.50 × 10⁻¹⁰ s⁻¹, so the activity is A = λN = 2.22 × 10¹⁵ Bq</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AQ = 2.22 × 10¹⁵ s⁻¹ × 5.59 MeV × 1.602 × 10⁻¹³ J/MeV = 1.99 × 10³ W</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K_α instead of Q undercounts by the recoil energy of the daughter, which is also absorbed in the source; the other common slip is leaving the half-life in years when the power is wanted in watts.</a:t>
            </a:r>
          </a:p>
        </p:txBody>
      </p:sp>
      <p:sp>
        <p:nvSpPr>
          <p:cNvPr id="29" name="ms-ref"/>
          <p:cNvSpPr txBox="1"/>
          <p:nvPr/>
        </p:nvSpPr>
        <p:spPr>
          <a:xfrm>
            <a:off x="558800" y="44018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Determine — 2 marks</a:t>
            </a:r>
          </a:p>
        </p:txBody>
      </p:sp>
      <p:sp>
        <p:nvSpPr>
          <p:cNvPr id="30" name="ms-objective"/>
          <p:cNvSpPr txBox="1"/>
          <p:nvPr/>
        </p:nvSpPr>
        <p:spPr>
          <a:xfrm>
            <a:off x="11400482" y="44018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P(t) = P₀e^(−λt), so t = (T½/ln 2) ln(P₀/P) = 87.7 years × log₂(1987 W/1500 W)</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87.7 years × 0.406 = 35.6 years</a:t>
            </a:r>
          </a:p>
        </p:txBody>
      </p:sp>
      <p:sp>
        <p:nvSpPr>
          <p:cNvPr id="35" name="text"/>
          <p:cNvSpPr txBox="1"/>
          <p:nvPr/>
        </p:nvSpPr>
        <p:spPr>
          <a:xfrm>
            <a:off x="812800" y="5225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Assuming a linear decline at the initial rate gives 31 years; the power follows the exponential decay of the activity, and a fall to 75% of the initial value takes 0.406 half-lives.</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54</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UPIII-07.04, UPIII-07.05, UPIII-07.06, UPIII-07.09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engine takes 0.500 mol of an ideal diatomic gas (C_V = 5R/2, γ = 1.40) around a three-stage cycle. A → B: reversible isothermal compression at 300 K, in contact with a cold reservoir at 300 K, until the volume is one quarter of its value at A. B → C: heating at constant volume, by contact with a hot reservoir at 600 K, until the gas reaches temperature T_C, when contact is broken. C → A: reversible adiabatic expansion back to state A. Take R = 8.314 J/(mol·K).</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T_C = 522 K.</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heat Q absorbed by the gas and the work W done by the gas in each of the three stages, and the net work done by the gas per cycle.</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Compare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thermal efficiency of this cycle with the Carnot efficiency of an engine operating between the same two reservoirs.</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total entropy change of the gas and the two reservoirs per cycle, and identify the stage in which entropy is generated.</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130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work this cycle loses, compared with a Carnot engine that absorbs the same heat Q_BC from the 600 K reservoir, equals T_cold × S_gen, where T_cold = 300 K and S_gen is the entropy generated per cycle.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Along the reversible adiabat C → A, TV^(γ−1) is constant, and V_C = V_B = V_A/4</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T_C = T_A(V_A/V_C)^(γ−1) = 300 K × 4^0.40 = 522 K</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exponent γ instead of γ − 1, as if temperature followed the pV^γ law, gives 300 K × 4^1.40 = 2090 K; this part is set to catch that substitution.</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4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B: ΔU = 0, so Q = W = nRT ln(V_B/V_A) = 0.500 mol × 8.314 J/(mol·K) × 300 K × ln(1/4) = −1.73 × 10³ J</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C: W = 0, so Q = nC_V(T_C − T_B) = 0.500 mol × 20.79 J/(mol·K) × 222 K = +2.31 × 10³ J</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 A: Q = 0, so W = −ΔU = nC_V(T_C − T_A) = +2.31 × 10³ J</a:t>
            </a:r>
          </a:p>
        </p:txBody>
      </p:sp>
      <p:sp>
        <p:nvSpPr>
          <p:cNvPr id="28" name="ms-tick"/>
          <p:cNvSpPr txBox="1"/>
          <p:nvPr/>
        </p:nvSpPr>
        <p:spPr>
          <a:xfrm>
            <a:off x="558800" y="3488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Net work = −1729 J + 0 + 2311 J = +582 J per cycle, equal to the net heat absorbed</a:t>
            </a:r>
          </a:p>
        </p:txBody>
      </p:sp>
      <p:sp>
        <p:nvSpPr>
          <p:cNvPr id="30" name="text"/>
          <p:cNvSpPr txBox="1"/>
          <p:nvPr/>
        </p:nvSpPr>
        <p:spPr>
          <a:xfrm>
            <a:off x="812800" y="3817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Sign discipline is what is examined. A candidate who records the isothermal work as positive, or gives the adiabatic stage a heat term, cannot close the energy ledger, which requires the net work to equal 2311 J − 1729 J.</a:t>
            </a:r>
          </a:p>
        </p:txBody>
      </p:sp>
      <p:sp>
        <p:nvSpPr>
          <p:cNvPr id="31" name="ms-ref"/>
          <p:cNvSpPr txBox="1"/>
          <p:nvPr/>
        </p:nvSpPr>
        <p:spPr>
          <a:xfrm>
            <a:off x="558800" y="4300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Compare — 2 marks</a:t>
            </a:r>
          </a:p>
        </p:txBody>
      </p:sp>
      <p:sp>
        <p:nvSpPr>
          <p:cNvPr id="32" name="ms-objective"/>
          <p:cNvSpPr txBox="1"/>
          <p:nvPr/>
        </p:nvSpPr>
        <p:spPr>
          <a:xfrm>
            <a:off x="11400482" y="4300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3" name="ms-tick"/>
          <p:cNvSpPr txBox="1"/>
          <p:nvPr/>
        </p:nvSpPr>
        <p:spPr>
          <a:xfrm>
            <a:off x="558800" y="4540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η = W/Q_in = 582 J/2311 J = 0.252 (25.2%), where only the B → C heat is heat input</a:t>
            </a:r>
          </a:p>
        </p:txBody>
      </p:sp>
      <p:sp>
        <p:nvSpPr>
          <p:cNvPr id="35" name="ms-tick"/>
          <p:cNvSpPr txBox="1"/>
          <p:nvPr/>
        </p:nvSpPr>
        <p:spPr>
          <a:xfrm>
            <a:off x="558800" y="4794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794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η_Carnot = 1 − 300 K/600 K = 0.500, so the cycle achieves about half of the Carnot bound</a:t>
            </a:r>
          </a:p>
        </p:txBody>
      </p:sp>
      <p:sp>
        <p:nvSpPr>
          <p:cNvPr id="37" name="text"/>
          <p:cNvSpPr txBox="1"/>
          <p:nvPr/>
        </p:nvSpPr>
        <p:spPr>
          <a:xfrm>
            <a:off x="812800" y="5123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Counting |Q_AB| as input, or taking 522 K as the hot temperature (which gives 42.6%) when the heat actually comes from a 600 K reservoir, both misstate the bound the engine is measured against.</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Over a complete cycle ΔS_gas = 0, because entropy is a state function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ΔS_hot = −2311 J/600 K = −3.85 J/K and ΔS_cold = +1729 J/300 K = +5.76 J/K, so ΔS_total = +1.91 J/K</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Entropy is generated in B → C, where heat crosses a finite temperature difference from the 600 K reservoir into gas at 300 K to 522 K; A → B and C → A are reversible</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calculate the gas's entropy gain in B → C (+5.76 J/K) and call it the entropy generated. The generation is that gain minus the hot reservoir's loss, and it happens only where heat flows across a temperature gap.</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Over a cycle W = Q_BC − |Q_AB| and S_gen = |Q_AB|/T_cold − Q_BC/T_hot; eliminating |Q_AB| gives W = Q_BC(1 − T_cold/T_hot) − T_cold S_gen</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Numerically, η_Carnot Q_BC − W = 1155 J − 582 J = 574 J, and T_cold S_gen = 300 K × 1.91 J/K = 574 J</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capstone of the entropy audit: each joule per kelvin of entropy generated costs T_cold joules of work. Showing only the numerical agreement, without the general algebra, earns the second mark but not the first.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UPIII-09.04</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low-energy electron diffraction experiment, electrons accelerated from rest through a potential difference V strike a clean copper crystal surface along its normal. The rows of surface atoms, a distance a apart, act as a reflection grating: first-order diffracted beams leave the surface at an angle φ to the normal, where a sin φ = λ and λ is the de Broglie wavelength of the electrons. The angle φ is measured at several accelerating potential differences, and the energy scale of the electron gun is calibrated to ±2%. Take h = 6.626 × 10⁻³⁴ J·s, m_e = 9.109 × 10⁻³¹ kg and e = 1.602 × 10⁻¹⁹ C. In bulk copper the atoms of a plane of this orientation form a square array of side 0.2556 nm.</a:t>
            </a:r>
          </a:p>
        </p:txBody>
      </p:sp>
      <p:sp>
        <p:nvSpPr>
          <p:cNvPr id="14" name="text"/>
          <p:cNvSpPr txBox="1"/>
          <p:nvPr/>
        </p:nvSpPr>
        <p:spPr>
          <a:xfrm>
            <a:off x="558800" y="281178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Angle of a first-order diffracted beam from the copper surface at several accelerating potential differences</a:t>
            </a:r>
          </a:p>
        </p:txBody>
      </p:sp>
      <p:graphicFrame>
        <p:nvGraphicFramePr>
          <p:cNvPr id="15" name="readings"/>
          <p:cNvGraphicFramePr>
            <a:graphicFrameLocks noGrp="1"/>
          </p:cNvGraphicFramePr>
          <p:nvPr/>
        </p:nvGraphicFramePr>
        <p:xfrm>
          <a:off x="558800" y="3040380"/>
          <a:ext cx="11074400" cy="2336800"/>
        </p:xfrm>
        <a:graphic>
          <a:graphicData uri="http://schemas.openxmlformats.org/drawingml/2006/table">
            <a:tbl>
              <a:tblPr firstRow="1"/>
              <a:tblGrid>
                <a:gridCol w="5537200"/>
                <a:gridCol w="5537200"/>
              </a:tblGrid>
              <a:tr h="292100">
                <a:tc>
                  <a:txBody>
                    <a:bodyPr/>
                    <a:lstStyle/>
                    <a:p>
                      <a:pPr marL="0" indent="0" algn="l">
                        <a:lnSpc>
                          <a:spcPct val="100000"/>
                        </a:lnSpc>
                        <a:buNone/>
                      </a:pPr>
                      <a:r>
                        <a:rPr lang="en-GB" sz="1000" b="1" i="0" dirty="0">
                          <a:solidFill>
                            <a:srgbClr val="F3EFDF"/>
                          </a:solidFill>
                          <a:latin typeface="Arial"/>
                          <a:cs typeface="Arial"/>
                        </a:rPr>
                        <a:t>accelerating potential difference V / 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first-order beam angle φ / °</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42.9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75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33.4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28.9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125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23.2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175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21.1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54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model predicts a straight line through the origin when sin φ is plotted against 1/√V, and give its gradient in terms of h, m_e, e and a.</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3545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all of the readings, determine the gradient of the graph of sin φ against 1/√V.</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29286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row spacing a, with its uncertainty arising from the calibration of the energy scale.</a:t>
            </a:r>
          </a:p>
        </p:txBody>
      </p:sp>
      <p:sp>
        <p:nvSpPr>
          <p:cNvPr id="22" name="part-ref"/>
          <p:cNvSpPr txBox="1"/>
          <p:nvPr/>
        </p:nvSpPr>
        <p:spPr>
          <a:xfrm>
            <a:off x="558800" y="32664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3" name="part-marks"/>
          <p:cNvSpPr txBox="1"/>
          <p:nvPr/>
        </p:nvSpPr>
        <p:spPr>
          <a:xfrm>
            <a:off x="11009102" y="32664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50266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calculation predicts that the outermost layer of copper atoms relaxes towards the layer beneath it, reducing the spacing between those two layers by about 2%. Evaluate whether these data support a surface whose atoms keep their bulk arrangement within the layer, and whether this experiment could detect the predicted relaxation.</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54</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kinetic energy eV = p²/(2m_e) gives the de Broglie wavelength λ = h/p = h/√(2m_e eV)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Then sin φ = λ/a = [h/(a√(2m_e e))] × (1/√V), a straight line through the origin with gradient G = h/(a√(2m_e e))</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photon relation λ = hc/(eV) gives sin φ proportional to 1/V and a curved plot; for a massive particle at these energies the wavelength goes as the inverse square root of the energy.</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Values of 1/√V (in V^−½) and sin φ: 0.1414 and 0.681, 0.1155 and 0.550, 0.1000 and 0.483, 0.0894 and 0.426, 0.0816 and 0.394, 0.0756 and 0.360, 0.0707 and 0.340</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best-fit straight line through all seven points and the origin (or a least-squares fit), not a gradient taken from a single reading</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G = 4.80 V^½ (least-squares line through the origin 4.798 V^½; accept 4.75 V^½ to 4.85 V^½)</a:t>
            </a:r>
          </a:p>
        </p:txBody>
      </p:sp>
      <p:sp>
        <p:nvSpPr>
          <p:cNvPr id="28" name="text"/>
          <p:cNvSpPr txBox="1"/>
          <p:nvPr/>
        </p:nvSpPr>
        <p:spPr>
          <a:xfrm>
            <a:off x="812800" y="39192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Plotting φ in degrees, or sin φ against 1/V, gives a curve whose apparent gradient depends on which readings are chosen; only sin φ against 1/√V is linear in this model.</a:t>
            </a:r>
          </a:p>
        </p:txBody>
      </p:sp>
      <p:sp>
        <p:nvSpPr>
          <p:cNvPr id="29" name="ms-ref"/>
          <p:cNvSpPr txBox="1"/>
          <p:nvPr/>
        </p:nvSpPr>
        <p:spPr>
          <a:xfrm>
            <a:off x="558800" y="42367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3 marks</a:t>
            </a:r>
          </a:p>
        </p:txBody>
      </p:sp>
      <p:sp>
        <p:nvSpPr>
          <p:cNvPr id="30" name="ms-objective"/>
          <p:cNvSpPr txBox="1"/>
          <p:nvPr/>
        </p:nvSpPr>
        <p:spPr>
          <a:xfrm>
            <a:off x="11400482" y="42367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h/(G√(2m_e e)), with √(2m_e e) = √(2 × 9.109 × 10⁻³¹ kg × 1.602 × 10⁻¹⁹ C) = 5.402 × 10⁻²⁵ kg^½ C^½</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6.626 × 10⁻³⁴ J·s/(4.80 V^½ × 5.402 × 10⁻²⁵ kg^½ C^½) = 2.56 × 10⁻¹⁰ m = 0.256 nm (accept 0.253 nm to 0.258 nm)</a:t>
            </a:r>
          </a:p>
        </p:txBody>
      </p:sp>
      <p:sp>
        <p:nvSpPr>
          <p:cNvPr id="35" name="ms-tick"/>
          <p:cNvSpPr txBox="1"/>
          <p:nvPr/>
        </p:nvSpPr>
        <p:spPr>
          <a:xfrm>
            <a:off x="558800" y="49841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±2% error in V changes 1/√V, and so G and a, by ±1%, so a = 0.256 ± 0.003 nm</a:t>
            </a:r>
          </a:p>
        </p:txBody>
      </p:sp>
      <p:sp>
        <p:nvSpPr>
          <p:cNvPr id="37" name="text"/>
          <p:cNvSpPr txBox="1"/>
          <p:nvPr/>
        </p:nvSpPr>
        <p:spPr>
          <a:xfrm>
            <a:off x="812800" y="53136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Carrying ±2% straight across to a misses the square root: the wavelength, and so the inferred spacing, depends on V^−½, which halves the relative uncertainty.</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54</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measured a = 0.256 ± 0.003 nm agrees with the bulk value of 0.2556 nm within its uncertainty, so the data support a surface layer whose atoms keep the bulk spacing within the plane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predicted relaxation changes only the spacing perpendicular to the surface, which does not enter a sin φ = λ, so the beam angles cannot detect it at any precision; it would have to be sought in how the beam intensities vary with electron energy</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discriminating step is to ask what the measurement is sensitive to. An answer that compares the 2% relaxation with the ±1% uncertainty and calls it detectable has not used the model it was given.</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54</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UPIII-10.03, UPIII-10.05</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muonic hydrogen a negative muon, of mass 1.8835 × 10⁻²⁸ kg, takes the place of the electron and is bound to a proton of mass 1.6726 × 10⁻²⁷ kg; its energy levels are measured to find the size of the proton. The relative motion obeys the hydrogen-atom Schrödinger equation with the reduced mass μ = m_μm_p/(m_μ + m_p) in place of the electron mass. For a state with no angular dependence (l = 0) the equation reads −(ℏ²/2μ)(1/r²) d/dr(r² dψ/dr) − (e²/(4πε₀r))ψ = Eψ. Take ℏ = 1.0546 × 10⁻³⁴ J·s, e = 1.602 × 10⁻¹⁹ C, ε₀ = 8.854 × 10⁻¹² F/m, the proton radius as 0.84 fm and the Bohr radius of ordinary hydrogen as 5.29 × 10⁻¹¹ m. You may use ∫₀^∞ rⁿe^(−βr) dr = n!/β^(n+1).</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5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substituting the trial solution ψ(r) = Ce^(−r/a) into the Schrödinger equation, derive expressions for the length a and the energy E, and evaluate both for muonic hydrogen.</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201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normalised wavefunction has C = 1/√(πa³).</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942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most probable distance of the muon from the proton, in metres.</a:t>
            </a:r>
          </a:p>
        </p:txBody>
      </p:sp>
      <p:sp>
        <p:nvSpPr>
          <p:cNvPr id="23" name="part-ref"/>
          <p:cNvSpPr txBox="1"/>
          <p:nvPr/>
        </p:nvSpPr>
        <p:spPr>
          <a:xfrm>
            <a:off x="558800" y="47320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7320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682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the radial probability density P(r) = 4πr²|ψ(r)|² against r/a, marking the most probable radius found in (c) and the mean radius ⟨r⟩ = 1.5a.</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54</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probability that the muon is found inside the proton, stating the assumption you make, and compare it with the corresponding probability for the electron in ordinary hydrogen.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54</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5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dψ/dr = −ψ/a, so r² dψ/dr = −(r²/a)ψ</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(1/r²) d/dr(r² dψ/dr) = (1/a² − 2/(ar))ψ</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and dividing by ψ: −(ℏ²/2μ)(1/a² − 2/(ar)) − e²/(4πε₀r) = E, which must hold for every r, so the 1/r terms must cancel: a = 4πε₀ℏ²/(μe²)</a:t>
            </a:r>
          </a:p>
        </p:txBody>
      </p:sp>
      <p:sp>
        <p:nvSpPr>
          <p:cNvPr id="21" name="ms-tick"/>
          <p:cNvSpPr txBox="1"/>
          <p:nvPr/>
        </p:nvSpPr>
        <p:spPr>
          <a:xfrm>
            <a:off x="558800" y="2346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346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remaining constant terms give E = −ℏ²/(2μa²)</a:t>
            </a:r>
          </a:p>
        </p:txBody>
      </p:sp>
      <p:sp>
        <p:nvSpPr>
          <p:cNvPr id="23" name="ms-tick"/>
          <p:cNvSpPr txBox="1"/>
          <p:nvPr/>
        </p:nvSpPr>
        <p:spPr>
          <a:xfrm>
            <a:off x="558800" y="2600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4" name="ms-point"/>
          <p:cNvSpPr txBox="1"/>
          <p:nvPr/>
        </p:nvSpPr>
        <p:spPr>
          <a:xfrm>
            <a:off x="812800" y="2600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μ = 1.693 × 10⁻²⁸ kg (185.8 electron masses), a = 2.85 × 10⁻¹³ m and E = −4.05 × 10⁻¹⁶ J = −2.53 keV</a:t>
            </a:r>
          </a:p>
        </p:txBody>
      </p:sp>
      <p:sp>
        <p:nvSpPr>
          <p:cNvPr id="25" name="text"/>
          <p:cNvSpPr txBox="1"/>
          <p:nvPr/>
        </p:nvSpPr>
        <p:spPr>
          <a:xfrm>
            <a:off x="812800" y="2929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step that separates candidates is recognising that an equation true for every r fixes two constants at once, one from the 1/r terms and one from the constant terms. Candidates who set r = a and solve a single equation cannot find both.</a:t>
            </a:r>
          </a:p>
        </p:txBody>
      </p:sp>
      <p:sp>
        <p:nvSpPr>
          <p:cNvPr id="26" name="ms-ref"/>
          <p:cNvSpPr txBox="1"/>
          <p:nvPr/>
        </p:nvSpPr>
        <p:spPr>
          <a:xfrm>
            <a:off x="558800" y="3412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7" name="ms-objective"/>
          <p:cNvSpPr txBox="1"/>
          <p:nvPr/>
        </p:nvSpPr>
        <p:spPr>
          <a:xfrm>
            <a:off x="11400482" y="3412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8" name="ms-tick"/>
          <p:cNvSpPr txBox="1"/>
          <p:nvPr/>
        </p:nvSpPr>
        <p:spPr>
          <a:xfrm>
            <a:off x="558800" y="3653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Normalisation over all space: ∫₀^∞ |ψ|² 4πr² dr = 4πC² ∫₀^∞ r²e^(−2r/a) dr = 1</a:t>
            </a:r>
          </a:p>
        </p:txBody>
      </p:sp>
      <p:sp>
        <p:nvSpPr>
          <p:cNvPr id="30" name="ms-tick"/>
          <p:cNvSpPr txBox="1"/>
          <p:nvPr/>
        </p:nvSpPr>
        <p:spPr>
          <a:xfrm>
            <a:off x="558800" y="3906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3906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integral is 2!/(2/a)³ = a³/4, so πa³C² = 1 and C = 1/√(πa³)</a:t>
            </a:r>
          </a:p>
        </p:txBody>
      </p:sp>
      <p:sp>
        <p:nvSpPr>
          <p:cNvPr id="32" name="text"/>
          <p:cNvSpPr txBox="1"/>
          <p:nvPr/>
        </p:nvSpPr>
        <p:spPr>
          <a:xfrm>
            <a:off x="812800" y="42360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volume element 4πr² dr and normalising ∫|ψ|² dr instead gives a constant with the wrong dimensions, which a units check exposes at once.</a:t>
            </a:r>
          </a:p>
        </p:txBody>
      </p:sp>
      <p:sp>
        <p:nvSpPr>
          <p:cNvPr id="33" name="ms-ref"/>
          <p:cNvSpPr txBox="1"/>
          <p:nvPr/>
        </p:nvSpPr>
        <p:spPr>
          <a:xfrm>
            <a:off x="558800" y="45535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34" name="ms-objective"/>
          <p:cNvSpPr txBox="1"/>
          <p:nvPr/>
        </p:nvSpPr>
        <p:spPr>
          <a:xfrm>
            <a:off x="11400482" y="45535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5" name="ms-tick"/>
          <p:cNvSpPr txBox="1"/>
          <p:nvPr/>
        </p:nvSpPr>
        <p:spPr>
          <a:xfrm>
            <a:off x="558800" y="4794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794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dP/dr ∝ (2r − 2r²/a)e^(−2r/a) = 0 gives r = a, the maximum (r = 0 is a minimum)</a:t>
            </a:r>
          </a:p>
        </p:txBody>
      </p:sp>
      <p:sp>
        <p:nvSpPr>
          <p:cNvPr id="37" name="ms-tick"/>
          <p:cNvSpPr txBox="1"/>
          <p:nvPr/>
        </p:nvSpPr>
        <p:spPr>
          <a:xfrm>
            <a:off x="558800" y="5047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047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a = 2.85 × 10⁻¹³ m, about 186 times smaller than the corresponding distance in ordinary hydrogen</a:t>
            </a:r>
          </a:p>
        </p:txBody>
      </p:sp>
      <p:sp>
        <p:nvSpPr>
          <p:cNvPr id="39" name="text"/>
          <p:cNvSpPr txBox="1"/>
          <p:nvPr/>
        </p:nvSpPr>
        <p:spPr>
          <a:xfrm>
            <a:off x="812800" y="53771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Setting dψ/dr = 0 finds no interior maximum at all; the maximum belongs to P(r), not to ψ.</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54</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Axes labelled P(r) and r/a; the curve is zero at r = 0, rises initially as r², and has a single maximum marked at r/a = 1</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long exponential tail towards large r, so the curve is asymmetric, with ⟨r⟩ = 1.5a marked to the right of the peak</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Drawing |ψ|², which is largest at r = 0, is the commonest error: the probability per unit volume peaks at the nucleus, but the probability per unit radius vanishes there because the volume of a thin shell does.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the proton radius R = 0.84 fm is far smaller than a, take |ψ|² as constant at its value at r = 0 across the proton: P ≈ (4/3)πR³|ψ(0)|² = (4/3)(R/a)³</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muonic hydrogen P ≈ (4/3)(0.84 × 10⁻¹⁵ m/2.85 × 10⁻¹³ m)³ = 3.4 × 10⁻⁸</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ordinary hydrogen P ≈ (4/3)(0.84 × 10⁻¹⁵ m/5.29 × 10⁻¹¹ m)³ = 5.3 × 10⁻¹⁵, so the muon is about 6 × 10⁶ times more likely to be inside the proton, which is why muonic energy levels are far more sensitive to the proton's size</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Integrating the exact probability costs time without changing the answer: with R/a ≈ 3 × 10⁻³ the exponential factor is 1 to better than 1%. The skill examined is choosing that approximation and saying so.</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precision   ·   Topics UPIII-08.09, UPIII-11.02, UPIII-11.04</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neutron's mass is determined most precisely from the gamma ray emitted when a slow neutron is captured by a proton at rest: n + p → d + γ. A crystal-diffraction spectrometer measures the photon energy as E_γ = 2.223 25 MeV, with an uncertainty of ±0.4 eV. Take the rest energies m_pc² = 938.2721 MeV and m_dc² = 1875.6129 MeV, and treat the neutron's kinetic energy before capture as negligible. Write M = m_n + m_p for the total rest mass before capture, and B = (M − m_d)c² for the binding energy of the deuteron.</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conservation of energy and momentum, an exact expression for E_γ in terms of M, m_d and c.</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4074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result of (a) can be written exactly as E_γ = B − B²/(2Mc²), and explain the physical meaning of the term B²/(2Mc²).</a:t>
            </a:r>
          </a:p>
        </p:txBody>
      </p:sp>
      <p:sp>
        <p:nvSpPr>
          <p:cNvPr id="20" name="part-ref"/>
          <p:cNvSpPr txBox="1"/>
          <p:nvPr/>
        </p:nvSpPr>
        <p:spPr>
          <a:xfrm>
            <a:off x="558800" y="37452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452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814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rest energy of the neutron, m_nc², from the measured photon energy.</a:t>
            </a:r>
          </a:p>
        </p:txBody>
      </p:sp>
      <p:sp>
        <p:nvSpPr>
          <p:cNvPr id="23" name="part-ref"/>
          <p:cNvSpPr txBox="1"/>
          <p:nvPr/>
        </p:nvSpPr>
        <p:spPr>
          <a:xfrm>
            <a:off x="558800" y="43192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3192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554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the recoil term must be included when the neutron's rest energy is quoted from this measurement.</a:t>
            </a:r>
          </a:p>
        </p:txBody>
      </p:sp>
      <p:sp>
        <p:nvSpPr>
          <p:cNvPr id="26" name="part-ref"/>
          <p:cNvSpPr txBox="1"/>
          <p:nvPr/>
        </p:nvSpPr>
        <p:spPr>
          <a:xfrm>
            <a:off x="558800" y="4893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27" name="part-marks"/>
          <p:cNvSpPr txBox="1"/>
          <p:nvPr/>
        </p:nvSpPr>
        <p:spPr>
          <a:xfrm>
            <a:off x="11009102" y="4893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129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reverse process, photodisintegration γ + d → n + p, a photon strikes a deuteron at rest. Compare the minimum photon energy for this process with the photon energy emitted in capture, and explain the difference.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49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initial system is at rest, so the deuteron recoils with momentum equal and opposite to the photon's, of magnitude E_γ/c</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Energy conservation: Mc² = E_γ + √((m_dc²)² + E_γ²)</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Isolating the square root and squaring: (Mc² − E_γ)² = (m_dc²)² + E_γ², so M²c⁴ − 2Mc²E_γ = m_d²c⁴</a:t>
            </a:r>
          </a:p>
        </p:txBody>
      </p:sp>
      <p:sp>
        <p:nvSpPr>
          <p:cNvPr id="21" name="ms-tick"/>
          <p:cNvSpPr txBox="1"/>
          <p:nvPr/>
        </p:nvSpPr>
        <p:spPr>
          <a:xfrm>
            <a:off x="558800" y="2346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346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E_γ = (M² − m_d²)c²/(2M)</a:t>
            </a:r>
          </a:p>
        </p:txBody>
      </p:sp>
      <p:sp>
        <p:nvSpPr>
          <p:cNvPr id="23" name="text"/>
          <p:cNvSpPr txBox="1"/>
          <p:nvPr/>
        </p:nvSpPr>
        <p:spPr>
          <a:xfrm>
            <a:off x="812800" y="2676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E_γ = (M − m_d)c² assumes the deuteron stays at rest, which momentum conservation forbids; the whole question turns on the keV that this assumption throws away.</a:t>
            </a:r>
          </a:p>
        </p:txBody>
      </p:sp>
      <p:sp>
        <p:nvSpPr>
          <p:cNvPr id="24" name="ms-ref"/>
          <p:cNvSpPr txBox="1"/>
          <p:nvPr/>
        </p:nvSpPr>
        <p:spPr>
          <a:xfrm>
            <a:off x="558800" y="3159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5" name="ms-objective"/>
          <p:cNvSpPr txBox="1"/>
          <p:nvPr/>
        </p:nvSpPr>
        <p:spPr>
          <a:xfrm>
            <a:off x="11400482" y="3159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M² − m_d² = (M − m_d)(M + m_d), with (M − m_d)c² = B and M + m_d = 2M − B/c²</a:t>
            </a:r>
          </a:p>
        </p:txBody>
      </p:sp>
      <p:sp>
        <p:nvSpPr>
          <p:cNvPr id="28" name="ms-tick"/>
          <p:cNvSpPr txBox="1"/>
          <p:nvPr/>
        </p:nvSpPr>
        <p:spPr>
          <a:xfrm>
            <a:off x="558800" y="3653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E_γ = B(2Mc² − B)/(2Mc²) = B − B²/(2Mc²), with no approximation</a:t>
            </a:r>
          </a:p>
        </p:txBody>
      </p:sp>
      <p:sp>
        <p:nvSpPr>
          <p:cNvPr id="30" name="ms-tick"/>
          <p:cNvSpPr txBox="1"/>
          <p:nvPr/>
        </p:nvSpPr>
        <p:spPr>
          <a:xfrm>
            <a:off x="558800" y="3906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3906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energy conservation Mc² = E_γ + m_dc² + K_d, so B²/(2Mc²) = B − E_γ is exactly the kinetic energy of the recoiling deuteron, about E_γ²/(2m_dc²) = 1.32 keV</a:t>
            </a:r>
          </a:p>
        </p:txBody>
      </p:sp>
      <p:sp>
        <p:nvSpPr>
          <p:cNvPr id="32" name="text"/>
          <p:cNvSpPr txBox="1"/>
          <p:nvPr/>
        </p:nvSpPr>
        <p:spPr>
          <a:xfrm>
            <a:off x="812800" y="4425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expand to first order and stop have shown an approximation where the question asks for an identity; the factorisation M² − m_d² = (M − m_d)(M + m_d) makes the result exact in one line.</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50 / 54</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E_γ + B²/(2Mc²); the correction is small, so evaluate it with B ≈ E_γ and Mc² ≈ 1877.8 MeV: (2.2233 MeV)²/(2 × 1877.8 MeV) = 1.32 keV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2.223 25 MeV + 0.001 32 MeV = 2.224 57 MeV</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m_nc² = m_dc² + B − m_pc² = 1875.6129 MeV + 2.2246 MeV − 938.2721 MeV = 939.5654 MeV</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One step of iteration suffices: the recoil correction changes by only about 1.6 eV between the first and second estimates, far below the 0.1 keV precision of the rest energies given.</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Neglecting recoil gives m_nc² = 939.5641 MeV, lower by 1.32 keV, which is about 3 × 10³ times the ±0.4 eV uncertainty in E_γ and larger than the 0.1 keV rounding of the rest energies given</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the recoil term is essential: without it the result is wrong by thousands of standard deviations of the photon measurement, and once it is included the precision of m_n is limited by the proton and deuteron rest energies rather than by the spectrometer</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correction of one part in 1700 of E_γ looks negligible until it is set against the measurement's own uncertainty; the judgement must be made against the error bar, not against the size of the quantity.</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51 / 54</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threshold the neutron and proton move off together with the photon's momentum, so the invariant mass must just reach M: (E_th + m_dc²)² − E_th² = M²c⁴, giving E_th = (M² − m_d²)c²/(2m_d) = B + B²/(2m_dc²)</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E_th = 2.224 57 MeV + 0.001 32 MeV = 2.225 89 MeV, which is 2.64 keV more than the 2.223 25 MeV emitted in capture</a:t>
            </a:r>
          </a:p>
        </p:txBody>
      </p:sp>
      <p:sp>
        <p:nvSpPr>
          <p:cNvPr id="19" name="ms-tick"/>
          <p:cNvSpPr txBox="1"/>
          <p:nvPr/>
        </p:nvSpPr>
        <p:spPr>
          <a:xfrm>
            <a:off x="558800" y="22834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capture the photon carries the binding energy less the deuteron's recoil energy; in photodisintegration the photon must supply the binding energy plus the kinetic energy that momentum conservation forces the n–p pair to carry, so the two energies differ by about two recoil energies, B²/(m_dc²)</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the two energies to be equal, because one process is the reverse of the other, have treated the deuteron as infinitely heavy; the asymmetry is momentum conservation acting in opposite directions.</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54</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53 / 54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III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54 / 54</a:t>
            </a:r>
          </a:p>
        </p:txBody>
      </p:sp>
    </p:spTree>
  </p:cSld>
  <p:clrMapOvr>
    <a:masterClrMapping/>
  </p:clrMapOvr>
</p:sld>
</file>

<file path=ppt/slides/slide5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8B619B6B-FBAA-4FE8-B9E0-02ECACFC380A}"/>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9AEA85B1-A89E-43E2-A3AC-4E5850F9587E}"/>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Final Examination</a:t>
            </a:r>
          </a:p>
        </p:txBody>
      </p:sp>
      <p:sp>
        <p:nvSpPr>
          <p:cNvPr id="3" name="interactive-menu-row-1">
            <a:extLst xmlns:a="http://schemas.openxmlformats.org/drawingml/2006/main">
              <a:ext uri="{FF2B5EF4-FFF2-40B4-BE49-F238E27FC236}">
                <a16:creationId xmlns:a16="http://schemas.microsoft.com/office/drawing/2014/main" id="{5AED1135-7AF3-4EC1-89EE-830E0DA68CF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8b8e87298e74f8c" action="ppaction://hlinksldjump"/>
              </a:rPr>
              <a:t>1. University Physics III · Final Examination</a:t>
            </a:r>
          </a:p>
        </p:txBody>
      </p:sp>
      <p:sp>
        <p:nvSpPr>
          <p:cNvPr id="4" name="interactive-menu-row-2">
            <a:extLst xmlns:a="http://schemas.openxmlformats.org/drawingml/2006/main">
              <a:ext uri="{FF2B5EF4-FFF2-40B4-BE49-F238E27FC236}">
                <a16:creationId xmlns:a16="http://schemas.microsoft.com/office/drawing/2014/main" id="{DDFF6CAE-A017-491D-B0E4-D87B13B55AE4}"/>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a147c91133a40d3"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3B27C689-1337-475F-A396-B97D23041C34}"/>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6f2ab039d284195" action="ppaction://hlinksldjump"/>
              </a:rPr>
              <a:t>3. B</a:t>
            </a:r>
          </a:p>
        </p:txBody>
      </p:sp>
      <p:sp>
        <p:nvSpPr>
          <p:cNvPr id="6" name="interactive-menu-row-4">
            <a:extLst xmlns:a="http://schemas.openxmlformats.org/drawingml/2006/main">
              <a:ext uri="{FF2B5EF4-FFF2-40B4-BE49-F238E27FC236}">
                <a16:creationId xmlns:a16="http://schemas.microsoft.com/office/drawing/2014/main" id="{3C844226-6668-41BD-9042-2832B9246B7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48c073eec434907"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38759337-853F-4C12-A2CC-3509072E42EF}"/>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3c07a21dad8466c" action="ppaction://hlinksldjump"/>
              </a:rPr>
              <a:t>5. D</a:t>
            </a:r>
          </a:p>
        </p:txBody>
      </p:sp>
      <p:sp>
        <p:nvSpPr>
          <p:cNvPr id="8" name="interactive-menu-row-6">
            <a:extLst xmlns:a="http://schemas.openxmlformats.org/drawingml/2006/main">
              <a:ext uri="{FF2B5EF4-FFF2-40B4-BE49-F238E27FC236}">
                <a16:creationId xmlns:a16="http://schemas.microsoft.com/office/drawing/2014/main" id="{6515FA0F-EB2A-46D6-A9C0-B6B7FF1D0FA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3c6f81aaa1547be"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34F31350-9FAD-4625-9A7F-72B2D423373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44f7cf47ac24118" action="ppaction://hlinksldjump"/>
              </a:rPr>
              <a:t>7. C</a:t>
            </a:r>
          </a:p>
        </p:txBody>
      </p:sp>
      <p:sp>
        <p:nvSpPr>
          <p:cNvPr id="10" name="interactive-menu-row-8">
            <a:extLst xmlns:a="http://schemas.openxmlformats.org/drawingml/2006/main">
              <a:ext uri="{FF2B5EF4-FFF2-40B4-BE49-F238E27FC236}">
                <a16:creationId xmlns:a16="http://schemas.microsoft.com/office/drawing/2014/main" id="{CC897082-B3FF-41BF-BE07-DE5528678D5F}"/>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67cdbfa744d40eb"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904CEA7D-EA35-4C13-9B53-9B8D5076A549}"/>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5aed88693044cf1" action="ppaction://hlinksldjump"/>
              </a:rPr>
              <a:t>9. B</a:t>
            </a:r>
          </a:p>
        </p:txBody>
      </p:sp>
      <p:sp>
        <p:nvSpPr>
          <p:cNvPr id="12" name="interactive-menu-row-10">
            <a:extLst xmlns:a="http://schemas.openxmlformats.org/drawingml/2006/main">
              <a:ext uri="{FF2B5EF4-FFF2-40B4-BE49-F238E27FC236}">
                <a16:creationId xmlns:a16="http://schemas.microsoft.com/office/drawing/2014/main" id="{E8F79A25-A779-4EC9-A91C-3EFD8F31C478}"/>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2ac71b5eb24cb8"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F529DDBB-9031-4575-A3ED-5A571194F9B4}"/>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0421721b11e4f7d" action="ppaction://hlinksldjump"/>
              </a:rPr>
              <a:t>11. A</a:t>
            </a:r>
          </a:p>
        </p:txBody>
      </p:sp>
      <p:sp>
        <p:nvSpPr>
          <p:cNvPr id="14" name="interactive-menu-row-12">
            <a:extLst xmlns:a="http://schemas.openxmlformats.org/drawingml/2006/main">
              <a:ext uri="{FF2B5EF4-FFF2-40B4-BE49-F238E27FC236}">
                <a16:creationId xmlns:a16="http://schemas.microsoft.com/office/drawing/2014/main" id="{63DCF31C-3BB0-4C79-A9DF-760D81C7A3D3}"/>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150660c6fa74798"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D64259B8-E97D-43F7-B754-EEC794F0CCFD}"/>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d47078e3dbc44b7" action="ppaction://hlinksldjump"/>
              </a:rPr>
              <a:t>13. C</a:t>
            </a:r>
          </a:p>
        </p:txBody>
      </p:sp>
      <p:sp>
        <p:nvSpPr>
          <p:cNvPr id="16" name="interactive-menu-row-14">
            <a:extLst xmlns:a="http://schemas.openxmlformats.org/drawingml/2006/main">
              <a:ext uri="{FF2B5EF4-FFF2-40B4-BE49-F238E27FC236}">
                <a16:creationId xmlns:a16="http://schemas.microsoft.com/office/drawing/2014/main" id="{3A5BEC1D-2AD6-4536-88A5-C86DAF246676}"/>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ca3539ffb0a498d"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41523255-69EA-47D6-8397-704F0689455C}"/>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82a884788ee445c" action="ppaction://hlinksldjump"/>
              </a:rPr>
              <a:t>15. A</a:t>
            </a:r>
          </a:p>
        </p:txBody>
      </p:sp>
      <p:sp>
        <p:nvSpPr>
          <p:cNvPr id="18" name="interactive-menu-row-16">
            <a:extLst xmlns:a="http://schemas.openxmlformats.org/drawingml/2006/main">
              <a:ext uri="{FF2B5EF4-FFF2-40B4-BE49-F238E27FC236}">
                <a16:creationId xmlns:a16="http://schemas.microsoft.com/office/drawing/2014/main" id="{2C714412-E251-4A62-9EAF-BF9D9F5B7E16}"/>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4f3b08374d487a"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05634FB0-09A3-48E9-BC0D-3646C312CCD3}"/>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A97821D7-C3B1-4F53-B934-22BF38BADE72}"/>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862260fefa8848e7"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54A8067E-3A09-46A8-A3FF-B9044D711AF4}"/>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958ce8e249441ee"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C2F5AD88-CD2F-4E6E-8A5E-6C3E7FB20C9E}"/>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763c7990e414314"/>
              </a:rPr>
              <a:t>Online lesson</a:t>
            </a:r>
          </a:p>
        </p:txBody>
      </p:sp>
    </p:spTree>
    <p:extLst>
      <p:ext uri="{BB962C8B-B14F-4D97-AF65-F5344CB8AC3E}">
        <p14:creationId xmlns:p14="http://schemas.microsoft.com/office/powerpoint/2010/main" val="971671413"/>
      </p:ext>
    </p:extLst>
  </p:cSld>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874AF90E-9FD7-4803-B5C5-25460B55F015}"/>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C29CFD85-20B8-410C-9D4E-0C98E00024F3}"/>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Final Examination</a:t>
            </a:r>
          </a:p>
        </p:txBody>
      </p:sp>
      <p:sp>
        <p:nvSpPr>
          <p:cNvPr id="3" name="interactive-menu-row-1">
            <a:extLst xmlns:a="http://schemas.openxmlformats.org/drawingml/2006/main">
              <a:ext uri="{FF2B5EF4-FFF2-40B4-BE49-F238E27FC236}">
                <a16:creationId xmlns:a16="http://schemas.microsoft.com/office/drawing/2014/main" id="{A4B315CA-F532-4BC1-9B08-3CBCF9AA17B2}"/>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b1bd24d9b84f47" action="ppaction://hlinksldjump"/>
              </a:rPr>
              <a:t>17. C</a:t>
            </a:r>
          </a:p>
        </p:txBody>
      </p:sp>
      <p:sp>
        <p:nvSpPr>
          <p:cNvPr id="4" name="interactive-menu-row-2">
            <a:extLst xmlns:a="http://schemas.openxmlformats.org/drawingml/2006/main">
              <a:ext uri="{FF2B5EF4-FFF2-40B4-BE49-F238E27FC236}">
                <a16:creationId xmlns:a16="http://schemas.microsoft.com/office/drawing/2014/main" id="{C34CAC18-2355-469E-B8F8-859087AB357F}"/>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2e58d5eb6534385"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E68AE40B-EC3D-45C9-9FC4-2BB12BA53A0E}"/>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6c683bae6a742e6" action="ppaction://hlinksldjump"/>
              </a:rPr>
              <a:t>19. B</a:t>
            </a:r>
          </a:p>
        </p:txBody>
      </p:sp>
      <p:sp>
        <p:nvSpPr>
          <p:cNvPr id="6" name="interactive-menu-row-4">
            <a:extLst xmlns:a="http://schemas.openxmlformats.org/drawingml/2006/main">
              <a:ext uri="{FF2B5EF4-FFF2-40B4-BE49-F238E27FC236}">
                <a16:creationId xmlns:a16="http://schemas.microsoft.com/office/drawing/2014/main" id="{77C1AD3C-8B3A-4B8B-B624-50542138A5BD}"/>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21e6ac2f6c34e80"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7B237031-38F6-4058-B834-9F200512C758}"/>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b04ce4973354aca" action="ppaction://hlinksldjump"/>
              </a:rPr>
              <a:t>21. D</a:t>
            </a:r>
          </a:p>
        </p:txBody>
      </p:sp>
      <p:sp>
        <p:nvSpPr>
          <p:cNvPr id="8" name="interactive-menu-row-6">
            <a:extLst xmlns:a="http://schemas.openxmlformats.org/drawingml/2006/main">
              <a:ext uri="{FF2B5EF4-FFF2-40B4-BE49-F238E27FC236}">
                <a16:creationId xmlns:a16="http://schemas.microsoft.com/office/drawing/2014/main" id="{2FF95415-7BC3-400D-820F-67DE260A69DE}"/>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8fcc747d6af437c"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23E904AB-343F-41F3-BA42-447338E4FEFE}"/>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d61bf3dda8d4ab5"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4F55C8F8-166A-41B5-99E2-D784412987D3}"/>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60510f8f9a14cf8"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F0393991-76B9-4AB5-8A62-C94BA2082E0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37e713be9f34df8"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640431BF-8C14-47E9-B785-5FF5BC1165F2}"/>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72062d84bb5456f" action="ppaction://hlinksldjump"/>
              </a:rPr>
              <a:t>26. Answer 12</a:t>
            </a:r>
          </a:p>
        </p:txBody>
      </p:sp>
      <p:sp>
        <p:nvSpPr>
          <p:cNvPr id="13" name="interactive-menu-row-11">
            <a:extLst xmlns:a="http://schemas.openxmlformats.org/drawingml/2006/main">
              <a:ext uri="{FF2B5EF4-FFF2-40B4-BE49-F238E27FC236}">
                <a16:creationId xmlns:a16="http://schemas.microsoft.com/office/drawing/2014/main" id="{76EA6386-90E3-491B-8C4A-11E1376543B3}"/>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9b8c8ab25d54c0e" action="ppaction://hlinksldjump"/>
              </a:rPr>
              <a:t>27. Answer 12 (cont.)</a:t>
            </a:r>
          </a:p>
        </p:txBody>
      </p:sp>
      <p:sp>
        <p:nvSpPr>
          <p:cNvPr id="14" name="interactive-menu-row-12">
            <a:extLst xmlns:a="http://schemas.openxmlformats.org/drawingml/2006/main">
              <a:ext uri="{FF2B5EF4-FFF2-40B4-BE49-F238E27FC236}">
                <a16:creationId xmlns:a16="http://schemas.microsoft.com/office/drawing/2014/main" id="{09191FE8-4B61-485F-979C-B2484E33105F}"/>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3b8579113684f11" action="ppaction://hlinksldjump"/>
              </a:rPr>
              <a:t>28. Question 13</a:t>
            </a:r>
          </a:p>
        </p:txBody>
      </p:sp>
      <p:sp>
        <p:nvSpPr>
          <p:cNvPr id="15" name="interactive-menu-row-13">
            <a:extLst xmlns:a="http://schemas.openxmlformats.org/drawingml/2006/main">
              <a:ext uri="{FF2B5EF4-FFF2-40B4-BE49-F238E27FC236}">
                <a16:creationId xmlns:a16="http://schemas.microsoft.com/office/drawing/2014/main" id="{7A2C614C-91C4-4A00-814E-D4106D5E27CF}"/>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cd6540c26844962" action="ppaction://hlinksldjump"/>
              </a:rPr>
              <a:t>29. Question 13 (cont.)</a:t>
            </a:r>
          </a:p>
        </p:txBody>
      </p:sp>
      <p:sp>
        <p:nvSpPr>
          <p:cNvPr id="16" name="interactive-menu-row-14">
            <a:extLst xmlns:a="http://schemas.openxmlformats.org/drawingml/2006/main">
              <a:ext uri="{FF2B5EF4-FFF2-40B4-BE49-F238E27FC236}">
                <a16:creationId xmlns:a16="http://schemas.microsoft.com/office/drawing/2014/main" id="{F9A978CC-979C-4196-8C1F-ED85FAC1319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abbc37c6b814727" action="ppaction://hlinksldjump"/>
              </a:rPr>
              <a:t>30. Answer 13</a:t>
            </a:r>
          </a:p>
        </p:txBody>
      </p:sp>
      <p:sp>
        <p:nvSpPr>
          <p:cNvPr id="17" name="interactive-menu-row-15">
            <a:extLst xmlns:a="http://schemas.openxmlformats.org/drawingml/2006/main">
              <a:ext uri="{FF2B5EF4-FFF2-40B4-BE49-F238E27FC236}">
                <a16:creationId xmlns:a16="http://schemas.microsoft.com/office/drawing/2014/main" id="{D97E7EF6-6AF5-4714-9AD4-7E861C889436}"/>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7e67005951848e7" action="ppaction://hlinksldjump"/>
              </a:rPr>
              <a:t>31. Answer 13 (cont.)</a:t>
            </a:r>
          </a:p>
        </p:txBody>
      </p:sp>
      <p:sp>
        <p:nvSpPr>
          <p:cNvPr id="18" name="interactive-menu-row-16">
            <a:extLst xmlns:a="http://schemas.openxmlformats.org/drawingml/2006/main">
              <a:ext uri="{FF2B5EF4-FFF2-40B4-BE49-F238E27FC236}">
                <a16:creationId xmlns:a16="http://schemas.microsoft.com/office/drawing/2014/main" id="{786F4AB8-3D04-4CDB-BF4E-C74BF7B975BC}"/>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4967bf32fcc4adb" action="ppaction://hlinksldjump"/>
              </a:rPr>
              <a:t>32. Question 14</a:t>
            </a:r>
          </a:p>
        </p:txBody>
      </p:sp>
      <p:sp>
        <p:nvSpPr>
          <p:cNvPr id="19" name="interactive-menu-help">
            <a:extLst xmlns:a="http://schemas.openxmlformats.org/drawingml/2006/main">
              <a:ext uri="{FF2B5EF4-FFF2-40B4-BE49-F238E27FC236}">
                <a16:creationId xmlns:a16="http://schemas.microsoft.com/office/drawing/2014/main" id="{042508A9-B62A-4B77-A511-2001090DD4AC}"/>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6EDEEDC7-A051-4863-96FB-A2B5A313CBAB}"/>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4b90ab3a2b4f4339"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17969F31-2733-4C7D-BCF5-DB75987766ED}"/>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f38f5fde9b5c4727"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CF548EA6-CB74-4F0A-A072-2956478872AA}"/>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ddc41ce09184d29"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3B394FDF-35D7-4C24-B6CC-97B48D713EAF}"/>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c03104cfdb1460e"/>
              </a:rPr>
              <a:t>Online lesson</a:t>
            </a:r>
          </a:p>
        </p:txBody>
      </p:sp>
    </p:spTree>
    <p:extLst>
      <p:ext uri="{BB962C8B-B14F-4D97-AF65-F5344CB8AC3E}">
        <p14:creationId xmlns:p14="http://schemas.microsoft.com/office/powerpoint/2010/main" val="1916525103"/>
      </p:ext>
    </p:extLst>
  </p:cSld>
</p:sld>
</file>

<file path=ppt/slides/slide5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F4CBCF6D-BEB3-48D5-9F01-19D0120B887F}"/>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B57EEE05-EDD0-4C8D-9835-5B0CE22DC6B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Final Examination</a:t>
            </a:r>
          </a:p>
        </p:txBody>
      </p:sp>
      <p:sp>
        <p:nvSpPr>
          <p:cNvPr id="3" name="interactive-menu-row-1">
            <a:extLst xmlns:a="http://schemas.openxmlformats.org/drawingml/2006/main">
              <a:ext uri="{FF2B5EF4-FFF2-40B4-BE49-F238E27FC236}">
                <a16:creationId xmlns:a16="http://schemas.microsoft.com/office/drawing/2014/main" id="{A05909FB-4529-44F3-BB1C-68B9561D9CD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4c2af5f1eca4cb4" action="ppaction://hlinksldjump"/>
              </a:rPr>
              <a:t>33. Answer 14</a:t>
            </a:r>
          </a:p>
        </p:txBody>
      </p:sp>
      <p:sp>
        <p:nvSpPr>
          <p:cNvPr id="4" name="interactive-menu-row-2">
            <a:extLst xmlns:a="http://schemas.openxmlformats.org/drawingml/2006/main">
              <a:ext uri="{FF2B5EF4-FFF2-40B4-BE49-F238E27FC236}">
                <a16:creationId xmlns:a16="http://schemas.microsoft.com/office/drawing/2014/main" id="{2D3D9A74-2A0E-48C8-B08E-D3F6236E39D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d1564ee3504bcd" action="ppaction://hlinksldjump"/>
              </a:rPr>
              <a:t>34. Answer 14 (cont.)</a:t>
            </a:r>
          </a:p>
        </p:txBody>
      </p:sp>
      <p:sp>
        <p:nvSpPr>
          <p:cNvPr id="5" name="interactive-menu-row-3">
            <a:extLst xmlns:a="http://schemas.openxmlformats.org/drawingml/2006/main">
              <a:ext uri="{FF2B5EF4-FFF2-40B4-BE49-F238E27FC236}">
                <a16:creationId xmlns:a16="http://schemas.microsoft.com/office/drawing/2014/main" id="{AADF8055-8B5C-4F86-86A3-839571AB3223}"/>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2a324b176a24f0d" action="ppaction://hlinksldjump"/>
              </a:rPr>
              <a:t>35. Question 15</a:t>
            </a:r>
          </a:p>
        </p:txBody>
      </p:sp>
      <p:sp>
        <p:nvSpPr>
          <p:cNvPr id="6" name="interactive-menu-row-4">
            <a:extLst xmlns:a="http://schemas.openxmlformats.org/drawingml/2006/main">
              <a:ext uri="{FF2B5EF4-FFF2-40B4-BE49-F238E27FC236}">
                <a16:creationId xmlns:a16="http://schemas.microsoft.com/office/drawing/2014/main" id="{FF04D53D-8994-4223-80B8-06918AB65806}"/>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8b64a24bda44f95" action="ppaction://hlinksldjump"/>
              </a:rPr>
              <a:t>36. Answer 15</a:t>
            </a:r>
          </a:p>
        </p:txBody>
      </p:sp>
      <p:sp>
        <p:nvSpPr>
          <p:cNvPr id="7" name="interactive-menu-row-5">
            <a:extLst xmlns:a="http://schemas.openxmlformats.org/drawingml/2006/main">
              <a:ext uri="{FF2B5EF4-FFF2-40B4-BE49-F238E27FC236}">
                <a16:creationId xmlns:a16="http://schemas.microsoft.com/office/drawing/2014/main" id="{E75F3F9B-6866-4640-B794-529B65AC5643}"/>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7671081441c4c03" action="ppaction://hlinksldjump"/>
              </a:rPr>
              <a:t>37. Answer 15 (cont.)</a:t>
            </a:r>
          </a:p>
        </p:txBody>
      </p:sp>
      <p:sp>
        <p:nvSpPr>
          <p:cNvPr id="8" name="interactive-menu-row-6">
            <a:extLst xmlns:a="http://schemas.openxmlformats.org/drawingml/2006/main">
              <a:ext uri="{FF2B5EF4-FFF2-40B4-BE49-F238E27FC236}">
                <a16:creationId xmlns:a16="http://schemas.microsoft.com/office/drawing/2014/main" id="{D07620EE-8126-4000-B044-F2B29633639E}"/>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9364db1e77246cd" action="ppaction://hlinksldjump"/>
              </a:rPr>
              <a:t>38. Question 16</a:t>
            </a:r>
          </a:p>
        </p:txBody>
      </p:sp>
      <p:sp>
        <p:nvSpPr>
          <p:cNvPr id="9" name="interactive-menu-row-7">
            <a:extLst xmlns:a="http://schemas.openxmlformats.org/drawingml/2006/main">
              <a:ext uri="{FF2B5EF4-FFF2-40B4-BE49-F238E27FC236}">
                <a16:creationId xmlns:a16="http://schemas.microsoft.com/office/drawing/2014/main" id="{4EF6267F-4493-4D73-BA54-9E78D0917B1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c0ae1cfbae949f5" action="ppaction://hlinksldjump"/>
              </a:rPr>
              <a:t>39. Answer 16</a:t>
            </a:r>
          </a:p>
        </p:txBody>
      </p:sp>
      <p:sp>
        <p:nvSpPr>
          <p:cNvPr id="10" name="interactive-menu-row-8">
            <a:extLst xmlns:a="http://schemas.openxmlformats.org/drawingml/2006/main">
              <a:ext uri="{FF2B5EF4-FFF2-40B4-BE49-F238E27FC236}">
                <a16:creationId xmlns:a16="http://schemas.microsoft.com/office/drawing/2014/main" id="{817DFDE3-0A47-43CF-BF97-8E3A074A4DF4}"/>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12ff82ea5e64d65" action="ppaction://hlinksldjump"/>
              </a:rPr>
              <a:t>40. Answer 16 (cont.)</a:t>
            </a:r>
          </a:p>
        </p:txBody>
      </p:sp>
      <p:sp>
        <p:nvSpPr>
          <p:cNvPr id="11" name="interactive-menu-row-9">
            <a:extLst xmlns:a="http://schemas.openxmlformats.org/drawingml/2006/main">
              <a:ext uri="{FF2B5EF4-FFF2-40B4-BE49-F238E27FC236}">
                <a16:creationId xmlns:a16="http://schemas.microsoft.com/office/drawing/2014/main" id="{721ACC42-6FF4-411F-B528-C747C68ED48B}"/>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5a6a0758504f55" action="ppaction://hlinksldjump"/>
              </a:rPr>
              <a:t>41. Question 17</a:t>
            </a:r>
          </a:p>
        </p:txBody>
      </p:sp>
      <p:sp>
        <p:nvSpPr>
          <p:cNvPr id="12" name="interactive-menu-row-10">
            <a:extLst xmlns:a="http://schemas.openxmlformats.org/drawingml/2006/main">
              <a:ext uri="{FF2B5EF4-FFF2-40B4-BE49-F238E27FC236}">
                <a16:creationId xmlns:a16="http://schemas.microsoft.com/office/drawing/2014/main" id="{3D82BB0B-3F90-4F47-9052-A638ACC8FBEC}"/>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768b1f4426e48f0" action="ppaction://hlinksldjump"/>
              </a:rPr>
              <a:t>42. Question 17 (cont.)</a:t>
            </a:r>
          </a:p>
        </p:txBody>
      </p:sp>
      <p:sp>
        <p:nvSpPr>
          <p:cNvPr id="13" name="interactive-menu-row-11">
            <a:extLst xmlns:a="http://schemas.openxmlformats.org/drawingml/2006/main">
              <a:ext uri="{FF2B5EF4-FFF2-40B4-BE49-F238E27FC236}">
                <a16:creationId xmlns:a16="http://schemas.microsoft.com/office/drawing/2014/main" id="{BEE5A8B8-8A17-40A7-AB92-16804B700EAD}"/>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ce5a6838b7a49f2" action="ppaction://hlinksldjump"/>
              </a:rPr>
              <a:t>43. Answer 17</a:t>
            </a:r>
          </a:p>
        </p:txBody>
      </p:sp>
      <p:sp>
        <p:nvSpPr>
          <p:cNvPr id="14" name="interactive-menu-row-12">
            <a:extLst xmlns:a="http://schemas.openxmlformats.org/drawingml/2006/main">
              <a:ext uri="{FF2B5EF4-FFF2-40B4-BE49-F238E27FC236}">
                <a16:creationId xmlns:a16="http://schemas.microsoft.com/office/drawing/2014/main" id="{BC3FF270-C734-48FC-A207-7A46DCACEF95}"/>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b52707051614093" action="ppaction://hlinksldjump"/>
              </a:rPr>
              <a:t>44. Answer 17 (cont.)</a:t>
            </a:r>
          </a:p>
        </p:txBody>
      </p:sp>
      <p:sp>
        <p:nvSpPr>
          <p:cNvPr id="15" name="interactive-menu-row-13">
            <a:extLst xmlns:a="http://schemas.openxmlformats.org/drawingml/2006/main">
              <a:ext uri="{FF2B5EF4-FFF2-40B4-BE49-F238E27FC236}">
                <a16:creationId xmlns:a16="http://schemas.microsoft.com/office/drawing/2014/main" id="{676B929E-6ACC-4C69-AD77-BB85C8B33884}"/>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f16cfb6b7ba4e4b" action="ppaction://hlinksldjump"/>
              </a:rPr>
              <a:t>45. Question 18</a:t>
            </a:r>
          </a:p>
        </p:txBody>
      </p:sp>
      <p:sp>
        <p:nvSpPr>
          <p:cNvPr id="16" name="interactive-menu-row-14">
            <a:extLst xmlns:a="http://schemas.openxmlformats.org/drawingml/2006/main">
              <a:ext uri="{FF2B5EF4-FFF2-40B4-BE49-F238E27FC236}">
                <a16:creationId xmlns:a16="http://schemas.microsoft.com/office/drawing/2014/main" id="{DE45D8D4-B67C-40BC-8448-4BBE605CA564}"/>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c5f2eec515d4d55" action="ppaction://hlinksldjump"/>
              </a:rPr>
              <a:t>46. Question 18 (cont.)</a:t>
            </a:r>
          </a:p>
        </p:txBody>
      </p:sp>
      <p:sp>
        <p:nvSpPr>
          <p:cNvPr id="17" name="interactive-menu-row-15">
            <a:extLst xmlns:a="http://schemas.openxmlformats.org/drawingml/2006/main">
              <a:ext uri="{FF2B5EF4-FFF2-40B4-BE49-F238E27FC236}">
                <a16:creationId xmlns:a16="http://schemas.microsoft.com/office/drawing/2014/main" id="{D36361BB-9DC6-4373-BCF7-207FBBC936BE}"/>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b6e801ae4424616" action="ppaction://hlinksldjump"/>
              </a:rPr>
              <a:t>47. Answer 18</a:t>
            </a:r>
          </a:p>
        </p:txBody>
      </p:sp>
      <p:sp>
        <p:nvSpPr>
          <p:cNvPr id="18" name="interactive-menu-row-16">
            <a:extLst xmlns:a="http://schemas.openxmlformats.org/drawingml/2006/main">
              <a:ext uri="{FF2B5EF4-FFF2-40B4-BE49-F238E27FC236}">
                <a16:creationId xmlns:a16="http://schemas.microsoft.com/office/drawing/2014/main" id="{B3363E47-93F3-4CC4-87A5-DD6A5A7938A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c198c52ded64c84" action="ppaction://hlinksldjump"/>
              </a:rPr>
              <a:t>48. Answer 18 (cont.)</a:t>
            </a:r>
          </a:p>
        </p:txBody>
      </p:sp>
      <p:sp>
        <p:nvSpPr>
          <p:cNvPr id="19" name="interactive-menu-help">
            <a:extLst xmlns:a="http://schemas.openxmlformats.org/drawingml/2006/main">
              <a:ext uri="{FF2B5EF4-FFF2-40B4-BE49-F238E27FC236}">
                <a16:creationId xmlns:a16="http://schemas.microsoft.com/office/drawing/2014/main" id="{447E7829-9236-4208-9BF9-577367921CD9}"/>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BB38485C-7A24-4EAA-9760-73B4DA64357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ed01c59e8c9e4142"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B8CB7BE5-33C1-4071-A7A6-FBB87F3C8AA9}"/>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77fbaea99274430"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8F10579C-2DA5-46D9-B59C-F376CD2BCBC6}"/>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9e45f7744f2d48a9"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23E483BE-F2D5-4B83-B53A-5377ECED5DE6}"/>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a1897fe8bf44250"/>
              </a:rPr>
              <a:t>Online lesson</a:t>
            </a:r>
          </a:p>
        </p:txBody>
      </p:sp>
    </p:spTree>
    <p:extLst>
      <p:ext uri="{BB962C8B-B14F-4D97-AF65-F5344CB8AC3E}">
        <p14:creationId xmlns:p14="http://schemas.microsoft.com/office/powerpoint/2010/main" val="1037645547"/>
      </p:ext>
    </p:extLst>
  </p:cSld>
</p:sld>
</file>

<file path=ppt/slides/slide58.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3" name="interactive-menu-title">
            <a:extLst xmlns:a="http://schemas.openxmlformats.org/drawingml/2006/main">
              <a:ext uri="{FF2B5EF4-FFF2-40B4-BE49-F238E27FC236}">
                <a16:creationId xmlns:a16="http://schemas.microsoft.com/office/drawing/2014/main" id="{74C43AD2-96BD-46AF-87A8-DE6D3FACE862}"/>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AFA51048-C96D-4891-BAF1-AF14453BFC49}"/>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III · Final Examination</a:t>
            </a:r>
          </a:p>
        </p:txBody>
      </p:sp>
      <p:sp>
        <p:nvSpPr>
          <p:cNvPr id="3" name="interactive-menu-row-1">
            <a:extLst xmlns:a="http://schemas.openxmlformats.org/drawingml/2006/main">
              <a:ext uri="{FF2B5EF4-FFF2-40B4-BE49-F238E27FC236}">
                <a16:creationId xmlns:a16="http://schemas.microsoft.com/office/drawing/2014/main" id="{03F18185-5FAA-4467-90CA-656026742B7B}"/>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5717c8445b144ac" action="ppaction://hlinksldjump"/>
              </a:rPr>
              <a:t>49. Question 19</a:t>
            </a:r>
          </a:p>
        </p:txBody>
      </p:sp>
      <p:sp>
        <p:nvSpPr>
          <p:cNvPr id="4" name="interactive-menu-row-2">
            <a:extLst xmlns:a="http://schemas.openxmlformats.org/drawingml/2006/main">
              <a:ext uri="{FF2B5EF4-FFF2-40B4-BE49-F238E27FC236}">
                <a16:creationId xmlns:a16="http://schemas.microsoft.com/office/drawing/2014/main" id="{B36624B2-A9E3-41F2-9B5E-D62C75FC0CCD}"/>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b7b8d8c6f5b4203" action="ppaction://hlinksldjump"/>
              </a:rPr>
              <a:t>50. Answer 19</a:t>
            </a:r>
          </a:p>
        </p:txBody>
      </p:sp>
      <p:sp>
        <p:nvSpPr>
          <p:cNvPr id="5" name="interactive-menu-row-3">
            <a:extLst xmlns:a="http://schemas.openxmlformats.org/drawingml/2006/main">
              <a:ext uri="{FF2B5EF4-FFF2-40B4-BE49-F238E27FC236}">
                <a16:creationId xmlns:a16="http://schemas.microsoft.com/office/drawing/2014/main" id="{FC1BA640-9578-43BD-B763-430A12282ABF}"/>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a97a66792a44315" action="ppaction://hlinksldjump"/>
              </a:rPr>
              <a:t>51. Answer 19 (cont.)</a:t>
            </a:r>
          </a:p>
        </p:txBody>
      </p:sp>
      <p:sp>
        <p:nvSpPr>
          <p:cNvPr id="6" name="interactive-menu-row-4">
            <a:extLst xmlns:a="http://schemas.openxmlformats.org/drawingml/2006/main">
              <a:ext uri="{FF2B5EF4-FFF2-40B4-BE49-F238E27FC236}">
                <a16:creationId xmlns:a16="http://schemas.microsoft.com/office/drawing/2014/main" id="{269796CB-76B1-4642-9DB8-1EE132E214C3}"/>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d262d7bc6d34bc7" action="ppaction://hlinksldjump"/>
              </a:rPr>
              <a:t>52. Answer 19 (cont.)</a:t>
            </a:r>
          </a:p>
        </p:txBody>
      </p:sp>
      <p:sp>
        <p:nvSpPr>
          <p:cNvPr id="7" name="interactive-menu-row-5">
            <a:extLst xmlns:a="http://schemas.openxmlformats.org/drawingml/2006/main">
              <a:ext uri="{FF2B5EF4-FFF2-40B4-BE49-F238E27FC236}">
                <a16:creationId xmlns:a16="http://schemas.microsoft.com/office/drawing/2014/main" id="{8319DD30-BBA9-49D5-A89D-8B0F6F44BA4F}"/>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ff53f467e74f02" action="ppaction://hlinksldjump"/>
              </a:rPr>
              <a:t>53. Command words</a:t>
            </a:r>
          </a:p>
        </p:txBody>
      </p:sp>
      <p:sp>
        <p:nvSpPr>
          <p:cNvPr id="8" name="interactive-menu-row-6">
            <a:extLst xmlns:a="http://schemas.openxmlformats.org/drawingml/2006/main">
              <a:ext uri="{FF2B5EF4-FFF2-40B4-BE49-F238E27FC236}">
                <a16:creationId xmlns:a16="http://schemas.microsoft.com/office/drawing/2014/main" id="{9F1B1B0F-5865-4107-A3A4-9955CD71D14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97894d7a39f44fb" action="ppaction://hlinksldjump"/>
              </a:rPr>
              <a:t>54. Command words</a:t>
            </a:r>
          </a:p>
        </p:txBody>
      </p:sp>
      <p:sp>
        <p:nvSpPr>
          <p:cNvPr id="9" name="interactive-menu-help">
            <a:extLst xmlns:a="http://schemas.openxmlformats.org/drawingml/2006/main">
              <a:ext uri="{FF2B5EF4-FFF2-40B4-BE49-F238E27FC236}">
                <a16:creationId xmlns:a16="http://schemas.microsoft.com/office/drawing/2014/main" id="{DA80A6F1-9C34-447C-888B-62B030062EB2}"/>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0" name="interactive-menu-resume">
            <a:extLst xmlns:a="http://schemas.openxmlformats.org/drawingml/2006/main">
              <a:ext uri="{FF2B5EF4-FFF2-40B4-BE49-F238E27FC236}">
                <a16:creationId xmlns:a16="http://schemas.microsoft.com/office/drawing/2014/main" id="{CD54E7EE-C979-49CB-A115-B594176BF357}"/>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5550deea61b744c9" action="ppaction://hlinksldjump"/>
              </a:rPr>
              <a:t>Start lesson</a:t>
            </a:r>
          </a:p>
        </p:txBody>
      </p:sp>
      <p:sp>
        <p:nvSpPr>
          <p:cNvPr id="11" name="interactive-menu-previous">
            <a:extLst xmlns:a="http://schemas.openxmlformats.org/drawingml/2006/main">
              <a:ext uri="{FF2B5EF4-FFF2-40B4-BE49-F238E27FC236}">
                <a16:creationId xmlns:a16="http://schemas.microsoft.com/office/drawing/2014/main" id="{9E2636D9-33F0-4F41-AC61-BC3963CD647E}"/>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fe5a76a3e40419a" action="ppaction://hlinksldjump"/>
              </a:rPr>
              <a:t>Previous menu</a:t>
            </a:r>
          </a:p>
        </p:txBody>
      </p:sp>
      <p:sp>
        <p:nvSpPr>
          <p:cNvPr id="12" name="interactive-online-source">
            <a:extLst xmlns:a="http://schemas.openxmlformats.org/drawingml/2006/main">
              <a:ext uri="{FF2B5EF4-FFF2-40B4-BE49-F238E27FC236}">
                <a16:creationId xmlns:a16="http://schemas.microsoft.com/office/drawing/2014/main" id="{6B37D6A1-EB5C-408F-BD43-832E6835546F}"/>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23d5084b31c4dd0"/>
              </a:rPr>
              <a:t>Online lesson</a:t>
            </a:r>
          </a:p>
        </p:txBody>
      </p:sp>
    </p:spTree>
    <p:extLst>
      <p:ext uri="{BB962C8B-B14F-4D97-AF65-F5344CB8AC3E}">
        <p14:creationId xmlns:p14="http://schemas.microsoft.com/office/powerpoint/2010/main" val="606531543"/>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58</Slides>
  <Notes>54</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III · Final Examination</dc:title>
  <dc:subject>University Physics III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