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42.xml" ContentType="application/vnd.openxmlformats-officedocument.presentationml.slide+xml"/>
  <Override PartName="/ppt/notesSlides/interactive-notesSlide1.xml" ContentType="application/vnd.openxmlformats-officedocument.presentationml.notesSlide+xml"/>
  <Override PartName="/ppt/slides/slide43.xml" ContentType="application/vnd.openxmlformats-officedocument.presentationml.slide+xml"/>
  <Override PartName="/ppt/notesSlides/interactive-notesSlide2.xml" ContentType="application/vnd.openxmlformats-officedocument.presentationml.notesSlide+xml"/>
  <Override PartName="/ppt/slides/slide44.xml" ContentType="application/vnd.openxmlformats-officedocument.presentationml.slide+xml"/>
  <Override PartName="/ppt/notesSlides/interactive-notesSlide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xmlns:r="http://schemas.openxmlformats.org/officeDocument/2006/relationships" id="297" r:id="rIdGioMenu1"/>
    <p:sldId xmlns:r="http://schemas.openxmlformats.org/officeDocument/2006/relationships" id="298" r:id="rIdGioMenu2"/>
    <p:sldId xmlns:r="http://schemas.openxmlformats.org/officeDocument/2006/relationships" id="299" r:id="rIdGioMenu3"/>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theme" Target="theme/theme1.xml"/><Relationship Id="rIdGioMenu1" Type="http://schemas.openxmlformats.org/officeDocument/2006/relationships/slide" Target="/ppt/slides/slide42.xml"/><Relationship Id="rIdGioMenu2" Type="http://schemas.openxmlformats.org/officeDocument/2006/relationships/slide" Target="/ppt/slides/slide43.xml"/><Relationship Id="rIdGioMenu3" Type="http://schemas.openxmlformats.org/officeDocument/2006/relationships/slide" Target="/ppt/slides/slide44.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edf4b21318d24e7e" Type="http://schemas.openxmlformats.org/officeDocument/2006/relationships/slide" Target="/ppt/slides/slide42.xml"/><Relationship Id="Rc414534ce7974a8f"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8b40570cb8d345c2" Type="http://schemas.openxmlformats.org/officeDocument/2006/relationships/slide" Target="/ppt/slides/slide43.xml"/><Relationship Id="Rf63c383d0e9a4343"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553beb5e2a76432b" Type="http://schemas.openxmlformats.org/officeDocument/2006/relationships/slide" Target="/ppt/slides/slide44.xml"/><Relationship Id="R19cd39560915460b"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III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III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III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0.64</a:t>
            </a:r>
          </a:p>
          <a:p>
            <a:pPr marL="0" indent="0">
              <a:buNone/>
            </a:pPr>
            <a:r>
              <a:rPr lang="en-GB" sz="1200" dirty="0"/>
              <a:t>[Distractors] Kinetic energy goes as the square of the speed, so at 0.60 of the maximum speed the block holds 0.60² = 0.36 of the total energy as kinetic energy, and the remaining 0.64 is elastic potential energy. A is that kinetic fraction, chosen by a candidate who answers for the wrong store. B shares the energy in proportion to speed, 1 − 0.60 = 0.40, which would only be right if kinetic energy were linear in v. C is the displacement at that instant as a fraction of the amplitude, x/A = √(1 − 0.36) = 0.80: a correct number for a different quantity, left unconverted to energy, which goes as x².</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Its amplitude is about F₀/(8mω₀²), and it lags the driving force by nearly π.</a:t>
            </a:r>
          </a:p>
          <a:p>
            <a:pPr marL="0" indent="0">
              <a:buNone/>
            </a:pPr>
            <a:r>
              <a:rPr lang="en-GB" sz="1200" dirty="0"/>
              <a:t>[Distractors] With light damping the steady-state amplitude is F₀/(m√((ω₀² − ω²)² + γ²ω²)) ≈ F₀/(m|ω₀² − 9ω₀²|) = F₀/(8mω₀²), and well above resonance the response is controlled by inertia, so the displacement is almost in antiphase with the force. B keeps the right amplitude but quotes the phase lag at resonance, where the damping alone limits the motion; above resonance the lag moves on towards π. C has the right phase but uses F₀/(mω²), the response of a free mass with no spring: it looks plausible because inertia dominates, but the spring term ω₀² still subtracts from ω² and turns 9 into 8. D describes driving well below resonance, where the spring controls the motion and the displacement follows the force; it attracts the candidate who reasons that a mass must move the way it is pushed.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71.0 Hz</a:t>
            </a:r>
          </a:p>
          <a:p>
            <a:pPr marL="0" indent="0">
              <a:buNone/>
            </a:pPr>
            <a:r>
              <a:rPr lang="en-GB" sz="1200" dirty="0"/>
              <a:t>[Distractors] If the tube were open at both ends, every integer harmonic would be present, successive resonances would differ by f₁ = 639 − 497 = 142 Hz, and 497 Hz would have to be a whole-number multiple of 142 Hz; it is not, since 497/142 = 3.5. The tube must therefore be closed at one end, where only odd harmonics occur and successive resonances differ by 2f₁, so f₁ = 142/2 = 71.0 Hz, and the given frequencies are the 7th and 9th harmonics (497/71 = 7, 639/71 = 9). C is the spacing itself, the answer for the open tube that the whole-number test rules out. D is 497 − 142 = 355 Hz, the 5th harmonic and the resonance just below 497 Hz, chosen by a candidate who steps down once and takes that as the lowest. A halves the spacing twice: once correctly, because successive odd harmonics are 2f₁ apart, and again from recalling that closing one end halves an open tube's fundamental, a correction the first step already contains.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76.0 dB</a:t>
            </a:r>
          </a:p>
          <a:p>
            <a:pPr marL="0" indent="0">
              <a:buNone/>
            </a:pPr>
            <a:r>
              <a:rPr lang="en-GB" sz="1200" dirty="0"/>
              <a:t>[Distractors] The sources are coherent and the path difference to P is zero, so the pressure amplitudes add in phase: the amplitude doubles, the intensity quadruples, and the level rises by 10 log₁₀ 4 = 6.0 dB to 76.0 dB. B is the correct answer for incoherent sources, such as two independent noise generators, whose intensities add because the interference term averages to zero; it is the most tempting option because intensity addition is the rule candidates meet first. D adds the two decibel levels, which are logarithms of intensity ratios and cannot be added. A treats the level as fixed by either source alone, as if the second contributed nothing at a point where it arrives exactly in step with the first.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A 398.5 Hz tone whose loudness peaks 5 times per second</a:t>
            </a:r>
          </a:p>
          <a:p>
            <a:pPr marL="0" indent="0">
              <a:buNone/>
            </a:pPr>
            <a:r>
              <a:rPr lang="en-GB" sz="1200" dirty="0"/>
              <a:t>[Distractors] Adding the two waves gives 2A cos(2π × 2.5t) cos(2π × 398.5t): an oscillation at the mean frequency whose amplitude is modulated by an envelope of frequency 2.5 Hz. Loudness depends on the magnitude of that envelope, which reaches a maximum twice in each of its cycles, so the loudness peaks 401.0 − 396.0 = 5.0 times per second. A is the trap: it reads the envelope's own frequency as the rate of loudness peaks, missing that the envelope's positive and negative extremes are equally loud. B adds the two frequencies instead of averaging them. D mistakes the beat for a sound of its own: a linear superposition contains no component at the difference frequency, which appears only as a slow variation in loudness.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25.0°</a:t>
            </a:r>
          </a:p>
          <a:p>
            <a:pPr marL="0" indent="0">
              <a:buNone/>
            </a:pPr>
            <a:r>
              <a:rPr lang="en-GB" sz="1200" dirty="0"/>
              <a:t>[Distractors] The critical angle at the core–cladding boundary is θc = sin⁻¹(1.46/1.52) = 73.8°, measured from the normal to that boundary, so a guided ray inside the core makes at most 90° − θc = 16.2° with the axis. Snell's law at the entry face then gives sin θ = 1.52 sin(90° − θc) = √(1.52² − 1.46²) = 0.423, so θ = 25.0°. C is the critical angle itself, measured from the normal to the core–cladding boundary rather than from the fibre axis. A is the correct angle inside the core, chosen by a candidate who forgets to apply Snell's law at the entry face: the ray bends towards the normal as it passes from air into the glass, so its angle to the axis is larger in air than inside. B is the critical angle for a glass–air boundary, sin⁻¹(1/1.52), which would decide total internal reflection at the wall of an unclad fibre but plays no part at a core–cladding boundary.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I₀/16</a:t>
            </a:r>
          </a:p>
          <a:p>
            <a:pPr marL="0" indent="0">
              <a:buNone/>
            </a:pPr>
            <a:r>
              <a:rPr lang="en-GB" sz="1200" dirty="0"/>
              <a:t>[Distractors] The first polarizer transmits half of the unpolarized light, I₀/2, now polarized at 30° to the vertical. Malus's law depends only on the angle between the light's polarization and the next transmission axis: 60° at the second polarizer, giving a factor cos²60° = 1/4, and 45° at the third, giving cos²45° = 1/2, so the result is (I₀/2)(1/4)(1/2) = I₀/16. B applies Malus's law correctly twice but omits the factor 1/2 at the first polarizer, treating unpolarized light as though it were already polarized along the first axis. C uses cos θ, the factor by which the field amplitude falls, in place of cos²θ, the factor for intensity: (I₀/2)(1/2)(1/√2) = I₀/(4√2). D measures each angle from the vertical rather than from the previous transmission axis, so the horizontal second polarizer appears crossed with the light and to transmit nothing; the light reaching it is polarized at 30° to the vertical, only 60° from that axis.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5.6 × 10⁷ Pa</a:t>
            </a:r>
          </a:p>
          <a:p>
            <a:pPr marL="0" indent="0">
              <a:buNone/>
            </a:pPr>
            <a:r>
              <a:rPr lang="en-GB" sz="1200" dirty="0"/>
              <a:t>[Distractors] The supports prevent the free thermal strain αΔT, so the stress is σ = YαΔT = 7.0 × 10¹⁰ × 2.3 × 10⁻⁵ × 35 = 5.6 × 10⁷ Pa, whatever the bar's length or cross-section. C is Y multiplied by the free expansion ΔL = αLΔT = 1.21 × 10⁻³ m, the extension used as though it were the strain; A divides the strain by the length a second time. Both come from believing the length of the bar must matter, when strain is a fractional change and the length cancels. D uses the final absolute temperature, 320 K, in place of the 35 K rise: expansion responds to the change in temperature, and a change of 35 °C is a change of 35 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(c)] Candidates who scale the frequency in proportion to the tension predict 824 Hz; the square root is the whole of this part.</a:t>
            </a:r>
          </a:p>
          <a:p>
            <a:pPr marL="0" indent="0">
              <a:buNone/>
            </a:pPr>
            <a:r>
              <a:rPr lang="en-GB" sz="1200" dirty="0"/>
              <a:t>[Examiner note (d)] Omitting the ½, which comes from averaging sin² over a cycle, doubles the answer; using f in place of ω makes it about 39 times too small.</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take ρgAz as the whole buoyant force, without first cancelling the weight against the equilibrium buoyancy, are left with a constant term in the equation of motion; the equilibrium step is what makes the restoring force linear.</a:t>
            </a:r>
          </a:p>
          <a:p>
            <a:pPr marL="0" indent="0">
              <a:buNone/>
            </a:pPr>
            <a:r>
              <a:rPr lang="en-GB" sz="1200" dirty="0"/>
              <a:t>[Examiner note (b)] Only the waterline area enters. Candidates who bring in the buoy's height or total volume have lost track of which quantity sets how the buoyant force changes with z.</a:t>
            </a:r>
          </a:p>
          <a:p>
            <a:pPr marL="0" indent="0">
              <a:buNone/>
            </a:pPr>
            <a:r>
              <a:rPr lang="en-GB" sz="1200" dirty="0"/>
              <a:t>[Examiner note (c)] The factor of 2 is what this part is set to catch: the amplitude decays at γ/2 and the energy at γ. Candidates who write the amplitude as z₀e^(−γt) obtain Q ≈ 22.7.</a:t>
            </a:r>
          </a:p>
          <a:p>
            <a:pPr marL="0" indent="0">
              <a:buNone/>
            </a:pPr>
            <a:r>
              <a:rPr lang="en-GB" sz="1200" dirty="0"/>
              <a:t>[Examiner note (d)] Candidates who use the undamped response F₀/(m|ω₀² − ω²|) find an infinite amplitude and stop; at resonance only the damping limits the motion.</a:t>
            </a:r>
          </a:p>
          <a:p>
            <a:pPr marL="0" indent="0">
              <a:buNone/>
            </a:pPr>
            <a:r>
              <a:rPr lang="en-GB" sz="1200" dirty="0"/>
              <a:t>[Examiner note (e)] The discriminating step is to test the answer against the range of validity given in the stem rather than accept it: a Q of 11 turns a modest wave into a displacement the model was never built for.</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take ρgAz as the whole buoyant force, without first cancelling the weight against the equilibrium buoyancy, are left with a constant term in the equation of motion; the equilibrium step is what makes the restoring force linear.</a:t>
            </a:r>
          </a:p>
          <a:p>
            <a:pPr marL="0" indent="0">
              <a:buNone/>
            </a:pPr>
            <a:r>
              <a:rPr lang="en-GB" sz="1200" dirty="0"/>
              <a:t>[Examiner note (b)] Only the waterline area enters. Candidates who bring in the buoy's height or total volume have lost track of which quantity sets how the buoyant force changes with z.</a:t>
            </a:r>
          </a:p>
          <a:p>
            <a:pPr marL="0" indent="0">
              <a:buNone/>
            </a:pPr>
            <a:r>
              <a:rPr lang="en-GB" sz="1200" dirty="0"/>
              <a:t>[Examiner note (c)] The factor of 2 is what this part is set to catch: the amplitude decays at γ/2 and the energy at γ. Candidates who write the amplitude as z₀e^(−γt) obtain Q ≈ 22.7.</a:t>
            </a:r>
          </a:p>
          <a:p>
            <a:pPr marL="0" indent="0">
              <a:buNone/>
            </a:pPr>
            <a:r>
              <a:rPr lang="en-GB" sz="1200" dirty="0"/>
              <a:t>[Examiner note (d)] Candidates who use the undamped response F₀/(m|ω₀² − ω²|) find an infinite amplitude and stop; at resonance only the damping limits the motion.</a:t>
            </a:r>
          </a:p>
          <a:p>
            <a:pPr marL="0" indent="0">
              <a:buNone/>
            </a:pPr>
            <a:r>
              <a:rPr lang="en-GB" sz="1200" dirty="0"/>
              <a:t>[Examiner note (e)] The discriminating step is to test the answer against the range of validity given in the stem rather than accept it: a Q of 11 turns a modest wave into a displacement the model was never built for.</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invert the definition and quote Δλ/λ ≈ 2.7 × 10⁻⁴ have written the fractional separation of the lines, not the resolving power, which must be a large number.</a:t>
            </a:r>
          </a:p>
          <a:p>
            <a:pPr marL="0" indent="0">
              <a:buNone/>
            </a:pPr>
            <a:r>
              <a:rPr lang="en-GB" sz="1200" dirty="0"/>
              <a:t>[Examiner note (b)] The trap is to halve the width by working in second order. At 1200 lines/mm that order would need sin θ = 1.17, so it does not exist at this wavelength.</a:t>
            </a:r>
          </a:p>
          <a:p>
            <a:pPr marL="0" indent="0">
              <a:buNone/>
            </a:pPr>
            <a:r>
              <a:rPr lang="en-GB" sz="1200" dirty="0"/>
              <a:t>[Examiner note (c)] Candidates who forget that the light crosses the extra arm length twice take the path difference as x and obtain λ²/Δλ, twice the correct spacing.</a:t>
            </a:r>
          </a:p>
          <a:p>
            <a:pPr marL="0" indent="0">
              <a:buNone/>
            </a:pPr>
            <a:r>
              <a:rPr lang="en-GB" sz="1200" dirty="0"/>
              <a:t>[Examiner note (d)] The first minimum lies at half the spacing, not at the spacing: at equal arm lengths the two lines are in step, so a sketch with its first zero at 0.91 mm is half a period out everywhere.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invert the definition and quote Δλ/λ ≈ 2.7 × 10⁻⁴ have written the fractional separation of the lines, not the resolving power, which must be a large number.</a:t>
            </a:r>
          </a:p>
          <a:p>
            <a:pPr marL="0" indent="0">
              <a:buNone/>
            </a:pPr>
            <a:r>
              <a:rPr lang="en-GB" sz="1200" dirty="0"/>
              <a:t>[Examiner note (b)] The trap is to halve the width by working in second order. At 1200 lines/mm that order would need sin θ = 1.17, so it does not exist at this wavelength.</a:t>
            </a:r>
          </a:p>
          <a:p>
            <a:pPr marL="0" indent="0">
              <a:buNone/>
            </a:pPr>
            <a:r>
              <a:rPr lang="en-GB" sz="1200" dirty="0"/>
              <a:t>[Examiner note (c)] Candidates who forget that the light crosses the extra arm length twice take the path difference as x and obtain λ²/Δλ, twice the correct spacing.</a:t>
            </a:r>
          </a:p>
          <a:p>
            <a:pPr marL="0" indent="0">
              <a:buNone/>
            </a:pPr>
            <a:r>
              <a:rPr lang="en-GB" sz="1200" dirty="0"/>
              <a:t>[Examiner note (d)] The first minimum lies at half the spacing, not at the spacing: at equal arm lengths the two lines are in step, so a sketch with its first zero at 0.91 mm is half a period out everywhere.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sign of R is what this part checks. A candidate who takes R as negative for a surface bulging towards the light finds a virtual focus in front of the bead.</a:t>
            </a:r>
          </a:p>
          <a:p>
            <a:pPr marL="0" indent="0">
              <a:buNone/>
            </a:pPr>
            <a:r>
              <a:rPr lang="en-GB" sz="1200" dirty="0"/>
              <a:t>[Examiner note (b)] Candidates who place the focus at the centre of the bead, a distance R behind the front surface, are led to n/(n − 1) = 1, which no glass satisfies; that impossibility should send them back to the geometry.</a:t>
            </a:r>
          </a:p>
          <a:p>
            <a:pPr marL="0" indent="0">
              <a:buNone/>
            </a:pPr>
            <a:r>
              <a:rPr lang="en-GB" sz="1200" dirty="0"/>
              <a:t>[Examiner note (c)] With no figure, the geometry must be built from the words. The isosceles triangle formed by the chord and two radii is the step almost every candidate who fails this part has missed.</a:t>
            </a:r>
          </a:p>
          <a:p>
            <a:pPr marL="0" indent="0">
              <a:buNone/>
            </a:pPr>
            <a:r>
              <a:rPr lang="en-GB" sz="1200" dirty="0"/>
              <a:t>[Examiner note (d)] The paraxial model says both rays land on the axis. The exact trace puts the outer ray ten times further off than the inner one: spherical aberration made concrete.</a:t>
            </a:r>
          </a:p>
          <a:p>
            <a:pPr marL="0" indent="0">
              <a:buNone/>
            </a:pPr>
            <a:r>
              <a:rPr lang="en-GB" sz="1200" dirty="0"/>
              <a:t>[Examiner note (e)] The judgement rewarded is that a paraxial design condition is a starting point, not an optimum. Calling n = 1.9 a manufacturing compromise, without reference to the aberration just calculated, earns nothing.</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sign of R is what this part checks. A candidate who takes R as negative for a surface bulging towards the light finds a virtual focus in front of the bead.</a:t>
            </a:r>
          </a:p>
          <a:p>
            <a:pPr marL="0" indent="0">
              <a:buNone/>
            </a:pPr>
            <a:r>
              <a:rPr lang="en-GB" sz="1200" dirty="0"/>
              <a:t>[Examiner note (b)] Candidates who place the focus at the centre of the bead, a distance R behind the front surface, are led to n/(n − 1) = 1, which no glass satisfies; that impossibility should send them back to the geometry.</a:t>
            </a:r>
          </a:p>
          <a:p>
            <a:pPr marL="0" indent="0">
              <a:buNone/>
            </a:pPr>
            <a:r>
              <a:rPr lang="en-GB" sz="1200" dirty="0"/>
              <a:t>[Examiner note (c)] With no figure, the geometry must be built from the words. The isosceles triangle formed by the chord and two radii is the step almost every candidate who fails this part has missed.</a:t>
            </a:r>
          </a:p>
          <a:p>
            <a:pPr marL="0" indent="0">
              <a:buNone/>
            </a:pPr>
            <a:r>
              <a:rPr lang="en-GB" sz="1200" dirty="0"/>
              <a:t>[Examiner note (d)] The paraxial model says both rays land on the axis. The exact trace puts the outer ray ten times further off than the inner one: spherical aberration made concrete.</a:t>
            </a:r>
          </a:p>
          <a:p>
            <a:pPr marL="0" indent="0">
              <a:buNone/>
            </a:pPr>
            <a:r>
              <a:rPr lang="en-GB" sz="1200" dirty="0"/>
              <a:t>[Examiner note (e)] The judgement rewarded is that a paraxial design condition is a starting point, not an optimum. Calling n = 1.9 a manufacturing compromise, without reference to the aberration just calculated, earns nothing.</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plot f against vₛ see a line that is almost straight and stop there; its slight curvature is exactly what the reciprocal plot removes.</a:t>
            </a:r>
          </a:p>
          <a:p>
            <a:pPr marL="0" indent="0">
              <a:buNone/>
            </a:pPr>
            <a:r>
              <a:rPr lang="en-GB" sz="1200" dirty="0"/>
              <a:t>[Examiner note (b)] The intercept lies outside the range of the readings and must be found by extrapolation. Candidates who take the first reading, 2175.6 Hz, as f₀ carry a 1% error into v and find about 340 m/s.</a:t>
            </a:r>
          </a:p>
          <a:p>
            <a:pPr marL="0" indent="0">
              <a:buNone/>
            </a:pPr>
            <a:r>
              <a:rPr lang="en-GB" sz="1200" dirty="0"/>
              <a:t>[Examiner note (c)] The marks are for setting the size of a discrepancy against the size of the noise. Saying the exact relation is more accurate earns nothing without both numbers.</a:t>
            </a:r>
          </a:p>
          <a:p>
            <a:pPr marL="0" indent="0">
              <a:buNone/>
            </a:pPr>
            <a:r>
              <a:rPr lang="en-GB" sz="1200" dirty="0"/>
              <a:t>[Examiner note (d)] The Doppler relation holds in the frame of the medium. Candidates who let the wind change only the source speed predict a shifted intercept, which contradicts the fact that a buzzer and a microphone at rest relative to each other must agree on the frequency.</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plot f against vₛ see a line that is almost straight and stop there; its slight curvature is exactly what the reciprocal plot removes.</a:t>
            </a:r>
          </a:p>
          <a:p>
            <a:pPr marL="0" indent="0">
              <a:buNone/>
            </a:pPr>
            <a:r>
              <a:rPr lang="en-GB" sz="1200" dirty="0"/>
              <a:t>[Examiner note (b)] The intercept lies outside the range of the readings and must be found by extrapolation. Candidates who take the first reading, 2175.6 Hz, as f₀ carry a 1% error into v and find about 340 m/s.</a:t>
            </a:r>
          </a:p>
          <a:p>
            <a:pPr marL="0" indent="0">
              <a:buNone/>
            </a:pPr>
            <a:r>
              <a:rPr lang="en-GB" sz="1200" dirty="0"/>
              <a:t>[Examiner note (c)] The marks are for setting the size of a discrepancy against the size of the noise. Saying the exact relation is more accurate earns nothing without both numbers.</a:t>
            </a:r>
          </a:p>
          <a:p>
            <a:pPr marL="0" indent="0">
              <a:buNone/>
            </a:pPr>
            <a:r>
              <a:rPr lang="en-GB" sz="1200" dirty="0"/>
              <a:t>[Examiner note (d)] The Doppler relation holds in the frame of the medium. Candidates who let the wind change only the source speed predict a shifted intercept, which contradicts the fact that a buzzer and a microphone at rest relative to each other must agree on the frequency.</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cos θ is where the derivation is usually lost: atoms arriving obliquely come from a thinner slab. Omitting it gives ½n⟨v⟩, and sending one sixth of the atoms along each axis direction gives n⟨v⟩/6.</a:t>
            </a:r>
          </a:p>
          <a:p>
            <a:pPr marL="0" indent="0">
              <a:buNone/>
            </a:pPr>
            <a:r>
              <a:rPr lang="en-GB" sz="1200" dirty="0"/>
              <a:t>[Examiner note (b)] Candidates who hold the rate of escape constant predict a linear fall in pressure. The rate is proportional to the number density left in the bulb, which is what makes the decay exponential and τ independent of the starting pressure.</a:t>
            </a:r>
          </a:p>
          <a:p>
            <a:pPr marL="0" indent="0">
              <a:buNone/>
            </a:pPr>
            <a:r>
              <a:rPr lang="en-GB" sz="1200" dirty="0"/>
              <a:t>[Examiner note (c)] Candidates who use the rms speed, 428 m/s, obtain a time constant about 8% too short. The flux is set by the mean speed, which is why the derivation in (a) produced ⟨v⟩ and not a mean of squares.</a:t>
            </a:r>
          </a:p>
          <a:p>
            <a:pPr marL="0" indent="0">
              <a:buNone/>
            </a:pPr>
            <a:r>
              <a:rPr lang="en-GB" sz="1200" dirty="0"/>
              <a:t>[Examiner note (d)] An estimate earns its marks only with its model stated. The decisive comparison is the mean free path against the hole, not against the bulb: that is what separates effusion from bulk flow through the opening.</a:t>
            </a:r>
          </a:p>
          <a:p>
            <a:pPr marL="0" indent="0">
              <a:buNone/>
            </a:pPr>
            <a:r>
              <a:rPr lang="en-GB" sz="1200" dirty="0"/>
              <a:t>[Examiner note (e)] Candidates who say the gas cools because it expands have borrowed the adiabatic-expansion argument. There is no piston; the cooling is a velocity-selection effect of the flux alone.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cos θ is where the derivation is usually lost: atoms arriving obliquely come from a thinner slab. Omitting it gives ½n⟨v⟩, and sending one sixth of the atoms along each axis direction gives n⟨v⟩/6.</a:t>
            </a:r>
          </a:p>
          <a:p>
            <a:pPr marL="0" indent="0">
              <a:buNone/>
            </a:pPr>
            <a:r>
              <a:rPr lang="en-GB" sz="1200" dirty="0"/>
              <a:t>[Examiner note (b)] Candidates who hold the rate of escape constant predict a linear fall in pressure. The rate is proportional to the number density left in the bulb, which is what makes the decay exponential and τ independent of the starting pressure.</a:t>
            </a:r>
          </a:p>
          <a:p>
            <a:pPr marL="0" indent="0">
              <a:buNone/>
            </a:pPr>
            <a:r>
              <a:rPr lang="en-GB" sz="1200" dirty="0"/>
              <a:t>[Examiner note (c)] Candidates who use the rms speed, 428 m/s, obtain a time constant about 8% too short. The flux is set by the mean speed, which is why the derivation in (a) produced ⟨v⟩ and not a mean of squares.</a:t>
            </a:r>
          </a:p>
          <a:p>
            <a:pPr marL="0" indent="0">
              <a:buNone/>
            </a:pPr>
            <a:r>
              <a:rPr lang="en-GB" sz="1200" dirty="0"/>
              <a:t>[Examiner note (d)] An estimate earns its marks only with its model stated. The decisive comparison is the mean free path against the hole, not against the bulb: that is what separates effusion from bulk flow through the opening.</a:t>
            </a:r>
          </a:p>
          <a:p>
            <a:pPr marL="0" indent="0">
              <a:buNone/>
            </a:pPr>
            <a:r>
              <a:rPr lang="en-GB" sz="1200" dirty="0"/>
              <a:t>[Examiner note (e)] Candidates who say the gas cools because it expands have borrowed the adiabatic-expansion argument. There is no piston; the cooling is a velocity-selection effect of the flux alone.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cos θ is where the derivation is usually lost: atoms arriving obliquely come from a thinner slab. Omitting it gives ½n⟨v⟩, and sending one sixth of the atoms along each axis direction gives n⟨v⟩/6.</a:t>
            </a:r>
          </a:p>
          <a:p>
            <a:pPr marL="0" indent="0">
              <a:buNone/>
            </a:pPr>
            <a:r>
              <a:rPr lang="en-GB" sz="1200" dirty="0"/>
              <a:t>[Examiner note (b)] Candidates who hold the rate of escape constant predict a linear fall in pressure. The rate is proportional to the number density left in the bulb, which is what makes the decay exponential and τ independent of the starting pressure.</a:t>
            </a:r>
          </a:p>
          <a:p>
            <a:pPr marL="0" indent="0">
              <a:buNone/>
            </a:pPr>
            <a:r>
              <a:rPr lang="en-GB" sz="1200" dirty="0"/>
              <a:t>[Examiner note (c)] Candidates who use the rms speed, 428 m/s, obtain a time constant about 8% too short. The flux is set by the mean speed, which is why the derivation in (a) produced ⟨v⟩ and not a mean of squares.</a:t>
            </a:r>
          </a:p>
          <a:p>
            <a:pPr marL="0" indent="0">
              <a:buNone/>
            </a:pPr>
            <a:r>
              <a:rPr lang="en-GB" sz="1200" dirty="0"/>
              <a:t>[Examiner note (d)] An estimate earns its marks only with its model stated. The decisive comparison is the mean free path against the hole, not against the bulb: that is what separates effusion from bulk flow through the opening.</a:t>
            </a:r>
          </a:p>
          <a:p>
            <a:pPr marL="0" indent="0">
              <a:buNone/>
            </a:pPr>
            <a:r>
              <a:rPr lang="en-GB" sz="1200" dirty="0"/>
              <a:t>[Examiner note (e)] Candidates who say the gas cools because it expands have borrowed the adiabatic-expansion argument. There is no piston; the cooling is a velocity-selection effect of the flux alone.</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2bcf900037004a8c"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0ce976b5d0534234"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a915deb47ce449ea"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6ede42a19b444e05"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f3309af6df4244e1"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1f4f850849834b2e"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F34D7CB-357A-4688-B69E-D87D492D517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35FF350-F25E-42D4-8B62-5B5208AB05D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E95E6AD-8FD7-4DDF-B6F7-90C16D7228D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95231B2-D501-4743-83AE-3457AAC2EA2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30401D2-CE04-49AE-BE5E-7DFDE950416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68D090D-FF43-49A7-AE1C-E5AC1A0E75A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0F9FFEC-F72A-45D3-AF3B-8FD18159A3E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4CC7B81-934C-4060-8790-66A07728C20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2961879-F92E-4C06-AA32-AB17DB43EEE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7B09039-C573-4109-8925-86531B3EE25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2ae9ced752c54a36" Type="http://schemas.openxmlformats.org/officeDocument/2006/relationships/theme" Target="/ppt/slideMasters/theme/interactive-theme2.xml"/><Relationship Id="R16563dee3cc74716" Type="http://schemas.openxmlformats.org/officeDocument/2006/relationships/slideLayout" Target="/ppt/slideLayouts/interactive-slideLayout1.xml"/><Relationship Id="Ra4f4c99a9fcf4c52" Type="http://schemas.openxmlformats.org/officeDocument/2006/relationships/slideLayout" Target="/ppt/slideLayouts/interactive-slideLayout2.xml"/><Relationship Id="Ref23eeeec2394918" Type="http://schemas.openxmlformats.org/officeDocument/2006/relationships/slideLayout" Target="/ppt/slideLayouts/interactive-slideLayout3.xml"/><Relationship Id="R52b97c88fdbe4206" Type="http://schemas.openxmlformats.org/officeDocument/2006/relationships/slideLayout" Target="/ppt/slideLayouts/interactive-slideLayout4.xml"/><Relationship Id="R8a488fc0f1184389" Type="http://schemas.openxmlformats.org/officeDocument/2006/relationships/slideLayout" Target="/ppt/slideLayouts/interactive-slideLayout5.xml"/><Relationship Id="R7ac07385c446449a"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6563dee3cc74716"/>
    <p:sldLayoutId xmlns:r="http://schemas.openxmlformats.org/officeDocument/2006/relationships" id="2147483650" r:id="Ra4f4c99a9fcf4c52"/>
    <p:sldLayoutId xmlns:r="http://schemas.openxmlformats.org/officeDocument/2006/relationships" id="2147483651" r:id="Ref23eeeec2394918"/>
    <p:sldLayoutId xmlns:r="http://schemas.openxmlformats.org/officeDocument/2006/relationships" id="2147483652" r:id="R52b97c88fdbe4206"/>
    <p:sldLayoutId xmlns:r="http://schemas.openxmlformats.org/officeDocument/2006/relationships" id="2147483653" r:id="R8a488fc0f1184389"/>
    <p:sldLayoutId xmlns:r="http://schemas.openxmlformats.org/officeDocument/2006/relationships" id="2147483654" r:id="R7ac07385c446449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42.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42.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42.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42.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42.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42.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42.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42.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42.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42.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42.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42.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42.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42.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42.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42.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42.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30" Type="http://schemas.openxmlformats.org/officeDocument/2006/relationships/slide" Target="/ppt/slides/slide17.xml"/><Relationship Id="rIdGioNav31" Type="http://schemas.openxmlformats.org/officeDocument/2006/relationships/slide" Target="/ppt/slides/slide42.xml"/><Relationship Id="rIdGioNav32" Type="http://schemas.openxmlformats.org/officeDocument/2006/relationships/slide" Target="/ppt/slides/slide19.xml"/><Relationship Id="rIdGioNav34"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43" Type="http://schemas.openxmlformats.org/officeDocument/2006/relationships/slide" Target="/ppt/slides/slide18.xml"/><Relationship Id="rIdGioNav44" Type="http://schemas.openxmlformats.org/officeDocument/2006/relationships/slide" Target="/ppt/slides/slide42.xml"/><Relationship Id="rIdGioNav45" Type="http://schemas.openxmlformats.org/officeDocument/2006/relationships/slide" Target="/ppt/slides/slide20.xml"/><Relationship Id="rIdGioNav47" Type="http://schemas.openxmlformats.org/officeDocument/2006/relationships/slide" Target="/ppt/slid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30" Type="http://schemas.openxmlformats.org/officeDocument/2006/relationships/slide" Target="/ppt/slides/slide19.xml"/><Relationship Id="rIdGioNav31" Type="http://schemas.openxmlformats.org/officeDocument/2006/relationships/slide" Target="/ppt/slides/slide42.xml"/><Relationship Id="rIdGioNav32" Type="http://schemas.openxmlformats.org/officeDocument/2006/relationships/slide" Target="/ppt/slides/slide21.xml"/><Relationship Id="rIdGioNav34" Type="http://schemas.openxmlformats.org/officeDocument/2006/relationships/slide" Target="/ppt/slides/slide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20" Type="http://schemas.openxmlformats.org/officeDocument/2006/relationships/slide" Target="/ppt/slides/slide20.xml"/><Relationship Id="rIdGioNav21" Type="http://schemas.openxmlformats.org/officeDocument/2006/relationships/slide" Target="/ppt/slides/slide42.xml"/><Relationship Id="rIdGioNav22" Type="http://schemas.openxmlformats.org/officeDocument/2006/relationships/slide" Target="/ppt/slides/slide22.xml"/><Relationship Id="rIdGioNav24" Type="http://schemas.openxmlformats.org/officeDocument/2006/relationships/slide" Target="/ppt/slides/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42" Type="http://schemas.openxmlformats.org/officeDocument/2006/relationships/slide" Target="/ppt/slides/slide21.xml"/><Relationship Id="rIdGioNav43" Type="http://schemas.openxmlformats.org/officeDocument/2006/relationships/slide" Target="/ppt/slides/slide42.xml"/><Relationship Id="rIdGioNav44" Type="http://schemas.openxmlformats.org/officeDocument/2006/relationships/slide" Target="/ppt/slides/slide23.xml"/><Relationship Id="rIdGioNav46" Type="http://schemas.openxmlformats.org/officeDocument/2006/relationships/slide" Target="/ppt/slides/slide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31" Type="http://schemas.openxmlformats.org/officeDocument/2006/relationships/slide" Target="/ppt/slides/slide22.xml"/><Relationship Id="rIdGioNav32" Type="http://schemas.openxmlformats.org/officeDocument/2006/relationships/slide" Target="/ppt/slides/slide42.xml"/><Relationship Id="rIdGioNav33" Type="http://schemas.openxmlformats.org/officeDocument/2006/relationships/slide" Target="/ppt/slides/slide24.xml"/><Relationship Id="rIdGioNav35" Type="http://schemas.openxmlformats.org/officeDocument/2006/relationships/slide" Target="/ppt/slid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30" Type="http://schemas.openxmlformats.org/officeDocument/2006/relationships/slide" Target="/ppt/slides/slide23.xml"/><Relationship Id="rIdGioNav31" Type="http://schemas.openxmlformats.org/officeDocument/2006/relationships/slide" Target="/ppt/slides/slide42.xml"/><Relationship Id="rIdGioNav32" Type="http://schemas.openxmlformats.org/officeDocument/2006/relationships/slide" Target="/ppt/slides/slide25.xml"/><Relationship Id="rIdGioNav34" Type="http://schemas.openxmlformats.org/officeDocument/2006/relationships/slide" Target="/ppt/slides/slide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42" Type="http://schemas.openxmlformats.org/officeDocument/2006/relationships/slide" Target="/ppt/slides/slide24.xml"/><Relationship Id="rIdGioNav43" Type="http://schemas.openxmlformats.org/officeDocument/2006/relationships/slide" Target="/ppt/slides/slide42.xml"/><Relationship Id="rIdGioNav44" Type="http://schemas.openxmlformats.org/officeDocument/2006/relationships/slide" Target="/ppt/slides/slide26.xml"/><Relationship Id="rIdGioNav46" Type="http://schemas.openxmlformats.org/officeDocument/2006/relationships/slide" Target="/ppt/slid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24" Type="http://schemas.openxmlformats.org/officeDocument/2006/relationships/slide" Target="/ppt/slides/slide25.xml"/><Relationship Id="rIdGioNav25" Type="http://schemas.openxmlformats.org/officeDocument/2006/relationships/slide" Target="/ppt/slides/slide42.xml"/><Relationship Id="rIdGioNav26" Type="http://schemas.openxmlformats.org/officeDocument/2006/relationships/slide" Target="/ppt/slides/slide27.xml"/><Relationship Id="rIdGioNav28" Type="http://schemas.openxmlformats.org/officeDocument/2006/relationships/slide" Target="/ppt/slid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27" Type="http://schemas.openxmlformats.org/officeDocument/2006/relationships/slide" Target="/ppt/slides/slide26.xml"/><Relationship Id="rIdGioNav28" Type="http://schemas.openxmlformats.org/officeDocument/2006/relationships/slide" Target="/ppt/slides/slide42.xml"/><Relationship Id="rIdGioNav29" Type="http://schemas.openxmlformats.org/officeDocument/2006/relationships/slide" Target="/ppt/slides/slide28.xml"/><Relationship Id="rIdGioNav31" Type="http://schemas.openxmlformats.org/officeDocument/2006/relationships/slide" Target="/ppt/slides/slide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23" Type="http://schemas.openxmlformats.org/officeDocument/2006/relationships/slide" Target="/ppt/slides/slide27.xml"/><Relationship Id="rIdGioNav24" Type="http://schemas.openxmlformats.org/officeDocument/2006/relationships/slide" Target="/ppt/slides/slide42.xml"/><Relationship Id="rIdGioNav25" Type="http://schemas.openxmlformats.org/officeDocument/2006/relationships/slide" Target="/ppt/slides/slide29.xml"/><Relationship Id="rIdGioNav27" Type="http://schemas.openxmlformats.org/officeDocument/2006/relationships/slide" Target="/ppt/slides/slide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40" Type="http://schemas.openxmlformats.org/officeDocument/2006/relationships/slide" Target="/ppt/slides/slide28.xml"/><Relationship Id="rIdGioNav41" Type="http://schemas.openxmlformats.org/officeDocument/2006/relationships/slide" Target="/ppt/slides/slide42.xml"/><Relationship Id="rIdGioNav42" Type="http://schemas.openxmlformats.org/officeDocument/2006/relationships/slide" Target="/ppt/slides/slide30.xml"/><Relationship Id="rIdGioNav44" Type="http://schemas.openxmlformats.org/officeDocument/2006/relationships/slide" Target="/ppt/slid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31" Type="http://schemas.openxmlformats.org/officeDocument/2006/relationships/slide" Target="/ppt/slides/slide29.xml"/><Relationship Id="rIdGioNav32" Type="http://schemas.openxmlformats.org/officeDocument/2006/relationships/slide" Target="/ppt/slides/slide42.xml"/><Relationship Id="rIdGioNav33" Type="http://schemas.openxmlformats.org/officeDocument/2006/relationships/slide" Target="/ppt/slides/slide31.xml"/><Relationship Id="rIdGioNav35" Type="http://schemas.openxmlformats.org/officeDocument/2006/relationships/slide" Target="/ppt/slides/slide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26" Type="http://schemas.openxmlformats.org/officeDocument/2006/relationships/slide" Target="/ppt/slides/slide30.xml"/><Relationship Id="rIdGioNav27" Type="http://schemas.openxmlformats.org/officeDocument/2006/relationships/slide" Target="/ppt/slides/slide42.xml"/><Relationship Id="rIdGioNav28" Type="http://schemas.openxmlformats.org/officeDocument/2006/relationships/slide" Target="/ppt/slides/slide32.xml"/><Relationship Id="rIdGioNav30" Type="http://schemas.openxmlformats.org/officeDocument/2006/relationships/slide" Target="/ppt/slides/slide3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23" Type="http://schemas.openxmlformats.org/officeDocument/2006/relationships/slide" Target="/ppt/slides/slide31.xml"/><Relationship Id="rIdGioNav24" Type="http://schemas.openxmlformats.org/officeDocument/2006/relationships/slide" Target="/ppt/slides/slide42.xml"/><Relationship Id="rIdGioNav25" Type="http://schemas.openxmlformats.org/officeDocument/2006/relationships/slide" Target="/ppt/slides/slide33.xml"/><Relationship Id="rIdGioNav27" Type="http://schemas.openxmlformats.org/officeDocument/2006/relationships/slide" Target="/ppt/slides/slide3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42" Type="http://schemas.openxmlformats.org/officeDocument/2006/relationships/slide" Target="/ppt/slides/slide32.xml"/><Relationship Id="rIdGioNav43" Type="http://schemas.openxmlformats.org/officeDocument/2006/relationships/slide" Target="/ppt/slides/slide42.xml"/><Relationship Id="rIdGioNav44" Type="http://schemas.openxmlformats.org/officeDocument/2006/relationships/slide" Target="/ppt/slides/slide34.xml"/><Relationship Id="rIdGioNav46" Type="http://schemas.openxmlformats.org/officeDocument/2006/relationships/slide" Target="/ppt/slides/slide3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24" Type="http://schemas.openxmlformats.org/officeDocument/2006/relationships/slide" Target="/ppt/slides/slide33.xml"/><Relationship Id="rIdGioNav25" Type="http://schemas.openxmlformats.org/officeDocument/2006/relationships/slide" Target="/ppt/slides/slide42.xml"/><Relationship Id="rIdGioNav26" Type="http://schemas.openxmlformats.org/officeDocument/2006/relationships/slide" Target="/ppt/slides/slide35.xml"/><Relationship Id="rIdGioNav28" Type="http://schemas.openxmlformats.org/officeDocument/2006/relationships/slide" Target="/ppt/slides/slide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30" Type="http://schemas.openxmlformats.org/officeDocument/2006/relationships/slide" Target="/ppt/slides/slide34.xml"/><Relationship Id="rIdGioNav31" Type="http://schemas.openxmlformats.org/officeDocument/2006/relationships/slide" Target="/ppt/slides/slide42.xml"/><Relationship Id="rIdGioNav32" Type="http://schemas.openxmlformats.org/officeDocument/2006/relationships/slide" Target="/ppt/slides/slide36.xml"/><Relationship Id="rIdGioNav34" Type="http://schemas.openxmlformats.org/officeDocument/2006/relationships/slide" Target="/ppt/slides/slide3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20" Type="http://schemas.openxmlformats.org/officeDocument/2006/relationships/slide" Target="/ppt/slides/slide35.xml"/><Relationship Id="rIdGioNav21" Type="http://schemas.openxmlformats.org/officeDocument/2006/relationships/slide" Target="/ppt/slides/slide42.xml"/><Relationship Id="rIdGioNav22" Type="http://schemas.openxmlformats.org/officeDocument/2006/relationships/slide" Target="/ppt/slides/slide37.xml"/><Relationship Id="rIdGioNav24" Type="http://schemas.openxmlformats.org/officeDocument/2006/relationships/slide" Target="/ppt/slides/slide3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37" Type="http://schemas.openxmlformats.org/officeDocument/2006/relationships/slide" Target="/ppt/slides/slide36.xml"/><Relationship Id="rIdGioNav38" Type="http://schemas.openxmlformats.org/officeDocument/2006/relationships/slide" Target="/ppt/slides/slide42.xml"/><Relationship Id="rIdGioNav39" Type="http://schemas.openxmlformats.org/officeDocument/2006/relationships/slide" Target="/ppt/slides/slide38.xml"/><Relationship Id="rIdGioNav41" Type="http://schemas.openxmlformats.org/officeDocument/2006/relationships/slide" Target="/ppt/slides/slide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35" Type="http://schemas.openxmlformats.org/officeDocument/2006/relationships/slide" Target="/ppt/slides/slide37.xml"/><Relationship Id="rIdGioNav36" Type="http://schemas.openxmlformats.org/officeDocument/2006/relationships/slide" Target="/ppt/slides/slide42.xml"/><Relationship Id="rIdGioNav37" Type="http://schemas.openxmlformats.org/officeDocument/2006/relationships/slide" Target="/ppt/slides/slide39.xml"/><Relationship Id="rIdGioNav39" Type="http://schemas.openxmlformats.org/officeDocument/2006/relationships/slide" Target="/ppt/slides/slide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GioNav24" Type="http://schemas.openxmlformats.org/officeDocument/2006/relationships/slide" Target="/ppt/slides/slide38.xml"/><Relationship Id="rIdGioNav25" Type="http://schemas.openxmlformats.org/officeDocument/2006/relationships/slide" Target="/ppt/slides/slide42.xml"/><Relationship Id="rIdGioNav26" Type="http://schemas.openxmlformats.org/officeDocument/2006/relationships/slide" Target="/ppt/slides/slide40.xml"/><Relationship Id="rIdGioNav28" Type="http://schemas.openxmlformats.org/officeDocument/2006/relationships/slide" Target="/ppt/slides/slide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GioNav33" Type="http://schemas.openxmlformats.org/officeDocument/2006/relationships/slide" Target="/ppt/slides/slide39.xml"/><Relationship Id="rIdGioNav34" Type="http://schemas.openxmlformats.org/officeDocument/2006/relationships/slide" Target="/ppt/slides/slide42.xml"/><Relationship Id="rIdGioNav35" Type="http://schemas.openxmlformats.org/officeDocument/2006/relationships/slide" Target="/ppt/slides/slide4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GioNav11" Type="http://schemas.openxmlformats.org/officeDocument/2006/relationships/slide" Target="/ppt/slides/slide40.xml"/><Relationship Id="rIdGioNav12" Type="http://schemas.openxmlformats.org/officeDocument/2006/relationships/slide" Target="/ppt/slides/slide42.xml"/><Relationship Id="rIdGioNav13" Type="http://schemas.openxmlformats.org/officeDocument/2006/relationships/slide" Target="/ppt/slides/slide41.xml"/></Relationships>
</file>

<file path=ppt/slides/_rels/slide42.xml.rels>&#65279;<?xml version="1.0" encoding="utf-8"?><Relationships xmlns="http://schemas.openxmlformats.org/package/2006/relationships"><Relationship Id="R7083f9e0b2d54cc7" Type="http://schemas.openxmlformats.org/officeDocument/2006/relationships/slideLayout" Target="/ppt/slideLayouts/interactive-slideLayout6.xml"/><Relationship Id="Rf0562242a2ae411b" Type="http://schemas.openxmlformats.org/officeDocument/2006/relationships/slide" Target="/ppt/slides/slide1.xml"/><Relationship Id="R3624254ef3754020" Type="http://schemas.openxmlformats.org/officeDocument/2006/relationships/slide" Target="/ppt/slides/slide2.xml"/><Relationship Id="Rdef6dc8bafb448b8" Type="http://schemas.openxmlformats.org/officeDocument/2006/relationships/slide" Target="/ppt/slides/slide3.xml"/><Relationship Id="R4d45155aedb84303" Type="http://schemas.openxmlformats.org/officeDocument/2006/relationships/slide" Target="/ppt/slides/slide4.xml"/><Relationship Id="R9b1bc386d8ac4355" Type="http://schemas.openxmlformats.org/officeDocument/2006/relationships/slide" Target="/ppt/slides/slide5.xml"/><Relationship Id="R23070c9b79ee43be" Type="http://schemas.openxmlformats.org/officeDocument/2006/relationships/slide" Target="/ppt/slides/slide6.xml"/><Relationship Id="R6d952c0e18194688" Type="http://schemas.openxmlformats.org/officeDocument/2006/relationships/slide" Target="/ppt/slides/slide7.xml"/><Relationship Id="R248eb88127824924" Type="http://schemas.openxmlformats.org/officeDocument/2006/relationships/slide" Target="/ppt/slides/slide8.xml"/><Relationship Id="R7350060e4b474720" Type="http://schemas.openxmlformats.org/officeDocument/2006/relationships/slide" Target="/ppt/slides/slide9.xml"/><Relationship Id="Rb19f544b10184022" Type="http://schemas.openxmlformats.org/officeDocument/2006/relationships/slide" Target="/ppt/slides/slide10.xml"/><Relationship Id="R0602814364c24458" Type="http://schemas.openxmlformats.org/officeDocument/2006/relationships/slide" Target="/ppt/slides/slide11.xml"/><Relationship Id="R99ce17fa16da4e9d" Type="http://schemas.openxmlformats.org/officeDocument/2006/relationships/slide" Target="/ppt/slides/slide12.xml"/><Relationship Id="R031e7c7aebbe492d" Type="http://schemas.openxmlformats.org/officeDocument/2006/relationships/slide" Target="/ppt/slides/slide13.xml"/><Relationship Id="R62278b1f536b4c4c" Type="http://schemas.openxmlformats.org/officeDocument/2006/relationships/slide" Target="/ppt/slides/slide14.xml"/><Relationship Id="Rfd0a0f91dcb54cae" Type="http://schemas.openxmlformats.org/officeDocument/2006/relationships/slide" Target="/ppt/slides/slide15.xml"/><Relationship Id="R71b49479e2004a10" Type="http://schemas.openxmlformats.org/officeDocument/2006/relationships/slide" Target="/ppt/slides/slide16.xml"/><Relationship Id="R6de7d820ab1d4979" Type="http://schemas.openxmlformats.org/officeDocument/2006/relationships/slide" Target="/ppt/slides/slide1.xml"/><Relationship Id="R860e528df21b4556" Type="http://schemas.openxmlformats.org/officeDocument/2006/relationships/slide" Target="/ppt/slides/slide43.xml"/><Relationship Id="Rcd57627ce09a4356" Type="http://schemas.openxmlformats.org/officeDocument/2006/relationships/hyperlink" Target="https://giophysics.com/lessons/powerpoints/" TargetMode="External"/><Relationship Id="Rb87582870c734748" Type="http://schemas.openxmlformats.org/officeDocument/2006/relationships/notesSlide" Target="/ppt/notesSlides/interactive-notesSlide1.xml"/></Relationships>
</file>

<file path=ppt/slides/_rels/slide43.xml.rels>&#65279;<?xml version="1.0" encoding="utf-8"?><Relationships xmlns="http://schemas.openxmlformats.org/package/2006/relationships"><Relationship Id="R9906954deec449e7" Type="http://schemas.openxmlformats.org/officeDocument/2006/relationships/slideLayout" Target="/ppt/slideLayouts/interactive-slideLayout6.xml"/><Relationship Id="R5028d7c8c9c341b8" Type="http://schemas.openxmlformats.org/officeDocument/2006/relationships/slide" Target="/ppt/slides/slide17.xml"/><Relationship Id="Rf7f298f236724861" Type="http://schemas.openxmlformats.org/officeDocument/2006/relationships/slide" Target="/ppt/slides/slide18.xml"/><Relationship Id="Re1e391b5c2be4fe9" Type="http://schemas.openxmlformats.org/officeDocument/2006/relationships/slide" Target="/ppt/slides/slide19.xml"/><Relationship Id="R15f35cb178364f94" Type="http://schemas.openxmlformats.org/officeDocument/2006/relationships/slide" Target="/ppt/slides/slide20.xml"/><Relationship Id="R45b517342fb64ce2" Type="http://schemas.openxmlformats.org/officeDocument/2006/relationships/slide" Target="/ppt/slides/slide21.xml"/><Relationship Id="Rcdb437d328f241e0" Type="http://schemas.openxmlformats.org/officeDocument/2006/relationships/slide" Target="/ppt/slides/slide22.xml"/><Relationship Id="Rc1608ac05c4c4ab7" Type="http://schemas.openxmlformats.org/officeDocument/2006/relationships/slide" Target="/ppt/slides/slide23.xml"/><Relationship Id="R63c589a2dbf14422" Type="http://schemas.openxmlformats.org/officeDocument/2006/relationships/slide" Target="/ppt/slides/slide24.xml"/><Relationship Id="R20aa7e3ae345407e" Type="http://schemas.openxmlformats.org/officeDocument/2006/relationships/slide" Target="/ppt/slides/slide25.xml"/><Relationship Id="Ra54e5babb4b74f0b" Type="http://schemas.openxmlformats.org/officeDocument/2006/relationships/slide" Target="/ppt/slides/slide26.xml"/><Relationship Id="Re2fd93874f954a59" Type="http://schemas.openxmlformats.org/officeDocument/2006/relationships/slide" Target="/ppt/slides/slide27.xml"/><Relationship Id="R379f724c52f346b8" Type="http://schemas.openxmlformats.org/officeDocument/2006/relationships/slide" Target="/ppt/slides/slide28.xml"/><Relationship Id="R43802d5d958740f8" Type="http://schemas.openxmlformats.org/officeDocument/2006/relationships/slide" Target="/ppt/slides/slide29.xml"/><Relationship Id="R9f58a6d4b8de4380" Type="http://schemas.openxmlformats.org/officeDocument/2006/relationships/slide" Target="/ppt/slides/slide30.xml"/><Relationship Id="R30471126aaae46a6" Type="http://schemas.openxmlformats.org/officeDocument/2006/relationships/slide" Target="/ppt/slides/slide31.xml"/><Relationship Id="Rc995d31893864212" Type="http://schemas.openxmlformats.org/officeDocument/2006/relationships/slide" Target="/ppt/slides/slide32.xml"/><Relationship Id="Reb1bc4904c1c4f2b" Type="http://schemas.openxmlformats.org/officeDocument/2006/relationships/slide" Target="/ppt/slides/slide1.xml"/><Relationship Id="Rfcf7a2bfe1f747ec" Type="http://schemas.openxmlformats.org/officeDocument/2006/relationships/slide" Target="/ppt/slides/slide42.xml"/><Relationship Id="Rabe74c9264e14a18" Type="http://schemas.openxmlformats.org/officeDocument/2006/relationships/slide" Target="/ppt/slides/slide44.xml"/><Relationship Id="Rc26226c321534e87" Type="http://schemas.openxmlformats.org/officeDocument/2006/relationships/hyperlink" Target="https://giophysics.com/lessons/powerpoints/" TargetMode="External"/><Relationship Id="R8dd023427a5745e7" Type="http://schemas.openxmlformats.org/officeDocument/2006/relationships/notesSlide" Target="/ppt/notesSlides/interactive-notesSlide2.xml"/></Relationships>
</file>

<file path=ppt/slides/_rels/slide44.xml.rels>&#65279;<?xml version="1.0" encoding="utf-8"?><Relationships xmlns="http://schemas.openxmlformats.org/package/2006/relationships"><Relationship Id="Rf543d74045ac41aa" Type="http://schemas.openxmlformats.org/officeDocument/2006/relationships/slideLayout" Target="/ppt/slideLayouts/interactive-slideLayout6.xml"/><Relationship Id="Rb8a3cc4d0512427d" Type="http://schemas.openxmlformats.org/officeDocument/2006/relationships/slide" Target="/ppt/slides/slide33.xml"/><Relationship Id="R9f477946153449a2" Type="http://schemas.openxmlformats.org/officeDocument/2006/relationships/slide" Target="/ppt/slides/slide34.xml"/><Relationship Id="R448894fa84b64579" Type="http://schemas.openxmlformats.org/officeDocument/2006/relationships/slide" Target="/ppt/slides/slide35.xml"/><Relationship Id="Ra63e0154793e4181" Type="http://schemas.openxmlformats.org/officeDocument/2006/relationships/slide" Target="/ppt/slides/slide36.xml"/><Relationship Id="R64919875f6e04b54" Type="http://schemas.openxmlformats.org/officeDocument/2006/relationships/slide" Target="/ppt/slides/slide37.xml"/><Relationship Id="Rb51550a3215d4851" Type="http://schemas.openxmlformats.org/officeDocument/2006/relationships/slide" Target="/ppt/slides/slide38.xml"/><Relationship Id="Rb23e093a0db34406" Type="http://schemas.openxmlformats.org/officeDocument/2006/relationships/slide" Target="/ppt/slides/slide39.xml"/><Relationship Id="R4522ab7fb43f4dc6" Type="http://schemas.openxmlformats.org/officeDocument/2006/relationships/slide" Target="/ppt/slides/slide40.xml"/><Relationship Id="R056b54cb8c544f08" Type="http://schemas.openxmlformats.org/officeDocument/2006/relationships/slide" Target="/ppt/slides/slide41.xml"/><Relationship Id="R95555cc0a405440f" Type="http://schemas.openxmlformats.org/officeDocument/2006/relationships/slide" Target="/ppt/slides/slide1.xml"/><Relationship Id="Ra8c9867a47304cd4" Type="http://schemas.openxmlformats.org/officeDocument/2006/relationships/slide" Target="/ppt/slides/slide43.xml"/><Relationship Id="R85b235dc1f5246ef" Type="http://schemas.openxmlformats.org/officeDocument/2006/relationships/hyperlink" Target="https://giophysics.com/lessons/powerpoints/" TargetMode="External"/><Relationship Id="R110bd22d7eae4dae" Type="http://schemas.openxmlformats.org/officeDocument/2006/relationships/notesSlide" Target="/ppt/notesSlides/interactive-notesSl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52832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Physics III · Midterm Examination</a:t>
            </a:r>
          </a:p>
        </p:txBody>
      </p:sp>
      <p:sp>
        <p:nvSpPr>
          <p:cNvPr id="5" name="text"/>
          <p:cNvSpPr txBox="1"/>
          <p:nvPr/>
        </p:nvSpPr>
        <p:spPr>
          <a:xfrm>
            <a:off x="558800" y="2038350"/>
            <a:ext cx="11074400" cy="619125"/>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Oscillations, mechanical waves and wave phenomena, geometric and physical optics, and temperature and kinetic theory: derive the equation of motion, the total phase or the molecular flux before quoting a formula, then test each result against the approximation that made it valid.</a:t>
            </a:r>
          </a:p>
        </p:txBody>
      </p:sp>
      <p:sp>
        <p:nvSpPr>
          <p:cNvPr id="6" name="panel"/>
          <p:cNvSpPr/>
          <p:nvPr/>
        </p:nvSpPr>
        <p:spPr>
          <a:xfrm>
            <a:off x="558800" y="2886075"/>
            <a:ext cx="11074400" cy="12700"/>
          </a:xfrm>
          <a:prstGeom prst="rect">
            <a:avLst/>
          </a:prstGeom>
          <a:solidFill>
            <a:srgbClr val="C6C8BB"/>
          </a:solidFill>
          <a:ln>
            <a:noFill/>
          </a:ln>
        </p:spPr>
      </p:sp>
      <p:sp>
        <p:nvSpPr>
          <p:cNvPr id="7" name="fact-label"/>
          <p:cNvSpPr txBox="1"/>
          <p:nvPr/>
        </p:nvSpPr>
        <p:spPr>
          <a:xfrm>
            <a:off x="558800" y="306387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306387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university midterm: conceptual multiple choice, structured problems, a data-analysis question and an extended derivation</a:t>
            </a:r>
          </a:p>
        </p:txBody>
      </p:sp>
      <p:sp>
        <p:nvSpPr>
          <p:cNvPr id="9" name="fact-label"/>
          <p:cNvSpPr txBox="1"/>
          <p:nvPr/>
        </p:nvSpPr>
        <p:spPr>
          <a:xfrm>
            <a:off x="558800" y="334264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334264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74 in total — all Core course</a:t>
            </a:r>
          </a:p>
        </p:txBody>
      </p:sp>
      <p:sp>
        <p:nvSpPr>
          <p:cNvPr id="11" name="fact-label"/>
          <p:cNvSpPr txBox="1"/>
          <p:nvPr/>
        </p:nvSpPr>
        <p:spPr>
          <a:xfrm>
            <a:off x="558800" y="362140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362140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90 minutes · 14 questions</a:t>
            </a:r>
          </a:p>
        </p:txBody>
      </p:sp>
      <p:sp>
        <p:nvSpPr>
          <p:cNvPr id="13" name="fact-label"/>
          <p:cNvSpPr txBox="1"/>
          <p:nvPr/>
        </p:nvSpPr>
        <p:spPr>
          <a:xfrm>
            <a:off x="558800" y="390017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390017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Routine 5   ·   Demanding 7   ·   Discriminating 2</a:t>
            </a:r>
          </a:p>
        </p:txBody>
      </p:sp>
      <p:sp>
        <p:nvSpPr>
          <p:cNvPr id="15" name="fact-label"/>
          <p:cNvSpPr txBox="1"/>
          <p:nvPr/>
        </p:nvSpPr>
        <p:spPr>
          <a:xfrm>
            <a:off x="558800" y="417893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417893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UPIII-01, UPIII-02, UPIII-03, UPIII-04, UPIII-05, UPIII-06</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41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UPIII-01.03, UPIII-01.04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block on a light horizontal spring moves in simple harmonic motion on a frictionless surface. At one instant its speed is 60% of its maximum speed. What fraction of the oscillator's total mechanical energy is stored as elastic potential energy at that instant?</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0.36</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0.40</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0.80</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0.64</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41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0.64</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Kinetic energy goes as the square of the speed, so at 0.60 of the maximum speed the block holds 0.60² = 0.36 of the total energy as kinetic energy, and the remaining 0.64 is elastic potential energy. A is that kinetic fraction, chosen by a candidate who answers for the wrong store. B shares the energy in proportion to speed, 1 − 0.60 = 0.40, which would only be right if kinetic energy were linear in v. C is the displacement at that instant as a fraction of the amplitude, x/A = √(1 − 0.36) = 0.80: a correct number for a different quantity, left unconverted to energy, which goes as x².</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41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UPIII-01.09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lightly damped oscillator of mass m and natural angular frequency ω₀ is driven by a force F₀cos ωt with ω = 3ω₀. Which statement correctly describes its steady-state displacement?</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Its amplitude is about F₀/(8mω₀²), and it lags the driving force by nearly π.</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Its amplitude is about F₀/(8mω₀²), and it lags the driving force by π/2.</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Its amplitude is about F₀/(9mω₀²), and it lags the driving force by nearly π.</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Its amplitude is about F₀/(8mω₀²), and it is nearly in phase with the driving force.</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41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Its amplitude is about F₀/(8mω₀²), and it lags the driving force by nearly π.</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light damping the steady-state amplitude is F₀/(m√((ω₀² − ω²)² + γ²ω²)) ≈ F₀/(m|ω₀² − 9ω₀²|) = F₀/(8mω₀²), and well above resonance the response is controlled by inertia, so the displacement is almost in antiphase with the force. B keeps the right amplitude but quotes the phase lag at resonance, where the damping alone limits the motion; above resonance the lag moves on towards π. C has the right phase but uses F₀/(mω²), the response of a free mass with no spring: it looks plausible because inertia dominates, but the spring term ω₀² still subtracts from ω² and turns 9 into 8. D describes driving well below resonance, where the spring controls the motion and the displacement follows the force; it attracts the candidate who reasons that a mass must move the way it is pushed.</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41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UPIII-02.05, UPIII-02.08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narrow tube is either open at both ends or closed at one end; you are not told which. Two of its successive resonant frequencies are 497 Hz and 639 Hz, with no resonance between them. Ignoring end corrections, what is the lowest resonant frequency of the air column?</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35.5 Hz</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71.0 Hz</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142 Hz</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355 Hz</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41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71.0 Hz</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If the tube were open at both ends, every integer harmonic would be present, successive resonances would differ by f₁ = 639 − 497 = 142 Hz, and 497 Hz would have to be a whole-number multiple of 142 Hz; it is not, since 497/142 = 3.5. The tube must therefore be closed at one end, where only odd harmonics occur and successive resonances differ by 2f₁, so f₁ = 142/2 = 71.0 Hz, and the given frequencies are the 7th and 9th harmonics (497/71 = 7, 639/71 = 9). C is the spacing itself, the answer for the open tube that the whole-number test rules out. D is 497 − 142 = 355 Hz, the 5th harmonic and the resonance just below 497 Hz, chosen by a candidate who steps down once and takes that as the lowest. A halves the spacing twice: once correctly, because successive odd harmonics are 2f₁ apart, and again from recalling that closing one end halves an open tube's fundamental, a correction the first step already contains.</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41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UPIII-02.07, UPIII-03.03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Two small loudspeakers are driven in phase by the same signal generator at a single frequency. A point P is the same distance from both, and reflections are negligible. With either loudspeaker operating alone, the sound-intensity level at P is 70.0 dB. What is the level at P when both operate together?</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70.0 dB</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73.0 dB</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76.0 dB</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140 dB</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41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76.0 dB</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sources are coherent and the path difference to P is zero, so the pressure amplitudes add in phase: the amplitude doubles, the intensity quadruples, and the level rises by 10 log₁₀ 4 = 6.0 dB to 76.0 dB. B is the correct answer for incoherent sources, such as two independent noise generators, whose intensities add because the interference term averages to zero; it is the most tempting option because intensity addition is the rule candidates meet first. D adds the two decibel levels, which are logarithms of intensity ratios and cannot be added. A treats the level as fixed by either source alone, as if the second contributed nothing at a point where it arrives exactly in step with the first.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41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UPIII-03.05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Two loudspeakers emit steady tones of equal amplitude at 396.0 Hz and 401.0 Hz, and a microphone records their superposition. Which statement describes the recorded signal?</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398.5 Hz tone whose loudness peaks 2.5 times per second</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797 Hz tone whose loudness peaks 5 times per second</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398.5 Hz tone whose loudness peaks 5 times per second</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steady 5.0 Hz tone, below the range of hearing</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41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A 398.5 Hz tone whose loudness peaks 5 times per second</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Adding the two waves gives 2A cos(2π × 2.5t) cos(2π × 398.5t): an oscillation at the mean frequency whose amplitude is modulated by an envelope of frequency 2.5 Hz. Loudness depends on the magnitude of that envelope, which reaches a maximum twice in each of its cycles, so the loudness peaks 401.0 − 396.0 = 5.0 times per second. A is the trap: it reads the envelope's own frequency as the rate of loudness peaks, missing that the envelope's positive and negative extremes are equally loud. B adds the two frequencies instead of averaging them. D mistakes the beat for a sound of its own: a linear superposition contains no component at the difference frequency, which appears only as a slow variation in loudness.</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41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UPIII-04.03, UPIII-04.04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step-index optical fibre has a core of refractive index 1.52 and a cladding of refractive index 1.46. Its flat entry face is perpendicular to its axis and is in air of refractive index 1.00. What is the largest angle to the fibre axis at which a ray in air can enter the core and still be guided by total internal reflection at the core–cladding boundary?</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16.2°</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41.1°</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73.8°</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25.0°</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41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25.0°</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critical angle at the core–cladding boundary is θc = sin⁻¹(1.46/1.52) = 73.8°, measured from the normal to that boundary, so a guided ray inside the core makes at most 90° − θc = 16.2° with the axis. Snell's law at the entry face then gives sin θ = 1.52 sin(90° − θc) = √(1.52² − 1.46²) = 0.423, so θ = 25.0°. C is the critical angle itself, measured from the normal to the core–cladding boundary rather than from the fibre axis. A is the correct angle inside the core, chosen by a candidate who forgets to apply Snell's law at the entry face: the ray bends towards the normal as it passes from air into the glass, so its angle to the axis is larger in air than inside. B is the critical angle for a glass–air boundary, sin⁻¹(1/1.52), which would decide total internal reflection at the wall of an unclad fibre but plays no part at a core–cladding boundary.</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41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UPIII-05.09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Unpolarized light of intensity I₀ passes in turn through three ideal linear polarizers whose transmission axes are at 30°, 90° and 135° to the vertical, all measured in the same rotational sense. What intensity emerges from the third polarizer?</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I₀/16</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I₀/8</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I₀/(4√2)</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41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I₀/16</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first polarizer transmits half of the unpolarized light, I₀/2, now polarized at 30° to the vertical. Malus's law depends only on the angle between the light's polarization and the next transmission axis: 60° at the second polarizer, giving a factor cos²60° = 1/4, and 45° at the third, giving cos²45° = 1/2, so the result is (I₀/2)(1/4)(1/2) = I₀/16. B applies Malus's law correctly twice but omits the factor 1/2 at the first polarizer, treating unpolarized light as though it were already polarized along the first axis. C uses cos θ, the factor by which the field amplitude falls, in place of cos²θ, the factor for intensity: (I₀/2)(1/2)(1/√2) = I₀/(4√2). D measures each angle from the vertical rather than from the previous transmission axis, so the horizontal second polarizer appears crossed with the light and to transmit nothing; the light reaching it is polarized at 30° to the vertical, only 60° from that axis.</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41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UPIII-06.02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aluminium bar 1.50 m long fits snugly, and without stress, between two rigid supports at 12 °C. It is heated uniformly to 47 °C, and the supports prevent any change in its length. For aluminium, Young's modulus is 7.0 × 10¹⁰ Pa and the coefficient of linear expansion is 2.3 × 10⁻⁵ K⁻¹. What is the compressive stress in the bar?</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3.8 × 10⁷ Pa</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5.6 × 10⁷ Pa</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8.5 × 10⁷ Pa</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5.2 × 10⁸ Pa</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41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5.6 × 10⁷ Pa</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supports prevent the free thermal strain αΔT, so the stress is σ = YαΔT = 7.0 × 10¹⁰ × 2.3 × 10⁻⁵ × 35 = 5.6 × 10⁷ Pa, whatever the bar's length or cross-section. C is Y multiplied by the free expansion ΔL = αLΔT = 1.21 × 10⁻³ m, the extension used as though it were the strain; A divides the strain by the length a second time. Both come from believing the length of the bar must matter, when strain is a fractional change and the length cancels. D uses the final absolute temperature, 320 K, in place of the 35 K rise: expansion responds to the change in temperature, and a change of 35 °C is a change of 35 K.</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41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8 marks</a:t>
            </a:r>
          </a:p>
        </p:txBody>
      </p:sp>
      <p:sp>
        <p:nvSpPr>
          <p:cNvPr id="6" name="panel"/>
          <p:cNvSpPr/>
          <p:nvPr/>
        </p:nvSpPr>
        <p:spPr>
          <a:xfrm>
            <a:off x="9899734" y="711200"/>
            <a:ext cx="807833" cy="266700"/>
          </a:xfrm>
          <a:prstGeom prst="roundRect">
            <a:avLst>
              <a:gd name="adj" fmla="val 30000"/>
            </a:avLst>
          </a:prstGeom>
          <a:noFill/>
          <a:ln w="9525">
            <a:solidFill>
              <a:srgbClr val="102E29"/>
            </a:solidFill>
          </a:ln>
        </p:spPr>
      </p:sp>
      <p:sp>
        <p:nvSpPr>
          <p:cNvPr id="7" name="chip"/>
          <p:cNvSpPr txBox="1"/>
          <p:nvPr/>
        </p:nvSpPr>
        <p:spPr>
          <a:xfrm>
            <a:off x="9899734"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10532" y="711200"/>
            <a:ext cx="1087602" cy="266700"/>
          </a:xfrm>
          <a:prstGeom prst="roundRect">
            <a:avLst>
              <a:gd name="adj" fmla="val 30000"/>
            </a:avLst>
          </a:prstGeom>
          <a:noFill/>
          <a:ln w="9525">
            <a:solidFill>
              <a:srgbClr val="102E29"/>
            </a:solidFill>
          </a:ln>
        </p:spPr>
      </p:sp>
      <p:sp>
        <p:nvSpPr>
          <p:cNvPr id="9" name="chip"/>
          <p:cNvSpPr txBox="1"/>
          <p:nvPr/>
        </p:nvSpPr>
        <p:spPr>
          <a:xfrm>
            <a:off x="871053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596795" y="711200"/>
            <a:ext cx="1012137" cy="266700"/>
          </a:xfrm>
          <a:prstGeom prst="roundRect">
            <a:avLst>
              <a:gd name="adj" fmla="val 30000"/>
            </a:avLst>
          </a:prstGeom>
          <a:solidFill>
            <a:srgbClr val="102E29"/>
          </a:solidFill>
          <a:ln>
            <a:noFill/>
          </a:ln>
        </p:spPr>
      </p:sp>
      <p:sp>
        <p:nvSpPr>
          <p:cNvPr id="11" name="chip"/>
          <p:cNvSpPr txBox="1"/>
          <p:nvPr/>
        </p:nvSpPr>
        <p:spPr>
          <a:xfrm>
            <a:off x="7596795"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UPIII-02.02, UPIII-02.03, UPIII-02.05</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vibrating-wire strain gauge bolted to a concrete beam contains a steel wire of length L = 0.150 m and linear mass density μ = 3.85 × 10⁻⁴ kg/m, clamped at both ends. An electromagnet plucks the wire and a pick-up coil measures its fundamental frequency, which is 800 Hz when the gauge is installed.</a:t>
            </a:r>
          </a:p>
        </p:txBody>
      </p:sp>
      <p:sp>
        <p:nvSpPr>
          <p:cNvPr id="14" name="part-ref"/>
          <p:cNvSpPr txBox="1"/>
          <p:nvPr/>
        </p:nvSpPr>
        <p:spPr>
          <a:xfrm>
            <a:off x="558800" y="216789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State</a:t>
            </a:r>
          </a:p>
        </p:txBody>
      </p:sp>
      <p:sp>
        <p:nvSpPr>
          <p:cNvPr id="15" name="part-marks"/>
          <p:cNvSpPr txBox="1"/>
          <p:nvPr/>
        </p:nvSpPr>
        <p:spPr>
          <a:xfrm>
            <a:off x="11084694" y="216789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16" name="text"/>
          <p:cNvSpPr txBox="1"/>
          <p:nvPr/>
        </p:nvSpPr>
        <p:spPr>
          <a:xfrm>
            <a:off x="558800" y="24041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the linear wave equation obeyed by small transverse displacements y(x, t) of a wire under tension T with linear mass density μ, and the wave speed it implies.</a:t>
            </a:r>
          </a:p>
        </p:txBody>
      </p:sp>
      <p:sp>
        <p:nvSpPr>
          <p:cNvPr id="17" name="part-ref"/>
          <p:cNvSpPr txBox="1"/>
          <p:nvPr/>
        </p:nvSpPr>
        <p:spPr>
          <a:xfrm>
            <a:off x="558800" y="29400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29400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762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speed of transverse waves on the wire and the tension in the wire when the gauge is installed.</a:t>
            </a:r>
          </a:p>
        </p:txBody>
      </p:sp>
      <p:sp>
        <p:nvSpPr>
          <p:cNvPr id="20" name="part-ref"/>
          <p:cNvSpPr txBox="1"/>
          <p:nvPr/>
        </p:nvSpPr>
        <p:spPr>
          <a:xfrm>
            <a:off x="558800" y="35140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Predict</a:t>
            </a:r>
          </a:p>
        </p:txBody>
      </p:sp>
      <p:sp>
        <p:nvSpPr>
          <p:cNvPr id="21" name="part-marks"/>
          <p:cNvSpPr txBox="1"/>
          <p:nvPr/>
        </p:nvSpPr>
        <p:spPr>
          <a:xfrm>
            <a:off x="11009102" y="35140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7503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Loading the beam raises the tension in the wire by 3.0%. Treating L and μ as unchanged, predict the new fundamental frequency.</a:t>
            </a:r>
          </a:p>
        </p:txBody>
      </p:sp>
      <p:sp>
        <p:nvSpPr>
          <p:cNvPr id="23" name="part-ref"/>
          <p:cNvSpPr txBox="1"/>
          <p:nvPr/>
        </p:nvSpPr>
        <p:spPr>
          <a:xfrm>
            <a:off x="558800" y="40881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0881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32435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a separate test, a long wire with the same μ and the same tension as in (b) carries a sinusoidal transverse travelling wave of frequency 800 Hz and amplitude 0.20 mm, and its far end is terminated so that no wave is reflected. Calculate the average power the wave transmits along the wire.</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41</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09167" y="711200"/>
            <a:ext cx="824033" cy="266700"/>
          </a:xfrm>
          <a:prstGeom prst="roundRect">
            <a:avLst>
              <a:gd name="adj" fmla="val 30000"/>
            </a:avLst>
          </a:prstGeom>
          <a:solidFill>
            <a:srgbClr val="E0A93F"/>
          </a:solidFill>
          <a:ln>
            <a:noFill/>
          </a:ln>
        </p:spPr>
      </p:sp>
      <p:sp>
        <p:nvSpPr>
          <p:cNvPr id="5" name="chip"/>
          <p:cNvSpPr txBox="1"/>
          <p:nvPr/>
        </p:nvSpPr>
        <p:spPr>
          <a:xfrm>
            <a:off x="10809167" y="711200"/>
            <a:ext cx="8240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8 marks</a:t>
            </a:r>
          </a:p>
        </p:txBody>
      </p:sp>
      <p:sp>
        <p:nvSpPr>
          <p:cNvPr id="6" name="panel"/>
          <p:cNvSpPr/>
          <p:nvPr/>
        </p:nvSpPr>
        <p:spPr>
          <a:xfrm>
            <a:off x="9899734" y="711200"/>
            <a:ext cx="807833" cy="266700"/>
          </a:xfrm>
          <a:prstGeom prst="roundRect">
            <a:avLst>
              <a:gd name="adj" fmla="val 30000"/>
            </a:avLst>
          </a:prstGeom>
          <a:noFill/>
          <a:ln w="9525">
            <a:solidFill>
              <a:srgbClr val="A9BDB6"/>
            </a:solidFill>
          </a:ln>
        </p:spPr>
      </p:sp>
      <p:sp>
        <p:nvSpPr>
          <p:cNvPr id="7" name="chip"/>
          <p:cNvSpPr txBox="1"/>
          <p:nvPr/>
        </p:nvSpPr>
        <p:spPr>
          <a:xfrm>
            <a:off x="9899734"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10532" y="711200"/>
            <a:ext cx="1087602" cy="266700"/>
          </a:xfrm>
          <a:prstGeom prst="roundRect">
            <a:avLst>
              <a:gd name="adj" fmla="val 30000"/>
            </a:avLst>
          </a:prstGeom>
          <a:noFill/>
          <a:ln w="9525">
            <a:solidFill>
              <a:srgbClr val="A9BDB6"/>
            </a:solidFill>
          </a:ln>
        </p:spPr>
      </p:sp>
      <p:sp>
        <p:nvSpPr>
          <p:cNvPr id="9" name="chip"/>
          <p:cNvSpPr txBox="1"/>
          <p:nvPr/>
        </p:nvSpPr>
        <p:spPr>
          <a:xfrm>
            <a:off x="871053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96795" y="711200"/>
            <a:ext cx="1012137" cy="266700"/>
          </a:xfrm>
          <a:prstGeom prst="roundRect">
            <a:avLst>
              <a:gd name="adj" fmla="val 30000"/>
            </a:avLst>
          </a:prstGeom>
          <a:noFill/>
          <a:ln w="9525">
            <a:solidFill>
              <a:srgbClr val="A9BDB6"/>
            </a:solidFill>
          </a:ln>
        </p:spPr>
      </p:sp>
      <p:sp>
        <p:nvSpPr>
          <p:cNvPr id="11" name="chip"/>
          <p:cNvSpPr txBox="1"/>
          <p:nvPr/>
        </p:nvSpPr>
        <p:spPr>
          <a:xfrm>
            <a:off x="7596795"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State — 1 mark</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∂²y/∂t² = (T/μ) ∂²y/∂x², so the wave speed is v = √(T/μ)</a:t>
            </a:r>
          </a:p>
        </p:txBody>
      </p:sp>
      <p:sp>
        <p:nvSpPr>
          <p:cNvPr id="17" name="ms-ref"/>
          <p:cNvSpPr txBox="1"/>
          <p:nvPr/>
        </p:nvSpPr>
        <p:spPr>
          <a:xfrm>
            <a:off x="558800" y="199263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18" name="ms-objective"/>
          <p:cNvSpPr txBox="1"/>
          <p:nvPr/>
        </p:nvSpPr>
        <p:spPr>
          <a:xfrm>
            <a:off x="11400482" y="199263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9" name="ms-tick"/>
          <p:cNvSpPr txBox="1"/>
          <p:nvPr/>
        </p:nvSpPr>
        <p:spPr>
          <a:xfrm>
            <a:off x="558800" y="22332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332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both clamped ends are nodes, so the fundamental has λ₁ = 2L = 0.300 m and v = f₁λ₁ = 800 × 0.300 = 240 m/s</a:t>
            </a:r>
          </a:p>
        </p:txBody>
      </p:sp>
      <p:sp>
        <p:nvSpPr>
          <p:cNvPr id="21" name="ms-tick"/>
          <p:cNvSpPr txBox="1"/>
          <p:nvPr/>
        </p:nvSpPr>
        <p:spPr>
          <a:xfrm>
            <a:off x="558800" y="24866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4866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μv² = 3.85 × 10⁻⁴ × 240² = 22.2 N</a:t>
            </a:r>
          </a:p>
        </p:txBody>
      </p:sp>
      <p:sp>
        <p:nvSpPr>
          <p:cNvPr id="23" name="ms-ref"/>
          <p:cNvSpPr txBox="1"/>
          <p:nvPr/>
        </p:nvSpPr>
        <p:spPr>
          <a:xfrm>
            <a:off x="558800" y="28924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Predict — 2 marks</a:t>
            </a:r>
          </a:p>
        </p:txBody>
      </p:sp>
      <p:sp>
        <p:nvSpPr>
          <p:cNvPr id="24" name="ms-objective"/>
          <p:cNvSpPr txBox="1"/>
          <p:nvPr/>
        </p:nvSpPr>
        <p:spPr>
          <a:xfrm>
            <a:off x="11400482" y="28924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5" name="ms-tick"/>
          <p:cNvSpPr txBox="1"/>
          <p:nvPr/>
        </p:nvSpPr>
        <p:spPr>
          <a:xfrm>
            <a:off x="558800" y="31330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6" name="ms-point"/>
          <p:cNvSpPr txBox="1"/>
          <p:nvPr/>
        </p:nvSpPr>
        <p:spPr>
          <a:xfrm>
            <a:off x="812800" y="31330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L and μ fixed, f₁ = (1/2L)√(T/μ), so f₁ is proportional to √T</a:t>
            </a:r>
          </a:p>
        </p:txBody>
      </p:sp>
      <p:sp>
        <p:nvSpPr>
          <p:cNvPr id="27" name="ms-tick"/>
          <p:cNvSpPr txBox="1"/>
          <p:nvPr/>
        </p:nvSpPr>
        <p:spPr>
          <a:xfrm>
            <a:off x="558800" y="33864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8" name="ms-point"/>
          <p:cNvSpPr txBox="1"/>
          <p:nvPr/>
        </p:nvSpPr>
        <p:spPr>
          <a:xfrm>
            <a:off x="812800" y="33864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f₁ = 800 × √1.030 = 812 Hz (811.9 Hz), a rise of about 1.5%</a:t>
            </a:r>
          </a:p>
        </p:txBody>
      </p:sp>
      <p:sp>
        <p:nvSpPr>
          <p:cNvPr id="29" name="text"/>
          <p:cNvSpPr txBox="1"/>
          <p:nvPr/>
        </p:nvSpPr>
        <p:spPr>
          <a:xfrm>
            <a:off x="812800" y="371602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scale the frequency in proportion to the tension predict 824 Hz; the square root is the whole of this part.</a:t>
            </a:r>
          </a:p>
        </p:txBody>
      </p:sp>
      <p:sp>
        <p:nvSpPr>
          <p:cNvPr id="30" name="ms-ref"/>
          <p:cNvSpPr txBox="1"/>
          <p:nvPr/>
        </p:nvSpPr>
        <p:spPr>
          <a:xfrm>
            <a:off x="558800" y="40335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3 marks</a:t>
            </a:r>
          </a:p>
        </p:txBody>
      </p:sp>
      <p:sp>
        <p:nvSpPr>
          <p:cNvPr id="31" name="ms-objective"/>
          <p:cNvSpPr txBox="1"/>
          <p:nvPr/>
        </p:nvSpPr>
        <p:spPr>
          <a:xfrm>
            <a:off x="11400482" y="40335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2" name="ms-tick"/>
          <p:cNvSpPr txBox="1"/>
          <p:nvPr/>
        </p:nvSpPr>
        <p:spPr>
          <a:xfrm>
            <a:off x="558800" y="42741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3" name="ms-point"/>
          <p:cNvSpPr txBox="1"/>
          <p:nvPr/>
        </p:nvSpPr>
        <p:spPr>
          <a:xfrm>
            <a:off x="812800" y="42741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ω = 2π × 800 = 5.03 × 10³ rad/s</a:t>
            </a:r>
          </a:p>
        </p:txBody>
      </p:sp>
      <p:sp>
        <p:nvSpPr>
          <p:cNvPr id="34" name="ms-tick"/>
          <p:cNvSpPr txBox="1"/>
          <p:nvPr/>
        </p:nvSpPr>
        <p:spPr>
          <a:xfrm>
            <a:off x="558800" y="45275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5" name="ms-point"/>
          <p:cNvSpPr txBox="1"/>
          <p:nvPr/>
        </p:nvSpPr>
        <p:spPr>
          <a:xfrm>
            <a:off x="812800" y="45275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uses the average transmitted power P = ½μω²A²v</a:t>
            </a:r>
          </a:p>
        </p:txBody>
      </p:sp>
      <p:sp>
        <p:nvSpPr>
          <p:cNvPr id="36" name="ms-tick"/>
          <p:cNvSpPr txBox="1"/>
          <p:nvPr/>
        </p:nvSpPr>
        <p:spPr>
          <a:xfrm>
            <a:off x="558800" y="47809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7" name="ms-point"/>
          <p:cNvSpPr txBox="1"/>
          <p:nvPr/>
        </p:nvSpPr>
        <p:spPr>
          <a:xfrm>
            <a:off x="812800" y="47809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 = ½ × 3.85 × 10⁻⁴ × (5.03 × 10³)² × (2.0 × 10⁻⁴)² × 240 = 4.7 × 10⁻² W (46.7 mW)</a:t>
            </a:r>
          </a:p>
        </p:txBody>
      </p:sp>
      <p:sp>
        <p:nvSpPr>
          <p:cNvPr id="38" name="text"/>
          <p:cNvSpPr txBox="1"/>
          <p:nvPr/>
        </p:nvSpPr>
        <p:spPr>
          <a:xfrm>
            <a:off x="812800" y="511048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Omitting the ½, which comes from averaging sin² over a cycle, doubles the answer; using f in place of ω makes it about 39 times too small.</a:t>
            </a:r>
          </a:p>
        </p:txBody>
      </p:sp>
      <p:sp>
        <p:nvSpPr>
          <p:cNvPr id="39" name="panel"/>
          <p:cNvSpPr/>
          <p:nvPr/>
        </p:nvSpPr>
        <p:spPr>
          <a:xfrm>
            <a:off x="558800" y="558800"/>
            <a:ext cx="11074400" cy="12700"/>
          </a:xfrm>
          <a:prstGeom prst="rect">
            <a:avLst/>
          </a:prstGeom>
          <a:solidFill>
            <a:srgbClr val="2F4B45"/>
          </a:solidFill>
          <a:ln>
            <a:noFill/>
          </a:ln>
        </p:spPr>
      </p:sp>
      <p:sp>
        <p:nvSpPr>
          <p:cNvPr id="4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4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2" name="panel"/>
          <p:cNvSpPr/>
          <p:nvPr/>
        </p:nvSpPr>
        <p:spPr>
          <a:xfrm>
            <a:off x="558800" y="6273800"/>
            <a:ext cx="11074400" cy="12700"/>
          </a:xfrm>
          <a:prstGeom prst="rect">
            <a:avLst/>
          </a:prstGeom>
          <a:solidFill>
            <a:srgbClr val="2F4B45"/>
          </a:solidFill>
          <a:ln>
            <a:noFill/>
          </a:ln>
        </p:spPr>
      </p:sp>
      <p:sp>
        <p:nvSpPr>
          <p:cNvPr id="4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3" action="ppaction://hlinksldjump"/>
              </a:rPr>
              <a:t>Previous</a:t>
            </a:r>
          </a:p>
        </p:txBody>
      </p:sp>
      <p:sp>
        <p:nvSpPr>
          <p:cNvPr id="4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Lesson menu</a:t>
            </a:r>
          </a:p>
        </p:txBody>
      </p:sp>
      <p:sp>
        <p:nvSpPr>
          <p:cNvPr id="4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5" action="ppaction://hlinksldjump"/>
              </a:rPr>
              <a:t>Next slide</a:t>
            </a:r>
          </a:p>
        </p:txBody>
      </p:sp>
      <p:sp>
        <p:nvSpPr>
          <p:cNvPr id="4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19 / 41</a:t>
            </a:r>
          </a:p>
        </p:txBody>
      </p:sp>
      <p:sp>
        <p:nvSpPr>
          <p:cNvPr id="4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7" action="ppaction://hlinksldjump"/>
              </a:rPr>
              <a:t>Return to question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UPIII-01.01, UPIII-01.02, UPIII-01.08, UPIII-01.09</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cylindrical instrument buoy floats upright in calm sea water. Its mass is m = 850 kg, its horizontal cross-sectional area at the waterline is A = 0.500 m², and its sides are vertical from 0.40 m below to 0.40 m above the calm waterline. Take the density of sea water as ρ = 1025 kg/m³ and g = 9.81 m/s². Model the water as exerting a hydrostatic buoyant force together with a linear damping force of magnitude b|ż| that opposes the buoy's vertical velocity, ignore any water carried along with the buoy, and write γ = b/m and Q = ω₀/γ, where ω₀ is the undamped angular frequency.</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8333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Ignoring damping, derive from Newton's second law and Archimedes' principle the equation of motion for a small vertical displacement z of the buoy from its floating equilibrium, and hence identify ω₀.</a:t>
            </a:r>
          </a:p>
        </p:txBody>
      </p:sp>
      <p:sp>
        <p:nvSpPr>
          <p:cNvPr id="17" name="part-ref"/>
          <p:cNvSpPr txBox="1"/>
          <p:nvPr/>
        </p:nvSpPr>
        <p:spPr>
          <a:xfrm>
            <a:off x="558800" y="3369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3369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60553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undamped period of the buoy's vertical oscillation.</a:t>
            </a:r>
          </a:p>
        </p:txBody>
      </p:sp>
      <p:sp>
        <p:nvSpPr>
          <p:cNvPr id="20" name="part-ref"/>
          <p:cNvSpPr txBox="1"/>
          <p:nvPr/>
        </p:nvSpPr>
        <p:spPr>
          <a:xfrm>
            <a:off x="558800" y="39433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9433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1795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buoy is pushed down 0.120 m in calm water and released. After 5 complete oscillations its amplitude has fallen to 0.030 m. Determine γ and Q.</a:t>
            </a:r>
          </a:p>
        </p:txBody>
      </p:sp>
      <p:sp>
        <p:nvSpPr>
          <p:cNvPr id="23" name="part-ref"/>
          <p:cNvSpPr txBox="1"/>
          <p:nvPr/>
        </p:nvSpPr>
        <p:spPr>
          <a:xfrm>
            <a:off x="558800" y="47155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Predict</a:t>
            </a:r>
          </a:p>
        </p:txBody>
      </p:sp>
      <p:sp>
        <p:nvSpPr>
          <p:cNvPr id="24" name="part-marks"/>
          <p:cNvSpPr txBox="1"/>
          <p:nvPr/>
        </p:nvSpPr>
        <p:spPr>
          <a:xfrm>
            <a:off x="11009102" y="47155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95173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regular train of surface waves of amplitude η₀ = 0.050 m, with period equal to your answer to (b), now passes the buoy. Taking the driving force as ρgAη, where η = η₀cos ωt is the vertical displacement of the water surface, predict the amplitude of the buoy's steady-state oscillation.</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20 / 41</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Evaluate whether the model used in (d) can be trusted for these waves.</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21 / 41</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equilibrium the buoyant force ρgV₀ on the submerged volume V₀ balances the weight mg</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further downward displacement z submerges an extra volume Az because the sides are vertical, so the net force is −ρgAz: a restoring force proportional to the displacement</a:t>
            </a:r>
          </a:p>
        </p:txBody>
      </p:sp>
      <p:sp>
        <p:nvSpPr>
          <p:cNvPr id="19" name="ms-tick"/>
          <p:cNvSpPr txBox="1"/>
          <p:nvPr/>
        </p:nvSpPr>
        <p:spPr>
          <a:xfrm>
            <a:off x="558800" y="22834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Newton's second law gives m d²z/dt² = −ρgAz, the simple-harmonic equation d²z/dt² = −ω₀²z with ω₀ = √(ρgA/m)</a:t>
            </a:r>
          </a:p>
        </p:txBody>
      </p:sp>
      <p:sp>
        <p:nvSpPr>
          <p:cNvPr id="21" name="text"/>
          <p:cNvSpPr txBox="1"/>
          <p:nvPr/>
        </p:nvSpPr>
        <p:spPr>
          <a:xfrm>
            <a:off x="812800" y="26130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take ρgAz as the whole buoyant force, without first cancelling the weight against the equilibrium buoyancy, are left with a constant term in the equation of motion; the equilibrium step is what makes the restoring force linear.</a:t>
            </a:r>
          </a:p>
        </p:txBody>
      </p:sp>
      <p:sp>
        <p:nvSpPr>
          <p:cNvPr id="22" name="ms-ref"/>
          <p:cNvSpPr txBox="1"/>
          <p:nvPr/>
        </p:nvSpPr>
        <p:spPr>
          <a:xfrm>
            <a:off x="558800" y="30956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23" name="ms-objective"/>
          <p:cNvSpPr txBox="1"/>
          <p:nvPr/>
        </p:nvSpPr>
        <p:spPr>
          <a:xfrm>
            <a:off x="11400482" y="30956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ρgA = 1025 × 9.81 × 0.500 = 5.03 × 10³ N/m, so ω₀ = √(5.03 × 10³/850) = 2.43 rad/s</a:t>
            </a:r>
          </a:p>
        </p:txBody>
      </p:sp>
      <p:sp>
        <p:nvSpPr>
          <p:cNvPr id="26" name="ms-tick"/>
          <p:cNvSpPr txBox="1"/>
          <p:nvPr/>
        </p:nvSpPr>
        <p:spPr>
          <a:xfrm>
            <a:off x="558800" y="3589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2π/ω₀ = 2.58 s</a:t>
            </a:r>
          </a:p>
        </p:txBody>
      </p:sp>
      <p:sp>
        <p:nvSpPr>
          <p:cNvPr id="28" name="text"/>
          <p:cNvSpPr txBox="1"/>
          <p:nvPr/>
        </p:nvSpPr>
        <p:spPr>
          <a:xfrm>
            <a:off x="812800" y="391922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Only the waterline area enters. Candidates who bring in the buoy's height or total volume have lost track of which quantity sets how the buoyant force changes with z.</a:t>
            </a:r>
          </a:p>
        </p:txBody>
      </p:sp>
      <p:sp>
        <p:nvSpPr>
          <p:cNvPr id="29" name="ms-ref"/>
          <p:cNvSpPr txBox="1"/>
          <p:nvPr/>
        </p:nvSpPr>
        <p:spPr>
          <a:xfrm>
            <a:off x="558800" y="42367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30" name="ms-objective"/>
          <p:cNvSpPr txBox="1"/>
          <p:nvPr/>
        </p:nvSpPr>
        <p:spPr>
          <a:xfrm>
            <a:off x="11400482" y="42367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31" name="ms-tick"/>
          <p:cNvSpPr txBox="1"/>
          <p:nvPr/>
        </p:nvSpPr>
        <p:spPr>
          <a:xfrm>
            <a:off x="558800" y="44773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4773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light damping the amplitude decays as z₀e^(−γt/2), and 5 oscillations take 5T = 12.9 s (the damped period differs from T by about 0.1%)</a:t>
            </a:r>
          </a:p>
        </p:txBody>
      </p:sp>
      <p:sp>
        <p:nvSpPr>
          <p:cNvPr id="33" name="ms-tick"/>
          <p:cNvSpPr txBox="1"/>
          <p:nvPr/>
        </p:nvSpPr>
        <p:spPr>
          <a:xfrm>
            <a:off x="558800" y="47307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307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γ = 2 ln(0.120/0.030)/(5T) = 2 × 1.386/12.92 = 0.215 s⁻¹</a:t>
            </a:r>
          </a:p>
        </p:txBody>
      </p:sp>
      <p:sp>
        <p:nvSpPr>
          <p:cNvPr id="35" name="ms-tick"/>
          <p:cNvSpPr txBox="1"/>
          <p:nvPr/>
        </p:nvSpPr>
        <p:spPr>
          <a:xfrm>
            <a:off x="558800" y="49841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9841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Q = ω₀/γ = 2.43/0.215 = 11.3</a:t>
            </a:r>
          </a:p>
        </p:txBody>
      </p:sp>
      <p:sp>
        <p:nvSpPr>
          <p:cNvPr id="37" name="text"/>
          <p:cNvSpPr txBox="1"/>
          <p:nvPr/>
        </p:nvSpPr>
        <p:spPr>
          <a:xfrm>
            <a:off x="812800" y="531368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factor of 2 is what this part is set to catch: the amplitude decays at γ/2 and the energy at γ. Candidates who write the amplitude as z₀e^(−γt) obtain Q ≈ 22.7.</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22 / 41</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Predict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resonance the steady-state amplitude is F₀/(bω₀) = F₀/(mγω₀), with F₀ = ρgAη₀ = 5.03 × 10³ × 0.050 = 251 N</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since ρgA = mω₀², this is Qη₀ = 11.3 × 0.050 = 0.57 m</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use the undamped response F₀/(m|ω₀² − ω²|) find an infinite amplitude and stop; at resonance only the damping limits the motion.</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2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72796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predicted 0.57 m amplitude exceeds the 0.40 m over which the sides are vertical (relative to the moving surface the excursion is also 0.57 m, since z lags η by π/2 at resonance and √(0.57² + 0.050²) = 0.57 m), so the waterline area, and with it the restoring force per unit displacement, would change during each cycle: the linear restoring force the model rests on breaks down</a:t>
            </a:r>
          </a:p>
        </p:txBody>
      </p:sp>
      <p:sp>
        <p:nvSpPr>
          <p:cNvPr id="24" name="ms-tick"/>
          <p:cNvSpPr txBox="1"/>
          <p:nvPr/>
        </p:nvSpPr>
        <p:spPr>
          <a:xfrm>
            <a:off x="558800" y="33610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610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judgement: the 0.57 m prediction is not reliable; at resonance the linear model holds only for wave amplitudes below about 0.40 m/Q ≈ 0.035 m</a:t>
            </a:r>
          </a:p>
        </p:txBody>
      </p:sp>
      <p:sp>
        <p:nvSpPr>
          <p:cNvPr id="26" name="text"/>
          <p:cNvSpPr txBox="1"/>
          <p:nvPr/>
        </p:nvSpPr>
        <p:spPr>
          <a:xfrm>
            <a:off x="812800" y="36906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discriminating step is to test the answer against the range of validity given in the stem rather than accept it: a Q of 11 turns a modest wave into a displacement the model was never built for.</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23 / 41</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UPIII-05.01, UPIII-05.04, UPIII-05.07</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discharge lamp contains a mixture of hydrogen and deuterium. Its blue-green Balmer emission consists of two lines, at λ₁ = 486.13 nm from hydrogen and λ₂ = 486.00 nm from deuterium. To show that both lines are present, a student may use either a transmission grating ruled with 1200 lines per millimetre over a width of 25.0 mm, used at normal incidence and able to be illuminated over any chosen width, or a Michelson interferometer whose movable mirror can be moved through up to 4.0 mm from the position at which the two arms are equal in length.</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8333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chromatic resolving power needed to separate the two lines.</a:t>
            </a:r>
          </a:p>
        </p:txBody>
      </p:sp>
      <p:sp>
        <p:nvSpPr>
          <p:cNvPr id="17" name="part-ref"/>
          <p:cNvSpPr txBox="1"/>
          <p:nvPr/>
        </p:nvSpPr>
        <p:spPr>
          <a:xfrm>
            <a:off x="558800" y="31711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8" name="part-marks"/>
          <p:cNvSpPr txBox="1"/>
          <p:nvPr/>
        </p:nvSpPr>
        <p:spPr>
          <a:xfrm>
            <a:off x="11009102" y="31711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4074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highest diffraction order the grating produces at this wavelength, and hence the minimum width of grating that must be illuminated to resolve the lines.</a:t>
            </a:r>
          </a:p>
        </p:txBody>
      </p:sp>
      <p:sp>
        <p:nvSpPr>
          <p:cNvPr id="20" name="part-ref"/>
          <p:cNvSpPr txBox="1"/>
          <p:nvPr/>
        </p:nvSpPr>
        <p:spPr>
          <a:xfrm>
            <a:off x="558800" y="39433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39433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1795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As the mirror moves a distance x from the position of equal arm lengths, the detector records fringes whose visibility falls periodically to a minimum and recovers. Show that the mirror displacement between successive visibility minima is λ₁λ₂/[2(λ₁ − λ₂)] ≈ λ²/(2Δλ).</a:t>
            </a:r>
          </a:p>
        </p:txBody>
      </p:sp>
      <p:sp>
        <p:nvSpPr>
          <p:cNvPr id="23" name="part-ref"/>
          <p:cNvSpPr txBox="1"/>
          <p:nvPr/>
        </p:nvSpPr>
        <p:spPr>
          <a:xfrm>
            <a:off x="558800" y="47155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Sketch</a:t>
            </a:r>
          </a:p>
        </p:txBody>
      </p:sp>
      <p:sp>
        <p:nvSpPr>
          <p:cNvPr id="24" name="part-marks"/>
          <p:cNvSpPr txBox="1"/>
          <p:nvPr/>
        </p:nvSpPr>
        <p:spPr>
          <a:xfrm>
            <a:off x="11009102" y="47155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9517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Assuming the two lines are of equal intensity, sketch a graph of fringe visibility against mirror displacement from 0 to 4.0 mm, marking the displacements at which the visibility is a minimum.</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24 / 41</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 λ/Δλ, with λ ≈ 486.07 nm and Δλ = 486.13 − 486.00 = 0.13 nm</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 486.07/0.13 = 3.7 × 10³ (3739)</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invert the definition and quote Δλ/λ ≈ 2.7 × 10⁻⁴ have written the fractional separation of the lines, not the resolving power, which must be a large number.</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3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 = 1/(1200 mm⁻¹) = 833 nm, and at normal incidence sin θ = mλ/d ≤ 1 requires m ≤ d/λ = 1.71, so only the first order exists</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 mN with m = 1 requires at least N = 3739 illuminated lines</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minimum width = Nd = 3739 × 833 nm = 3.12 mm, well within the 25.0 mm available</a:t>
            </a:r>
          </a:p>
        </p:txBody>
      </p:sp>
      <p:sp>
        <p:nvSpPr>
          <p:cNvPr id="28" name="text"/>
          <p:cNvSpPr txBox="1"/>
          <p:nvPr/>
        </p:nvSpPr>
        <p:spPr>
          <a:xfrm>
            <a:off x="812800" y="372935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trap is to halve the width by working in second order. At 1200 lines/mm that order would need sin θ = 1.17, so it does not exist at this wavelength.</a:t>
            </a:r>
          </a:p>
        </p:txBody>
      </p:sp>
      <p:sp>
        <p:nvSpPr>
          <p:cNvPr id="29" name="ms-ref"/>
          <p:cNvSpPr txBox="1"/>
          <p:nvPr/>
        </p:nvSpPr>
        <p:spPr>
          <a:xfrm>
            <a:off x="558800" y="40468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3 marks</a:t>
            </a:r>
          </a:p>
        </p:txBody>
      </p:sp>
      <p:sp>
        <p:nvSpPr>
          <p:cNvPr id="30" name="ms-objective"/>
          <p:cNvSpPr txBox="1"/>
          <p:nvPr/>
        </p:nvSpPr>
        <p:spPr>
          <a:xfrm>
            <a:off x="11400482" y="40468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31" name="ms-tick"/>
          <p:cNvSpPr txBox="1"/>
          <p:nvPr/>
        </p:nvSpPr>
        <p:spPr>
          <a:xfrm>
            <a:off x="558800" y="4287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287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moving the mirror by x changes the path difference by 2x, so the interference orders of the two lines at the detector are 2x/λ₁ and 2x/λ₂</a:t>
            </a:r>
          </a:p>
        </p:txBody>
      </p:sp>
      <p:sp>
        <p:nvSpPr>
          <p:cNvPr id="33" name="ms-tick"/>
          <p:cNvSpPr txBox="1"/>
          <p:nvPr/>
        </p:nvSpPr>
        <p:spPr>
          <a:xfrm>
            <a:off x="558800" y="45408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5408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two fringe systems are in step (maximum visibility) when the orders differ by a whole number and exactly out of step (minimum visibility) when they differ by a half-integer; the difference is 2x/λ₂ − 2x/λ₁ = 2x(λ₁ − λ₂)/(λ₁λ₂)</a:t>
            </a:r>
          </a:p>
        </p:txBody>
      </p:sp>
      <p:sp>
        <p:nvSpPr>
          <p:cNvPr id="35" name="ms-tick"/>
          <p:cNvSpPr txBox="1"/>
          <p:nvPr/>
        </p:nvSpPr>
        <p:spPr>
          <a:xfrm>
            <a:off x="558800" y="49841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9841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successive minima are reached each time this difference grows by 1, so their spacing is Δx = λ₁λ₂/[2(λ₁ − λ₂)] ≈ λ²/(2Δλ)</a:t>
            </a:r>
          </a:p>
        </p:txBody>
      </p:sp>
      <p:sp>
        <p:nvSpPr>
          <p:cNvPr id="37" name="text"/>
          <p:cNvSpPr txBox="1"/>
          <p:nvPr/>
        </p:nvSpPr>
        <p:spPr>
          <a:xfrm>
            <a:off x="812800" y="531368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forget that the light crosses the extra arm length twice take the path difference as x and obtain λ²/Δλ, twice the correct spacing.</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25 / 41</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Sketch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visibility is 1 at zero displacement and follows |cos(2πxΔλ/λ²)|: rounded maxima, falling to a sharp zero at 0.45 mm and recovering to 1 at 0.91 mm</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further zeros marked at 1.36, 2.27 and 3.18 mm (spacing 0.91 mm), with maxima of 1 at 1.82, 2.73 and 3.63 mm: four minima within the 4.0 mm travel</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first minimum lies at half the spacing, not at the spacing: at equal arm lengths the two lines are in step, so a sketch with its first zero at 0.91 mm is half a period out everywhere.</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26 / 41</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solidFill>
            <a:srgbClr val="102E29"/>
          </a:solidFill>
          <a:ln>
            <a:no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UPIII-04.03, UPIII-04.07</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Reflective road markings contain transparent glass beads, each a sphere of radius R = 0.300 mm, half-embedded in white paint. Light from a car's headlamps enters the exposed front of a bead and is focused towards the back surface, where the paint scatters it; light scattered from a small bright patch there is sent back towards the car by the bead. Treat the incident light as a parallel beam travelling along an axis through the bead's centre, in air of refractive index 1.00. For refraction at a single spherical surface use n₁/s + n₂/s′ = (n₂ − n₁)/R, where s is positive for a real object in front of the surface, s′ is positive for a real image behind it, and R is positive when the centre of curvature lies behind the surface.</a:t>
            </a:r>
          </a:p>
        </p:txBody>
      </p:sp>
      <p:sp>
        <p:nvSpPr>
          <p:cNvPr id="14" name="part-ref"/>
          <p:cNvSpPr txBox="1"/>
          <p:nvPr/>
        </p:nvSpPr>
        <p:spPr>
          <a:xfrm>
            <a:off x="558800" y="28117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8117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0480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in the paraxial limit, refraction at the front surface alone would bring the beam to a focus a distance nR/(n − 1) behind that surface, where n is the refractive index of the glass.</a:t>
            </a:r>
          </a:p>
        </p:txBody>
      </p:sp>
      <p:sp>
        <p:nvSpPr>
          <p:cNvPr id="17" name="part-ref"/>
          <p:cNvSpPr txBox="1"/>
          <p:nvPr/>
        </p:nvSpPr>
        <p:spPr>
          <a:xfrm>
            <a:off x="558800" y="35839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8" name="part-marks"/>
          <p:cNvSpPr txBox="1"/>
          <p:nvPr/>
        </p:nvSpPr>
        <p:spPr>
          <a:xfrm>
            <a:off x="11009102" y="35839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8201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refractive index a bead must have for the paraxial focus to lie exactly on the paint at its back surface, and state where the paraxial focus lies for a bead of ordinary glass with n = 1.50.</a:t>
            </a:r>
          </a:p>
        </p:txBody>
      </p:sp>
      <p:sp>
        <p:nvSpPr>
          <p:cNvPr id="20" name="part-ref"/>
          <p:cNvSpPr txBox="1"/>
          <p:nvPr/>
        </p:nvSpPr>
        <p:spPr>
          <a:xfrm>
            <a:off x="558800" y="43561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43561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592320"/>
            <a:ext cx="11023600" cy="79248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Take the centre of the bead as origin, with the incident light travelling in the +x direction, so that the axis meets the back surface at (R, 0). A ray entering parallel to the axis at height h above it has angle of incidence i, where sin i = h/R, and angle of refraction r. Without making the paraxial approximation, show that this ray reaches the back surface at the point whose radius makes an angle i − 2r with the +x axis, on the opposite side of the axis from the point of entry.</a:t>
            </a:r>
          </a:p>
        </p:txBody>
      </p:sp>
      <p:sp>
        <p:nvSpPr>
          <p:cNvPr id="23" name="panel"/>
          <p:cNvSpPr/>
          <p:nvPr/>
        </p:nvSpPr>
        <p:spPr>
          <a:xfrm>
            <a:off x="558800" y="558800"/>
            <a:ext cx="11074400" cy="12700"/>
          </a:xfrm>
          <a:prstGeom prst="rect">
            <a:avLst/>
          </a:prstGeom>
          <a:solidFill>
            <a:srgbClr val="C6C8BB"/>
          </a:solidFill>
          <a:ln>
            <a:noFill/>
          </a:ln>
        </p:spPr>
      </p:sp>
      <p:sp>
        <p:nvSpPr>
          <p:cNvPr id="24"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5"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6" name="panel"/>
          <p:cNvSpPr/>
          <p:nvPr/>
        </p:nvSpPr>
        <p:spPr>
          <a:xfrm>
            <a:off x="558800" y="6273800"/>
            <a:ext cx="11074400" cy="12700"/>
          </a:xfrm>
          <a:prstGeom prst="rect">
            <a:avLst/>
          </a:prstGeom>
          <a:solidFill>
            <a:srgbClr val="C6C8BB"/>
          </a:solidFill>
          <a:ln>
            <a:noFill/>
          </a:ln>
        </p:spPr>
      </p:sp>
      <p:sp>
        <p:nvSpPr>
          <p:cNvPr id="27"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7" action="ppaction://hlinksldjump"/>
              </a:rPr>
              <a:t>Previous</a:t>
            </a:r>
          </a:p>
        </p:txBody>
      </p:sp>
      <p:sp>
        <p:nvSpPr>
          <p:cNvPr id="28"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8" action="ppaction://hlinksldjump"/>
              </a:rPr>
              <a:t>Lesson menu</a:t>
            </a:r>
          </a:p>
        </p:txBody>
      </p:sp>
      <p:sp>
        <p:nvSpPr>
          <p:cNvPr id="29"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9" action="ppaction://hlinksldjump"/>
              </a:rPr>
              <a:t>Next slide</a:t>
            </a:r>
          </a:p>
        </p:txBody>
      </p:sp>
      <p:sp>
        <p:nvSpPr>
          <p:cNvPr id="30"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27 / 41</a:t>
            </a:r>
          </a:p>
        </p:txBody>
      </p:sp>
      <p:sp>
        <p:nvSpPr>
          <p:cNvPr id="31"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Check mark scheme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solidFill>
            <a:srgbClr val="102E29"/>
          </a:solidFill>
          <a:ln>
            <a:no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a bead with n = 2.00, calculate the perpendicular distance from the axis of the point at which the back surface is reached by the ray entering at h = 0.50R, and by the ray entering at h = 0.90R.</a:t>
            </a:r>
          </a:p>
        </p:txBody>
      </p:sp>
      <p:sp>
        <p:nvSpPr>
          <p:cNvPr id="16" name="part-ref"/>
          <p:cNvSpPr txBox="1"/>
          <p:nvPr/>
        </p:nvSpPr>
        <p:spPr>
          <a:xfrm>
            <a:off x="558800" y="21183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17" name="part-marks"/>
          <p:cNvSpPr txBox="1"/>
          <p:nvPr/>
        </p:nvSpPr>
        <p:spPr>
          <a:xfrm>
            <a:off x="11009102" y="21183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3545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High-index road-marking beads are typically made from glass with n close to 1.9 rather than exactly 2.00. Evaluate this choice in the light of your results.</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28 / 41</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a parallel beam s → ∞, so n₁/s = 0, with n₁ = 1.00, n₂ = n, and R positive because the centre of curvature of the front surface lies inside the bead, behind that surface</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n/s′ = (n − 1)/R, so s′ = nR/(n − 1)</a:t>
            </a:r>
          </a:p>
        </p:txBody>
      </p:sp>
      <p:sp>
        <p:nvSpPr>
          <p:cNvPr id="19" name="text"/>
          <p:cNvSpPr txBox="1"/>
          <p:nvPr/>
        </p:nvSpPr>
        <p:spPr>
          <a:xfrm>
            <a:off x="812800" y="23596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sign of R is what this part checks. A candidate who takes R as negative for a surface bulging towards the light finds a virtual focus in front of the bead.</a:t>
            </a:r>
          </a:p>
        </p:txBody>
      </p:sp>
      <p:sp>
        <p:nvSpPr>
          <p:cNvPr id="20" name="ms-ref"/>
          <p:cNvSpPr txBox="1"/>
          <p:nvPr/>
        </p:nvSpPr>
        <p:spPr>
          <a:xfrm>
            <a:off x="558800" y="26771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2 marks</a:t>
            </a:r>
          </a:p>
        </p:txBody>
      </p:sp>
      <p:sp>
        <p:nvSpPr>
          <p:cNvPr id="21" name="ms-objective"/>
          <p:cNvSpPr txBox="1"/>
          <p:nvPr/>
        </p:nvSpPr>
        <p:spPr>
          <a:xfrm>
            <a:off x="11400482" y="26771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29178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9178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back surface is a full diameter, 2R, behind the front surface, so n/(n − 1) = 2, giving n = 2.00</a:t>
            </a:r>
          </a:p>
        </p:txBody>
      </p:sp>
      <p:sp>
        <p:nvSpPr>
          <p:cNvPr id="24" name="ms-tick"/>
          <p:cNvSpPr txBox="1"/>
          <p:nvPr/>
        </p:nvSpPr>
        <p:spPr>
          <a:xfrm>
            <a:off x="558800" y="31711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711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n = 1.50, s′ = 3R = 0.900 mm, which is 0.300 mm beyond the back surface, inside the paint, so the illuminated patch on the paint is broad</a:t>
            </a:r>
          </a:p>
        </p:txBody>
      </p:sp>
      <p:sp>
        <p:nvSpPr>
          <p:cNvPr id="26" name="text"/>
          <p:cNvSpPr txBox="1"/>
          <p:nvPr/>
        </p:nvSpPr>
        <p:spPr>
          <a:xfrm>
            <a:off x="812800" y="3500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place the focus at the centre of the bead, a distance R behind the front surface, are led to n/(n − 1) = 1, which no glass satisfies; that impossibility should send them back to the geometry.</a:t>
            </a:r>
          </a:p>
        </p:txBody>
      </p:sp>
      <p:sp>
        <p:nvSpPr>
          <p:cNvPr id="27" name="ms-ref"/>
          <p:cNvSpPr txBox="1"/>
          <p:nvPr/>
        </p:nvSpPr>
        <p:spPr>
          <a:xfrm>
            <a:off x="558800" y="39833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3 marks</a:t>
            </a:r>
          </a:p>
        </p:txBody>
      </p:sp>
      <p:sp>
        <p:nvSpPr>
          <p:cNvPr id="28" name="ms-objective"/>
          <p:cNvSpPr txBox="1"/>
          <p:nvPr/>
        </p:nvSpPr>
        <p:spPr>
          <a:xfrm>
            <a:off x="11400482" y="39833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9" name="ms-tick"/>
          <p:cNvSpPr txBox="1"/>
          <p:nvPr/>
        </p:nvSpPr>
        <p:spPr>
          <a:xfrm>
            <a:off x="558800" y="4224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224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normal at the entry point lies along the radius, so that radius makes an angle i with the −x axis, i.e. an angle 180° − i measured from the +x axis on the side of the entry point</a:t>
            </a:r>
          </a:p>
        </p:txBody>
      </p:sp>
      <p:sp>
        <p:nvSpPr>
          <p:cNvPr id="31" name="ms-tick"/>
          <p:cNvSpPr txBox="1"/>
          <p:nvPr/>
        </p:nvSpPr>
        <p:spPr>
          <a:xfrm>
            <a:off x="558800" y="46672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6672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path inside the bead is a chord, which forms an isosceles triangle with the radii to its two ends; both base angles equal r, so the angle at the centre between the entry and exit radii is 180° − 2r</a:t>
            </a:r>
          </a:p>
        </p:txBody>
      </p:sp>
      <p:sp>
        <p:nvSpPr>
          <p:cNvPr id="33" name="ms-tick"/>
          <p:cNvSpPr txBox="1"/>
          <p:nvPr/>
        </p:nvSpPr>
        <p:spPr>
          <a:xfrm>
            <a:off x="558800" y="511048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11048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ray is bent towards the axis, so the exit radius lies 180° − 2r further round, at (180° − i) − (180° − 2r) = −(i − 2r) from the +x axis: an angle i − 2r on the opposite side of the axis from the entry point</a:t>
            </a:r>
          </a:p>
        </p:txBody>
      </p:sp>
      <p:sp>
        <p:nvSpPr>
          <p:cNvPr id="35" name="text"/>
          <p:cNvSpPr txBox="1"/>
          <p:nvPr/>
        </p:nvSpPr>
        <p:spPr>
          <a:xfrm>
            <a:off x="812800" y="562991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With no figure, the geometry must be built from the words. The isosceles triangle formed by the chord and two radii is the step almost every candidate who fails this part has missed.</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29 / 41</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 = 0.50R: i = 30.0°, r = sin⁻¹(0.25) = 14.48°, i − 2r = 1.04°, so the distance is R sin(i − 2r) = 0.300 × 0.0182 = 5.5 × 10⁻³ mm (5.5 μm) beyond the axis</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 = 0.90R: i = 64.16°, r = sin⁻¹(0.45) = 26.74°, i − 2r = 10.67°, so the distance is 0.300 × sin 10.67° = 5.6 × 10⁻² mm (56 μm) beyond the axis</a:t>
            </a:r>
          </a:p>
        </p:txBody>
      </p:sp>
      <p:sp>
        <p:nvSpPr>
          <p:cNvPr id="19" name="text"/>
          <p:cNvSpPr txBox="1"/>
          <p:nvPr/>
        </p:nvSpPr>
        <p:spPr>
          <a:xfrm>
            <a:off x="812800" y="23596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paraxial model says both rays land on the axis. The exact trace puts the outer ray ten times further off than the inner one: spherical aberration made concrete.</a:t>
            </a:r>
          </a:p>
        </p:txBody>
      </p:sp>
      <p:sp>
        <p:nvSpPr>
          <p:cNvPr id="20" name="ms-ref"/>
          <p:cNvSpPr txBox="1"/>
          <p:nvPr/>
        </p:nvSpPr>
        <p:spPr>
          <a:xfrm>
            <a:off x="558800" y="26771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2 marks</a:t>
            </a:r>
          </a:p>
        </p:txBody>
      </p:sp>
      <p:sp>
        <p:nvSpPr>
          <p:cNvPr id="21" name="ms-objective"/>
          <p:cNvSpPr txBox="1"/>
          <p:nvPr/>
        </p:nvSpPr>
        <p:spPr>
          <a:xfrm>
            <a:off x="11400482" y="26771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9178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9178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n = 2.00 only near-axis rays reach the axis point; rays entering further out cross the axis before the back surface and land up to 56 μm from it at h = 0.90R, so satisfying the paraxial condition exactly does not give the smallest patch on the paint</a:t>
            </a:r>
          </a:p>
        </p:txBody>
      </p:sp>
      <p:sp>
        <p:nvSpPr>
          <p:cNvPr id="24" name="ms-tick"/>
          <p:cNvSpPr txBox="1"/>
          <p:nvPr/>
        </p:nvSpPr>
        <p:spPr>
          <a:xfrm>
            <a:off x="558800" y="3361055"/>
            <a:ext cx="254000" cy="75946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61055"/>
            <a:ext cx="10820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lowering n to 1.90 moves the paraxial focus just beyond the back surface (s′ = 2.11R), so near-axis rays land slightly on the entry side of the axis while outer rays land less far on the opposite side: at n = 1.90 the ray entering at h = 0.90R has r = 28.27° and i − 2r = 7.61°, landing 0.300 × sin 7.61° = 40 μm beyond the axis against 56 μm at n = 2.00, so the patch is narrower (about 44 μm across for h ≤ 0.90R), returning a tighter, brighter cone to the driver, and the choice is sound</a:t>
            </a:r>
          </a:p>
        </p:txBody>
      </p:sp>
      <p:sp>
        <p:nvSpPr>
          <p:cNvPr id="26" name="text"/>
          <p:cNvSpPr txBox="1"/>
          <p:nvPr/>
        </p:nvSpPr>
        <p:spPr>
          <a:xfrm>
            <a:off x="812800" y="42602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judgement rewarded is that a paraxial design condition is a starting point, not an optimum. Calling n = 1.9 a manufacturing compromise, without reference to the aberration just calculated, earns nothing.</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30 / 41</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UPIII-03.06, UPIII-03.07, UPIII-03.09</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To measure the speed of sound outdoors, a group mounts a buzzer of steady but unknown frequency f₀ on the roof of a car. On a calm day at 21 °C the car is driven at a series of steady speeds vₛ along a straight runway directly towards a microphone at the same height, and a spectrum analyser records the frequency f received while the car is still far away. Each speed is logged by satellite navigation. In still air the moving-source Doppler relation is f = f₀v/(v − vₛ), where v is the speed of sound.</a:t>
            </a:r>
          </a:p>
        </p:txBody>
      </p:sp>
      <p:sp>
        <p:nvSpPr>
          <p:cNvPr id="14" name="text"/>
          <p:cNvSpPr txBox="1"/>
          <p:nvPr/>
        </p:nvSpPr>
        <p:spPr>
          <a:xfrm>
            <a:off x="558800" y="238252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Received frequency at each approach speed</a:t>
            </a:r>
          </a:p>
        </p:txBody>
      </p:sp>
      <p:graphicFrame>
        <p:nvGraphicFramePr>
          <p:cNvPr id="15" name="readings"/>
          <p:cNvGraphicFramePr>
            <a:graphicFrameLocks noGrp="1"/>
          </p:cNvGraphicFramePr>
          <p:nvPr/>
        </p:nvGraphicFramePr>
        <p:xfrm>
          <a:off x="558800" y="2611120"/>
          <a:ext cx="11074400" cy="2044700"/>
        </p:xfrm>
        <a:graphic>
          <a:graphicData uri="http://schemas.openxmlformats.org/drawingml/2006/table">
            <a:tbl>
              <a:tblPr firstRow="1"/>
              <a:tblGrid>
                <a:gridCol w="2768600"/>
                <a:gridCol w="2768600"/>
                <a:gridCol w="2768600"/>
                <a:gridCol w="2768600"/>
              </a:tblGrid>
              <a:tr h="292100">
                <a:tc>
                  <a:txBody>
                    <a:bodyPr/>
                    <a:lstStyle/>
                    <a:p>
                      <a:pPr marL="0" indent="0" algn="l">
                        <a:lnSpc>
                          <a:spcPct val="100000"/>
                        </a:lnSpc>
                        <a:buNone/>
                      </a:pPr>
                      <a:r>
                        <a:rPr lang="en-GB" sz="1000" b="1" i="0" dirty="0">
                          <a:solidFill>
                            <a:srgbClr val="F3EFDF"/>
                          </a:solidFill>
                          <a:latin typeface="Arial"/>
                          <a:cs typeface="Arial"/>
                        </a:rPr>
                        <a:t>Run</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Approach speed vₛ (m/s)</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Received frequency f (Hz)</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1/f (10⁻⁴ s)</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1</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2175.6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4.5964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8.0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2201.0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4.5434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2227.8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4.4887</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16.0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2254.6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4.4354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2282.9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4.3804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2311.2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4.3268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rt-ref"/>
          <p:cNvSpPr txBox="1"/>
          <p:nvPr/>
        </p:nvSpPr>
        <p:spPr>
          <a:xfrm>
            <a:off x="558800" y="48336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7" name="part-marks"/>
          <p:cNvSpPr txBox="1"/>
          <p:nvPr/>
        </p:nvSpPr>
        <p:spPr>
          <a:xfrm>
            <a:off x="11009102" y="48336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50698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relation predicts a straight line when 1/f is plotted against vₛ, and identify its gradient and its intercept on the 1/f axis.</a:t>
            </a:r>
          </a:p>
        </p:txBody>
      </p:sp>
      <p:sp>
        <p:nvSpPr>
          <p:cNvPr id="19" name="part-ref"/>
          <p:cNvSpPr txBox="1"/>
          <p:nvPr/>
        </p:nvSpPr>
        <p:spPr>
          <a:xfrm>
            <a:off x="558800" y="54076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20" name="part-marks"/>
          <p:cNvSpPr txBox="1"/>
          <p:nvPr/>
        </p:nvSpPr>
        <p:spPr>
          <a:xfrm>
            <a:off x="11009102" y="54076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21" name="text"/>
          <p:cNvSpPr txBox="1"/>
          <p:nvPr/>
        </p:nvSpPr>
        <p:spPr>
          <a:xfrm>
            <a:off x="558800" y="56438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Use the readings to determine f₀ and the speed of sound v.</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31 / 41</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Check mark scheme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Justify</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using the readings, the use of the exact Doppler relation rather than the low-speed approximation f ≈ f₀(1 + vₛ/v).</a:t>
            </a:r>
          </a:p>
        </p:txBody>
      </p:sp>
      <p:sp>
        <p:nvSpPr>
          <p:cNvPr id="16" name="part-ref"/>
          <p:cNvSpPr txBox="1"/>
          <p:nvPr/>
        </p:nvSpPr>
        <p:spPr>
          <a:xfrm>
            <a:off x="558800" y="19202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Predict</a:t>
            </a:r>
          </a:p>
        </p:txBody>
      </p:sp>
      <p:sp>
        <p:nvSpPr>
          <p:cNvPr id="17" name="part-marks"/>
          <p:cNvSpPr txBox="1"/>
          <p:nvPr/>
        </p:nvSpPr>
        <p:spPr>
          <a:xfrm>
            <a:off x="11009102" y="19202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1564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On a second day a steady wind of 5.0 m/s blows along the runway from the microphone towards the approaching car. Predict how the intercept and the gradient of the plot of 1/f against vₛ would change, and the value of v that the analysis in (b) would then return.</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32 / 41</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inverting, 1/f = (v − vₛ)/(f₀v) = 1/f₀ − vₛ/(f₀v), which is linear in vₛ</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gradient = −1/(f₀v); intercept = 1/f₀</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plot f against vₛ see a line that is almost straight and stop there; its slight curvature is exactly what the reciprocal plot removes.</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4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27279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best-fit straight line of 1/f against vₛ, with its gradient read from widely separated points on the line, gives gradient = −1.35 × 10⁻⁶ s² m⁻¹ (accept −1.34 × 10⁻⁶ to −1.36 × 10⁻⁶ s² m⁻¹)</a:t>
            </a:r>
          </a:p>
        </p:txBody>
      </p:sp>
      <p:sp>
        <p:nvSpPr>
          <p:cNvPr id="24" name="ms-tick"/>
          <p:cNvSpPr txBox="1"/>
          <p:nvPr/>
        </p:nvSpPr>
        <p:spPr>
          <a:xfrm>
            <a:off x="558800" y="31711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711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intercept at vₛ = 0 is 1/f₀ = 4.651 × 10⁻⁴ s, so f₀ = 2150 Hz (accept 2148 Hz to 2152 Hz)</a:t>
            </a:r>
          </a:p>
        </p:txBody>
      </p:sp>
      <p:sp>
        <p:nvSpPr>
          <p:cNvPr id="26" name="ms-tick"/>
          <p:cNvSpPr txBox="1"/>
          <p:nvPr/>
        </p:nvSpPr>
        <p:spPr>
          <a:xfrm>
            <a:off x="558800" y="34245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4245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 = −intercept/gradient = 1/(f₀ × |gradient|)</a:t>
            </a:r>
          </a:p>
        </p:txBody>
      </p:sp>
      <p:sp>
        <p:nvSpPr>
          <p:cNvPr id="28" name="ms-tick"/>
          <p:cNvSpPr txBox="1"/>
          <p:nvPr/>
        </p:nvSpPr>
        <p:spPr>
          <a:xfrm>
            <a:off x="558800" y="36779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6779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 = 4.651 × 10⁻⁴/1.35 × 10⁻⁶ = 344 m/s (accept 341 m/s to 348 m/s), consistent with the 344 m/s expected in air at 21 °C</a:t>
            </a:r>
          </a:p>
        </p:txBody>
      </p:sp>
      <p:sp>
        <p:nvSpPr>
          <p:cNvPr id="30" name="text"/>
          <p:cNvSpPr txBox="1"/>
          <p:nvPr/>
        </p:nvSpPr>
        <p:spPr>
          <a:xfrm>
            <a:off x="812800" y="40074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intercept lies outside the range of the readings and must be found by extrapolation. Candidates who take the first reading, 2175.6 Hz, as f₀ carry a 1% error into v and find about 340 m/s.</a:t>
            </a:r>
          </a:p>
        </p:txBody>
      </p:sp>
      <p:sp>
        <p:nvSpPr>
          <p:cNvPr id="31" name="ms-ref"/>
          <p:cNvSpPr txBox="1"/>
          <p:nvPr/>
        </p:nvSpPr>
        <p:spPr>
          <a:xfrm>
            <a:off x="558800" y="449008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Justify — 2 marks</a:t>
            </a:r>
          </a:p>
        </p:txBody>
      </p:sp>
      <p:sp>
        <p:nvSpPr>
          <p:cNvPr id="32" name="ms-objective"/>
          <p:cNvSpPr txBox="1"/>
          <p:nvPr/>
        </p:nvSpPr>
        <p:spPr>
          <a:xfrm>
            <a:off x="11400482" y="449008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33" name="ms-tick"/>
          <p:cNvSpPr txBox="1"/>
          <p:nvPr/>
        </p:nvSpPr>
        <p:spPr>
          <a:xfrm>
            <a:off x="558800" y="47307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307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approximation makes f linear in vₛ, rising by the same f₀ × 4.0/v ≈ 25.0 Hz for each 4.0 m/s step and reaching 2300.0 Hz at 24.0 m/s; the readings rise by 25.4, 26.8, 26.8, 28.3 and 28.3 Hz and reach 2311.2 Hz</a:t>
            </a:r>
          </a:p>
        </p:txBody>
      </p:sp>
      <p:sp>
        <p:nvSpPr>
          <p:cNvPr id="35" name="ms-tick"/>
          <p:cNvSpPr txBox="1"/>
          <p:nvPr/>
        </p:nvSpPr>
        <p:spPr>
          <a:xfrm>
            <a:off x="558800" y="517398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517398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steadily growing steps and the 11 Hz excess at 24.0 m/s are many times the scatter of the readings about the reciprocal straight line (about 0.3 Hz), so the data reject the approximation, which drops terms in (vₛ/v)² and higher, and the exact relation is needed</a:t>
            </a:r>
          </a:p>
        </p:txBody>
      </p:sp>
      <p:sp>
        <p:nvSpPr>
          <p:cNvPr id="37" name="text"/>
          <p:cNvSpPr txBox="1"/>
          <p:nvPr/>
        </p:nvSpPr>
        <p:spPr>
          <a:xfrm>
            <a:off x="812800" y="569341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marks are for setting the size of a discrepancy against the size of the noise. Saying the exact relation is more accurate earns nothing without both numbers.</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33 / 41</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Predict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the frame of the air the microphone moves away from the car at 5.0 m/s and the car approaches at vₛ + 5.0 m/s, so f = f₀(v − 5.0)/(v − 5.0 − vₛ); at vₛ = 0 the buzzer and microphone share the same motion through the air, f = f₀, and the intercept is unchanged</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1/f = 1/f₀ − vₛ/[f₀(v − 5.0)], so the gradient is steeper and the analysis returns v − 5.0 = 339 m/s: the speed of sound relative to the ground along the path, not the speed of sound in the air</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Doppler relation holds in the frame of the medium. Candidates who let the wind change only the source speed predict a shifted intercept, which contradicts the fact that a buzzer and a microphone at rest relative to each other must agree on the frequency.</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34 / 41</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Model, solve and check the limits   ·   Topics UPIII-06.03, UPIII-06.04, UPIII-06.05, UPIII-06.06, UPIII-06.07</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sealed glass bulb of volume V = 1.50 × 10⁻³ m³ contains argon at a temperature of 293 K and an initial pressure of 3.0 Pa. A circular hole 60 μm in diameter is then opened in a thin foil in the bulb's wall, leading directly to a high vacuum, while the bulb is held at 293 K. Model the escape as effusion, in which atoms leave through the hole independently of one another, and treat the argon as an ideal gas with a Maxwell–Boltzmann distribution of speeds, whose mean speed is ⟨v⟩ = √(8kT/(πm)). Take the Boltzmann constant k = 1.381 × 10⁻²³ J/K, the mass of an argon atom as 39.95 u with 1 u = 1.661 × 10⁻²⁷ kg, and the effective diameter of an argon atom as about 0.36 nm.</a:t>
            </a:r>
          </a:p>
        </p:txBody>
      </p:sp>
      <p:sp>
        <p:nvSpPr>
          <p:cNvPr id="14" name="part-ref"/>
          <p:cNvSpPr txBox="1"/>
          <p:nvPr/>
        </p:nvSpPr>
        <p:spPr>
          <a:xfrm>
            <a:off x="558800" y="28117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8117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6" name="text"/>
          <p:cNvSpPr txBox="1"/>
          <p:nvPr/>
        </p:nvSpPr>
        <p:spPr>
          <a:xfrm>
            <a:off x="558800" y="30480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Consider a gas with n atoms per unit volume and an isotropic distribution of velocities. Show that the number of atoms striking unit area of the wall per unit time is Φ = ¼n⟨v⟩.</a:t>
            </a:r>
          </a:p>
        </p:txBody>
      </p:sp>
      <p:sp>
        <p:nvSpPr>
          <p:cNvPr id="17" name="part-ref"/>
          <p:cNvSpPr txBox="1"/>
          <p:nvPr/>
        </p:nvSpPr>
        <p:spPr>
          <a:xfrm>
            <a:off x="558800" y="35839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35839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8201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from conservation of the number of atoms and the ideal-gas equation of state, an expression for the pressure in the bulb as a function of time t, identifying the time constant τ in terms of V, the area A of the hole and ⟨v⟩.</a:t>
            </a:r>
          </a:p>
        </p:txBody>
      </p:sp>
      <p:sp>
        <p:nvSpPr>
          <p:cNvPr id="20" name="part-ref"/>
          <p:cNvSpPr txBox="1"/>
          <p:nvPr/>
        </p:nvSpPr>
        <p:spPr>
          <a:xfrm>
            <a:off x="558800" y="43561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43561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5923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⟨v⟩ for the argon, the time constant τ, and the time taken for the pressure to fall from 3.0 Pa to 0.30 Pa.</a:t>
            </a:r>
          </a:p>
        </p:txBody>
      </p:sp>
      <p:sp>
        <p:nvSpPr>
          <p:cNvPr id="23" name="part-ref"/>
          <p:cNvSpPr txBox="1"/>
          <p:nvPr/>
        </p:nvSpPr>
        <p:spPr>
          <a:xfrm>
            <a:off x="558800" y="49301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Estimate</a:t>
            </a:r>
          </a:p>
        </p:txBody>
      </p:sp>
      <p:sp>
        <p:nvSpPr>
          <p:cNvPr id="24" name="part-marks"/>
          <p:cNvSpPr txBox="1"/>
          <p:nvPr/>
        </p:nvSpPr>
        <p:spPr>
          <a:xfrm>
            <a:off x="11009102" y="49301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51663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Estimate the mean free path of the argon atoms at the initial pressure, stating the model you use, and hence decide whether treating the escape as effusion is justified.</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35 / 41</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Explain</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If the bulb were thermally insulated instead of held at 293 K, the argon remaining in it would cool as it leaked. Explain why, given that the gas does no work on any piston.</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36 / 41</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4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isotropy: the fraction of atoms moving at between θ and θ + dθ to the inward normal of the wall is 2π sin θ dθ/4π = ½ sin θ dθ</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atoms with speeds between v and v + dv moving in that direction reach an area A of wall within a time dt only if they lie in a slanted cylinder of volume Av cos θ dt, so they make n g(v)dv × ½ sin θ dθ × Av cos θ dt impacts, where g(v) is the normalised speed distribution</a:t>
            </a:r>
          </a:p>
        </p:txBody>
      </p:sp>
      <p:sp>
        <p:nvSpPr>
          <p:cNvPr id="19" name="ms-tick"/>
          <p:cNvSpPr txBox="1"/>
          <p:nvPr/>
        </p:nvSpPr>
        <p:spPr>
          <a:xfrm>
            <a:off x="558800" y="22834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integrating over the directions heading towards the wall, ∫₀^(π/2) ½ sin θ cos θ dθ = ¼</a:t>
            </a:r>
          </a:p>
        </p:txBody>
      </p:sp>
      <p:sp>
        <p:nvSpPr>
          <p:cNvPr id="21" name="ms-tick"/>
          <p:cNvSpPr txBox="1"/>
          <p:nvPr/>
        </p:nvSpPr>
        <p:spPr>
          <a:xfrm>
            <a:off x="558800" y="25368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5368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integrating over speeds, ∫₀^∞ v g(v) dv = ⟨v⟩, so Φ = ¼n⟨v⟩</a:t>
            </a:r>
          </a:p>
        </p:txBody>
      </p:sp>
      <p:sp>
        <p:nvSpPr>
          <p:cNvPr id="23" name="text"/>
          <p:cNvSpPr txBox="1"/>
          <p:nvPr/>
        </p:nvSpPr>
        <p:spPr>
          <a:xfrm>
            <a:off x="812800" y="28663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cos θ is where the derivation is usually lost: atoms arriving obliquely come from a thinner slab. Omitting it gives ½n⟨v⟩, and sending one sixth of the atoms along each axis direction gives n⟨v⟩/6.</a:t>
            </a:r>
          </a:p>
        </p:txBody>
      </p:sp>
      <p:sp>
        <p:nvSpPr>
          <p:cNvPr id="24" name="ms-ref"/>
          <p:cNvSpPr txBox="1"/>
          <p:nvPr/>
        </p:nvSpPr>
        <p:spPr>
          <a:xfrm>
            <a:off x="558800" y="33489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3 marks</a:t>
            </a:r>
          </a:p>
        </p:txBody>
      </p:sp>
      <p:sp>
        <p:nvSpPr>
          <p:cNvPr id="25" name="ms-objective"/>
          <p:cNvSpPr txBox="1"/>
          <p:nvPr/>
        </p:nvSpPr>
        <p:spPr>
          <a:xfrm>
            <a:off x="11400482" y="33489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6" name="ms-tick"/>
          <p:cNvSpPr txBox="1"/>
          <p:nvPr/>
        </p:nvSpPr>
        <p:spPr>
          <a:xfrm>
            <a:off x="558800" y="3589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atoms leave through the hole at the rate ΦA and none return from the vacuum, so dN/dt = −¼(N/V)⟨v⟩A</a:t>
            </a:r>
          </a:p>
        </p:txBody>
      </p:sp>
      <p:sp>
        <p:nvSpPr>
          <p:cNvPr id="28" name="ms-tick"/>
          <p:cNvSpPr txBox="1"/>
          <p:nvPr/>
        </p:nvSpPr>
        <p:spPr>
          <a:xfrm>
            <a:off x="558800" y="38430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8430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constant T, ⟨v⟩ is constant, so integrating gives N = N₀e^(−t/τ) with τ = 4V/(A⟨v⟩)</a:t>
            </a:r>
          </a:p>
        </p:txBody>
      </p:sp>
      <p:sp>
        <p:nvSpPr>
          <p:cNvPr id="30" name="ms-tick"/>
          <p:cNvSpPr txBox="1"/>
          <p:nvPr/>
        </p:nvSpPr>
        <p:spPr>
          <a:xfrm>
            <a:off x="558800" y="40963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40963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pV = NkT at constant V and T makes p proportional to N, so p = p₀e^(−t/τ)</a:t>
            </a:r>
          </a:p>
        </p:txBody>
      </p:sp>
      <p:sp>
        <p:nvSpPr>
          <p:cNvPr id="32" name="text"/>
          <p:cNvSpPr txBox="1"/>
          <p:nvPr/>
        </p:nvSpPr>
        <p:spPr>
          <a:xfrm>
            <a:off x="812800" y="44259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hold the rate of escape constant predict a linear fall in pressure. The rate is proportional to the number density left in the bulb, which is what makes the decay exponential and τ independent of the starting pressure.</a:t>
            </a:r>
          </a:p>
        </p:txBody>
      </p:sp>
      <p:sp>
        <p:nvSpPr>
          <p:cNvPr id="33" name="panel"/>
          <p:cNvSpPr/>
          <p:nvPr/>
        </p:nvSpPr>
        <p:spPr>
          <a:xfrm>
            <a:off x="558800" y="558800"/>
            <a:ext cx="11074400" cy="12700"/>
          </a:xfrm>
          <a:prstGeom prst="rect">
            <a:avLst/>
          </a:prstGeom>
          <a:solidFill>
            <a:srgbClr val="2F4B45"/>
          </a:solidFill>
          <a:ln>
            <a:noFill/>
          </a:ln>
        </p:spPr>
      </p:sp>
      <p:sp>
        <p:nvSpPr>
          <p:cNvPr id="34"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35"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6" name="panel"/>
          <p:cNvSpPr/>
          <p:nvPr/>
        </p:nvSpPr>
        <p:spPr>
          <a:xfrm>
            <a:off x="558800" y="6273800"/>
            <a:ext cx="11074400" cy="12700"/>
          </a:xfrm>
          <a:prstGeom prst="rect">
            <a:avLst/>
          </a:prstGeom>
          <a:solidFill>
            <a:srgbClr val="2F4B45"/>
          </a:solidFill>
          <a:ln>
            <a:noFill/>
          </a:ln>
        </p:spPr>
      </p:sp>
      <p:sp>
        <p:nvSpPr>
          <p:cNvPr id="37"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Previous</a:t>
            </a:r>
          </a:p>
        </p:txBody>
      </p:sp>
      <p:sp>
        <p:nvSpPr>
          <p:cNvPr id="38"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8" action="ppaction://hlinksldjump"/>
              </a:rPr>
              <a:t>Lesson menu</a:t>
            </a:r>
          </a:p>
        </p:txBody>
      </p:sp>
      <p:sp>
        <p:nvSpPr>
          <p:cNvPr id="39"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9" action="ppaction://hlinksldjump"/>
              </a:rPr>
              <a:t>Next slide</a:t>
            </a:r>
          </a:p>
        </p:txBody>
      </p:sp>
      <p:sp>
        <p:nvSpPr>
          <p:cNvPr id="40"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37 / 41</a:t>
            </a:r>
          </a:p>
        </p:txBody>
      </p:sp>
      <p:sp>
        <p:nvSpPr>
          <p:cNvPr id="41"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Return to question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 = 39.95 × 1.661 × 10⁻²⁷ = 6.636 × 10⁻²⁶ kg, so ⟨v⟩ = √(8 × 1.381 × 10⁻²³ × 293/(π × 6.636 × 10⁻²⁶)) = 394 m/s</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 π(30 × 10⁻⁶)² = 2.83 × 10⁻⁹ m², so τ = 4 × 1.50 × 10⁻³/(2.83 × 10⁻⁹ × 394) = 5.39 × 10³ s (about 1.5 h)</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τ ln(3.0/0.30) = 5.39 × 10³ × 2.303 = 1.24 × 10⁴ s (about 3.4 h)</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use the rms speed, 428 m/s, obtain a time constant about 8% too short. The flux is set by the mean speed, which is why the derivation in (a) produced ⟨v⟩ and not a mean of squares.</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Estimate — 3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4" name="ms-tick"/>
          <p:cNvSpPr txBox="1"/>
          <p:nvPr/>
        </p:nvSpPr>
        <p:spPr>
          <a:xfrm>
            <a:off x="558800" y="31464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model: hard spheres of diameter d ≈ 0.36 nm with Maxwell–Boltzmann relative speeds, so λ = kT/(√2πd²p), with number density p/kT = 7.4 × 10²⁰ m⁻³</a:t>
            </a:r>
          </a:p>
        </p:txBody>
      </p:sp>
      <p:sp>
        <p:nvSpPr>
          <p:cNvPr id="26" name="ms-tick"/>
          <p:cNvSpPr txBox="1"/>
          <p:nvPr/>
        </p:nvSpPr>
        <p:spPr>
          <a:xfrm>
            <a:off x="558800" y="3589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λ = 1.381 × 10⁻²³ × 293/(√2 × π × (0.36 × 10⁻⁹)² × 3.0) ≈ 2.3 × 10⁻³ m (about 2 mm; accept about 3 mm if the √2 is omitted)</a:t>
            </a:r>
          </a:p>
        </p:txBody>
      </p:sp>
      <p:sp>
        <p:nvSpPr>
          <p:cNvPr id="28" name="ms-tick"/>
          <p:cNvSpPr txBox="1"/>
          <p:nvPr/>
        </p:nvSpPr>
        <p:spPr>
          <a:xfrm>
            <a:off x="558800" y="3843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843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λ is about 40 times the 60 μm diameter of the hole, so atoms pass through it without colliding with one another; the effusion model is justified, and becomes more so as the pressure falls</a:t>
            </a:r>
          </a:p>
        </p:txBody>
      </p:sp>
      <p:sp>
        <p:nvSpPr>
          <p:cNvPr id="30" name="text"/>
          <p:cNvSpPr txBox="1"/>
          <p:nvPr/>
        </p:nvSpPr>
        <p:spPr>
          <a:xfrm>
            <a:off x="812800" y="4362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 estimate earns its marks only with its model stated. The decisive comparison is the mean free path against the hole, not against the bulb: that is what separates effusion from bulk flow through the opening.</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38 / 41</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flux weights atoms by their speed, since the rate at which atoms of speed v arrive at the hole is proportional to v g(v); faster atoms escape preferentially, and each escaping atom carries a mean kinetic energy of 2kT, more than the average of 3kT/2 per atom in the bulb</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gas left behind therefore loses more than the average energy per atom removed, so its mean translational kinetic energy per atom, (3/2)kT, falls and its temperature falls with it</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say the gas cools because it expands have borrowed the adiabatic-expansion argument. There is no piston; the cooling is a velocity-selection effect of the flux alone.</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39 / 41</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40 / 41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MIDTERM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41 / 41</a:t>
            </a:r>
          </a:p>
        </p:txBody>
      </p:sp>
    </p:spTree>
  </p:cSld>
  <p:clrMapOvr>
    <a:masterClrMapping/>
  </p:clrMapOvr>
</p:sld>
</file>

<file path=ppt/slides/slide42.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A52650AB-0B36-4D52-9968-E3421E504B19}"/>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30C09197-BCEC-4C28-A94E-CF1A0561EF79}"/>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III · Midterm Examination</a:t>
            </a:r>
          </a:p>
        </p:txBody>
      </p:sp>
      <p:sp>
        <p:nvSpPr>
          <p:cNvPr id="3" name="interactive-menu-row-1">
            <a:extLst xmlns:a="http://schemas.openxmlformats.org/drawingml/2006/main">
              <a:ext uri="{FF2B5EF4-FFF2-40B4-BE49-F238E27FC236}">
                <a16:creationId xmlns:a16="http://schemas.microsoft.com/office/drawing/2014/main" id="{52FF1250-BD0F-446B-B3C8-1C4F45811310}"/>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0562242a2ae411b" action="ppaction://hlinksldjump"/>
              </a:rPr>
              <a:t>1. University Physics III · Midterm Examination</a:t>
            </a:r>
          </a:p>
        </p:txBody>
      </p:sp>
      <p:sp>
        <p:nvSpPr>
          <p:cNvPr id="4" name="interactive-menu-row-2">
            <a:extLst xmlns:a="http://schemas.openxmlformats.org/drawingml/2006/main">
              <a:ext uri="{FF2B5EF4-FFF2-40B4-BE49-F238E27FC236}">
                <a16:creationId xmlns:a16="http://schemas.microsoft.com/office/drawing/2014/main" id="{24F7A734-1A46-459E-A974-2E53C897DD35}"/>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624254ef3754020"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54F6F0B8-5F0E-4007-87BF-EEDC38C063C6}"/>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ef6dc8bafb448b8" action="ppaction://hlinksldjump"/>
              </a:rPr>
              <a:t>3. D</a:t>
            </a:r>
          </a:p>
        </p:txBody>
      </p:sp>
      <p:sp>
        <p:nvSpPr>
          <p:cNvPr id="6" name="interactive-menu-row-4">
            <a:extLst xmlns:a="http://schemas.openxmlformats.org/drawingml/2006/main">
              <a:ext uri="{FF2B5EF4-FFF2-40B4-BE49-F238E27FC236}">
                <a16:creationId xmlns:a16="http://schemas.microsoft.com/office/drawing/2014/main" id="{887F7370-B509-49E2-8E8B-4B46DF0F57C1}"/>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d45155aedb84303"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6E502721-8A54-42A7-B1DF-462C730D0CCF}"/>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b1bc386d8ac4355" action="ppaction://hlinksldjump"/>
              </a:rPr>
              <a:t>5. A</a:t>
            </a:r>
          </a:p>
        </p:txBody>
      </p:sp>
      <p:sp>
        <p:nvSpPr>
          <p:cNvPr id="8" name="interactive-menu-row-6">
            <a:extLst xmlns:a="http://schemas.openxmlformats.org/drawingml/2006/main">
              <a:ext uri="{FF2B5EF4-FFF2-40B4-BE49-F238E27FC236}">
                <a16:creationId xmlns:a16="http://schemas.microsoft.com/office/drawing/2014/main" id="{CD398F28-CA45-4E2D-9DA2-FA65971DD674}"/>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3070c9b79ee43be"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A9D03581-AE42-41F7-9678-0E3A152DDA76}"/>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d952c0e18194688" action="ppaction://hlinksldjump"/>
              </a:rPr>
              <a:t>7. B</a:t>
            </a:r>
          </a:p>
        </p:txBody>
      </p:sp>
      <p:sp>
        <p:nvSpPr>
          <p:cNvPr id="10" name="interactive-menu-row-8">
            <a:extLst xmlns:a="http://schemas.openxmlformats.org/drawingml/2006/main">
              <a:ext uri="{FF2B5EF4-FFF2-40B4-BE49-F238E27FC236}">
                <a16:creationId xmlns:a16="http://schemas.microsoft.com/office/drawing/2014/main" id="{E75D6F6A-26F3-4448-A8C9-4B1564197922}"/>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48eb88127824924"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4BBA5448-0D74-454C-9CDD-6773C090E768}"/>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350060e4b474720" action="ppaction://hlinksldjump"/>
              </a:rPr>
              <a:t>9. C</a:t>
            </a:r>
          </a:p>
        </p:txBody>
      </p:sp>
      <p:sp>
        <p:nvSpPr>
          <p:cNvPr id="12" name="interactive-menu-row-10">
            <a:extLst xmlns:a="http://schemas.openxmlformats.org/drawingml/2006/main">
              <a:ext uri="{FF2B5EF4-FFF2-40B4-BE49-F238E27FC236}">
                <a16:creationId xmlns:a16="http://schemas.microsoft.com/office/drawing/2014/main" id="{FDC52BDA-4909-4C30-B18C-8A9995F82E56}"/>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19f544b10184022"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BB18E858-7E95-4FAF-AD75-6CA06202263F}"/>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602814364c24458" action="ppaction://hlinksldjump"/>
              </a:rPr>
              <a:t>11. C</a:t>
            </a:r>
          </a:p>
        </p:txBody>
      </p:sp>
      <p:sp>
        <p:nvSpPr>
          <p:cNvPr id="14" name="interactive-menu-row-12">
            <a:extLst xmlns:a="http://schemas.openxmlformats.org/drawingml/2006/main">
              <a:ext uri="{FF2B5EF4-FFF2-40B4-BE49-F238E27FC236}">
                <a16:creationId xmlns:a16="http://schemas.microsoft.com/office/drawing/2014/main" id="{C3C678C3-0755-4861-BCF8-B213FC088C0E}"/>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9ce17fa16da4e9d"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E7D05E3D-3C85-44E7-A46D-BB8F8A892FA6}"/>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31e7c7aebbe492d" action="ppaction://hlinksldjump"/>
              </a:rPr>
              <a:t>13. D</a:t>
            </a:r>
          </a:p>
        </p:txBody>
      </p:sp>
      <p:sp>
        <p:nvSpPr>
          <p:cNvPr id="16" name="interactive-menu-row-14">
            <a:extLst xmlns:a="http://schemas.openxmlformats.org/drawingml/2006/main">
              <a:ext uri="{FF2B5EF4-FFF2-40B4-BE49-F238E27FC236}">
                <a16:creationId xmlns:a16="http://schemas.microsoft.com/office/drawing/2014/main" id="{A4F759E7-32AD-4847-A1C8-3AC69B1E5478}"/>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2278b1f536b4c4c"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8D60DFFF-1E46-4143-94BC-963556BF58DE}"/>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d0a0f91dcb54cae" action="ppaction://hlinksldjump"/>
              </a:rPr>
              <a:t>15. A</a:t>
            </a:r>
          </a:p>
        </p:txBody>
      </p:sp>
      <p:sp>
        <p:nvSpPr>
          <p:cNvPr id="18" name="interactive-menu-row-16">
            <a:extLst xmlns:a="http://schemas.openxmlformats.org/drawingml/2006/main">
              <a:ext uri="{FF2B5EF4-FFF2-40B4-BE49-F238E27FC236}">
                <a16:creationId xmlns:a16="http://schemas.microsoft.com/office/drawing/2014/main" id="{20B53E5A-D8D1-40B9-B8D9-1F03271FFCFD}"/>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1b49479e2004a10"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013756CF-7E16-467C-9571-B16E6E91A451}"/>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DDB12280-6201-485D-9516-80F2FEB0F3F4}"/>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6de7d820ab1d4979"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6BE86EE5-AC42-4CEF-B5EE-729B004FB9F2}"/>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860e528df21b4556"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E9D75EE5-EB5A-4DB6-8C13-F133DAF75E53}"/>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cd57627ce09a4356"/>
              </a:rPr>
              <a:t>Online lesson</a:t>
            </a:r>
          </a:p>
        </p:txBody>
      </p:sp>
    </p:spTree>
    <p:extLst>
      <p:ext uri="{BB962C8B-B14F-4D97-AF65-F5344CB8AC3E}">
        <p14:creationId xmlns:p14="http://schemas.microsoft.com/office/powerpoint/2010/main" val="908127553"/>
      </p:ext>
    </p:extLst>
  </p:cSld>
</p:sld>
</file>

<file path=ppt/slides/slide43.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21974A71-67D5-41E4-AD8A-C204AC78D809}"/>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E5F7CEEF-1753-4A93-8107-5B489925EB8D}"/>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III · Midterm Examination</a:t>
            </a:r>
          </a:p>
        </p:txBody>
      </p:sp>
      <p:sp>
        <p:nvSpPr>
          <p:cNvPr id="3" name="interactive-menu-row-1">
            <a:extLst xmlns:a="http://schemas.openxmlformats.org/drawingml/2006/main">
              <a:ext uri="{FF2B5EF4-FFF2-40B4-BE49-F238E27FC236}">
                <a16:creationId xmlns:a16="http://schemas.microsoft.com/office/drawing/2014/main" id="{770B85A8-A323-4B14-BB0E-4B3A715FD8F0}"/>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028d7c8c9c341b8" action="ppaction://hlinksldjump"/>
              </a:rPr>
              <a:t>17. B</a:t>
            </a:r>
          </a:p>
        </p:txBody>
      </p:sp>
      <p:sp>
        <p:nvSpPr>
          <p:cNvPr id="4" name="interactive-menu-row-2">
            <a:extLst xmlns:a="http://schemas.openxmlformats.org/drawingml/2006/main">
              <a:ext uri="{FF2B5EF4-FFF2-40B4-BE49-F238E27FC236}">
                <a16:creationId xmlns:a16="http://schemas.microsoft.com/office/drawing/2014/main" id="{6CA64884-58BF-49AC-83CC-BC21FD3EAB1F}"/>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7f298f236724861"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0664782C-974B-4428-978E-F94191C3EEEC}"/>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1e391b5c2be4fe9" action="ppaction://hlinksldjump"/>
              </a:rPr>
              <a:t>19. Answer 9</a:t>
            </a:r>
          </a:p>
        </p:txBody>
      </p:sp>
      <p:sp>
        <p:nvSpPr>
          <p:cNvPr id="6" name="interactive-menu-row-4">
            <a:extLst xmlns:a="http://schemas.openxmlformats.org/drawingml/2006/main">
              <a:ext uri="{FF2B5EF4-FFF2-40B4-BE49-F238E27FC236}">
                <a16:creationId xmlns:a16="http://schemas.microsoft.com/office/drawing/2014/main" id="{873D486B-0FE3-48AA-8C2A-440151CB3458}"/>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5f35cb178364f94" action="ppaction://hlinksldjump"/>
              </a:rPr>
              <a:t>20. Question 10</a:t>
            </a:r>
          </a:p>
        </p:txBody>
      </p:sp>
      <p:sp>
        <p:nvSpPr>
          <p:cNvPr id="7" name="interactive-menu-row-5">
            <a:extLst xmlns:a="http://schemas.openxmlformats.org/drawingml/2006/main">
              <a:ext uri="{FF2B5EF4-FFF2-40B4-BE49-F238E27FC236}">
                <a16:creationId xmlns:a16="http://schemas.microsoft.com/office/drawing/2014/main" id="{F55CD6A2-7A36-4D27-A3AD-C920FFE1BBD1}"/>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5b517342fb64ce2" action="ppaction://hlinksldjump"/>
              </a:rPr>
              <a:t>21. Question 10 (cont.)</a:t>
            </a:r>
          </a:p>
        </p:txBody>
      </p:sp>
      <p:sp>
        <p:nvSpPr>
          <p:cNvPr id="8" name="interactive-menu-row-6">
            <a:extLst xmlns:a="http://schemas.openxmlformats.org/drawingml/2006/main">
              <a:ext uri="{FF2B5EF4-FFF2-40B4-BE49-F238E27FC236}">
                <a16:creationId xmlns:a16="http://schemas.microsoft.com/office/drawing/2014/main" id="{A28DA8C5-45EB-4608-AA08-86671C6C1046}"/>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db437d328f241e0" action="ppaction://hlinksldjump"/>
              </a:rPr>
              <a:t>22. Answer 10</a:t>
            </a:r>
          </a:p>
        </p:txBody>
      </p:sp>
      <p:sp>
        <p:nvSpPr>
          <p:cNvPr id="9" name="interactive-menu-row-7">
            <a:extLst xmlns:a="http://schemas.openxmlformats.org/drawingml/2006/main">
              <a:ext uri="{FF2B5EF4-FFF2-40B4-BE49-F238E27FC236}">
                <a16:creationId xmlns:a16="http://schemas.microsoft.com/office/drawing/2014/main" id="{0BA9B91F-1AA7-4441-91E7-E6C7CCE05BB0}"/>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1608ac05c4c4ab7" action="ppaction://hlinksldjump"/>
              </a:rPr>
              <a:t>23. Answer 10 (cont.)</a:t>
            </a:r>
          </a:p>
        </p:txBody>
      </p:sp>
      <p:sp>
        <p:nvSpPr>
          <p:cNvPr id="10" name="interactive-menu-row-8">
            <a:extLst xmlns:a="http://schemas.openxmlformats.org/drawingml/2006/main">
              <a:ext uri="{FF2B5EF4-FFF2-40B4-BE49-F238E27FC236}">
                <a16:creationId xmlns:a16="http://schemas.microsoft.com/office/drawing/2014/main" id="{42634FC8-B5B9-418E-B0E6-911F7D4F38D5}"/>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3c589a2dbf14422" action="ppaction://hlinksldjump"/>
              </a:rPr>
              <a:t>24. Question 11</a:t>
            </a:r>
          </a:p>
        </p:txBody>
      </p:sp>
      <p:sp>
        <p:nvSpPr>
          <p:cNvPr id="11" name="interactive-menu-row-9">
            <a:extLst xmlns:a="http://schemas.openxmlformats.org/drawingml/2006/main">
              <a:ext uri="{FF2B5EF4-FFF2-40B4-BE49-F238E27FC236}">
                <a16:creationId xmlns:a16="http://schemas.microsoft.com/office/drawing/2014/main" id="{CD89617B-7FC3-447F-A34A-39D374D10523}"/>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0aa7e3ae345407e" action="ppaction://hlinksldjump"/>
              </a:rPr>
              <a:t>25. Answer 11</a:t>
            </a:r>
          </a:p>
        </p:txBody>
      </p:sp>
      <p:sp>
        <p:nvSpPr>
          <p:cNvPr id="12" name="interactive-menu-row-10">
            <a:extLst xmlns:a="http://schemas.openxmlformats.org/drawingml/2006/main">
              <a:ext uri="{FF2B5EF4-FFF2-40B4-BE49-F238E27FC236}">
                <a16:creationId xmlns:a16="http://schemas.microsoft.com/office/drawing/2014/main" id="{81AB9F12-50CD-4133-B73D-5404806AFD3D}"/>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54e5babb4b74f0b" action="ppaction://hlinksldjump"/>
              </a:rPr>
              <a:t>26. Answer 11 (cont.)</a:t>
            </a:r>
          </a:p>
        </p:txBody>
      </p:sp>
      <p:sp>
        <p:nvSpPr>
          <p:cNvPr id="13" name="interactive-menu-row-11">
            <a:extLst xmlns:a="http://schemas.openxmlformats.org/drawingml/2006/main">
              <a:ext uri="{FF2B5EF4-FFF2-40B4-BE49-F238E27FC236}">
                <a16:creationId xmlns:a16="http://schemas.microsoft.com/office/drawing/2014/main" id="{29E20F89-BFDA-4176-9D95-55D023E0D543}"/>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2fd93874f954a59" action="ppaction://hlinksldjump"/>
              </a:rPr>
              <a:t>27. Question 12</a:t>
            </a:r>
          </a:p>
        </p:txBody>
      </p:sp>
      <p:sp>
        <p:nvSpPr>
          <p:cNvPr id="14" name="interactive-menu-row-12">
            <a:extLst xmlns:a="http://schemas.openxmlformats.org/drawingml/2006/main">
              <a:ext uri="{FF2B5EF4-FFF2-40B4-BE49-F238E27FC236}">
                <a16:creationId xmlns:a16="http://schemas.microsoft.com/office/drawing/2014/main" id="{C06BB4BE-B377-4C3C-A814-35549957EBE3}"/>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79f724c52f346b8" action="ppaction://hlinksldjump"/>
              </a:rPr>
              <a:t>28. Question 12 (cont.)</a:t>
            </a:r>
          </a:p>
        </p:txBody>
      </p:sp>
      <p:sp>
        <p:nvSpPr>
          <p:cNvPr id="15" name="interactive-menu-row-13">
            <a:extLst xmlns:a="http://schemas.openxmlformats.org/drawingml/2006/main">
              <a:ext uri="{FF2B5EF4-FFF2-40B4-BE49-F238E27FC236}">
                <a16:creationId xmlns:a16="http://schemas.microsoft.com/office/drawing/2014/main" id="{E44CEBCE-E7DD-48FB-B6AD-244A94860D80}"/>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3802d5d958740f8" action="ppaction://hlinksldjump"/>
              </a:rPr>
              <a:t>29. Answer 12</a:t>
            </a:r>
          </a:p>
        </p:txBody>
      </p:sp>
      <p:sp>
        <p:nvSpPr>
          <p:cNvPr id="16" name="interactive-menu-row-14">
            <a:extLst xmlns:a="http://schemas.openxmlformats.org/drawingml/2006/main">
              <a:ext uri="{FF2B5EF4-FFF2-40B4-BE49-F238E27FC236}">
                <a16:creationId xmlns:a16="http://schemas.microsoft.com/office/drawing/2014/main" id="{FCF7B71D-70DE-4B6B-9210-222A12A291FF}"/>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f58a6d4b8de4380" action="ppaction://hlinksldjump"/>
              </a:rPr>
              <a:t>30. Answer 12 (cont.)</a:t>
            </a:r>
          </a:p>
        </p:txBody>
      </p:sp>
      <p:sp>
        <p:nvSpPr>
          <p:cNvPr id="17" name="interactive-menu-row-15">
            <a:extLst xmlns:a="http://schemas.openxmlformats.org/drawingml/2006/main">
              <a:ext uri="{FF2B5EF4-FFF2-40B4-BE49-F238E27FC236}">
                <a16:creationId xmlns:a16="http://schemas.microsoft.com/office/drawing/2014/main" id="{DC9CFA4B-D351-4DF6-B31A-2BBDF5DECFC3}"/>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0471126aaae46a6" action="ppaction://hlinksldjump"/>
              </a:rPr>
              <a:t>31. Question 13</a:t>
            </a:r>
          </a:p>
        </p:txBody>
      </p:sp>
      <p:sp>
        <p:nvSpPr>
          <p:cNvPr id="18" name="interactive-menu-row-16">
            <a:extLst xmlns:a="http://schemas.openxmlformats.org/drawingml/2006/main">
              <a:ext uri="{FF2B5EF4-FFF2-40B4-BE49-F238E27FC236}">
                <a16:creationId xmlns:a16="http://schemas.microsoft.com/office/drawing/2014/main" id="{94269A63-97D0-443F-B366-268575286D73}"/>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995d31893864212" action="ppaction://hlinksldjump"/>
              </a:rPr>
              <a:t>32. Question 13 (cont.)</a:t>
            </a:r>
          </a:p>
        </p:txBody>
      </p:sp>
      <p:sp>
        <p:nvSpPr>
          <p:cNvPr id="19" name="interactive-menu-help">
            <a:extLst xmlns:a="http://schemas.openxmlformats.org/drawingml/2006/main">
              <a:ext uri="{FF2B5EF4-FFF2-40B4-BE49-F238E27FC236}">
                <a16:creationId xmlns:a16="http://schemas.microsoft.com/office/drawing/2014/main" id="{F58ED478-431E-46A3-9BD0-374C816967CF}"/>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8368E0EA-C79C-4A73-AAF4-E13F49F40920}"/>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eb1bc4904c1c4f2b"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C1B68981-07F2-463B-AEFD-12723141D3F7}"/>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fcf7a2bfe1f747ec"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F853C05E-B894-4DF3-B87C-0E119BFD7DE6}"/>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abe74c9264e14a18"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6B8C0917-B7B3-43C7-8DBF-28F777A975F3}"/>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c26226c321534e87"/>
              </a:rPr>
              <a:t>Online lesson</a:t>
            </a:r>
          </a:p>
        </p:txBody>
      </p:sp>
    </p:spTree>
    <p:extLst>
      <p:ext uri="{BB962C8B-B14F-4D97-AF65-F5344CB8AC3E}">
        <p14:creationId xmlns:p14="http://schemas.microsoft.com/office/powerpoint/2010/main" val="1369103086"/>
      </p:ext>
    </p:extLst>
  </p:cSld>
</p:sld>
</file>

<file path=ppt/slides/slide44.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6" name="interactive-menu-title">
            <a:extLst xmlns:a="http://schemas.openxmlformats.org/drawingml/2006/main">
              <a:ext uri="{FF2B5EF4-FFF2-40B4-BE49-F238E27FC236}">
                <a16:creationId xmlns:a16="http://schemas.microsoft.com/office/drawing/2014/main" id="{5777C66A-5747-4AB8-A0D2-F8D0F479A7CF}"/>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0ED2679B-53BC-4FE0-A650-BAC1DECF8760}"/>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III · Midterm Examination</a:t>
            </a:r>
          </a:p>
        </p:txBody>
      </p:sp>
      <p:sp>
        <p:nvSpPr>
          <p:cNvPr id="3" name="interactive-menu-row-1">
            <a:extLst xmlns:a="http://schemas.openxmlformats.org/drawingml/2006/main">
              <a:ext uri="{FF2B5EF4-FFF2-40B4-BE49-F238E27FC236}">
                <a16:creationId xmlns:a16="http://schemas.microsoft.com/office/drawing/2014/main" id="{E22007FD-EF6F-4F4C-A523-B9F83623595B}"/>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8a3cc4d0512427d" action="ppaction://hlinksldjump"/>
              </a:rPr>
              <a:t>33. Answer 13</a:t>
            </a:r>
          </a:p>
        </p:txBody>
      </p:sp>
      <p:sp>
        <p:nvSpPr>
          <p:cNvPr id="4" name="interactive-menu-row-2">
            <a:extLst xmlns:a="http://schemas.openxmlformats.org/drawingml/2006/main">
              <a:ext uri="{FF2B5EF4-FFF2-40B4-BE49-F238E27FC236}">
                <a16:creationId xmlns:a16="http://schemas.microsoft.com/office/drawing/2014/main" id="{15E9192A-6DF0-4B69-8D50-8898A247DFE9}"/>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f477946153449a2" action="ppaction://hlinksldjump"/>
              </a:rPr>
              <a:t>34. Answer 13 (cont.)</a:t>
            </a:r>
          </a:p>
        </p:txBody>
      </p:sp>
      <p:sp>
        <p:nvSpPr>
          <p:cNvPr id="5" name="interactive-menu-row-3">
            <a:extLst xmlns:a="http://schemas.openxmlformats.org/drawingml/2006/main">
              <a:ext uri="{FF2B5EF4-FFF2-40B4-BE49-F238E27FC236}">
                <a16:creationId xmlns:a16="http://schemas.microsoft.com/office/drawing/2014/main" id="{95086ED6-195B-47C4-870C-E0CFAFB08BEF}"/>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48894fa84b64579" action="ppaction://hlinksldjump"/>
              </a:rPr>
              <a:t>35. Question 14</a:t>
            </a:r>
          </a:p>
        </p:txBody>
      </p:sp>
      <p:sp>
        <p:nvSpPr>
          <p:cNvPr id="6" name="interactive-menu-row-4">
            <a:extLst xmlns:a="http://schemas.openxmlformats.org/drawingml/2006/main">
              <a:ext uri="{FF2B5EF4-FFF2-40B4-BE49-F238E27FC236}">
                <a16:creationId xmlns:a16="http://schemas.microsoft.com/office/drawing/2014/main" id="{193D7CB1-8833-4657-91AF-E76721042A8A}"/>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63e0154793e4181" action="ppaction://hlinksldjump"/>
              </a:rPr>
              <a:t>36. Question 14 (cont.)</a:t>
            </a:r>
          </a:p>
        </p:txBody>
      </p:sp>
      <p:sp>
        <p:nvSpPr>
          <p:cNvPr id="7" name="interactive-menu-row-5">
            <a:extLst xmlns:a="http://schemas.openxmlformats.org/drawingml/2006/main">
              <a:ext uri="{FF2B5EF4-FFF2-40B4-BE49-F238E27FC236}">
                <a16:creationId xmlns:a16="http://schemas.microsoft.com/office/drawing/2014/main" id="{4408CDF6-5016-4D07-A7AC-E16F407CA4A4}"/>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4919875f6e04b54" action="ppaction://hlinksldjump"/>
              </a:rPr>
              <a:t>37. Answer 14</a:t>
            </a:r>
          </a:p>
        </p:txBody>
      </p:sp>
      <p:sp>
        <p:nvSpPr>
          <p:cNvPr id="8" name="interactive-menu-row-6">
            <a:extLst xmlns:a="http://schemas.openxmlformats.org/drawingml/2006/main">
              <a:ext uri="{FF2B5EF4-FFF2-40B4-BE49-F238E27FC236}">
                <a16:creationId xmlns:a16="http://schemas.microsoft.com/office/drawing/2014/main" id="{25C6D2F9-BC9B-4F04-839C-FD2467B5CE1B}"/>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51550a3215d4851" action="ppaction://hlinksldjump"/>
              </a:rPr>
              <a:t>38. Answer 14 (cont.)</a:t>
            </a:r>
          </a:p>
        </p:txBody>
      </p:sp>
      <p:sp>
        <p:nvSpPr>
          <p:cNvPr id="9" name="interactive-menu-row-7">
            <a:extLst xmlns:a="http://schemas.openxmlformats.org/drawingml/2006/main">
              <a:ext uri="{FF2B5EF4-FFF2-40B4-BE49-F238E27FC236}">
                <a16:creationId xmlns:a16="http://schemas.microsoft.com/office/drawing/2014/main" id="{FF8583F7-BBD0-469A-ABEE-E33C4A2A3C90}"/>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23e093a0db34406" action="ppaction://hlinksldjump"/>
              </a:rPr>
              <a:t>39. Answer 14 (cont.)</a:t>
            </a:r>
          </a:p>
        </p:txBody>
      </p:sp>
      <p:sp>
        <p:nvSpPr>
          <p:cNvPr id="10" name="interactive-menu-row-8">
            <a:extLst xmlns:a="http://schemas.openxmlformats.org/drawingml/2006/main">
              <a:ext uri="{FF2B5EF4-FFF2-40B4-BE49-F238E27FC236}">
                <a16:creationId xmlns:a16="http://schemas.microsoft.com/office/drawing/2014/main" id="{E150B47A-2711-4AA8-8C8C-74FBFD1E2FCE}"/>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522ab7fb43f4dc6" action="ppaction://hlinksldjump"/>
              </a:rPr>
              <a:t>40. Command words</a:t>
            </a:r>
          </a:p>
        </p:txBody>
      </p:sp>
      <p:sp>
        <p:nvSpPr>
          <p:cNvPr id="11" name="interactive-menu-row-9">
            <a:extLst xmlns:a="http://schemas.openxmlformats.org/drawingml/2006/main">
              <a:ext uri="{FF2B5EF4-FFF2-40B4-BE49-F238E27FC236}">
                <a16:creationId xmlns:a16="http://schemas.microsoft.com/office/drawing/2014/main" id="{3ABA89C7-621F-4B29-A23E-EF9C367B01BF}"/>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56b54cb8c544f08" action="ppaction://hlinksldjump"/>
              </a:rPr>
              <a:t>41. Command words</a:t>
            </a:r>
          </a:p>
        </p:txBody>
      </p:sp>
      <p:sp>
        <p:nvSpPr>
          <p:cNvPr id="12" name="interactive-menu-help">
            <a:extLst xmlns:a="http://schemas.openxmlformats.org/drawingml/2006/main">
              <a:ext uri="{FF2B5EF4-FFF2-40B4-BE49-F238E27FC236}">
                <a16:creationId xmlns:a16="http://schemas.microsoft.com/office/drawing/2014/main" id="{BF4CC4F1-9CEC-4420-B41F-FAF7DC278763}"/>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13" name="interactive-menu-resume">
            <a:extLst xmlns:a="http://schemas.openxmlformats.org/drawingml/2006/main">
              <a:ext uri="{FF2B5EF4-FFF2-40B4-BE49-F238E27FC236}">
                <a16:creationId xmlns:a16="http://schemas.microsoft.com/office/drawing/2014/main" id="{621674D7-ED19-4A21-9656-DD2400D9D173}"/>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95555cc0a405440f" action="ppaction://hlinksldjump"/>
              </a:rPr>
              <a:t>Start lesson</a:t>
            </a:r>
          </a:p>
        </p:txBody>
      </p:sp>
      <p:sp>
        <p:nvSpPr>
          <p:cNvPr id="14" name="interactive-menu-previous">
            <a:extLst xmlns:a="http://schemas.openxmlformats.org/drawingml/2006/main">
              <a:ext uri="{FF2B5EF4-FFF2-40B4-BE49-F238E27FC236}">
                <a16:creationId xmlns:a16="http://schemas.microsoft.com/office/drawing/2014/main" id="{95973709-D224-4D46-88B7-F665486C6BFD}"/>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a8c9867a47304cd4" action="ppaction://hlinksldjump"/>
              </a:rPr>
              <a:t>Previous menu</a:t>
            </a:r>
          </a:p>
        </p:txBody>
      </p:sp>
      <p:sp>
        <p:nvSpPr>
          <p:cNvPr id="15" name="interactive-online-source">
            <a:extLst xmlns:a="http://schemas.openxmlformats.org/drawingml/2006/main">
              <a:ext uri="{FF2B5EF4-FFF2-40B4-BE49-F238E27FC236}">
                <a16:creationId xmlns:a16="http://schemas.microsoft.com/office/drawing/2014/main" id="{2CDC8BAE-1954-4BA1-8A78-0661A302D4BD}"/>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85b235dc1f5246ef"/>
              </a:rPr>
              <a:t>Online lesson</a:t>
            </a:r>
          </a:p>
        </p:txBody>
      </p:sp>
    </p:spTree>
    <p:extLst>
      <p:ext uri="{BB962C8B-B14F-4D97-AF65-F5344CB8AC3E}">
        <p14:creationId xmlns:p14="http://schemas.microsoft.com/office/powerpoint/2010/main" val="2001367840"/>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44</Slides>
  <Notes>41</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Physics III · Midterm Examination</dc:title>
  <dc:subject>University Physics III — Midterm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