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4.xml" ContentType="application/vnd.openxmlformats-officedocument.presentationml.slide+xml"/>
  <Override PartName="/ppt/notesSlides/interactive-notesSlide1.xml" ContentType="application/vnd.openxmlformats-officedocument.presentationml.notesSlide+xml"/>
  <Override PartName="/ppt/slides/slide55.xml" ContentType="application/vnd.openxmlformats-officedocument.presentationml.slide+xml"/>
  <Override PartName="/ppt/notesSlides/interactive-notesSlide2.xml" ContentType="application/vnd.openxmlformats-officedocument.presentationml.notesSlide+xml"/>
  <Override PartName="/ppt/slides/slide56.xml" ContentType="application/vnd.openxmlformats-officedocument.presentationml.slide+xml"/>
  <Override PartName="/ppt/notesSlides/interactive-notesSlide3.xml" ContentType="application/vnd.openxmlformats-officedocument.presentationml.notesSlide+xml"/>
  <Override PartName="/ppt/slides/slide57.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xmlns:r="http://schemas.openxmlformats.org/officeDocument/2006/relationships" id="309" r:id="rIdGioMenu1"/>
    <p:sldId xmlns:r="http://schemas.openxmlformats.org/officeDocument/2006/relationships" id="310" r:id="rIdGioMenu2"/>
    <p:sldId xmlns:r="http://schemas.openxmlformats.org/officeDocument/2006/relationships" id="311" r:id="rIdGioMenu3"/>
    <p:sldId xmlns:r="http://schemas.openxmlformats.org/officeDocument/2006/relationships" id="312"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theme" Target="theme/theme1.xml"/><Relationship Id="rIdGioMenu1" Type="http://schemas.openxmlformats.org/officeDocument/2006/relationships/slide" Target="/ppt/slides/slide54.xml"/><Relationship Id="rIdGioMenu2" Type="http://schemas.openxmlformats.org/officeDocument/2006/relationships/slide" Target="/ppt/slides/slide55.xml"/><Relationship Id="rIdGioMenu3" Type="http://schemas.openxmlformats.org/officeDocument/2006/relationships/slide" Target="/ppt/slides/slide56.xml"/><Relationship Id="rIdGioMenu4" Type="http://schemas.openxmlformats.org/officeDocument/2006/relationships/slide" Target="/ppt/slides/slide57.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91b229a615ac45f2" Type="http://schemas.openxmlformats.org/officeDocument/2006/relationships/slide" Target="/ppt/slides/slide54.xml"/><Relationship Id="Re7d0cd9e08684ea8"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d669237ca7114832" Type="http://schemas.openxmlformats.org/officeDocument/2006/relationships/slide" Target="/ppt/slides/slide55.xml"/><Relationship Id="R3fd8e7ef24d0420c"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063b49d505b748a5" Type="http://schemas.openxmlformats.org/officeDocument/2006/relationships/slide" Target="/ppt/slides/slide56.xml"/><Relationship Id="R7ffb9355791448a0"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e4a63fa3eb3d4760" Type="http://schemas.openxmlformats.org/officeDocument/2006/relationships/slide" Target="/ppt/slides/slide57.xml"/><Relationship Id="Rd9e17809db2544f8"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Each emitted electron absorbs three quanta of 1.55 eV, since 3hν − φ = 0.15 eV and an emission rate proportional to I³ grows by 2³ = 8 when I doubles; energy is exchanged with the light in quanta of hν, but these data do not by themselves prove that the light field is quantised.</a:t>
            </a:r>
          </a:p>
          <a:p>
            <a:pPr marL="0" indent="0">
              <a:buNone/>
            </a:pPr>
            <a:r>
              <a:rPr lang="en-GB" sz="1200" dirty="0"/>
              <a:t>[Distractors] Each photon carries hc/λ = (1240 eV nm)/(800 nm) = 1.55 eV. Two quanta (3.10 eV) cannot free an electron, three leave a maximum kinetic energy of 3(1.55 eV) − 4.50 eV = 0.15 eV, exactly as measured, and four would leave 1.70 eV; independently, a rate proportional to Iⁿ grows by 2ⁿ when I doubles, and 7.9 ± 0.4 corresponds to n between 2.91 and 3.05. Two separate measurements pointing to the same integer is what justifies C. B is tempting because the threshold is usually taught as absolute, but Einstein's equation describes one quantum absorbed by one electron: absorbing several at once needs an enormous photon flux, and the rate of n-quantum absorption scales as Iⁿ, negligible for a lamp and measurable only with intense, focused laser pulses, so nothing in the quantum picture forbids it. A appeals to the heating that intense pulses really do cause, but thermal emission would give an energy spread set by the electron temperature, widening as the intensity rises, and a yield growing exponentially with that temperature, not a fixed cut-off at exactly 3hν − φ and a clean third-power law. D draws the right multiphoton picture and then overclaims: a classical field of frequency ν acting on an electron whose states are quantised also transfers energy only in multiples of hν, because the nth-order response to an oscillating field is resonant only when the energy change is nhν. Like the ordinary photoelectric effect, this experiment establishes that energy is exchanged in quanta of hν; showing that the field itself is quantised takes measurements on the light alone, such as photon antibunching.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0.140 nm</a:t>
            </a:r>
          </a:p>
          <a:p>
            <a:pPr marL="0" indent="0">
              <a:buNone/>
            </a:pPr>
            <a:r>
              <a:rPr lang="en-GB" sz="1200" dirty="0"/>
              <a:t>[Distractors] The neutrons in the peak left the moderator together and keep their speed through elastic scattering, so v = (12.0 m)/(6.00 × 10⁻³ s) = 2.00 × 10³ m s⁻¹ and λ = h/(mₙv) = 1.98 × 10⁻¹⁰ m. A deflection of 90.0° is 2θ, twice the Bragg angle measured from the planes, so θ = 45.0° and d = λ/(2 sin θ) = 1.40 × 10⁻¹⁰ m = 0.140 nm. B takes the deflection of the beam as the Bragg angle, d = λ/(2 sin 90.0°); the angle in 2d sin θ = λ lies between the beam and the planes, and a beam turned through 90° meets the planes at 45°. C drops the factor of 2 from 2d sin θ, counting the extra path of the ray reflected from the deeper plane on the way in but not on the way out. D writes the de Broglie relation with ℏ in place of h, which makes λ 2π times too short and gives a spacing of 0.0223 nm, far smaller than any distance between neighbouring atoms in a solid.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Before the impulse |φ(p)|² = |φ(−p)|², so ⟨p⟩ = 0 even though |u(x)|² is lopsided; immediately afterwards the momentum distribution is the same curve shifted by ℏk₀, while the position density is unchanged.</a:t>
            </a:r>
          </a:p>
          <a:p>
            <a:pPr marL="0" indent="0">
              <a:buNone/>
            </a:pPr>
            <a:r>
              <a:rPr lang="en-GB" sz="1200" dirty="0"/>
              <a:t>[Distractors] Writing φ(p) = (2πℏ)^(−1/2) ∫ u(x)e^(−ipx/ℏ) dx, a real u gives φ(−p) = φ(p)*, so |φ(p)|² is even in p and ⟨p⟩ = 0: a real wavefunction is a superposition in which the components of momentum +p and −p always carry amplitudes of equal size, whatever the shape of u. After the impulse, u(x)e^(ik₀x) transforms to φ(p − ℏk₀), the same distribution translated by ℏk₀, while |u(x)e^(ik₀x)|² = |u(x)|². A reads the lopsided position density into the momentum distribution, but the ground state is stationary, so ⟨p⟩ = m d⟨x⟩/dt = 0, and a real wavefunction carries no probability current. B is the commonest error: a phase factor that varies with x is not a global phase, and although the position density cannot see it, the Born rule applied in the momentum representation uses |φ(p)|², which has moved by ℏk₀. C gets the symmetry condition wrong, since an even u would make φ itself real and even, which is more than |φ(p)|² needs in order to be even, and it gets the shift wrong too: multiplying by a single plane wave translates φ(p) without reshaping it, adding ℏk₀ to ⟨p⟩ and leaving the variance ⟨p²⟩ − ⟨p⟩² unchanged.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0.274</a:t>
            </a:r>
          </a:p>
          <a:p>
            <a:pPr marL="0" indent="0">
              <a:buNone/>
            </a:pPr>
            <a:r>
              <a:rPr lang="en-GB" sz="1200" dirty="0"/>
              <a:t>[Distractors] With x = hf/(k_BT) = (6.626 × 10⁻³⁴ J s)(4.00 × 10⁶ Hz)/[(1.381 × 10⁻²³ J K⁻¹)(6.00 × 10⁻⁴ K)] = 0.320, the Boltzmann weights e^(−(n + ½)x) of the evenly spaced ladder form a geometric series with partition function Z = e^(−x/2)/(1 − e^(−x)), so P₀ = e^(−x/2)/Z = 1 − e^(−x) = 0.274. The zero-point energy multiplies every weight by the same factor e^(−x/2) and cancels. A is e^(−x), the ratio of the populations of n = 1 and n = 0: it is the familiar Boltzmann factor, but it compares two levels instead of giving the share of all the levels that n = 0 holds. C normalises over n = 0 and n = 1 only, as if the motion were a two-level system, giving 1/(1 + e^(−x)); with k_BT about 3.1hf many levels are occupied, and the mean occupation 1/(e^(x) − 1) is 2.65 quanta. D is e^(−x/2), the Boltzmann factor of the zero-point energy alone, taken as a probability without dividing by the partition function.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3ℏ²/4</a:t>
            </a:r>
          </a:p>
          <a:p>
            <a:pPr marL="0" indent="0">
              <a:buNone/>
            </a:pPr>
            <a:r>
              <a:rPr lang="en-GB" sz="1200" dirty="0"/>
              <a:t>[Distractors] Because J² = J_x² + J_y² + J_z² and the state is an eigenstate of both J² and J_z, ⟨J_x²⟩ + ⟨J_y²⟩ = [j(j + 1) − m²]ℏ² = (15/4 − 9/4)ℏ² = 3ℏ²/2, and symmetry under rotation about the z axis shares this equally, giving 3ℏ²/4. B is the classical picture of a vector lying along z. It is ruled out because j(j + 1) exceeds m² for every j &gt; 0, so the angular momentum can never be fully aligned; it would also violate σ_Jx σ_Jy ≥ (ℏ/2)|⟨J_z⟩| = 3ℏ²/4, a bound this state exactly saturates. C is the sum ⟨J_x²⟩ + ⟨J_y²⟩, not yet shared between the two components. D is j(j + 1)ℏ², the whole of ⟨J²⟩ attributed to a single component.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⁴F₃/₂</a:t>
            </a:r>
          </a:p>
          <a:p>
            <a:pPr marL="0" indent="0">
              <a:buNone/>
            </a:pPr>
            <a:r>
              <a:rPr lang="en-GB" sz="1200" dirty="0"/>
              <a:t>[Distractors] The first rule maximises S: three parallel spins give S = 3/2, a quartet. The second then maximises L within that S: with parallel spins the three electrons must occupy different m_l, and the largest sum is 2 + 1 + 0 = 3, an F term. The third rule looks at filling: 3 electrons in a shell that holds 10 is less than half full, so J = |L − S| = 3/2, giving ⁴F₃/₂. A applies the third rule the wrong way round; J = L + S belongs to a shell more than half full. B maximises L before S: m_l = 2, 2, 1 is possible only if two electrons pair their spins, which gives L = 5 but S = 1/2, so it inverts the order of the first two rules. C is the other quartet term of d³, the choice of a candidate who takes the smallest rather than the largest L once S is fixed.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0.85mₑ</a:t>
            </a:r>
          </a:p>
          <a:p>
            <a:pPr marL="0" indent="0">
              <a:buNone/>
            </a:pPr>
            <a:r>
              <a:rPr lang="en-GB" sz="1200" dirty="0"/>
              <a:t>[Distractors] The effective mass comes from the curvature of the band, 1/m* = (1/ℏ²)d²E/dk². At k = 0, d²E/dk² = 2ta², so m* = ℏ²/(2ta²) = 7.7 × 10⁻³¹ kg = 0.85mₑ. A halves this, the result of equating ℏ²k²/(2m*) to 2ta²k² instead of to the ta²k² that the expansion 2t cos(ka) ≈ 2t − ta²k² actually gives. C doubles it, from dropping the factor of 2 in 2t. D has the right magnitude but the sign that belongs at the top of the band, k = ±π/a, where the curvature is negative; near the bottom of the band an electron accelerates along the applied force, as a particle of positive mass does.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3/2⁺</a:t>
            </a:r>
          </a:p>
          <a:p>
            <a:pPr marL="0" indent="0">
              <a:buNone/>
            </a:pPr>
            <a:r>
              <a:rPr lang="en-GB" sz="1200" dirty="0"/>
              <a:t>[Distractors] N = 20 fills the neutron levels through 1d₃/₂, which contributes zero angular momentum. The protons fill 1s₁/₂ (2), 1p₃/₂ (6), 1p₁/₂ (8), 1d₅/₂ (14) and 2s₁/₂ (16), then place 3 of a possible 4 in 1d₃/₂. A single hole in a j level carries the same j as a single particle would, so J = 3/2, and the parity is (−1)^l with l = 2 for a d orbital, giving 3/2⁺. B takes the last completely filled level, 2s₁/₂, as the one that sets the spin. C has the right j but reads the parity from j, or from a p orbital, instead of from l = 2. D places the odd proton in 1f₇/₂, a level that begins to fill only beyond 20; it is the prediction for a nucleus with one nucleon outside a closed shell of 20, such as ⁴¹Ca, not for ³⁹K.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0.548 GeV</a:t>
            </a:r>
          </a:p>
          <a:p>
            <a:pPr marL="0" indent="0">
              <a:buNone/>
            </a:pPr>
            <a:r>
              <a:rPr lang="en-GB" sz="1200" dirty="0"/>
              <a:t>[Distractors] The rest energy is the invariant mass of the photon pair, the same in every frame: (Mc²)² = (E₁ + E₂)² − (p₁c + p₂c)⋅(p₁c + p₂c), and with |p₁c| = E₁ and |p₂c| = E₂ for massless photons this reduces to (Mc²)² = 2E₁E₂(1 − cos θ) = 2(1.50 GeV)(0.500 GeV)(1 − cos 36.9°) = 0.300 GeV², so Mc² = 0.548 GeV, the rest energy of the η meson. A adds the two photon energies, which gives the meson's energy in the laboratory rather than its rest energy; the two differ because the meson was moving, with momentum 1.92 GeV/c. B has the wrong sign on the cross term: (p₁c + p₂c)⋅(p₁c + p₂c) = E₁² + E₂² + 2E₁E₂ cos θ, and because this is subtracted from the energy squared the invariant contains 1 − cos θ, not 1 + cos θ. C drops the factor of 2 from the cross term 2p₁⋅p₂, which leaves the result too small by a factor of √2.</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All models in which each outcome is fixed by variables carried locally from the source, independent of the settings, are excluded; the correlations still cannot be used to send a signal faster than light, and non-local hidden-variable models are not excluded.</a:t>
            </a:r>
          </a:p>
          <a:p>
            <a:pPr marL="0" indent="0">
              <a:buNone/>
            </a:pPr>
            <a:r>
              <a:rPr lang="en-GB" sz="1200" dirty="0"/>
              <a:t>[Distractors] Any model whose outcomes are fixed by local variables that do not depend on the settings obeys |S| ≤ 2, so a value 35 standard deviations above 2, with the locality and detection loopholes closed as the stem describes, excludes that whole class; quantum mechanics predicts 2√2 ≈ 2.83 for a maximally entangled pair at the optimal settings. The violation itself does not prove that signalling is impossible; C says only that these correlations give no means of signalling, because each station's own statistics are independent of the distant setting. A is the most common over-reading: the outcome statistics at either station alone do not depend on the distant setting, so the correlation appears only when the two records are brought together through an ordinary channel. B over-claims: the violation rules out locality combined with predetermined outcomes, not hidden variables as such, and non-local hidden-variable theories of the Bohmian kind reproduce the quantum predictions for this experiment. D inverts the physics: mixing in noise lowers S towards and below 2, and it is the pure maximally entangled state that gives the largest value.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describe an outer electron being excited and falling back are describing optical fluorescence. An X-ray line needs an inner-shell vacancy, which is why its energy identifies the element almost independently of its chemical state.</a:t>
            </a:r>
          </a:p>
          <a:p>
            <a:pPr marL="0" indent="0">
              <a:buNone/>
            </a:pPr>
            <a:r>
              <a:rPr lang="en-GB" sz="1200" dirty="0"/>
              <a:t>[Examiner note (b)] Dividing an energy in keV by 13.6 eV without converting gives Z ≈ 1.9 for both lines. That both answers land within 0.1 of an integer is itself the check that the units are right.</a:t>
            </a:r>
          </a:p>
          <a:p>
            <a:pPr marL="0" indent="0">
              <a:buNone/>
            </a:pPr>
            <a:r>
              <a:rPr lang="en-GB" sz="1200" dirty="0"/>
              <a:t>[Examiner note (c)] The error to catch is crediting the screening to the ejected electron. That electron has left the atom; it is the 1s electron left behind, inside the orbit of the electron that jumps, that reduces the charge it sees.</a:t>
            </a:r>
          </a:p>
          <a:p>
            <a:pPr marL="0" indent="0">
              <a:buNone/>
            </a:pPr>
            <a:r>
              <a:rPr lang="en-GB" sz="1200" dirty="0"/>
              <a:t>[Examiner note (d)] The discriminating step is to use the precision shown in (b) as the test. A model that places two lines within 0.1 of an integer cannot then be stretched to accept Z = 30.5, and the 7% misfit for Kβ is a statement about screening, not a failure of the identification.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describe an outer electron being excited and falling back are describing optical fluorescence. An X-ray line needs an inner-shell vacancy, which is why its energy identifies the element almost independently of its chemical state.</a:t>
            </a:r>
          </a:p>
          <a:p>
            <a:pPr marL="0" indent="0">
              <a:buNone/>
            </a:pPr>
            <a:r>
              <a:rPr lang="en-GB" sz="1200" dirty="0"/>
              <a:t>[Examiner note (b)] Dividing an energy in keV by 13.6 eV without converting gives Z ≈ 1.9 for both lines. That both answers land within 0.1 of an integer is itself the check that the units are right.</a:t>
            </a:r>
          </a:p>
          <a:p>
            <a:pPr marL="0" indent="0">
              <a:buNone/>
            </a:pPr>
            <a:r>
              <a:rPr lang="en-GB" sz="1200" dirty="0"/>
              <a:t>[Examiner note (c)] The error to catch is crediting the screening to the ejected electron. That electron has left the atom; it is the 1s electron left behind, inside the orbit of the electron that jumps, that reduces the charge it sees.</a:t>
            </a:r>
          </a:p>
          <a:p>
            <a:pPr marL="0" indent="0">
              <a:buNone/>
            </a:pPr>
            <a:r>
              <a:rPr lang="en-GB" sz="1200" dirty="0"/>
              <a:t>[Examiner note (d)] The discriminating step is to use the precision shown in (b) as the test. A model that places two lines within 0.1 of an integer cannot then be stretched to accept Z = 30.5, and the 7% misfit for Kβ is a statement about screening, not a failure of the identification.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Converting 10.0 μm and then forgetting to square it, or taking the gap as E₂ = 4E₁ instead of E₂ − E₁ = 3E₁, are the slips this part is set to catch. At T itself the atom would still be found in an excited state about 30% of the time, which is why a single atom in a box this size has to be cooled well below 10 nK before its ground state can be prepared reliably.</a:t>
            </a:r>
          </a:p>
          <a:p>
            <a:pPr marL="0" indent="0">
              <a:buNone/>
            </a:pPr>
            <a:r>
              <a:rPr lang="en-GB" sz="1200" dirty="0"/>
              <a:t>[Examiner note (b)] Candidates who reason that the density has not changed, and so the atom must still be in its ground state, miss that P₁ = 0 exactly. The symmetry argument does the work: without it every overlap has to be integrated separately and the zeros look like accidents.</a:t>
            </a:r>
          </a:p>
          <a:p>
            <a:pPr marL="0" indent="0">
              <a:buNone/>
            </a:pPr>
            <a:r>
              <a:rPr lang="en-GB" sz="1200" dirty="0"/>
              <a:t>[Examiner note (c)] Reasoning from the density alone leads to the answer that a pure change of phase does nothing. The relative phase between parts of a wavefunction is physical: it decides which stationary states are present, and so how the state evolves.</a:t>
            </a:r>
          </a:p>
          <a:p>
            <a:pPr marL="0" indent="0">
              <a:buNone/>
            </a:pPr>
            <a:r>
              <a:rPr lang="en-GB" sz="1200" dirty="0"/>
              <a:t>[Examiner note (d)] Predicting that finite walls merely lower the levels a little misses both effects that matter here: parity, which a symmetric finite well preserves exactly, and the unbound states above V₀, which a sharp step in the wavefunction always populates.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Converting 10.0 μm and then forgetting to square it, or taking the gap as E₂ = 4E₁ instead of E₂ − E₁ = 3E₁, are the slips this part is set to catch. At T itself the atom would still be found in an excited state about 30% of the time, which is why a single atom in a box this size has to be cooled well below 10 nK before its ground state can be prepared reliably.</a:t>
            </a:r>
          </a:p>
          <a:p>
            <a:pPr marL="0" indent="0">
              <a:buNone/>
            </a:pPr>
            <a:r>
              <a:rPr lang="en-GB" sz="1200" dirty="0"/>
              <a:t>[Examiner note (b)] Candidates who reason that the density has not changed, and so the atom must still be in its ground state, miss that P₁ = 0 exactly. The symmetry argument does the work: without it every overlap has to be integrated separately and the zeros look like accidents.</a:t>
            </a:r>
          </a:p>
          <a:p>
            <a:pPr marL="0" indent="0">
              <a:buNone/>
            </a:pPr>
            <a:r>
              <a:rPr lang="en-GB" sz="1200" dirty="0"/>
              <a:t>[Examiner note (c)] Reasoning from the density alone leads to the answer that a pure change of phase does nothing. The relative phase between parts of a wavefunction is physical: it decides which stationary states are present, and so how the state evolves.</a:t>
            </a:r>
          </a:p>
          <a:p>
            <a:pPr marL="0" indent="0">
              <a:buNone/>
            </a:pPr>
            <a:r>
              <a:rPr lang="en-GB" sz="1200" dirty="0"/>
              <a:t>[Examiner note (d)] Predicting that finite walls merely lower the levels a little misses both effects that matter here: parity, which a symmetric finite well preserves exactly, and the unbound states above V₀, which a sharp step in the wavefunction always populates.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g_s = 2 is what separates the anomalous Zeeman effect from the normal one. A candidate who sets g_s = 1 obtains g_J = 1 for every level and predicts the normal triplet for an alkali line, which is exactly what is not observed.</a:t>
            </a:r>
          </a:p>
          <a:p>
            <a:pPr marL="0" indent="0">
              <a:buNone/>
            </a:pPr>
            <a:r>
              <a:rPr lang="en-GB" sz="1200" dirty="0"/>
              <a:t>[Examiner note (b)] The frequent error is to use one g factor for both levels, which collapses the pattern into the normal triplet. The upper and lower levels shift by different amounts, and each component's shift is their difference.</a:t>
            </a:r>
          </a:p>
          <a:p>
            <a:pPr marL="0" indent="0">
              <a:buNone/>
            </a:pPr>
            <a:r>
              <a:rPr lang="en-GB" sz="1200" dirty="0"/>
              <a:t>[Examiner note (c)] Whether a field is weak or strong is a comparison, not a property of the field. The same 0.500 T is 250 times too weak to disturb potassium's spin-orbit coupling and comparable with lithium's.</a:t>
            </a:r>
          </a:p>
          <a:p>
            <a:pPr marL="0" indent="0">
              <a:buNone/>
            </a:pPr>
            <a:r>
              <a:rPr lang="en-GB" sz="1200" dirty="0"/>
              <a:t>[Examiner note (d)] Candidates who classify by field strength alone give the same answer for both atoms. Which quantum numbers are good is decided by which interaction is larger, and for lithium at this field neither dominates.</a:t>
            </a:r>
          </a:p>
          <a:p>
            <a:pPr marL="0" indent="0">
              <a:buNone/>
            </a:pPr>
            <a:r>
              <a:rPr lang="en-GB" sz="1200" dirty="0"/>
              <a:t>[Examiner note (e)] The error is to keep the Landé g factors at high field. Once spin and orbit decouple g_J describes nothing; each state's shift is (m_l + 2m_s)μ_B B, and the rule Δm_s = 0 does the rest.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g_s = 2 is what separates the anomalous Zeeman effect from the normal one. A candidate who sets g_s = 1 obtains g_J = 1 for every level and predicts the normal triplet for an alkali line, which is exactly what is not observed.</a:t>
            </a:r>
          </a:p>
          <a:p>
            <a:pPr marL="0" indent="0">
              <a:buNone/>
            </a:pPr>
            <a:r>
              <a:rPr lang="en-GB" sz="1200" dirty="0"/>
              <a:t>[Examiner note (b)] The frequent error is to use one g factor for both levels, which collapses the pattern into the normal triplet. The upper and lower levels shift by different amounts, and each component's shift is their difference.</a:t>
            </a:r>
          </a:p>
          <a:p>
            <a:pPr marL="0" indent="0">
              <a:buNone/>
            </a:pPr>
            <a:r>
              <a:rPr lang="en-GB" sz="1200" dirty="0"/>
              <a:t>[Examiner note (c)] Whether a field is weak or strong is a comparison, not a property of the field. The same 0.500 T is 250 times too weak to disturb potassium's spin-orbit coupling and comparable with lithium's.</a:t>
            </a:r>
          </a:p>
          <a:p>
            <a:pPr marL="0" indent="0">
              <a:buNone/>
            </a:pPr>
            <a:r>
              <a:rPr lang="en-GB" sz="1200" dirty="0"/>
              <a:t>[Examiner note (d)] Candidates who classify by field strength alone give the same answer for both atoms. Which quantum numbers are good is decided by which interaction is larger, and for lithium at this field neither dominates.</a:t>
            </a:r>
          </a:p>
          <a:p>
            <a:pPr marL="0" indent="0">
              <a:buNone/>
            </a:pPr>
            <a:r>
              <a:rPr lang="en-GB" sz="1200" dirty="0"/>
              <a:t>[Examiner note (e)] The error is to keep the Landé g factors at high field. Once spin and orbit decouple g_J describes nothing; each state's shift is (m_l + 2m_s)μ_B B, and the rule Δm_s = 0 does the rest.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Checking only the total lepton number Lₑ + L_μ + L_τ leaves τ⁻ → e⁻γ allowed. It is the separate family numbers that forbid it, and searches for that decay are searches for exactly this violation.</a:t>
            </a:r>
          </a:p>
          <a:p>
            <a:pPr marL="0" indent="0">
              <a:buNone/>
            </a:pPr>
            <a:r>
              <a:rPr lang="en-GB" sz="1200" dirty="0"/>
              <a:t>[Examiner note (b)] A Z⁰ exchange cannot turn a charged lepton into a neutrino, since charge would not balance at the vertex. The rate going as g_W⁴ rather than g_W² is the step most often missed.</a:t>
            </a:r>
          </a:p>
          <a:p>
            <a:pPr marL="0" indent="0">
              <a:buNone/>
            </a:pPr>
            <a:r>
              <a:rPr lang="en-GB" sz="1200" dirty="0"/>
              <a:t>[Examiner note (c)] The m⁵ law is why a lepton 16.8 times heavier opens each such channel about 1.3 × 10⁶ times faster. The argument holds only while the final-state masses are negligible, which is true for τ → eν̄ν and μ → eν̄ν alike.</a:t>
            </a:r>
          </a:p>
          <a:p>
            <a:pPr marL="0" indent="0">
              <a:buNone/>
            </a:pPr>
            <a:r>
              <a:rPr lang="en-GB" sz="1200" dirty="0"/>
              <a:t>[Examiner note (d)] Omitting the branching fraction gives 1.6 × 10⁻¹² s, more than five times too long. The τ is heavy enough to decay into muons and hadrons as well, and every extra channel shortens its life.</a:t>
            </a:r>
          </a:p>
          <a:p>
            <a:pPr marL="0" indent="0">
              <a:buNone/>
            </a:pPr>
            <a:r>
              <a:rPr lang="en-GB" sz="1200" dirty="0"/>
              <a:t>[Examiner note (e)] Counting the quark channel once gives B_e ≈ 1/3. The factor of three from colour, confirmed by the measured branching fraction, is the same factor that appears in the R ratio.</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Checking only the total lepton number Lₑ + L_μ + L_τ leaves τ⁻ → e⁻γ allowed. It is the separate family numbers that forbid it, and searches for that decay are searches for exactly this violation.</a:t>
            </a:r>
          </a:p>
          <a:p>
            <a:pPr marL="0" indent="0">
              <a:buNone/>
            </a:pPr>
            <a:r>
              <a:rPr lang="en-GB" sz="1200" dirty="0"/>
              <a:t>[Examiner note (b)] A Z⁰ exchange cannot turn a charged lepton into a neutrino, since charge would not balance at the vertex. The rate going as g_W⁴ rather than g_W² is the step most often missed.</a:t>
            </a:r>
          </a:p>
          <a:p>
            <a:pPr marL="0" indent="0">
              <a:buNone/>
            </a:pPr>
            <a:r>
              <a:rPr lang="en-GB" sz="1200" dirty="0"/>
              <a:t>[Examiner note (c)] The m⁵ law is why a lepton 16.8 times heavier opens each such channel about 1.3 × 10⁶ times faster. The argument holds only while the final-state masses are negligible, which is true for τ → eν̄ν and μ → eν̄ν alike.</a:t>
            </a:r>
          </a:p>
          <a:p>
            <a:pPr marL="0" indent="0">
              <a:buNone/>
            </a:pPr>
            <a:r>
              <a:rPr lang="en-GB" sz="1200" dirty="0"/>
              <a:t>[Examiner note (d)] Omitting the branching fraction gives 1.6 × 10⁻¹² s, more than five times too long. The τ is heavy enough to decay into muons and hadrons as well, and every extra channel shortens its life.</a:t>
            </a:r>
          </a:p>
          <a:p>
            <a:pPr marL="0" indent="0">
              <a:buNone/>
            </a:pPr>
            <a:r>
              <a:rPr lang="en-GB" sz="1200" dirty="0"/>
              <a:t>[Examiner note (e)] Counting the quark channel once gives B_e ≈ 1/3. The factor of three from colour, confirmed by the measured branching fraction, is the same factor that appears in the R ratio.</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Atomic masses balance the electrons, 84 = 82 + 2. Subtracting electron masses on one side only shifts Q by about 1 MeV, which in a barrier exponent changes the half-life by many orders of magnitude.</a:t>
            </a:r>
          </a:p>
          <a:p>
            <a:pPr marL="0" indent="0">
              <a:buNone/>
            </a:pPr>
            <a:r>
              <a:rPr lang="en-GB" sz="1200" dirty="0"/>
              <a:t>[Examiner note (b)] The barrier is thick because Q is only a fifth of the 26 MeV Coulomb energy at R. Candidates who take b to be close to R have not used V(b) = Q, and a thin barrier could never produce half-lives spanning twenty orders of magnitude.</a:t>
            </a:r>
          </a:p>
          <a:p>
            <a:pPr marL="0" indent="0">
              <a:buNone/>
            </a:pPr>
            <a:r>
              <a:rPr lang="en-GB" sz="1200" dirty="0"/>
              <a:t>[Examiner note (c)] The algebra turns on substituting b = Z_dZ_ααℏc/Q inside √(R/b). Candidates who treat b as a fixed length miss that the second term is independent of Q, which is what lets the prediction in (d) proceed without R.</a:t>
            </a:r>
          </a:p>
          <a:p>
            <a:pPr marL="0" indent="0">
              <a:buNone/>
            </a:pPr>
            <a:r>
              <a:rPr lang="en-GB" sz="1200" dirty="0"/>
              <a:t>[Examiner note (d)] The exponent is so sensitive that an error of 0.1 MeV in the Q value of ²¹⁰Po alone changes the predicted ratio by a factor of nearly 4. Carry Q to at least three significant figures throughout.</a:t>
            </a:r>
          </a:p>
          <a:p>
            <a:pPr marL="0" indent="0">
              <a:buNone/>
            </a:pPr>
            <a:r>
              <a:rPr lang="en-GB" sz="1200" dirty="0"/>
              <a:t>[Examiner note (e)] Calling a factor of five a failure ignores the ten orders of magnitude the model spans. Calling it a success without saying what the model omits is not an evaluation either.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Atomic masses balance the electrons, 84 = 82 + 2. Subtracting electron masses on one side only shifts Q by about 1 MeV, which in a barrier exponent changes the half-life by many orders of magnitude.</a:t>
            </a:r>
          </a:p>
          <a:p>
            <a:pPr marL="0" indent="0">
              <a:buNone/>
            </a:pPr>
            <a:r>
              <a:rPr lang="en-GB" sz="1200" dirty="0"/>
              <a:t>[Examiner note (b)] The barrier is thick because Q is only a fifth of the 26 MeV Coulomb energy at R. Candidates who take b to be close to R have not used V(b) = Q, and a thin barrier could never produce half-lives spanning twenty orders of magnitude.</a:t>
            </a:r>
          </a:p>
          <a:p>
            <a:pPr marL="0" indent="0">
              <a:buNone/>
            </a:pPr>
            <a:r>
              <a:rPr lang="en-GB" sz="1200" dirty="0"/>
              <a:t>[Examiner note (c)] The algebra turns on substituting b = Z_dZ_ααℏc/Q inside √(R/b). Candidates who treat b as a fixed length miss that the second term is independent of Q, which is what lets the prediction in (d) proceed without R.</a:t>
            </a:r>
          </a:p>
          <a:p>
            <a:pPr marL="0" indent="0">
              <a:buNone/>
            </a:pPr>
            <a:r>
              <a:rPr lang="en-GB" sz="1200" dirty="0"/>
              <a:t>[Examiner note (d)] The exponent is so sensitive that an error of 0.1 MeV in the Q value of ²¹⁰Po alone changes the predicted ratio by a factor of nearly 4. Carry Q to at least three significant figures throughout.</a:t>
            </a:r>
          </a:p>
          <a:p>
            <a:pPr marL="0" indent="0">
              <a:buNone/>
            </a:pPr>
            <a:r>
              <a:rPr lang="en-GB" sz="1200" dirty="0"/>
              <a:t>[Examiner note (e)] Calling a factor of five a failure ignores the ten orders of magnitude the model spans. Calling it a success without saying what the model omits is not an evaluation either.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a single γ for the whole trip, or one built from the average speed, is the error this part catches. Proper time accumulates leg by leg along the worldline.</a:t>
            </a:r>
          </a:p>
          <a:p>
            <a:pPr marL="0" indent="0">
              <a:buNone/>
            </a:pPr>
            <a:r>
              <a:rPr lang="en-GB" sz="1200" dirty="0"/>
              <a:t>[Examiner note (b)] The trap is the sign of v in S″. Using +0.800c puts the station clock at 2.60 y just after the turnaround, earlier than just before it, and no account of the return leg can then be reconciled with 8.75 y.</a:t>
            </a:r>
          </a:p>
          <a:p>
            <a:pPr marL="0" indent="0">
              <a:buNone/>
            </a:pPr>
            <a:r>
              <a:rPr lang="en-GB" sz="1200" dirty="0"/>
              <a:t>[Examiner note (c)] Candidates who apply time dilation to the station clock on both legs and stop there get 4.55 y and conclude that the station ages less than the probe. The missing 4.20 y is the change of simultaneity at the turnaround.</a:t>
            </a:r>
          </a:p>
          <a:p>
            <a:pPr marL="0" indent="0">
              <a:buNone/>
            </a:pPr>
            <a:r>
              <a:rPr lang="en-GB" sz="1200" dirty="0"/>
              <a:t>[Examiner note (d)] Acceleration is needed to break the symmetry but does not set the size of the effect. A candidate who cannot say where the 2.50 y comes from without mentioning acceleration has not separated the two.</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a single γ for the whole trip, or one built from the average speed, is the error this part catches. Proper time accumulates leg by leg along the worldline.</a:t>
            </a:r>
          </a:p>
          <a:p>
            <a:pPr marL="0" indent="0">
              <a:buNone/>
            </a:pPr>
            <a:r>
              <a:rPr lang="en-GB" sz="1200" dirty="0"/>
              <a:t>[Examiner note (b)] The trap is the sign of v in S″. Using +0.800c puts the station clock at 2.60 y just after the turnaround, earlier than just before it, and no account of the return leg can then be reconciled with 8.75 y.</a:t>
            </a:r>
          </a:p>
          <a:p>
            <a:pPr marL="0" indent="0">
              <a:buNone/>
            </a:pPr>
            <a:r>
              <a:rPr lang="en-GB" sz="1200" dirty="0"/>
              <a:t>[Examiner note (c)] Candidates who apply time dilation to the station clock on both legs and stop there get 4.55 y and conclude that the station ages less than the probe. The missing 4.20 y is the change of simultaneity at the turnaround.</a:t>
            </a:r>
          </a:p>
          <a:p>
            <a:pPr marL="0" indent="0">
              <a:buNone/>
            </a:pPr>
            <a:r>
              <a:rPr lang="en-GB" sz="1200" dirty="0"/>
              <a:t>[Examiner note (d)] Acceleration is needed to break the symmetry but does not set the size of the effect. A candidate who cannot say where the 2.50 y comes from without mentioning acceleration has not separated the two.</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plot ln nᵢ against 1/T without dividing by T^(3/2) are the subject of part (d). The linearisation must isolate a term that is exactly linear in 1/T.</a:t>
            </a:r>
          </a:p>
          <a:p>
            <a:pPr marL="0" indent="0">
              <a:buNone/>
            </a:pPr>
            <a:r>
              <a:rPr lang="en-GB" sz="1200" dirty="0"/>
              <a:t>[Examiner note (b)] Using log₁₀ in place of ln with E_g = −2k × gradient understates the gap by a factor of 2.30. Checking the scatter about the line against the stated ±3% is what shows the model fits.</a:t>
            </a:r>
          </a:p>
          <a:p>
            <a:pPr marL="0" indent="0">
              <a:buNone/>
            </a:pPr>
            <a:r>
              <a:rPr lang="en-GB" sz="1200" dirty="0"/>
              <a:t>[Examiner note (c)] Candidates who add the two 3% uncertainties linearly obtain 0.008 eV, which is acceptable if that assumption is stated. What matters is the size: a few meV, far smaller than the effects in (d) and (e).</a:t>
            </a:r>
          </a:p>
          <a:p>
            <a:pPr marL="0" indent="0">
              <a:buNone/>
            </a:pPr>
            <a:r>
              <a:rPr lang="en-GB" sz="1200" dirty="0"/>
              <a:t>[Examiner note (d)] The discriminating step is recognising that the 0.10 eV difference is systematic and nearly twenty times the random uncertainty. A slowly varying power of T is invisible by eye on a logarithmic plot and still shifts the gap by 13%.</a:t>
            </a:r>
          </a:p>
          <a:p>
            <a:pPr marL="0" indent="0">
              <a:buNone/>
            </a:pPr>
            <a:r>
              <a:rPr lang="en-GB" sz="1200" dirty="0"/>
              <a:t>[Examiner note (e)] Candidates who put the 0.12 eV difference down to experimental error have not compared it with the ±0.005 eV found in (c). The transport fit and the optical edge measure different things, and together they determine both E_g0 and β.</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plot ln nᵢ against 1/T without dividing by T^(3/2) are the subject of part (d). The linearisation must isolate a term that is exactly linear in 1/T.</a:t>
            </a:r>
          </a:p>
          <a:p>
            <a:pPr marL="0" indent="0">
              <a:buNone/>
            </a:pPr>
            <a:r>
              <a:rPr lang="en-GB" sz="1200" dirty="0"/>
              <a:t>[Examiner note (b)] Using log₁₀ in place of ln with E_g = −2k × gradient understates the gap by a factor of 2.30. Checking the scatter about the line against the stated ±3% is what shows the model fits.</a:t>
            </a:r>
          </a:p>
          <a:p>
            <a:pPr marL="0" indent="0">
              <a:buNone/>
            </a:pPr>
            <a:r>
              <a:rPr lang="en-GB" sz="1200" dirty="0"/>
              <a:t>[Examiner note (c)] Candidates who add the two 3% uncertainties linearly obtain 0.008 eV, which is acceptable if that assumption is stated. What matters is the size: a few meV, far smaller than the effects in (d) and (e).</a:t>
            </a:r>
          </a:p>
          <a:p>
            <a:pPr marL="0" indent="0">
              <a:buNone/>
            </a:pPr>
            <a:r>
              <a:rPr lang="en-GB" sz="1200" dirty="0"/>
              <a:t>[Examiner note (d)] The discriminating step is recognising that the 0.10 eV difference is systematic and nearly twenty times the random uncertainty. A slowly varying power of T is invisible by eye on a logarithmic plot and still shifts the gap by 13%.</a:t>
            </a:r>
          </a:p>
          <a:p>
            <a:pPr marL="0" indent="0">
              <a:buNone/>
            </a:pPr>
            <a:r>
              <a:rPr lang="en-GB" sz="1200" dirty="0"/>
              <a:t>[Examiner note (e)] Candidates who put the 0.12 eV difference down to experimental error have not compared it with the ±0.005 eV found in (c). The transport fit and the optical edge measure different things, and together they determine both E_g0 and β.</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Rejecting u ∝ r^(−l) by saying only that it diverges misses the l = 0 case, where R = 1/r is still square-integrable. There the solution fails the Schrödinger equation itself, since ∇²(1/r) is a delta function.</a:t>
            </a:r>
          </a:p>
          <a:p>
            <a:pPr marL="0" indent="0">
              <a:buNone/>
            </a:pPr>
            <a:r>
              <a:rPr lang="en-GB" sz="1200" dirty="0"/>
              <a:t>[Examiner note (b)] The 1/r balance is the quantisation condition. A candidate who fixes κ from the constant terms alone and leaves the 1/r terms unbalanced has a trial function, not a solution, and no discrete spectrum.</a:t>
            </a:r>
          </a:p>
          <a:p>
            <a:pPr marL="0" indent="0">
              <a:buNone/>
            </a:pPr>
            <a:r>
              <a:rPr lang="en-GB" sz="1200" dirty="0"/>
              <a:t>[Examiner note (c)] Multiplying |u|² by a further r² counts the Jacobian twice and moves the peak to n(n + 1)a_μ/Z. The r² is already inside u = rR.</a:t>
            </a:r>
          </a:p>
          <a:p>
            <a:pPr marL="0" indent="0">
              <a:buNone/>
            </a:pPr>
            <a:r>
              <a:rPr lang="en-GB" sz="1200" dirty="0"/>
              <a:t>[Examiner note (d)] Omitting the reduced-mass correction shifts the frequency by about 30 MHz, a 0.05% error that a microwave measurement resolves easily.</a:t>
            </a:r>
          </a:p>
          <a:p>
            <a:pPr marL="0" indent="0">
              <a:buNone/>
            </a:pPr>
            <a:r>
              <a:rPr lang="en-GB" sz="1200" dirty="0"/>
              <a:t>[Examiner note (e)] Applying a selection rule to n instead of to l lists every n′ &lt; 50. In hydrogen Δn is unrestricted; it is the constraint l′ ≤ n′ − 1 that leaves a single channel.</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Rejecting u ∝ r^(−l) by saying only that it diverges misses the l = 0 case, where R = 1/r is still square-integrable. There the solution fails the Schrödinger equation itself, since ∇²(1/r) is a delta function.</a:t>
            </a:r>
          </a:p>
          <a:p>
            <a:pPr marL="0" indent="0">
              <a:buNone/>
            </a:pPr>
            <a:r>
              <a:rPr lang="en-GB" sz="1200" dirty="0"/>
              <a:t>[Examiner note (b)] The 1/r balance is the quantisation condition. A candidate who fixes κ from the constant terms alone and leaves the 1/r terms unbalanced has a trial function, not a solution, and no discrete spectrum.</a:t>
            </a:r>
          </a:p>
          <a:p>
            <a:pPr marL="0" indent="0">
              <a:buNone/>
            </a:pPr>
            <a:r>
              <a:rPr lang="en-GB" sz="1200" dirty="0"/>
              <a:t>[Examiner note (c)] Multiplying |u|² by a further r² counts the Jacobian twice and moves the peak to n(n + 1)a_μ/Z. The r² is already inside u = rR.</a:t>
            </a:r>
          </a:p>
          <a:p>
            <a:pPr marL="0" indent="0">
              <a:buNone/>
            </a:pPr>
            <a:r>
              <a:rPr lang="en-GB" sz="1200" dirty="0"/>
              <a:t>[Examiner note (d)] Omitting the reduced-mass correction shifts the frequency by about 30 MHz, a 0.05% error that a microwave measurement resolves easily.</a:t>
            </a:r>
          </a:p>
          <a:p>
            <a:pPr marL="0" indent="0">
              <a:buNone/>
            </a:pPr>
            <a:r>
              <a:rPr lang="en-GB" sz="1200" dirty="0"/>
              <a:t>[Examiner note (e)] Applying a selection rule to n instead of to l lists every n′ &lt; 50. In hydrogen Δn is unrestricted; it is the constraint l′ ≤ n′ − 1 that leaves a single channel.</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hold ρ constant while the sphere grows lose the a⁻³ dilution, and with it the content of the derivation. The shell theorem is what makes the choice of origin irrelevant.</a:t>
            </a:r>
          </a:p>
          <a:p>
            <a:pPr marL="0" indent="0">
              <a:buNone/>
            </a:pPr>
            <a:r>
              <a:rPr lang="en-GB" sz="1200" dirty="0"/>
              <a:t>[Examiner note (b)] Mixing kilometres in the speed with metres in the megaparsec leaves H₀ a thousand times too small and ρ_c a million times too small.</a:t>
            </a:r>
          </a:p>
          <a:p>
            <a:pPr marL="0" indent="0">
              <a:buNone/>
            </a:pPr>
            <a:r>
              <a:rPr lang="en-GB" sz="1200" dirty="0"/>
              <a:t>[Examiner note (c)] Quoting 1/H₀ = 14.5 Gyr as the age assumes the expansion rate has never changed. A decelerating universe was expanding faster in the past, and so is younger than 1/H₀.</a:t>
            </a:r>
          </a:p>
          <a:p>
            <a:pPr marL="0" indent="0">
              <a:buNone/>
            </a:pPr>
            <a:r>
              <a:rPr lang="en-GB" sz="1200" dirty="0"/>
              <a:t>[Examiner note (d)] An age younger than the oldest stars is a contradiction, not a tension. The discriminating answer names what must change, and checks that lowering H₀ to fit would conflict with its measurement.</a:t>
            </a:r>
          </a:p>
          <a:p>
            <a:pPr marL="0" indent="0">
              <a:buNone/>
            </a:pPr>
            <a:r>
              <a:rPr lang="en-GB" sz="1200" dirty="0"/>
              <a:t>[Examiner note (e)] Using a = 1/z is a negligible error at z = 1090 but a factor of two at z = 1. Redshift measures the stretch of wavelengths, λ_obs/λ_emit = 1 + z = 1/a.</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hold ρ constant while the sphere grows lose the a⁻³ dilution, and with it the content of the derivation. The shell theorem is what makes the choice of origin irrelevant.</a:t>
            </a:r>
          </a:p>
          <a:p>
            <a:pPr marL="0" indent="0">
              <a:buNone/>
            </a:pPr>
            <a:r>
              <a:rPr lang="en-GB" sz="1200" dirty="0"/>
              <a:t>[Examiner note (b)] Mixing kilometres in the speed with metres in the megaparsec leaves H₀ a thousand times too small and ρ_c a million times too small.</a:t>
            </a:r>
          </a:p>
          <a:p>
            <a:pPr marL="0" indent="0">
              <a:buNone/>
            </a:pPr>
            <a:r>
              <a:rPr lang="en-GB" sz="1200" dirty="0"/>
              <a:t>[Examiner note (c)] Quoting 1/H₀ = 14.5 Gyr as the age assumes the expansion rate has never changed. A decelerating universe was expanding faster in the past, and so is younger than 1/H₀.</a:t>
            </a:r>
          </a:p>
          <a:p>
            <a:pPr marL="0" indent="0">
              <a:buNone/>
            </a:pPr>
            <a:r>
              <a:rPr lang="en-GB" sz="1200" dirty="0"/>
              <a:t>[Examiner note (d)] An age younger than the oldest stars is a contradiction, not a tension. The discriminating answer names what must change, and checks that lowering H₀ to fit would conflict with its measurement.</a:t>
            </a:r>
          </a:p>
          <a:p>
            <a:pPr marL="0" indent="0">
              <a:buNone/>
            </a:pPr>
            <a:r>
              <a:rPr lang="en-GB" sz="1200" dirty="0"/>
              <a:t>[Examiner note (e)] Using a = 1/z is a negligible error at z = 1090 but a factor of two at z = 1. Redshift measures the stretch of wavelengths, λ_obs/λ_emit = 1 + z = 1/a.</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e1fc6ae30eb040df"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7ea22d0709c54084"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78a5a2c2cd634095"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7637c8f0b07041eb"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27c331db25ec47ba"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5a50763946e94c62"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89F312A-E4D9-49C7-B118-5D0B9487CC1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681E9BF-7307-4B78-808D-2C292CBEACF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F633913-4861-4BF6-987F-7DDF9C11F79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C7A7510-F3DE-4FC0-AFC3-C433F9C5FF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A7DAF66-436A-4E9A-9915-1B5D034D887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660B965-58DB-4C34-8337-034F3016BD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7243B12-6D6A-4153-A6EE-5E6AB072547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855A6B7-0FCC-4E53-BC23-612E523B7D8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2C2A725-066D-47E1-92DD-AC04A52D57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B69F51B-D458-4F78-8901-E09F66A1315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b11d0ecc9991419a" Type="http://schemas.openxmlformats.org/officeDocument/2006/relationships/theme" Target="/ppt/slideMasters/theme/interactive-theme2.xml"/><Relationship Id="R02fdd46808da4371" Type="http://schemas.openxmlformats.org/officeDocument/2006/relationships/slideLayout" Target="/ppt/slideLayouts/interactive-slideLayout1.xml"/><Relationship Id="Ra7ab071de3a74e47" Type="http://schemas.openxmlformats.org/officeDocument/2006/relationships/slideLayout" Target="/ppt/slideLayouts/interactive-slideLayout2.xml"/><Relationship Id="R2fc219a1e1f14a41" Type="http://schemas.openxmlformats.org/officeDocument/2006/relationships/slideLayout" Target="/ppt/slideLayouts/interactive-slideLayout3.xml"/><Relationship Id="Rba49f90a21fe4131" Type="http://schemas.openxmlformats.org/officeDocument/2006/relationships/slideLayout" Target="/ppt/slideLayouts/interactive-slideLayout4.xml"/><Relationship Id="R0692780de7044b4f" Type="http://schemas.openxmlformats.org/officeDocument/2006/relationships/slideLayout" Target="/ppt/slideLayouts/interactive-slideLayout5.xml"/><Relationship Id="R93f4f3f0500c45de"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fdd46808da4371"/>
    <p:sldLayoutId xmlns:r="http://schemas.openxmlformats.org/officeDocument/2006/relationships" id="2147483650" r:id="Ra7ab071de3a74e47"/>
    <p:sldLayoutId xmlns:r="http://schemas.openxmlformats.org/officeDocument/2006/relationships" id="2147483651" r:id="R2fc219a1e1f14a41"/>
    <p:sldLayoutId xmlns:r="http://schemas.openxmlformats.org/officeDocument/2006/relationships" id="2147483652" r:id="Rba49f90a21fe4131"/>
    <p:sldLayoutId xmlns:r="http://schemas.openxmlformats.org/officeDocument/2006/relationships" id="2147483653" r:id="R0692780de7044b4f"/>
    <p:sldLayoutId xmlns:r="http://schemas.openxmlformats.org/officeDocument/2006/relationships" id="2147483654" r:id="R93f4f3f0500c45d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4.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4.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4.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4.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4.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4.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4.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4.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4.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4.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4.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4.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4.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4.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4.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4.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4.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4.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4.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4.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4.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0" Type="http://schemas.openxmlformats.org/officeDocument/2006/relationships/slide" Target="/ppt/slides/slide21.xml"/><Relationship Id="rIdGioNav31" Type="http://schemas.openxmlformats.org/officeDocument/2006/relationships/slide" Target="/ppt/slides/slide54.xml"/><Relationship Id="rIdGioNav32" Type="http://schemas.openxmlformats.org/officeDocument/2006/relationships/slide" Target="/ppt/slides/slide23.xml"/><Relationship Id="rIdGioNav3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3" Type="http://schemas.openxmlformats.org/officeDocument/2006/relationships/slide" Target="/ppt/slides/slide22.xml"/><Relationship Id="rIdGioNav34" Type="http://schemas.openxmlformats.org/officeDocument/2006/relationships/slide" Target="/ppt/slides/slide54.xml"/><Relationship Id="rIdGioNav35" Type="http://schemas.openxmlformats.org/officeDocument/2006/relationships/slide" Target="/ppt/slides/slide24.xml"/><Relationship Id="rIdGioNav37"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54.xml"/><Relationship Id="rIdGioNav35" Type="http://schemas.openxmlformats.org/officeDocument/2006/relationships/slide" Target="/ppt/slides/slide25.xml"/><Relationship Id="rIdGioNav37"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27" Type="http://schemas.openxmlformats.org/officeDocument/2006/relationships/slide" Target="/ppt/slides/slide24.xml"/><Relationship Id="rIdGioNav28" Type="http://schemas.openxmlformats.org/officeDocument/2006/relationships/slide" Target="/ppt/slides/slide54.xml"/><Relationship Id="rIdGioNav29" Type="http://schemas.openxmlformats.org/officeDocument/2006/relationships/slide" Target="/ppt/slides/slide26.xml"/><Relationship Id="rIdGioNav31" Type="http://schemas.openxmlformats.org/officeDocument/2006/relationships/slide" Target="/ppt/slides/slide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20" Type="http://schemas.openxmlformats.org/officeDocument/2006/relationships/slide" Target="/ppt/slides/slide25.xml"/><Relationship Id="rIdGioNav21" Type="http://schemas.openxmlformats.org/officeDocument/2006/relationships/slide" Target="/ppt/slides/slide54.xml"/><Relationship Id="rIdGioNav22" Type="http://schemas.openxmlformats.org/officeDocument/2006/relationships/slide" Target="/ppt/slides/slide27.xml"/><Relationship Id="rIdGioNav24" Type="http://schemas.openxmlformats.org/officeDocument/2006/relationships/slide" Target="/ppt/slides/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5" Type="http://schemas.openxmlformats.org/officeDocument/2006/relationships/slide" Target="/ppt/slides/slide26.xml"/><Relationship Id="rIdGioNav36" Type="http://schemas.openxmlformats.org/officeDocument/2006/relationships/slide" Target="/ppt/slides/slide54.xml"/><Relationship Id="rIdGioNav37" Type="http://schemas.openxmlformats.org/officeDocument/2006/relationships/slide" Target="/ppt/slides/slide28.xml"/><Relationship Id="rIdGioNav39"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3" Type="http://schemas.openxmlformats.org/officeDocument/2006/relationships/slide" Target="/ppt/slides/slide27.xml"/><Relationship Id="rIdGioNav34" Type="http://schemas.openxmlformats.org/officeDocument/2006/relationships/slide" Target="/ppt/slides/slide54.xml"/><Relationship Id="rIdGioNav35" Type="http://schemas.openxmlformats.org/officeDocument/2006/relationships/slide" Target="/ppt/slides/slide29.xml"/><Relationship Id="rIdGioNav37" Type="http://schemas.openxmlformats.org/officeDocument/2006/relationships/slide" Target="/ppt/slid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3" Type="http://schemas.openxmlformats.org/officeDocument/2006/relationships/slide" Target="/ppt/slides/slide28.xml"/><Relationship Id="rIdGioNav34" Type="http://schemas.openxmlformats.org/officeDocument/2006/relationships/slide" Target="/ppt/slides/slide54.xml"/><Relationship Id="rIdGioNav35" Type="http://schemas.openxmlformats.org/officeDocument/2006/relationships/slide" Target="/ppt/slides/slide30.xml"/><Relationship Id="rIdGioNav37"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40" Type="http://schemas.openxmlformats.org/officeDocument/2006/relationships/slide" Target="/ppt/slides/slide29.xml"/><Relationship Id="rIdGioNav41" Type="http://schemas.openxmlformats.org/officeDocument/2006/relationships/slide" Target="/ppt/slides/slide54.xml"/><Relationship Id="rIdGioNav42" Type="http://schemas.openxmlformats.org/officeDocument/2006/relationships/slide" Target="/ppt/slides/slide31.xml"/><Relationship Id="rIdGioNav44" Type="http://schemas.openxmlformats.org/officeDocument/2006/relationships/slide" Target="/ppt/slid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1" Type="http://schemas.openxmlformats.org/officeDocument/2006/relationships/slide" Target="/ppt/slides/slide30.xml"/><Relationship Id="rIdGioNav32" Type="http://schemas.openxmlformats.org/officeDocument/2006/relationships/slide" Target="/ppt/slides/slide54.xml"/><Relationship Id="rIdGioNav33" Type="http://schemas.openxmlformats.org/officeDocument/2006/relationships/slide" Target="/ppt/slides/slide32.xml"/><Relationship Id="rIdGioNav35" Type="http://schemas.openxmlformats.org/officeDocument/2006/relationships/slide" Target="/ppt/slid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54.xml"/><Relationship Id="rIdGioNav35" Type="http://schemas.openxmlformats.org/officeDocument/2006/relationships/slide" Target="/ppt/slides/slide33.xml"/><Relationship Id="rIdGioNav3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38" Type="http://schemas.openxmlformats.org/officeDocument/2006/relationships/slide" Target="/ppt/slides/slide32.xml"/><Relationship Id="rIdGioNav39" Type="http://schemas.openxmlformats.org/officeDocument/2006/relationships/slide" Target="/ppt/slides/slide54.xml"/><Relationship Id="rIdGioNav40" Type="http://schemas.openxmlformats.org/officeDocument/2006/relationships/slide" Target="/ppt/slides/slide34.xml"/><Relationship Id="rIdGioNav42"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5" Type="http://schemas.openxmlformats.org/officeDocument/2006/relationships/slide" Target="/ppt/slides/slide33.xml"/><Relationship Id="rIdGioNav36" Type="http://schemas.openxmlformats.org/officeDocument/2006/relationships/slide" Target="/ppt/slides/slide54.xml"/><Relationship Id="rIdGioNav37" Type="http://schemas.openxmlformats.org/officeDocument/2006/relationships/slide" Target="/ppt/slides/slide35.xml"/><Relationship Id="rIdGioNav39"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54.xml"/><Relationship Id="rIdGioNav35" Type="http://schemas.openxmlformats.org/officeDocument/2006/relationships/slide" Target="/ppt/slides/slide36.xml"/><Relationship Id="rIdGioNav37"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8" Type="http://schemas.openxmlformats.org/officeDocument/2006/relationships/slide" Target="/ppt/slides/slide35.xml"/><Relationship Id="rIdGioNav39" Type="http://schemas.openxmlformats.org/officeDocument/2006/relationships/slide" Target="/ppt/slides/slide54.xml"/><Relationship Id="rIdGioNav40" Type="http://schemas.openxmlformats.org/officeDocument/2006/relationships/slide" Target="/ppt/slides/slide37.xml"/><Relationship Id="rIdGioNav42"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54.xml"/><Relationship Id="rIdGioNav35" Type="http://schemas.openxmlformats.org/officeDocument/2006/relationships/slide" Target="/ppt/slides/slide38.xml"/><Relationship Id="rIdGioNav37"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0" Type="http://schemas.openxmlformats.org/officeDocument/2006/relationships/slide" Target="/ppt/slides/slide37.xml"/><Relationship Id="rIdGioNav31" Type="http://schemas.openxmlformats.org/officeDocument/2006/relationships/slide" Target="/ppt/slides/slide54.xml"/><Relationship Id="rIdGioNav32" Type="http://schemas.openxmlformats.org/officeDocument/2006/relationships/slide" Target="/ppt/slides/slide39.xml"/><Relationship Id="rIdGioNav34"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44" Type="http://schemas.openxmlformats.org/officeDocument/2006/relationships/slide" Target="/ppt/slides/slide38.xml"/><Relationship Id="rIdGioNav45" Type="http://schemas.openxmlformats.org/officeDocument/2006/relationships/slide" Target="/ppt/slides/slide54.xml"/><Relationship Id="rIdGioNav46" Type="http://schemas.openxmlformats.org/officeDocument/2006/relationships/slide" Target="/ppt/slides/slide40.xml"/><Relationship Id="rIdGioNav48" Type="http://schemas.openxmlformats.org/officeDocument/2006/relationships/slide" Target="/ppt/slid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24" Type="http://schemas.openxmlformats.org/officeDocument/2006/relationships/slide" Target="/ppt/slides/slide39.xml"/><Relationship Id="rIdGioNav25" Type="http://schemas.openxmlformats.org/officeDocument/2006/relationships/slide" Target="/ppt/slides/slide54.xml"/><Relationship Id="rIdGioNav26" Type="http://schemas.openxmlformats.org/officeDocument/2006/relationships/slide" Target="/ppt/slides/slide41.xml"/><Relationship Id="rIdGioNav28"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6" Type="http://schemas.openxmlformats.org/officeDocument/2006/relationships/slide" Target="/ppt/slides/slide40.xml"/><Relationship Id="rIdGioNav27" Type="http://schemas.openxmlformats.org/officeDocument/2006/relationships/slide" Target="/ppt/slides/slide54.xml"/><Relationship Id="rIdGioNav28" Type="http://schemas.openxmlformats.org/officeDocument/2006/relationships/slide" Target="/ppt/slides/slide42.xml"/><Relationship Id="rIdGioNav30" Type="http://schemas.openxmlformats.org/officeDocument/2006/relationships/slide" Target="/ppt/slides/slide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26" Type="http://schemas.openxmlformats.org/officeDocument/2006/relationships/slide" Target="/ppt/slides/slide41.xml"/><Relationship Id="rIdGioNav27" Type="http://schemas.openxmlformats.org/officeDocument/2006/relationships/slide" Target="/ppt/slides/slide54.xml"/><Relationship Id="rIdGioNav28" Type="http://schemas.openxmlformats.org/officeDocument/2006/relationships/slide" Target="/ppt/slides/slide43.xml"/><Relationship Id="rIdGioNav30"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40" Type="http://schemas.openxmlformats.org/officeDocument/2006/relationships/slide" Target="/ppt/slides/slide42.xml"/><Relationship Id="rIdGioNav41" Type="http://schemas.openxmlformats.org/officeDocument/2006/relationships/slide" Target="/ppt/slides/slide54.xml"/><Relationship Id="rIdGioNav42" Type="http://schemas.openxmlformats.org/officeDocument/2006/relationships/slide" Target="/ppt/slides/slide44.xml"/><Relationship Id="rIdGioNav44" Type="http://schemas.openxmlformats.org/officeDocument/2006/relationships/slide" Target="/ppt/slid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31" Type="http://schemas.openxmlformats.org/officeDocument/2006/relationships/slide" Target="/ppt/slides/slide43.xml"/><Relationship Id="rIdGioNav32" Type="http://schemas.openxmlformats.org/officeDocument/2006/relationships/slide" Target="/ppt/slides/slide54.xml"/><Relationship Id="rIdGioNav33" Type="http://schemas.openxmlformats.org/officeDocument/2006/relationships/slide" Target="/ppt/slides/slide45.xml"/><Relationship Id="rIdGioNav35" Type="http://schemas.openxmlformats.org/officeDocument/2006/relationships/slide" Target="/ppt/slid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33" Type="http://schemas.openxmlformats.org/officeDocument/2006/relationships/slide" Target="/ppt/slides/slide44.xml"/><Relationship Id="rIdGioNav34" Type="http://schemas.openxmlformats.org/officeDocument/2006/relationships/slide" Target="/ppt/slides/slide54.xml"/><Relationship Id="rIdGioNav35" Type="http://schemas.openxmlformats.org/officeDocument/2006/relationships/slide" Target="/ppt/slides/slide46.xml"/><Relationship Id="rIdGioNav37" Type="http://schemas.openxmlformats.org/officeDocument/2006/relationships/slide" Target="/ppt/slides/slide4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37" Type="http://schemas.openxmlformats.org/officeDocument/2006/relationships/slide" Target="/ppt/slides/slide45.xml"/><Relationship Id="rIdGioNav38" Type="http://schemas.openxmlformats.org/officeDocument/2006/relationships/slide" Target="/ppt/slides/slide54.xml"/><Relationship Id="rIdGioNav39" Type="http://schemas.openxmlformats.org/officeDocument/2006/relationships/slide" Target="/ppt/slides/slide47.xml"/><Relationship Id="rIdGioNav41" Type="http://schemas.openxmlformats.org/officeDocument/2006/relationships/slide" Target="/ppt/slid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42" Type="http://schemas.openxmlformats.org/officeDocument/2006/relationships/slide" Target="/ppt/slides/slide46.xml"/><Relationship Id="rIdGioNav43" Type="http://schemas.openxmlformats.org/officeDocument/2006/relationships/slide" Target="/ppt/slides/slide54.xml"/><Relationship Id="rIdGioNav44" Type="http://schemas.openxmlformats.org/officeDocument/2006/relationships/slide" Target="/ppt/slides/slide48.xml"/><Relationship Id="rIdGioNav46"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0" Type="http://schemas.openxmlformats.org/officeDocument/2006/relationships/slide" Target="/ppt/slides/slide47.xml"/><Relationship Id="rIdGioNav31" Type="http://schemas.openxmlformats.org/officeDocument/2006/relationships/slide" Target="/ppt/slides/slide54.xml"/><Relationship Id="rIdGioNav32" Type="http://schemas.openxmlformats.org/officeDocument/2006/relationships/slide" Target="/ppt/slides/slide49.xml"/><Relationship Id="rIdGioNav34" Type="http://schemas.openxmlformats.org/officeDocument/2006/relationships/slide" Target="/ppt/slides/slide5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20" Type="http://schemas.openxmlformats.org/officeDocument/2006/relationships/slide" Target="/ppt/slides/slide48.xml"/><Relationship Id="rIdGioNav21" Type="http://schemas.openxmlformats.org/officeDocument/2006/relationships/slide" Target="/ppt/slides/slide54.xml"/><Relationship Id="rIdGioNav22" Type="http://schemas.openxmlformats.org/officeDocument/2006/relationships/slide" Target="/ppt/slides/slide50.xml"/><Relationship Id="rIdGioNav24" Type="http://schemas.openxmlformats.org/officeDocument/2006/relationships/slide" Target="/ppt/slides/slide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37" Type="http://schemas.openxmlformats.org/officeDocument/2006/relationships/slide" Target="/ppt/slides/slide49.xml"/><Relationship Id="rIdGioNav38" Type="http://schemas.openxmlformats.org/officeDocument/2006/relationships/slide" Target="/ppt/slides/slide54.xml"/><Relationship Id="rIdGioNav39" Type="http://schemas.openxmlformats.org/officeDocument/2006/relationships/slide" Target="/ppt/slides/slide51.xml"/><Relationship Id="rIdGioNav41" Type="http://schemas.openxmlformats.org/officeDocument/2006/relationships/slide" Target="/ppt/slid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40" Type="http://schemas.openxmlformats.org/officeDocument/2006/relationships/slide" Target="/ppt/slides/slide50.xml"/><Relationship Id="rIdGioNav41" Type="http://schemas.openxmlformats.org/officeDocument/2006/relationships/slide" Target="/ppt/slides/slide54.xml"/><Relationship Id="rIdGioNav42" Type="http://schemas.openxmlformats.org/officeDocument/2006/relationships/slide" Target="/ppt/slides/slide52.xml"/><Relationship Id="rIdGioNav44" Type="http://schemas.openxmlformats.org/officeDocument/2006/relationships/slide" Target="/ppt/slides/slide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33" Type="http://schemas.openxmlformats.org/officeDocument/2006/relationships/slide" Target="/ppt/slides/slide51.xml"/><Relationship Id="rIdGioNav34" Type="http://schemas.openxmlformats.org/officeDocument/2006/relationships/slide" Target="/ppt/slides/slide54.xml"/><Relationship Id="rIdGioNav35" Type="http://schemas.openxmlformats.org/officeDocument/2006/relationships/slide" Target="/ppt/slides/slide5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11" Type="http://schemas.openxmlformats.org/officeDocument/2006/relationships/slide" Target="/ppt/slides/slide52.xml"/><Relationship Id="rIdGioNav12" Type="http://schemas.openxmlformats.org/officeDocument/2006/relationships/slide" Target="/ppt/slides/slide54.xml"/><Relationship Id="rIdGioNav13" Type="http://schemas.openxmlformats.org/officeDocument/2006/relationships/slide" Target="/ppt/slides/slide53.xml"/></Relationships>
</file>

<file path=ppt/slides/_rels/slide54.xml.rels>&#65279;<?xml version="1.0" encoding="utf-8"?><Relationships xmlns="http://schemas.openxmlformats.org/package/2006/relationships"><Relationship Id="Rf5bbe9ffd02141d9" Type="http://schemas.openxmlformats.org/officeDocument/2006/relationships/slideLayout" Target="/ppt/slideLayouts/interactive-slideLayout6.xml"/><Relationship Id="Rb36d8a78f786422b" Type="http://schemas.openxmlformats.org/officeDocument/2006/relationships/slide" Target="/ppt/slides/slide1.xml"/><Relationship Id="R653355d951ed4ffc" Type="http://schemas.openxmlformats.org/officeDocument/2006/relationships/slide" Target="/ppt/slides/slide2.xml"/><Relationship Id="Rd319cf0e594940dd" Type="http://schemas.openxmlformats.org/officeDocument/2006/relationships/slide" Target="/ppt/slides/slide3.xml"/><Relationship Id="Rfc5f903628ef4d21" Type="http://schemas.openxmlformats.org/officeDocument/2006/relationships/slide" Target="/ppt/slides/slide4.xml"/><Relationship Id="R60f52e586c674b6f" Type="http://schemas.openxmlformats.org/officeDocument/2006/relationships/slide" Target="/ppt/slides/slide5.xml"/><Relationship Id="R6ebc7a722790483e" Type="http://schemas.openxmlformats.org/officeDocument/2006/relationships/slide" Target="/ppt/slides/slide6.xml"/><Relationship Id="R542c33370959462d" Type="http://schemas.openxmlformats.org/officeDocument/2006/relationships/slide" Target="/ppt/slides/slide7.xml"/><Relationship Id="Rcd9580ee89ce4913" Type="http://schemas.openxmlformats.org/officeDocument/2006/relationships/slide" Target="/ppt/slides/slide8.xml"/><Relationship Id="R9b56a608fc994f35" Type="http://schemas.openxmlformats.org/officeDocument/2006/relationships/slide" Target="/ppt/slides/slide9.xml"/><Relationship Id="R982441acd1074447" Type="http://schemas.openxmlformats.org/officeDocument/2006/relationships/slide" Target="/ppt/slides/slide10.xml"/><Relationship Id="Rc78bde5cb7f7467a" Type="http://schemas.openxmlformats.org/officeDocument/2006/relationships/slide" Target="/ppt/slides/slide11.xml"/><Relationship Id="Rc93192ccd8f14b72" Type="http://schemas.openxmlformats.org/officeDocument/2006/relationships/slide" Target="/ppt/slides/slide12.xml"/><Relationship Id="Re1871bd550aa46dd" Type="http://schemas.openxmlformats.org/officeDocument/2006/relationships/slide" Target="/ppt/slides/slide13.xml"/><Relationship Id="Rc83c5b3a47994acd" Type="http://schemas.openxmlformats.org/officeDocument/2006/relationships/slide" Target="/ppt/slides/slide14.xml"/><Relationship Id="R61361dae14344d4c" Type="http://schemas.openxmlformats.org/officeDocument/2006/relationships/slide" Target="/ppt/slides/slide15.xml"/><Relationship Id="Recefd9b35aca4601" Type="http://schemas.openxmlformats.org/officeDocument/2006/relationships/slide" Target="/ppt/slides/slide16.xml"/><Relationship Id="R430d674001994376" Type="http://schemas.openxmlformats.org/officeDocument/2006/relationships/slide" Target="/ppt/slides/slide1.xml"/><Relationship Id="Refdb14bf45f34ca1" Type="http://schemas.openxmlformats.org/officeDocument/2006/relationships/slide" Target="/ppt/slides/slide55.xml"/><Relationship Id="R82ddab087ef84f59" Type="http://schemas.openxmlformats.org/officeDocument/2006/relationships/hyperlink" Target="https://giophysics.com/lessons/powerpoints/" TargetMode="External"/><Relationship Id="Rf12ae8b3deff4f89" Type="http://schemas.openxmlformats.org/officeDocument/2006/relationships/notesSlide" Target="/ppt/notesSlides/interactive-notesSlide1.xml"/></Relationships>
</file>

<file path=ppt/slides/_rels/slide55.xml.rels>&#65279;<?xml version="1.0" encoding="utf-8"?><Relationships xmlns="http://schemas.openxmlformats.org/package/2006/relationships"><Relationship Id="R22b00cbe14ed4118" Type="http://schemas.openxmlformats.org/officeDocument/2006/relationships/slideLayout" Target="/ppt/slideLayouts/interactive-slideLayout6.xml"/><Relationship Id="Rd6a10c06e09b4105" Type="http://schemas.openxmlformats.org/officeDocument/2006/relationships/slide" Target="/ppt/slides/slide17.xml"/><Relationship Id="R5249207b5a024b96" Type="http://schemas.openxmlformats.org/officeDocument/2006/relationships/slide" Target="/ppt/slides/slide18.xml"/><Relationship Id="Rea5f91fd47974fc6" Type="http://schemas.openxmlformats.org/officeDocument/2006/relationships/slide" Target="/ppt/slides/slide19.xml"/><Relationship Id="Rb89ef325bbc94d16" Type="http://schemas.openxmlformats.org/officeDocument/2006/relationships/slide" Target="/ppt/slides/slide20.xml"/><Relationship Id="R3ed1ad1a9525485d" Type="http://schemas.openxmlformats.org/officeDocument/2006/relationships/slide" Target="/ppt/slides/slide21.xml"/><Relationship Id="Rd93d2f55275a4533" Type="http://schemas.openxmlformats.org/officeDocument/2006/relationships/slide" Target="/ppt/slides/slide22.xml"/><Relationship Id="Rdaa7acba44814fcb" Type="http://schemas.openxmlformats.org/officeDocument/2006/relationships/slide" Target="/ppt/slides/slide23.xml"/><Relationship Id="R8f38723b6db74c77" Type="http://schemas.openxmlformats.org/officeDocument/2006/relationships/slide" Target="/ppt/slides/slide24.xml"/><Relationship Id="R9d788926d0684acc" Type="http://schemas.openxmlformats.org/officeDocument/2006/relationships/slide" Target="/ppt/slides/slide25.xml"/><Relationship Id="Re86da82bc22b4a8a" Type="http://schemas.openxmlformats.org/officeDocument/2006/relationships/slide" Target="/ppt/slides/slide26.xml"/><Relationship Id="Re9239aa9bb394b53" Type="http://schemas.openxmlformats.org/officeDocument/2006/relationships/slide" Target="/ppt/slides/slide27.xml"/><Relationship Id="Re30f224523d04370" Type="http://schemas.openxmlformats.org/officeDocument/2006/relationships/slide" Target="/ppt/slides/slide28.xml"/><Relationship Id="Rfb0fb3dd09764589" Type="http://schemas.openxmlformats.org/officeDocument/2006/relationships/slide" Target="/ppt/slides/slide29.xml"/><Relationship Id="Ra4525728994e446f" Type="http://schemas.openxmlformats.org/officeDocument/2006/relationships/slide" Target="/ppt/slides/slide30.xml"/><Relationship Id="R7a9585364ed1437d" Type="http://schemas.openxmlformats.org/officeDocument/2006/relationships/slide" Target="/ppt/slides/slide31.xml"/><Relationship Id="Ra6f8993193154ab3" Type="http://schemas.openxmlformats.org/officeDocument/2006/relationships/slide" Target="/ppt/slides/slide32.xml"/><Relationship Id="R859a45f37f1c4b06" Type="http://schemas.openxmlformats.org/officeDocument/2006/relationships/slide" Target="/ppt/slides/slide1.xml"/><Relationship Id="R44432e0931984e46" Type="http://schemas.openxmlformats.org/officeDocument/2006/relationships/slide" Target="/ppt/slides/slide54.xml"/><Relationship Id="R0290ca4996e04ead" Type="http://schemas.openxmlformats.org/officeDocument/2006/relationships/slide" Target="/ppt/slides/slide56.xml"/><Relationship Id="Ra65a7ac3fa9947a4" Type="http://schemas.openxmlformats.org/officeDocument/2006/relationships/hyperlink" Target="https://giophysics.com/lessons/powerpoints/" TargetMode="External"/><Relationship Id="R2c51f5b04a5148ce" Type="http://schemas.openxmlformats.org/officeDocument/2006/relationships/notesSlide" Target="/ppt/notesSlides/interactive-notesSlide2.xml"/></Relationships>
</file>

<file path=ppt/slides/_rels/slide56.xml.rels>&#65279;<?xml version="1.0" encoding="utf-8"?><Relationships xmlns="http://schemas.openxmlformats.org/package/2006/relationships"><Relationship Id="R16aa068926d54276" Type="http://schemas.openxmlformats.org/officeDocument/2006/relationships/slideLayout" Target="/ppt/slideLayouts/interactive-slideLayout6.xml"/><Relationship Id="R12df9947e6464223" Type="http://schemas.openxmlformats.org/officeDocument/2006/relationships/slide" Target="/ppt/slides/slide33.xml"/><Relationship Id="Ra2b14bc7572d4253" Type="http://schemas.openxmlformats.org/officeDocument/2006/relationships/slide" Target="/ppt/slides/slide34.xml"/><Relationship Id="R6288b088030d4c18" Type="http://schemas.openxmlformats.org/officeDocument/2006/relationships/slide" Target="/ppt/slides/slide35.xml"/><Relationship Id="Rf752e9aef6354e25" Type="http://schemas.openxmlformats.org/officeDocument/2006/relationships/slide" Target="/ppt/slides/slide36.xml"/><Relationship Id="R88da085988d14baf" Type="http://schemas.openxmlformats.org/officeDocument/2006/relationships/slide" Target="/ppt/slides/slide37.xml"/><Relationship Id="R909037464d254823" Type="http://schemas.openxmlformats.org/officeDocument/2006/relationships/slide" Target="/ppt/slides/slide38.xml"/><Relationship Id="R761ce1d377d940b0" Type="http://schemas.openxmlformats.org/officeDocument/2006/relationships/slide" Target="/ppt/slides/slide39.xml"/><Relationship Id="Rb32c6b195eb648db" Type="http://schemas.openxmlformats.org/officeDocument/2006/relationships/slide" Target="/ppt/slides/slide40.xml"/><Relationship Id="R880c335c338c4a57" Type="http://schemas.openxmlformats.org/officeDocument/2006/relationships/slide" Target="/ppt/slides/slide41.xml"/><Relationship Id="R272eaab90a864b28" Type="http://schemas.openxmlformats.org/officeDocument/2006/relationships/slide" Target="/ppt/slides/slide42.xml"/><Relationship Id="R951a6beff7dc433e" Type="http://schemas.openxmlformats.org/officeDocument/2006/relationships/slide" Target="/ppt/slides/slide43.xml"/><Relationship Id="R099e58df00b94ba3" Type="http://schemas.openxmlformats.org/officeDocument/2006/relationships/slide" Target="/ppt/slides/slide44.xml"/><Relationship Id="R5da58a9b38e64a6e" Type="http://schemas.openxmlformats.org/officeDocument/2006/relationships/slide" Target="/ppt/slides/slide45.xml"/><Relationship Id="Rcbc6bc6bdf964b6b" Type="http://schemas.openxmlformats.org/officeDocument/2006/relationships/slide" Target="/ppt/slides/slide46.xml"/><Relationship Id="R965e06c572a749ca" Type="http://schemas.openxmlformats.org/officeDocument/2006/relationships/slide" Target="/ppt/slides/slide47.xml"/><Relationship Id="Rca8bcc91423d414d" Type="http://schemas.openxmlformats.org/officeDocument/2006/relationships/slide" Target="/ppt/slides/slide48.xml"/><Relationship Id="Rdcfcf07952a64d37" Type="http://schemas.openxmlformats.org/officeDocument/2006/relationships/slide" Target="/ppt/slides/slide1.xml"/><Relationship Id="R24b76411f49743ab" Type="http://schemas.openxmlformats.org/officeDocument/2006/relationships/slide" Target="/ppt/slides/slide55.xml"/><Relationship Id="Rcbd97e159cf34f3e" Type="http://schemas.openxmlformats.org/officeDocument/2006/relationships/slide" Target="/ppt/slides/slide57.xml"/><Relationship Id="R59ad74608b584869" Type="http://schemas.openxmlformats.org/officeDocument/2006/relationships/hyperlink" Target="https://giophysics.com/lessons/powerpoints/" TargetMode="External"/><Relationship Id="R05412c56986146b9" Type="http://schemas.openxmlformats.org/officeDocument/2006/relationships/notesSlide" Target="/ppt/notesSlides/interactive-notesSlide3.xml"/></Relationships>
</file>

<file path=ppt/slides/_rels/slide57.xml.rels>&#65279;<?xml version="1.0" encoding="utf-8"?><Relationships xmlns="http://schemas.openxmlformats.org/package/2006/relationships"><Relationship Id="R937d308cd4ac444d" Type="http://schemas.openxmlformats.org/officeDocument/2006/relationships/slideLayout" Target="/ppt/slideLayouts/interactive-slideLayout6.xml"/><Relationship Id="R9c60373e2e444a4a" Type="http://schemas.openxmlformats.org/officeDocument/2006/relationships/slide" Target="/ppt/slides/slide49.xml"/><Relationship Id="R5a753b566d41445a" Type="http://schemas.openxmlformats.org/officeDocument/2006/relationships/slide" Target="/ppt/slides/slide50.xml"/><Relationship Id="R5b93773e07474cdf" Type="http://schemas.openxmlformats.org/officeDocument/2006/relationships/slide" Target="/ppt/slides/slide51.xml"/><Relationship Id="R3b52d74117464a20" Type="http://schemas.openxmlformats.org/officeDocument/2006/relationships/slide" Target="/ppt/slides/slide52.xml"/><Relationship Id="R1de861b791334ff9" Type="http://schemas.openxmlformats.org/officeDocument/2006/relationships/slide" Target="/ppt/slides/slide53.xml"/><Relationship Id="Rddd65b3dbc4c4e71" Type="http://schemas.openxmlformats.org/officeDocument/2006/relationships/slide" Target="/ppt/slides/slide1.xml"/><Relationship Id="R1bdedc1fccb545cc" Type="http://schemas.openxmlformats.org/officeDocument/2006/relationships/slide" Target="/ppt/slides/slide56.xml"/><Relationship Id="R5ba6d96c30584249" Type="http://schemas.openxmlformats.org/officeDocument/2006/relationships/hyperlink" Target="https://giophysics.com/lessons/powerpoints/" TargetMode="External"/><Relationship Id="R07b1ccfb42154b0d"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IV · Final Examination</a:t>
            </a:r>
          </a:p>
        </p:txBody>
      </p:sp>
      <p:sp>
        <p:nvSpPr>
          <p:cNvPr id="5" name="text"/>
          <p:cNvSpPr txBox="1"/>
          <p:nvPr/>
        </p:nvSpPr>
        <p:spPr>
          <a:xfrm>
            <a:off x="558800" y="203835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modern physics and introductory quantum mechanics, weighted towards the second half of the course: angular momentum and spin, the hydrogen atom, many-electron atoms, solids, nuclei, particles and the frontier, with the evidence for quanta, special relativity and the one-dimensional Schrödinger equation sampled throughout. Every result is expected to survive its classical or non-relativistic limit.</a:t>
            </a:r>
          </a:p>
        </p:txBody>
      </p:sp>
      <p:sp>
        <p:nvSpPr>
          <p:cNvPr id="6" name="panel"/>
          <p:cNvSpPr/>
          <p:nvPr/>
        </p:nvSpPr>
        <p:spPr>
          <a:xfrm>
            <a:off x="558800" y="3092450"/>
            <a:ext cx="11074400" cy="12700"/>
          </a:xfrm>
          <a:prstGeom prst="rect">
            <a:avLst/>
          </a:prstGeom>
          <a:solidFill>
            <a:srgbClr val="C6C8BB"/>
          </a:solidFill>
          <a:ln>
            <a:noFill/>
          </a:ln>
        </p:spPr>
      </p:sp>
      <p:sp>
        <p:nvSpPr>
          <p:cNvPr id="7" name="fact-label"/>
          <p:cNvSpPr txBox="1"/>
          <p:nvPr/>
        </p:nvSpPr>
        <p:spPr>
          <a:xfrm>
            <a:off x="558800" y="327025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27025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373888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73888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116 in total — all Core course</a:t>
            </a:r>
          </a:p>
        </p:txBody>
      </p:sp>
      <p:sp>
        <p:nvSpPr>
          <p:cNvPr id="11" name="fact-label"/>
          <p:cNvSpPr txBox="1"/>
          <p:nvPr/>
        </p:nvSpPr>
        <p:spPr>
          <a:xfrm>
            <a:off x="558800" y="401764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01764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29641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29641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5   ·   Demanding 9   ·   Discriminating 4</a:t>
            </a:r>
          </a:p>
        </p:txBody>
      </p:sp>
      <p:sp>
        <p:nvSpPr>
          <p:cNvPr id="15" name="fact-label"/>
          <p:cNvSpPr txBox="1"/>
          <p:nvPr/>
        </p:nvSpPr>
        <p:spPr>
          <a:xfrm>
            <a:off x="558800" y="457517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57517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UPIV-01, UPIV-02, UPIV-03, UPIV-04, UPIV-05, UPIV-06, UPIV-07, UPIV-08, UPIV-09, UPIV-10, UPIV-11, UPIV-12, UPIV-13, UPIV-14, UPIV-15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UPIV-01.06, UPIV-01.08   ·   U4</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clean tungsten surface of work function φ = 4.50 eV is illuminated in vacuum by femtosecond laser pulses of wavelength 800 nm, and electrons are emitted even though each photon carries less energy than the work function. An electron spectrometer shows that the most energetic electrons leave with 0.15 eV at every pulse intensity used, and doubling the peak intensity I multiplies the number of electrons emitted per pulse by 7.9 ± 0.4. Take hc = 1240 eV nm. Which conclusion do these measurements justify?</a:t>
            </a:r>
          </a:p>
        </p:txBody>
      </p:sp>
      <p:sp>
        <p:nvSpPr>
          <p:cNvPr id="14" name="choice-letter"/>
          <p:cNvSpPr txBox="1"/>
          <p:nvPr/>
        </p:nvSpPr>
        <p:spPr>
          <a:xfrm>
            <a:off x="558800" y="23825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intense pulses heat the surface and the electrons are emitted thermally, so these data say nothing about how light exchanges energy with electrons.</a:t>
            </a:r>
          </a:p>
        </p:txBody>
      </p:sp>
      <p:sp>
        <p:nvSpPr>
          <p:cNvPr id="16" name="choice-letter"/>
          <p:cNvSpPr txBox="1"/>
          <p:nvPr/>
        </p:nvSpPr>
        <p:spPr>
          <a:xfrm>
            <a:off x="558800" y="29095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095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Einstein's photoelectric equation is refuted, because it forbids emission whenever the photon energy is below the work function, however intense the light.</a:t>
            </a:r>
          </a:p>
        </p:txBody>
      </p:sp>
      <p:sp>
        <p:nvSpPr>
          <p:cNvPr id="18" name="choice-letter"/>
          <p:cNvSpPr txBox="1"/>
          <p:nvPr/>
        </p:nvSpPr>
        <p:spPr>
          <a:xfrm>
            <a:off x="558800" y="3436620"/>
            <a:ext cx="381000" cy="619125"/>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36620"/>
            <a:ext cx="10566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Each emitted electron absorbs three quanta of 1.55 eV, since 3hν − φ = 0.15 eV and an emission rate proportional to I³ grows by 2³ = 8 when I doubles; energy is exchanged with the light in quanta of hν, but these data do not by themselves prove that the light field is quantised.</a:t>
            </a:r>
          </a:p>
        </p:txBody>
      </p:sp>
      <p:sp>
        <p:nvSpPr>
          <p:cNvPr id="20" name="choice-letter"/>
          <p:cNvSpPr txBox="1"/>
          <p:nvPr/>
        </p:nvSpPr>
        <p:spPr>
          <a:xfrm>
            <a:off x="558800" y="4170045"/>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170045"/>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Each emitted electron absorbs three quanta, which proves that the light field consists of photons, because a classical wave cannot deliver energy to an electron in whole multiples of hν.</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7429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Each emitted electron absorbs three quanta of 1.55 eV, since 3hν − φ = 0.15 eV and an emission rate proportional to I³ grows by 2³ = 8 when I doubles; energy is exchanged with the light in quanta of hν, but these data do not by themselves prove that the light field is quantised.</a:t>
            </a:r>
          </a:p>
        </p:txBody>
      </p:sp>
      <p:sp>
        <p:nvSpPr>
          <p:cNvPr id="15" name="text"/>
          <p:cNvSpPr txBox="1"/>
          <p:nvPr/>
        </p:nvSpPr>
        <p:spPr>
          <a:xfrm>
            <a:off x="558800" y="239395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651760"/>
            <a:ext cx="11074400" cy="227838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photon carries hc/λ = (1240 eV nm)/(800 nm) = 1.55 eV. Two quanta (3.10 eV) cannot free an electron, three leave a maximum kinetic energy of 3(1.55 eV) − 4.50 eV = 0.15 eV, exactly as measured, and four would leave 1.70 eV; independently, a rate proportional to Iⁿ grows by 2ⁿ when I doubles, and 7.9 ± 0.4 corresponds to n between 2.91 and 3.05. Two separate measurements pointing to the same integer is what justifies C. B is tempting because the threshold is usually taught as absolute, but Einstein's equation describes one quantum absorbed by one electron: absorbing several at once needs an enormous photon flux, and the rate of n-quantum absorption scales as Iⁿ, negligible for a lamp and measurable only with intense, focused laser pulses, so nothing in the quantum picture forbids it. A appeals to the heating that intense pulses really do cause, but thermal emission would give an energy spread set by the electron temperature, widening as the intensity rises, and a yield growing exponentially with that temperature, not a fixed cut-off at exactly 3hν − φ and a clean third-power law. D draws the right multiphoton picture and then overclaims: a classical field of frequency ν acting on an electron whose states are quantised also transfers energy only in multiples of hν, because the nth-order response to an oscillating field is resonant only when the energy change is nhν. Like the ordinary photoelectric effect, this experiment establishes that energy is exchanged in quanta of hν; showing that the field itself is quantised takes measurements on the light alone, such as photon antibunching.</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UPIV-04.05, UPIV-04.06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At a pulsed neutron source, each pulse releases neutrons with a wide spread of speeds from the moderator at the same instant. They travel a total flight path of 12.0 m, by way of a powder sample, to a detector that records neutrons scattered elastically through 90.0° by the sample. A Bragg peak reaches the detector 6.00 ms after the pulse. Treating it as a first-order reflection, what is the spacing of the lattice planes that produce it? Take h = 6.626 × 10⁻³⁴ J s and mₙ = 1.675 × 10⁻²⁷ kg.</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0.140 nm</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0.0989 nm</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0.280 nm</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0.0223 nm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0.140 nm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neutrons in the peak left the moderator together and keep their speed through elastic scattering, so v = (12.0 m)/(6.00 × 10⁻³ s) = 2.00 × 10³ m s⁻¹ and λ = h/(mₙv) = 1.98 × 10⁻¹⁰ m. A deflection of 90.0° is 2θ, twice the Bragg angle measured from the planes, so θ = 45.0° and d = λ/(2 sin θ) = 1.40 × 10⁻¹⁰ m = 0.140 nm. B takes the deflection of the beam as the Bragg angle, d = λ/(2 sin 90.0°); the angle in 2d sin θ = λ lies between the beam and the planes, and a beam turned through 90° meets the planes at 45°. C drops the factor of 2 from 2d sin θ, counting the extra path of the ray reflected from the deeper plane on the way in but not on the way out. D writes the de Broglie relation with ℏ in place of h, which makes λ 2π times too short and gives a spacing of 0.0223 nm, far smaller than any distance between neighbouring atoms in a solid.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UPIV-05.01, UPIV-05.04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is held in a one-dimensional trap whose potential energy is not symmetric about any point. It is in the trap's ground state, described by a real, normalised wavefunction u(x) whose probability density is lopsided. A uniform force then acts for a time so short that u(x) does not change while it acts, delivering an impulse ℏk₀ in the +x direction, so that immediately afterwards the wavefunction is u(x)e^(ik₀x). With φ(p) the momentum-space wavefunction, which statement is correct?</a:t>
            </a:r>
          </a:p>
        </p:txBody>
      </p:sp>
      <p:sp>
        <p:nvSpPr>
          <p:cNvPr id="14" name="choice-letter"/>
          <p:cNvSpPr txBox="1"/>
          <p:nvPr/>
        </p:nvSpPr>
        <p:spPr>
          <a:xfrm>
            <a:off x="558800" y="23825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Before the impulse ⟨p⟩ is not zero, because the lopsided density |u(x)|² makes the momentum distribution lopsided too; the impulse then adds ℏk₀ to ⟨p⟩.</a:t>
            </a:r>
          </a:p>
        </p:txBody>
      </p:sp>
      <p:sp>
        <p:nvSpPr>
          <p:cNvPr id="16" name="choice-letter"/>
          <p:cNvSpPr txBox="1"/>
          <p:nvPr/>
        </p:nvSpPr>
        <p:spPr>
          <a:xfrm>
            <a:off x="558800" y="29095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095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factor e^(ik₀x) has modulus 1 and leaves the position density unchanged, so no measurement made immediately afterwards, of position or of momentum, can detect the impulse.</a:t>
            </a:r>
          </a:p>
        </p:txBody>
      </p:sp>
      <p:sp>
        <p:nvSpPr>
          <p:cNvPr id="18" name="choice-letter"/>
          <p:cNvSpPr txBox="1"/>
          <p:nvPr/>
        </p:nvSpPr>
        <p:spPr>
          <a:xfrm>
            <a:off x="558800" y="34366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366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Before the impulse |φ(p)|² is symmetric in p only if u(x) is an even function; immediately afterwards the momentum distribution is shifted by ℏk₀ and also broadened, because the factor e^(ik₀x) adds momenta near ℏk₀ to those already present.</a:t>
            </a:r>
          </a:p>
        </p:txBody>
      </p:sp>
      <p:sp>
        <p:nvSpPr>
          <p:cNvPr id="20" name="choice-letter"/>
          <p:cNvSpPr txBox="1"/>
          <p:nvPr/>
        </p:nvSpPr>
        <p:spPr>
          <a:xfrm>
            <a:off x="558800" y="39636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9636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Before the impulse |φ(p)|² = |φ(−p)|², so ⟨p⟩ = 0 even though |u(x)|² is lopsided; immediately afterwards the momentum distribution is the same curve shifted by ℏk₀, while the position density is unchanged.</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Before the impulse |φ(p)|² = |φ(−p)|², so ⟨p⟩ = 0 even though |u(x)|² is lopsided; immediately afterwards the momentum distribution is the same curve shifted by ℏk₀, while the position density is unchanged.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Writing φ(p) = (2πℏ)^(−1/2) ∫ u(x)e^(−ipx/ℏ) dx, a real u gives φ(−p) = φ(p)*, so |φ(p)|² is even in p and ⟨p⟩ = 0: a real wavefunction is a superposition in which the components of momentum +p and −p always carry amplitudes of equal size, whatever the shape of u. After the impulse, u(x)e^(ik₀x) transforms to φ(p − ℏk₀), the same distribution translated by ℏk₀, while |u(x)e^(ik₀x)|² = |u(x)|². A reads the lopsided position density into the momentum distribution, but the ground state is stationary, so ⟨p⟩ = m d⟨x⟩/dt = 0, and a real wavefunction carries no probability current. B is the commonest error: a phase factor that varies with x is not a global phase, and although the position density cannot see it, the Born rule applied in the momentum representation uses |φ(p)|², which has moved by ℏk₀. C gets the symmetry condition wrong, since an even u would make φ itself real and even, which is more than |φ(p)|² needs in order to be even, and it gets the shift wrong too: multiplying by a single plane wave translates φ(p) without reshaping it, adding ℏk₀ to ⟨p⟩ and leaving the variance ⟨p²⟩ − ⟨p⟩² unchanged.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UPIV-08.04, UPIV-08.09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ion held in a radio-frequency trap oscillates along the trap axis as a quantum harmonic oscillator of frequency f = 4.00 MHz, with energy levels Eₙ = (n + ½)hf. After laser cooling, its axial motion is in thermal equilibrium at T = 0.600 mK. What is the probability that the axial motion is found in its ground state, n = 0? Take h = 6.626 × 10⁻³⁴ J s and k_B = 1.381 × 10⁻²³ J K⁻¹.</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0.726</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0.274</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0.579</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0.852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0.274</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x = hf/(k_BT) = (6.626 × 10⁻³⁴ J s)(4.00 × 10⁶ Hz)/[(1.381 × 10⁻²³ J K⁻¹)(6.00 × 10⁻⁴ K)] = 0.320, the Boltzmann weights e^(−(n + ½)x) of the evenly spaced ladder form a geometric series with partition function Z = e^(−x/2)/(1 − e^(−x)), so P₀ = e^(−x/2)/Z = 1 − e^(−x) = 0.274. The zero-point energy multiplies every weight by the same factor e^(−x/2) and cancels. A is e^(−x), the ratio of the populations of n = 1 and n = 0: it is the familiar Boltzmann factor, but it compares two levels instead of giving the share of all the levels that n = 0 holds. C normalises over n = 0 and n = 1 only, as if the motion were a two-level system, giving 1/(1 + e^(−x)); with k_BT about 3.1hf many levels are occupied, and the mean occupation 1/(e^(x) − 1) is 2.65 quanta. D is e^(−x/2), the Boltzmann factor of the zero-point energy alone, taken as a probability without dividing by the partition function.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UPIV-09.01, UPIV-09.02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is in the simultaneous eigenstate of J² and J_z with quantum numbers j = 3/2 and m = 3/2. What is the expectation value ⟨J_x²⟩?</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3ℏ²/4</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3ℏ²/2</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15ℏ²/4</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3ℏ²/4</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J² = J_x² + J_y² + J_z² and the state is an eigenstate of both J² and J_z, ⟨J_x²⟩ + ⟨J_y²⟩ = [j(j + 1) − m²]ℏ² = (15/4 − 9/4)ℏ² = 3ℏ²/2, and symmetry under rotation about the z axis shares this equally, giving 3ℏ²/4. B is the classical picture of a vector lying along z. It is ruled out because j(j + 1) exceeds m² for every j &gt; 0, so the angular momentum can never be fully aligned; it would also violate σ_Jx σ_Jy ≥ (ℏ/2)|⟨J_z⟩| = 3ℏ²/4, a bound this state exactly saturates. C is the sum ⟨J_x²⟩ + ⟨J_y²⟩, not yet shared between the two components. D is j(j + 1)ℏ², the whole of ⟨J²⟩ attributed to a single component.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UPIV-11.04, UPIV-11.06   ·   U1</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free ion has the ground configuration [Ar]3d³. Applying all three of Hund's rules, what is its ground-state term symbol?</a:t>
            </a:r>
          </a:p>
        </p:txBody>
      </p:sp>
      <p:sp>
        <p:nvSpPr>
          <p:cNvPr id="14" name="choice-letter"/>
          <p:cNvSpPr txBox="1"/>
          <p:nvPr/>
        </p:nvSpPr>
        <p:spPr>
          <a:xfrm>
            <a:off x="558800" y="17386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⁴F₉/₂</a:t>
            </a:r>
          </a:p>
        </p:txBody>
      </p:sp>
      <p:sp>
        <p:nvSpPr>
          <p:cNvPr id="16" name="choice-letter"/>
          <p:cNvSpPr txBox="1"/>
          <p:nvPr/>
        </p:nvSpPr>
        <p:spPr>
          <a:xfrm>
            <a:off x="558800" y="21069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1069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²H₉/₂</a:t>
            </a:r>
          </a:p>
        </p:txBody>
      </p:sp>
      <p:sp>
        <p:nvSpPr>
          <p:cNvPr id="18" name="choice-letter"/>
          <p:cNvSpPr txBox="1"/>
          <p:nvPr/>
        </p:nvSpPr>
        <p:spPr>
          <a:xfrm>
            <a:off x="558800" y="24752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4752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⁴P₁/₂</a:t>
            </a:r>
          </a:p>
        </p:txBody>
      </p:sp>
      <p:sp>
        <p:nvSpPr>
          <p:cNvPr id="20" name="choice-letter"/>
          <p:cNvSpPr txBox="1"/>
          <p:nvPr/>
        </p:nvSpPr>
        <p:spPr>
          <a:xfrm>
            <a:off x="558800" y="28435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28435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⁴F₃/₂</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⁴F₃/₂</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rule maximises S: three parallel spins give S = 3/2, a quartet. The second then maximises L within that S: with parallel spins the three electrons must occupy different m_l, and the largest sum is 2 + 1 + 0 = 3, an F term. The third rule looks at filling: 3 electrons in a shell that holds 10 is less than half full, so J = |L − S| = 3/2, giving ⁴F₃/₂. A applies the third rule the wrong way round; J = L + S belongs to a shell more than half full. B maximises L before S: m_l = 2, 2, 1 is possible only if two electrons pair their spins, which gives L = 5 but S = 1/2, so it inverts the order of the first two rules. C is the other quartet term of d³, the choice of a candidate who takes the smallest rather than the largest L once S is fixed.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UPIV-12.06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one-dimensional tight-binding model an electron band has dispersion E(k) = E₀ − 2t cos(ka), with hopping energy t = 0.50 eV and lattice spacing a = 0.30 nm. What is the effective mass of an electron near the bottom of the band, at k = 0? Take ℏ = 1.055 × 10⁻³⁴ J s, e = 1.602 × 10⁻¹⁹ C and mₑ = 9.109 × 10⁻³¹ kg.</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0.42mₑ</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0.85mₑ</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1.69mₑ</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−0.85mₑ</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0.85mₑ</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effective mass comes from the curvature of the band, 1/m* = (1/ℏ²)d²E/dk². At k = 0, d²E/dk² = 2ta², so m* = ℏ²/(2ta²) = 7.7 × 10⁻³¹ kg = 0.85mₑ. A halves this, the result of equating ℏ²k²/(2m*) to 2ta²k² instead of to the ta²k² that the expansion 2t cos(ka) ≈ 2t − ta²k² actually gives. C doubles it, from dropping the factor of 2 in 2t. D has the right magnitude but the sign that belongs at the top of the band, k = ±π/a, where the curvature is negative; near the bottom of the band an electron accelerates along the applied force, as a particle of positive mass does.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UPIV-13.03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spin-orbit shell model the proton single-particle levels fill in the order 1s₁/₂, 1p₃/₂, 1p₁/₂, 1d₅/₂, 2s₁/₂, 1d₃/₂, 1f₇/₂, each holding 2j + 1 protons, and neutrons fill the same sequence. What spin and parity does the model predict for the ground state of ³⁹K, with Z = 19 and N = 20?</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20 fills the neutron levels through 1d₃/₂, which contributes zero angular momentum. The protons fill 1s₁/₂ (2), 1p₃/₂ (6), 1p₁/₂ (8), 1d₅/₂ (14) and 2s₁/₂ (16), then place 3 of a possible 4 in 1d₃/₂. A single hole in a j level carries the same j as a single particle would, so J = 3/2, and the parity is (−1)^l with l = 2 for a d orbital, giving 3/2⁺. B takes the last completely filled level, 2s₁/₂, as the one that sets the spin. C has the right j but reads the parity from j, or from a p orbital, instead of from l = 2. D places the odd proton in 1f₇/₂, a level that begins to fill only beyond 20; it is the prediction for a nucleus with one nucleon outside a closed shell of 20, such as ⁴¹Ca, not for ³⁹K.</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UPIV-14.01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neutral meson decays in flight into two photons, which an electromagnetic calorimeter records with energies 1.50 GeV and 0.500 GeV and an angle of 36.9° between their directions of travel. Treating the photons as massless, what is the rest energy of the meson?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2.00 GeV</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1.64 GeV</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0.388 GeV</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0.548 GeV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0.548 GeV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rest energy is the invariant mass of the photon pair, the same in every frame: (Mc²)² = (E₁ + E₂)² − (p₁c + p₂c)⋅(p₁c + p₂c), and with |p₁c| = E₁ and |p₂c| = E₂ for massless photons this reduces to (Mc²)² = 2E₁E₂(1 − cos θ) = 2(1.50 GeV)(0.500 GeV)(1 − cos 36.9°) = 0.300 GeV², so Mc² = 0.548 GeV, the rest energy of the η meson. A adds the two photon energies, which gives the meson's energy in the laboratory rather than its rest energy; the two differ because the meson was moving, with momentum 1.92 GeV/c. B has the wrong sign on the cross term: (p₁c + p₂c)⋅(p₁c + p₂c) = E₁² + E₂² + 2E₁E₂ cos θ, and because this is subtracted from the energy squared the invariant contains 1 − cos θ, not 1 + cos θ. C drops the factor of 2 from the cross term 2p₁⋅p₂, which leaves the result too small by a factor of √2.</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UPIV-15.02, UPIV-15.09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Entangled photon pairs are measured at two stations whose analyser settings are chosen randomly and independently, with the detection events at the two stations spacelike separated and the detection efficiency high enough that no fair-sampling assumption is needed. The measured CHSH combination is S = 2.70 ± 0.02. Which statement correctly describes what this result establishes?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choice of setting at one station changes the outcomes recorded at the other, so a message could be sent faster than light.</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hidden-variable theory, local or non-local, is ruled out, which proves that quantum mechanics is complete.</a:t>
            </a:r>
          </a:p>
        </p:txBody>
      </p:sp>
      <p:sp>
        <p:nvSpPr>
          <p:cNvPr id="18" name="choice-letter"/>
          <p:cNvSpPr txBox="1"/>
          <p:nvPr/>
        </p:nvSpPr>
        <p:spPr>
          <a:xfrm>
            <a:off x="558800" y="29044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All models in which each outcome is fixed by variables carried locally from the source, independent of the settings, are excluded; the correlations still cannot be used to send a signal faster than light, and non-local hidden-variable models are not excluded.</a:t>
            </a:r>
          </a:p>
        </p:txBody>
      </p:sp>
      <p:sp>
        <p:nvSpPr>
          <p:cNvPr id="20" name="choice-letter"/>
          <p:cNvSpPr txBox="1"/>
          <p:nvPr/>
        </p:nvSpPr>
        <p:spPr>
          <a:xfrm>
            <a:off x="558800" y="343154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3154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source emitted a statistical mixture, since a pure entangled state would give S exactly equal to 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7429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All models in which each outcome is fixed by variables carried locally from the source, independent of the settings, are excluded; the correlations still cannot be used to send a signal faster than light, and non-local hidden-variable models are not excluded.</a:t>
            </a:r>
          </a:p>
        </p:txBody>
      </p:sp>
      <p:sp>
        <p:nvSpPr>
          <p:cNvPr id="15" name="text"/>
          <p:cNvSpPr txBox="1"/>
          <p:nvPr/>
        </p:nvSpPr>
        <p:spPr>
          <a:xfrm>
            <a:off x="558800" y="239395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65176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Any model whose outcomes are fixed by local variables that do not depend on the settings obeys |S| ≤ 2, so a value 35 standard deviations above 2, with the locality and detection loopholes closed as the stem describes, excludes that whole class; quantum mechanics predicts 2√2 ≈ 2.83 for a maximally entangled pair at the optimal settings. The violation itself does not prove that signalling is impossible; C says only that these correlations give no means of signalling, because each station's own statistics are independent of the distant setting. A is the most common over-reading: the outcome statistics at either station alone do not depend on the distant setting, so the correlation appears only when the two records are brought together through an ordinary channel. B over-claims: the violation rules out locality combined with predetermined outcomes, not hidden variables as such, and non-local hidden-variable theories of the Bohmian kind reproduce the quantum predictions for this experiment. D inverts the physics: mixing in noise lowers S towards and below 2, and it is the pure maximally entangled state that gives the largest value.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UPIV-11.03, UPIV-11.09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handheld X-ray fluorescence analyser is aimed at a corroded brass fitting. Its primary X-rays eject inner-shell electrons from atoms in the sample, and the detector records two strong lines at 8.04 keV and 8.63 keV, together with weaker lines, one of which lies at 8.90 keV. Model each K line with hydrogen-like levels and a screening constant σ: a transition from shell n to the K shell (n = 1) emits a photon of energy E = (13.6 eV)(Z − σ)²(1 − 1/n²), so that the Kα line (n = 2) follows Moseley's law, E = (3/4)(13.6 eV)(Z − σ)².</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Describe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the sequence of events, beginning with the absorption of a primary X-ray photon, that leads to the emission of a Kα photon, and say why the primary photons must exceed a threshold energy.</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Taking σ = 1, calculate the atomic numbers of the elements that produce the 8.04 keV and 8.63 keV lines, and identify the elements.</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795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σ ≈ 1 is a reasonable screening constant for a Kα line.</a:t>
            </a:r>
          </a:p>
        </p:txBody>
      </p:sp>
      <p:sp>
        <p:nvSpPr>
          <p:cNvPr id="23" name="part-ref"/>
          <p:cNvSpPr txBox="1"/>
          <p:nvPr/>
        </p:nvSpPr>
        <p:spPr>
          <a:xfrm>
            <a:off x="558800" y="45173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5173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536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colleague suggests that the 8.90 keV line is the Kα line of a third element. Evaluate this suggestion against the alternative that it is the Kβ line (n = 3 → n = 1) of copper, and state what your conclusion implies about σ for a Kβ line.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 primary photon with energy above the K-shell binding energy is absorbed and ejects a 1s electron, leaving a K-shell vacancy; a photon below this K edge cannot create the vacancy, hence the threshold</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an electron from the n = 2 (L) shell falls into the vacancy, and the energy difference between the two inner-shell levels is carried away by the Kα photon (the competing Auger process ejects an electron instead)</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describe an outer electron being excited and falling back are describing optical fluorescence. An X-ray line needs an inner-shell vacancy, which is why its energy identifies the element almost independently of its chemical state.</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rearranges Moseley's law to Z = 1 + √[E/((3/4)(13.6 eV))] = 1 + √(E/10.2 eV), with E in eV</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8.04 keV gives Z = 1 + √788 = 29.1, so Z = 29, copper</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8.63 keV gives Z = 1 + √846 = 30.1, so Z = 30, zinc, the two constituents of brass</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Dividing an energy in keV by 13.6 eV without converting gives Z ≈ 1.9 for both lines. That both answers land within 0.1 of an integer is itself the check that the units are right.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with one 1s electron ejected, one 1s electron remains; it lies almost entirely inside the orbit of the n = 2 electron that makes the jump, and so screens one unit of the nuclear charge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electrons of the n = 2 shell and beyond are spread at the same or larger radii, so by Gauss's law they screen little, leaving an effective charge close to Z − 1 in a hydrogen-like energy</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to catch is crediting the screening to the ejected electron. That electron has left the atom; it is the 1s electron left behind, inside the orbit of the electron that jumps, that reduces the charge it sees.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as a Kα line with σ = 1, 8.90 keV gives Z = 1 + √(8900/10.2) = 30.5, not an integer, whereas the two strong lines gave Z within 0.1 of an integer; the neighbouring Kα lines, zinc (observed at 8.63 keV) and gallium (predicted 9.18 keV), bracket it, so the suggestion is rejected</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copper Kβ with σ = 1 is predicted at (13.6 eV)(28)²(1 − 1/9) = 9.48 keV, within 7% of 8.90 keV, and copper is known to be present, so the line is copper Kβ</a:t>
            </a:r>
          </a:p>
        </p:txBody>
      </p:sp>
      <p:sp>
        <p:nvSpPr>
          <p:cNvPr id="26" name="ms-tick"/>
          <p:cNvSpPr txBox="1"/>
          <p:nvPr/>
        </p:nvSpPr>
        <p:spPr>
          <a:xfrm>
            <a:off x="558800" y="41592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matching 8.90 keV exactly needs σ ≈ 1.9, because the n = 3 electron is screened by the remaining 1s electron and also, in part, by the eight n = 2 electrons; σ = 1 does not carry over from Kα to Kβ</a:t>
            </a:r>
          </a:p>
        </p:txBody>
      </p:sp>
      <p:sp>
        <p:nvSpPr>
          <p:cNvPr id="28" name="text"/>
          <p:cNvSpPr txBox="1"/>
          <p:nvPr/>
        </p:nvSpPr>
        <p:spPr>
          <a:xfrm>
            <a:off x="812800" y="46786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discriminating step is to use the precision shown in (b) as the test. A model that places two lines within 0.1 of an integer cannot then be stretched to accept Z = 30.5, and the 7% misfit for Kβ is a statement about screening, not a failure of the identification.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UPIV-06.04, UPIV-07.02, UPIV-07.03, UPIV-07.05</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lithium-7 atom, of mass m = 1.165 × 10⁻²⁶ kg, is confined along one direction between two sheets of laser light that act as impenetrable walls at x = 0 and x = L, with L = 10.0 μm. Its stationary states are ψₙ(x) = √(2/L) sin(nπx/L) for 0 ≤ x ≤ L, with energies Eₙ = n²π²ℏ²/(2mL²), and it is prepared in the ground state ψ₁. At t = 0 a pulse of light lasting far less than any timescale of the atom's motion illuminates only the half of the box 0 &lt; x &lt; L/2, multiplying the wavefunction there by e^(iπ) = −1 and leaving the half L/2 &lt; x &lt; L untouched. Take ℏ = 1.055 × 10⁻³⁴ J s and k_B = 1.381 × 10⁻²³ J K⁻¹. You may use ∫₀^(L/2) sin(nπx/L) sin(πx/L) dx = (L/(2π))[sin((n − 1)π/2)/(n − 1) − sin((n + 1)π/2)/(n + 1)] for n ≥ 2.</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E₁, and the temperature T at which k_BT equals E₂ − E₁, the temperature scale that the atom must be cooled well below for its ground state to be prepared reliably.</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8201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expansion of Ψ(x, 0) in the stationary states and the Born rule, derive the probability Pₙ that a measurement of the energy made just after the pulse returns Eₙ. Find every n for which Pₙ = 0, and evaluate P₂ and P₄.</a:t>
            </a:r>
          </a:p>
        </p:txBody>
      </p:sp>
      <p:sp>
        <p:nvSpPr>
          <p:cNvPr id="20" name="part-ref"/>
          <p:cNvSpPr txBox="1"/>
          <p:nvPr/>
        </p:nvSpPr>
        <p:spPr>
          <a:xfrm>
            <a:off x="558800" y="43561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43561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5923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pulse leaves the probability density |Ψ(x, 0)|² equal to |ψ₁(x)|². Explain why the density nevertheless changes after the pulse, why it remains symmetric about the centre of the box at all later times, and why it is zero at x = L/2 at every t &gt; 0.</a:t>
            </a:r>
          </a:p>
        </p:txBody>
      </p:sp>
      <p:sp>
        <p:nvSpPr>
          <p:cNvPr id="23" name="panel"/>
          <p:cNvSpPr/>
          <p:nvPr/>
        </p:nvSpPr>
        <p:spPr>
          <a:xfrm>
            <a:off x="558800" y="558800"/>
            <a:ext cx="11074400" cy="12700"/>
          </a:xfrm>
          <a:prstGeom prst="rect">
            <a:avLst/>
          </a:prstGeom>
          <a:solidFill>
            <a:srgbClr val="C6C8BB"/>
          </a:solidFill>
          <a:ln>
            <a:noFill/>
          </a:ln>
        </p:spPr>
      </p:sp>
      <p:sp>
        <p:nvSpPr>
          <p:cNvPr id="2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6" name="panel"/>
          <p:cNvSpPr/>
          <p:nvPr/>
        </p:nvSpPr>
        <p:spPr>
          <a:xfrm>
            <a:off x="558800" y="6273800"/>
            <a:ext cx="11074400" cy="12700"/>
          </a:xfrm>
          <a:prstGeom prst="rect">
            <a:avLst/>
          </a:prstGeom>
          <a:solidFill>
            <a:srgbClr val="C6C8BB"/>
          </a:solidFill>
          <a:ln>
            <a:noFill/>
          </a:ln>
        </p:spPr>
      </p:sp>
      <p:sp>
        <p:nvSpPr>
          <p:cNvPr id="2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7" action="ppaction://hlinksldjump"/>
              </a:rPr>
              <a:t>Previous</a:t>
            </a:r>
          </a:p>
        </p:txBody>
      </p:sp>
      <p:sp>
        <p:nvSpPr>
          <p:cNvPr id="2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Lesson menu</a:t>
            </a:r>
          </a:p>
        </p:txBody>
      </p:sp>
      <p:sp>
        <p:nvSpPr>
          <p:cNvPr id="2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Next slide</a:t>
            </a:r>
          </a:p>
        </p:txBody>
      </p:sp>
      <p:sp>
        <p:nvSpPr>
          <p:cNvPr id="3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53</a:t>
            </a:r>
          </a:p>
        </p:txBody>
      </p:sp>
      <p:sp>
        <p:nvSpPr>
          <p:cNvPr id="3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real trap the light sheets form barriers of finite height V₀ = 400E₁, with E₁ the value found in (a), and the same pulse, which reverses the sign of the wavefunction everywhere to the left of x = L/2, is applied to the ground state of this finite well. Predict, with reasons, whether a measurement of the energy just after the pulse could return the ground-state energy of the finite well, and whether the atom is certain to remain in the trap.</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53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E₁ = π²ℏ²/(2mL²) = π²(1.055 × 10⁻³⁴ J s)²/[2(1.165 × 10⁻²⁶ kg)(1.00 × 10⁻⁵ m)²] = 4.71 × 10⁻³² J</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E₂ − E₁ = 3E₁ = 1.41 × 10⁻³¹ J, so T = 3E₁/k_B = 1.02 × 10⁻⁸ K, about 10 nK</a:t>
            </a:r>
          </a:p>
        </p:txBody>
      </p:sp>
      <p:sp>
        <p:nvSpPr>
          <p:cNvPr id="19" name="text"/>
          <p:cNvSpPr txBox="1"/>
          <p:nvPr/>
        </p:nvSpPr>
        <p:spPr>
          <a:xfrm>
            <a:off x="812800" y="216979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Converting 10.0 μm and then forgetting to square it, or taking the gap as E₂ = 4E₁ instead of E₂ − E₁ = 3E₁, are the slips this part is set to catch. At T itself the atom would still be found in an excited state about 30% of the time, which is why a single atom in a box this size has to be cooled well below 10 nK before its ground state can be prepared reliably.</a:t>
            </a:r>
          </a:p>
        </p:txBody>
      </p:sp>
      <p:sp>
        <p:nvSpPr>
          <p:cNvPr id="20" name="ms-ref"/>
          <p:cNvSpPr txBox="1"/>
          <p:nvPr/>
        </p:nvSpPr>
        <p:spPr>
          <a:xfrm>
            <a:off x="558800" y="28174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1" name="ms-objective"/>
          <p:cNvSpPr txBox="1"/>
          <p:nvPr/>
        </p:nvSpPr>
        <p:spPr>
          <a:xfrm>
            <a:off x="11400482" y="28174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581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581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Ψ(x, 0) = Σ cₙψₙ(x), and orthonormality of the ψₙ gives cₙ = ∫₀ᴸ ψₙ(x)Ψ(x, 0) dx, with Pₙ = |cₙ|² by the Born rule</a:t>
            </a:r>
          </a:p>
        </p:txBody>
      </p:sp>
      <p:sp>
        <p:nvSpPr>
          <p:cNvPr id="24" name="ms-tick"/>
          <p:cNvSpPr txBox="1"/>
          <p:nvPr/>
        </p:nvSpPr>
        <p:spPr>
          <a:xfrm>
            <a:off x="558800" y="331152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1152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Ψ(x, 0) = −ψ₁ in the left half and +ψ₁ in the right half, so cₙ is the integral of ψₙψ₁ over the right half minus its integral over the left half; since ψₙ(L − x) = (−1)^(n+1)ψₙ(x), the product ψₙψ₁ is symmetric about x = L/2 for odd n, the two integrals are equal, and Pₙ = 0 for every odd n, the ground state included</a:t>
            </a:r>
          </a:p>
        </p:txBody>
      </p:sp>
      <p:sp>
        <p:nvSpPr>
          <p:cNvPr id="26" name="ms-tick"/>
          <p:cNvSpPr txBox="1"/>
          <p:nvPr/>
        </p:nvSpPr>
        <p:spPr>
          <a:xfrm>
            <a:off x="558800" y="39446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446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for even n the product is antisymmetric about x = L/2, so cₙ = −2∫₀^(L/2) ψₙψ₁ dx = −(2/π)[sin((n − 1)π/2)/(n − 1) − sin((n + 1)π/2)/(n + 1)], which gives Pₙ = 16n²/[π²(n² − 1)²] for even n</a:t>
            </a:r>
          </a:p>
        </p:txBody>
      </p:sp>
      <p:sp>
        <p:nvSpPr>
          <p:cNvPr id="28" name="ms-tick"/>
          <p:cNvSpPr txBox="1"/>
          <p:nvPr/>
        </p:nvSpPr>
        <p:spPr>
          <a:xfrm>
            <a:off x="558800" y="4387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387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P₂ = 64/(9π²) = 0.721 and P₄ = 256/(225π²) = 0.115</a:t>
            </a:r>
          </a:p>
        </p:txBody>
      </p:sp>
      <p:sp>
        <p:nvSpPr>
          <p:cNvPr id="30" name="text"/>
          <p:cNvSpPr txBox="1"/>
          <p:nvPr/>
        </p:nvSpPr>
        <p:spPr>
          <a:xfrm>
            <a:off x="812800" y="4717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reason that the density has not changed, and so the atom must still be in its ground state, miss that P₁ = 0 exactly. The symmetry argument does the work: without it every overlap has to be integrated separately and the zeros look like accidents.</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53</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pulse changes the relative phase of the two halves, so Ψ(x, 0) is no longer a stationary state but a superposition of ψ₂, ψ₄, ψ₆, …; each term acquires its own phase e^(−iEₙt/ℏ), so the cross terms in |Ψ|² change with time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every component present is antisymmetric about x = L/2 and keeps that symmetry as its phase evolves, so Ψ(L − x, t) = −Ψ(x, t) and |Ψ(x, t)|² = |Ψ(L − x, t)|² at all times</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antisymmetry requires Ψ(L/2, t) = −Ψ(L/2, t), so Ψ(L/2, t) = 0, as every even ψₙ has a node there; a notch opens at the centre, where the density had its maximum before the pulse</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Reasoning from the density alone leads to the answer that a pure change of phase does nothing. The relative phase between parts of a wavefunction is physical: it decides which stationary states are present, and so how the state evolves.</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finite well is still symmetric about x = L/2, so its bound states still have definite parity and its ground state is symmetric; the pulsed wavefunction is antisymmetric about the centre, so its overlap with the ground state is zero and the ground-state energy cannot be returned</a:t>
            </a:r>
          </a:p>
        </p:txBody>
      </p:sp>
      <p:sp>
        <p:nvSpPr>
          <p:cNvPr id="26" name="ms-tick"/>
          <p:cNvSpPr txBox="1"/>
          <p:nvPr/>
        </p:nvSpPr>
        <p:spPr>
          <a:xfrm>
            <a:off x="558800" y="41592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sign jump makes the amplitudes fall off only as 1/n, so part of the probability lies in unbound states above the barrier top (in the infinite-well estimate the states with n &gt; 20, whose energies exceed 400E₁, carry about 4%), and the atom is not certain to remain trapped</a:t>
            </a:r>
          </a:p>
        </p:txBody>
      </p:sp>
      <p:sp>
        <p:nvSpPr>
          <p:cNvPr id="28" name="text"/>
          <p:cNvSpPr txBox="1"/>
          <p:nvPr/>
        </p:nvSpPr>
        <p:spPr>
          <a:xfrm>
            <a:off x="812800" y="46786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Predicting that finite walls merely lower the levels a little misses both effects that matter here: parity, which a symmetric finite well preserves exactly, and the unbound states above V₀, which a sharp step in the wavefunction always populates.</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UPIV-09.04, UPIV-09.07, UPIV-09.09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resonance lines of the alkali atoms come from an np → ns transition that spin-orbit coupling splits into D₁ (²P₁/₂ → ²S₁/₂) and D₂ (²P₃/₂ → ²S₁/₂). The fine-structure splitting between ²P₃/₂ and ²P₁/₂ is 7.16 × 10⁻³ eV for the 4p level of potassium and 4.16 × 10⁻⁵ eV for the 2p level of lithium. Both vapours are placed in a uniform magnetic field of 0.500 T. Ignore hyperfine structure throughout. Take μ_B = 5.788 × 10⁻⁵ eV T⁻¹ and g_s = 2, so that g_J = 1 + [j(j + 1) + s(s + 1) − l(l + 1)]/[2j(j + 1)].</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g_J for the ²S₁/₂, ²P₁/₂ and ²P₃/₂ levels.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weak-field limit each sublevel shifts by g_J m_j μ_B B. Using the selection rule Δm_j = 0, ±1, determine the number of components into which the D₁ line splits and the shift of each component from the zero-field line, in units of μ_B B.</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Compare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fine-structure splitting with μ_B B at 0.500 T for each atom.</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Justify</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for each atom, whether the D₁ pattern you found in (b) describes its spectrum at 0.500 T.</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130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the appearance of the lithium resonance line at 5.00 T, naming the good quantum numbers.</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²S₁/₂: g_J = 1 + (3/4 + 3/4)/(3/2) = 2, the moment being pure spin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²P₁/₂: g_J = 1 + (3/4 + 3/4 − 2)/(3/2) = 2/3; ²P₃/₂: g_J = 1 + (15/4 + 3/4 − 2)/(15/2) = 4/3</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g_s = 2 is what separates the anomalous Zeeman effect from the normal one. A candidate who sets g_s = 1 obtains g_J = 1 for every level and predicts the normal triplet for an alkali line, which is exactly what is not observed.</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²P₁/₂ sublevels shift by ±(1/3)μ_B B and the ²S₁/₂ sublevels by ±μ_B B</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all four pairings of m_j = ±1/2 in the upper level with m_j = ±1/2 in the lower level satisfy Δm_j = 0, ±1</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four components, at ±(2/3)μ_B B for Δm_j = 0 and ±(4/3)μ_B B for Δm_j = ±1</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frequent error is to use one g factor for both levels, which collapses the pattern into the normal triplet. The upper and lower levels shift by different amounts, and each component's shift is their difference.</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Compare — 2 marks</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μ_B B = (5.788 × 10⁻⁵ eV T⁻¹)(0.500 T) = 2.89 × 10⁻⁵ eV</a:t>
            </a:r>
          </a:p>
        </p:txBody>
      </p:sp>
      <p:sp>
        <p:nvSpPr>
          <p:cNvPr id="33" name="ms-tick"/>
          <p:cNvSpPr txBox="1"/>
          <p:nvPr/>
        </p:nvSpPr>
        <p:spPr>
          <a:xfrm>
            <a:off x="558800" y="47059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potassium: 7.16 × 10⁻³ eV/2.89 × 10⁻⁵ eV ≈ 250; lithium: 4.16 × 10⁻⁵ eV/2.89 × 10⁻⁵ eV ≈ 1.4, so the same field is a small perturbation for potassium but comparable with the spin-orbit energy for lithium</a:t>
            </a:r>
          </a:p>
        </p:txBody>
      </p:sp>
      <p:sp>
        <p:nvSpPr>
          <p:cNvPr id="35" name="text"/>
          <p:cNvSpPr txBox="1"/>
          <p:nvPr/>
        </p:nvSpPr>
        <p:spPr>
          <a:xfrm>
            <a:off x="812800" y="5225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Whether a field is weak or strong is a comparison, not a property of the field. The same 0.500 T is 250 times too weak to disturb potassium's spin-orbit coupling and comparable with lithium's.</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53</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potassium: the Zeeman energy is about 250 times smaller than the spin-orbit energy, so j and m_j remain good quantum numbers, ²P₁/₂ and ²P₃/₂ do not mix, and the four-component pattern of (b) applies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lithium: the two energies are comparable, so the field mixes ²P₁/₂ and ²P₃/₂ sublevels of the same m_j; j is no longer a good quantum number, the shifts are not linear in B, and the weak-field pattern does not apply (the intermediate regime)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classify by field strength alone give the same answer for both atoms. Which quantum numbers are good is decided by which interaction is larger, and for lithium at this field neither dominates.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at 5.00 T, μ_B B = 2.89 × 10⁻⁴ eV, about seven times the fine-structure splitting, so the Paschen–Back limit is approached: spin and orbit decouple, and m_l and m_s, not j and m_j, are the good quantum numbers</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each state shifts by (m_l + 2m_s)μ_B B; with Δm_s = 0 and Δm_l = 0, ±1 the line becomes a triplet at 0 and ±μ_B B = ±2.89 × 10⁻⁴ eV, like the normal Zeeman pattern, with each component slightly split by the residual spin-orbit energy</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is to keep the Landé g factors at high field. Once spin and orbit decouple g_J describes nothing; each state's shift is (m_l + 2m_s)μ_B B, and the rule Δm_s = 0 does the rest.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53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UPIV-14.03, UPIV-14.04, UPIV-14.05, UPIV-14.07</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muon decays by μ⁻ → e⁻ + ν̄ₑ + ν_μ with a branching fraction of essentially 1 and a mean lifetime τ_μ = 2.197 × 10⁻⁶ s. The τ⁻ lepton decays through the same charged weak current into e⁻ + ν̄ₑ + ν_τ with branching fraction B_e = 0.178, and also into μ⁻ + ν̄_μ + ν_τ and into hadrons. Take m_μc² = 105.66 MeV, m_τc² = 1776.9 MeV and the Fermi constant G_F/(ℏc)³ = 1.166 × 10⁻⁵ GeV⁻². In natural units, with ℏ = c = 1, a decay width Γ = ℏ/τ has the dimensions of energy.</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values of Lₑ, L_μ and L_τ before and after the decay τ⁻ → e⁻ + ν̄ₑ + ν_τ, and state which conservation law forbids τ⁻ → e⁻ + γ.</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Describe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the lowest-order Feynman diagram for τ⁻ → e⁻ + ν̄ₑ + ν_τ, and give the power of the weak coupling g_W in its amplitude and in its rate.</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if the width depends only on G_F and on the mass m of the decaying lepton, the result of (b) requires Γ ∝ G_F²m⁵.</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mean lifetime of the τ, stating the assumptions you make.</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1130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measured τ lifetime is 2.903 × 10⁻¹³ s. Evaluate what the agreement with your estimate tests, and use a count of the final states available to the virtual W⁻ to explain why B_e is close to 0.2.</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before, (Lₑ, L_μ, L_τ) = (0, 0, 1); after, e⁻ (1, 0, 0) + ν̄ₑ (−1, 0, 0) + ν_τ (0, 0, 1) = (0, 0, 1), so each lepton-family number is conserved</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τ⁻ → e⁻ + γ changes L_τ from 1 to 0 and Lₑ from 0 to 1, so it violates conservation of lepton-family number, although charge, energy and total lepton number all balance</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Checking only the total lepton number Lₑ + L_μ + L_τ leaves τ⁻ → e⁻γ allowed. It is the separate family numbers that forbid it, and searches for that decay are searches for exactly this violation.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Describe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at one vertex the τ⁻ becomes a ν_τ by emitting a virtual W⁻, which propagates to a second vertex where it becomes e⁻ and ν̄ₑ</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two vertices give an amplitude proportional to g_W² and a rate proportional to its square, g_W⁴; at energies far below M_W the propagator is about 1/M_W², so the rate goes as (g_W²/M_W²)², that is as G_F²</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Z⁰ exchange cannot turn a charged lepton into a neutrino, since charge would not balance at the vertex. The rate going as g_W⁴ rather than g_W² is the step most often missed.</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578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in natural units G_F has dimensions of energy⁻² and Γ of energy, so writing Γ ∝ G_F^a m^b requires −2a + b = 1</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rate goes as G_F², so a = 2 and b = 5, giving Γ ∝ G_F²m⁵</a:t>
            </a:r>
          </a:p>
        </p:txBody>
      </p:sp>
      <p:sp>
        <p:nvSpPr>
          <p:cNvPr id="33" name="text"/>
          <p:cNvSpPr txBox="1"/>
          <p:nvPr/>
        </p:nvSpPr>
        <p:spPr>
          <a:xfrm>
            <a:off x="812800" y="51619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m⁵ law is why a lepton 16.8 times heavier opens each such channel about 1.3 × 10⁶ times faster. The argument holds only while the final-state masses are negligible, which is true for τ → eν̄ν and μ → eν̄ν alike.</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assumes lepton universality, so the W couples equally to τ and μ, and neglects the electron and neutrino masses, so Γ(τ → eν̄ν)/Γ(μ → eν̄ν) = (m_τ/m_μ)⁵ = (16.82)⁵ = 1.35 × 10⁶</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partial width is Γ(τ → eν̄ν) = B_eℏ/τ_τ, so τ_τ = B_eτ_μ(m_μ/m_τ)⁵</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τ_τ = 0.178 × 2.197 × 10⁻⁶ s × 7.43 × 10⁻⁷ = 2.91 × 10⁻¹³ s</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branching fraction gives 1.6 × 10⁻¹² s, more than five times too long. The τ is heavy enough to decay into muons and hadrons as well, and every extra channel shortens its life.</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estimate agrees with the measurement to about 0.2%, so the charged weak coupling of the τ equals that of the μ to within the few-tenths-of-a-percent precision of the inputs: lepton universality holds across generations</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W⁻ from a τ can materialise as e⁻ν̄ₑ, μ⁻ν̄_μ or dū, and the quark pair counts three times, once for each colour, giving five channels of nearly equal weight and B_e ≈ 1/5</a:t>
            </a:r>
          </a:p>
        </p:txBody>
      </p:sp>
      <p:sp>
        <p:nvSpPr>
          <p:cNvPr id="28" name="ms-tick"/>
          <p:cNvSpPr txBox="1"/>
          <p:nvPr/>
        </p:nvSpPr>
        <p:spPr>
          <a:xfrm>
            <a:off x="558800" y="4222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measured 0.178 lies below 1/5 because strong-interaction (QCD) corrections raise the hadronic width: 1/B_e = 5.6 requires the quark channels to count as about 3.6 instead of 3, an enhancement of about 20%</a:t>
            </a:r>
          </a:p>
        </p:txBody>
      </p:sp>
      <p:sp>
        <p:nvSpPr>
          <p:cNvPr id="30" name="text"/>
          <p:cNvSpPr txBox="1"/>
          <p:nvPr/>
        </p:nvSpPr>
        <p:spPr>
          <a:xfrm>
            <a:off x="812800" y="4742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Counting the quark channel once gives B_e ≈ 1/3. The factor of three from colour, confirmed by the measured branching fraction, is the same factor that appears in the R ratio.</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53</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UPIV-13.02, UPIV-13.04</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²¹⁰Po decays by α emission to ²⁰⁶Pb with a half-life of 138.4 days. The atomic masses are ²¹⁰Po 209.982874 u, ²⁰⁶Pb 205.974465 u and ⁴He 4.002603 u, with 1 u = 931.494 MeV/c². In the Gamow model the α particle, of reduced mass μ, meets a Coulomb barrier V(r) = Z_dZ_ααℏc/r that begins at the nuclear radius R, and tunnels out to the classical turning point b at which V(b) = Q. The WKB exponent is 2G = 2αZ_dZ_α√(2μc²/Q)[arccos√(R/b) − √((R/b)(1 − R/b))], and the half-life is proportional to e^(2G) divided by an assault frequency. Take αℏc = 1.440 MeV fm, α = 1/137.0, μc² = 3.66 × 10³ MeV, R = 9.0 fm, Z_d = 82 and Z_α = 2.</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Q value of the decay.</a:t>
            </a:r>
          </a:p>
        </p:txBody>
      </p:sp>
      <p:sp>
        <p:nvSpPr>
          <p:cNvPr id="17" name="part-ref"/>
          <p:cNvSpPr txBox="1"/>
          <p:nvPr/>
        </p:nvSpPr>
        <p:spPr>
          <a:xfrm>
            <a:off x="558800" y="317119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84694" y="317119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9" name="text"/>
          <p:cNvSpPr txBox="1"/>
          <p:nvPr/>
        </p:nvSpPr>
        <p:spPr>
          <a:xfrm>
            <a:off x="558800" y="34074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outer turning point b.</a:t>
            </a:r>
          </a:p>
        </p:txBody>
      </p:sp>
      <p:sp>
        <p:nvSpPr>
          <p:cNvPr id="20" name="part-ref"/>
          <p:cNvSpPr txBox="1"/>
          <p:nvPr/>
        </p:nvSpPr>
        <p:spPr>
          <a:xfrm>
            <a:off x="558800" y="37452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452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814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arccos√x ≈ π/2 − √x and √(x(1 − x)) ≈ √x for x = R/b much less than 1, show that 2G ≈ παZ_dZ_α√(2μc²/Q) − 4√(2αZ_dZ_αμc²R/ℏc), and hence that the second term does not depend on Q.</a:t>
            </a:r>
          </a:p>
        </p:txBody>
      </p:sp>
      <p:sp>
        <p:nvSpPr>
          <p:cNvPr id="23" name="part-ref"/>
          <p:cNvSpPr txBox="1"/>
          <p:nvPr/>
        </p:nvSpPr>
        <p:spPr>
          <a:xfrm>
            <a:off x="558800" y="45173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5173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536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²¹⁴Po also decays by α emission to a lead isotope (Z_d = 82), with Q = 7.833 MeV. Assuming the same R, μ and assault frequency for both nuclei, predict the half-life of ²¹⁴Po from that of ²¹⁰Po using the result of (c).</a:t>
            </a:r>
          </a:p>
        </p:txBody>
      </p:sp>
      <p:sp>
        <p:nvSpPr>
          <p:cNvPr id="26" name="part-ref"/>
          <p:cNvSpPr txBox="1"/>
          <p:nvPr/>
        </p:nvSpPr>
        <p:spPr>
          <a:xfrm>
            <a:off x="558800" y="52895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52895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257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measured half-life of ²¹⁴Po is 164 μs. Evaluate the model in the light of this comparison.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Q = [m(²¹⁰Po) − m(²⁰⁶Pb) − m(⁴He)]c² = (0.005806 u)(931.494 MeV/u), the electron masses cancelling when atomic masses are used throughout</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Q = 5.41 MeV</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Atomic masses balance the electrons, 84 = 82 + 2. Subtracting electron masses on one side only shifts Q by about 1 MeV, which in a barrier exponent changes the half-life by many orders of magnitude.</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1 mark</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b = Z_dZ_ααℏc/Q = (82)(2)(1.440 MeV fm)/(5.41 MeV) = 43.7 fm, nearly five times R, so R/b = 0.21</a:t>
            </a:r>
          </a:p>
        </p:txBody>
      </p:sp>
      <p:sp>
        <p:nvSpPr>
          <p:cNvPr id="24" name="text"/>
          <p:cNvSpPr txBox="1"/>
          <p:nvPr/>
        </p:nvSpPr>
        <p:spPr>
          <a:xfrm>
            <a:off x="812800" y="34124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barrier is thick because Q is only a fifth of the 26 MeV Coulomb energy at R. Candidates who take b to be close to R have not used V(b) = Q, and a thin barrier could never produce half-lives spanning twenty orders of magnitude.</a:t>
            </a:r>
          </a:p>
        </p:txBody>
      </p:sp>
      <p:sp>
        <p:nvSpPr>
          <p:cNvPr id="25" name="ms-ref"/>
          <p:cNvSpPr txBox="1"/>
          <p:nvPr/>
        </p:nvSpPr>
        <p:spPr>
          <a:xfrm>
            <a:off x="558800" y="38950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26" name="ms-objective"/>
          <p:cNvSpPr txBox="1"/>
          <p:nvPr/>
        </p:nvSpPr>
        <p:spPr>
          <a:xfrm>
            <a:off x="11400482" y="38950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7" name="ms-tick"/>
          <p:cNvSpPr txBox="1"/>
          <p:nvPr/>
        </p:nvSpPr>
        <p:spPr>
          <a:xfrm>
            <a:off x="558800" y="41357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41357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bracket becomes π/2 − 2√(R/b), so the first term is 2αZ_dZ_α√(2μc²/Q)(π/2) = παZ_dZ_α√(2μc²/Q)</a:t>
            </a:r>
          </a:p>
        </p:txBody>
      </p:sp>
      <p:sp>
        <p:nvSpPr>
          <p:cNvPr id="29" name="ms-tick"/>
          <p:cNvSpPr txBox="1"/>
          <p:nvPr/>
        </p:nvSpPr>
        <p:spPr>
          <a:xfrm>
            <a:off x="558800" y="4389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second term is 4αZ_dZ_α√(2μc²/Q)√(R/b), and with b = Z_dZ_ααℏc/Q, √(R/b) = √(RQ/(Z_dZ_ααℏc))</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multiplying out, the factors of Q cancel: 4√[α²Z_d²Z_α²(2μc²/Q)(RQ/(Z_dZ_ααℏc))] = 4√(2αZ_dZ_αμc²R/ℏc), independent of Q</a:t>
            </a:r>
          </a:p>
        </p:txBody>
      </p:sp>
      <p:sp>
        <p:nvSpPr>
          <p:cNvPr id="33" name="text"/>
          <p:cNvSpPr txBox="1"/>
          <p:nvPr/>
        </p:nvSpPr>
        <p:spPr>
          <a:xfrm>
            <a:off x="812800" y="49720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algebra turns on substituting b = Z_dZ_ααℏc/Q inside √(R/b). Candidates who treat b as a fixed length miss that the second term is independent of Q, which is what lets the prediction in (d) proceed without R.</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53</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with R, μ and the assault frequency unchanged only the first term differs, so ln[t½(²¹⁰Po)/t½(²¹⁴Po)] = παZ_dZ_α√(2μc²)[1/√Q(²¹⁰Po) − 1/√Q(²¹⁴Po)]</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 (3.761)(85.56 MeV^(1/2))(0.4300 − 0.3573) MeV^(−1/2) = 23.4, the first terms being 138.4 and 115.0</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ratio is e^23.4 = 1.4 × 10¹⁰, so t½(²¹⁴Po) = (138.4 × 86 400 s)/(1.4 × 10¹⁰) = 8.3 × 10⁻⁴ s</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exponent is so sensitive that an error of 0.1 MeV in the Q value of ²¹⁰Po alone changes the predicted ratio by a factor of nearly 4. Carry Q to at least three significant figures throughout.</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prediction, 0.83 ms, is about five times the measured 0.164 ms, yet the model spans a half-life ratio of order 10¹⁰: the measured ln ratio is 25.0 against the predicted 23.4, so the Q dependence of the barrier accounts for nearly all of the ten orders of magnitude</a:t>
            </a:r>
          </a:p>
        </p:txBody>
      </p:sp>
      <p:sp>
        <p:nvSpPr>
          <p:cNvPr id="26" name="ms-tick"/>
          <p:cNvSpPr txBox="1"/>
          <p:nvPr/>
        </p:nvSpPr>
        <p:spPr>
          <a:xfrm>
            <a:off x="558800" y="377952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agreement to within a factor of a few is all the model can claim, because the half-life depends exponentially on R and on the approximations made; it also omits nuclear structure, and ²¹⁰Po, with the closed neutron shell N = 126, has a reduced probability of preforming an α cluster, lengthening its half-life relative to ²¹⁴Po (N = 130), in the direction of the discrepancy</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Calling a factor of five a failure ignores the ten orders of magnitude the model spans. Calling it a success without saying what the model omits is not an evaluation either.</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UPIV-02.07, UPIV-03.02, UPIV-03.03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sample-return probe leaves a space station, which defines an inertial frame S, and travels in a straight line at 0.600c to a relay beacon at rest in S at a distance of 3.00 light-years. At the beacon it reverses in a negligibly short time and returns at 0.800c. Work in units in which c = 1 light-year per year, label events by their S coordinates (t, x), and take the departure as the event (0, 0). Let S′ be the inertial frame moving with the probe on the outbound leg and S″ the inertial frame moving with it on the return leg.</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time that elapses on the station clock, and the proper time that elapses on the probe's clock, for the round trip.</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reading of the station clock that is simultaneous with the turnaround event, first in S′ and then in S″.</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probe's account, with the station clock running slow on each leg plus the jump found in (b), reproduces the station's total of 8.75 y.</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the claim: “The probe ages less because it accelerated, and the harder it accelerates at the turnaround, the more time it loses.”</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53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station: 3.00/0.600 = 5.00 y out and 3.00/0.800 = 3.75 y back, a total of 8.75 y</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probe, leg by leg with Δτ = Δt√(1 − v²/c²): 5.00 y × 0.800 = 4.00 y and 3.75 y × 0.600 = 2.25 y</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total proper time 6.25 y, so the probe returns 2.50 y younger than the station clock reads</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a single γ for the whole trip, or one built from the average speed, is the error this part catches. Proper time accumulates leg by leg along the worldline.</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4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2981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turnaround is the event (5.00 y, 3.00 ly); in S′, with v = +0.600c and γ = 1.25, t′ = γ(t − vx/c²) = 1.25(5.00 − 1.80) = 4.00 y, the probe's own clock reading</a:t>
            </a:r>
          </a:p>
        </p:txBody>
      </p:sp>
      <p:sp>
        <p:nvSpPr>
          <p:cNvPr id="26" name="ms-tick"/>
          <p:cNvSpPr txBox="1"/>
          <p:nvPr/>
        </p:nvSpPr>
        <p:spPr>
          <a:xfrm>
            <a:off x="558800" y="34245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 station event (t_s, 0) has t′ = γt_s, and setting this equal to 4.00 y gives t_s = 3.20 y</a:t>
            </a:r>
          </a:p>
        </p:txBody>
      </p:sp>
      <p:sp>
        <p:nvSpPr>
          <p:cNvPr id="28" name="ms-tick"/>
          <p:cNvSpPr txBox="1"/>
          <p:nvPr/>
        </p:nvSpPr>
        <p:spPr>
          <a:xfrm>
            <a:off x="558800" y="36779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779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in S″, with v = −0.800c and γ = 5/3, t″ = γ(t + 0.800x) = (5/3)(5.00 + 2.40) = 12.3 y</a:t>
            </a:r>
          </a:p>
        </p:txBody>
      </p:sp>
      <p:sp>
        <p:nvSpPr>
          <p:cNvPr id="30" name="ms-tick"/>
          <p:cNvSpPr txBox="1"/>
          <p:nvPr/>
        </p:nvSpPr>
        <p:spPr>
          <a:xfrm>
            <a:off x="558800" y="39312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39312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setting γt_s = 12.3 y gives t_s = 7.40 y, so the station reading simultaneous with the turnaround jumps from 3.20 y to 7.40 y</a:t>
            </a:r>
          </a:p>
        </p:txBody>
      </p:sp>
      <p:sp>
        <p:nvSpPr>
          <p:cNvPr id="32" name="text"/>
          <p:cNvSpPr txBox="1"/>
          <p:nvPr/>
        </p:nvSpPr>
        <p:spPr>
          <a:xfrm>
            <a:off x="812800" y="42608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trap is the sign of v in S″. Using +0.800c puts the station clock at 2.60 y just after the turnaround, earlier than just before it, and no account of the return leg can then be reconciled with 8.75 y.</a:t>
            </a:r>
          </a:p>
        </p:txBody>
      </p:sp>
      <p:sp>
        <p:nvSpPr>
          <p:cNvPr id="33" name="ms-ref"/>
          <p:cNvSpPr txBox="1"/>
          <p:nvPr/>
        </p:nvSpPr>
        <p:spPr>
          <a:xfrm>
            <a:off x="558800" y="47434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34" name="ms-objective"/>
          <p:cNvSpPr txBox="1"/>
          <p:nvPr/>
        </p:nvSpPr>
        <p:spPr>
          <a:xfrm>
            <a:off x="11400482" y="47434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5" name="ms-tick"/>
          <p:cNvSpPr txBox="1"/>
          <p:nvPr/>
        </p:nvSpPr>
        <p:spPr>
          <a:xfrm>
            <a:off x="558800" y="4984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in S′ the station clock runs slow by γ = 1.25, advancing 4.00 y/1.25 = 3.20 y; in S″ it runs slow by γ = 5/3, advancing 2.25 y × 0.600 = 1.35 y</a:t>
            </a:r>
          </a:p>
        </p:txBody>
      </p:sp>
      <p:sp>
        <p:nvSpPr>
          <p:cNvPr id="37" name="ms-tick"/>
          <p:cNvSpPr txBox="1"/>
          <p:nvPr/>
        </p:nvSpPr>
        <p:spPr>
          <a:xfrm>
            <a:off x="558800" y="54273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4273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3.20 y + (7.40 − 3.20) y + 1.35 y = 8.75 y, agreeing with the station's own clock</a:t>
            </a:r>
          </a:p>
        </p:txBody>
      </p:sp>
      <p:sp>
        <p:nvSpPr>
          <p:cNvPr id="39" name="text"/>
          <p:cNvSpPr txBox="1"/>
          <p:nvPr/>
        </p:nvSpPr>
        <p:spPr>
          <a:xfrm>
            <a:off x="812800" y="57569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apply time dilation to the station clock on both legs and stop there get 4.55 y and conclude that the station ages less than the probe. The missing 4.20 y is the change of simultaneity at the turnaround.</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53</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ageing difference is fixed by the speeds and distances of the two inertial legs and is 2.50 y however brief the turnaround; the size of the acceleration does not appear in it, so the second half of the claim is false</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first half is right only in a limited sense: the acceleration makes the probe's worldline non-inertial and breaks the symmetry, since the probe changes inertial frame and with it its simultaneity (the 4.20 y jump), while the station stays in one frame, and of all worldlines joining departure and return the inertial one has the greatest proper time</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Acceleration is needed to break the symmetry but does not set the size of the effect. A candidate who cannot say where the 2.50 y comes from without mentioning acceleration has not separated the two.</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53</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UPIV-12.07, UPIV-12.08</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intrinsic carrier density nᵢ of an undoped semiconductor bar is found from Hall-effect and conductivity measurements at six temperatures, and each value of nᵢ carries a random uncertainty of ±3%. For a non-degenerate intrinsic semiconductor with a temperature-independent band gap E_g, nᵢ = CT^(3/2)exp(−E_g/2kT), where C is a constant. Take k = 8.617 × 10⁻⁵ eV K⁻¹.</a:t>
            </a:r>
          </a:p>
        </p:txBody>
      </p:sp>
      <p:sp>
        <p:nvSpPr>
          <p:cNvPr id="14" name="text"/>
          <p:cNvSpPr txBox="1"/>
          <p:nvPr/>
        </p:nvSpPr>
        <p:spPr>
          <a:xfrm>
            <a:off x="558800" y="216789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Intrinsic carrier density of the bar at six temperatures</a:t>
            </a:r>
          </a:p>
        </p:txBody>
      </p:sp>
      <p:graphicFrame>
        <p:nvGraphicFramePr>
          <p:cNvPr id="15" name="readings"/>
          <p:cNvGraphicFramePr>
            <a:graphicFrameLocks noGrp="1"/>
          </p:cNvGraphicFramePr>
          <p:nvPr/>
        </p:nvGraphicFramePr>
        <p:xfrm>
          <a:off x="558800" y="2396490"/>
          <a:ext cx="11074400" cy="2044700"/>
        </p:xfrm>
        <a:graphic>
          <a:graphicData uri="http://schemas.openxmlformats.org/drawingml/2006/table">
            <a:tbl>
              <a:tblPr firstRow="1"/>
              <a:tblGrid>
                <a:gridCol w="5537200"/>
                <a:gridCol w="5537200"/>
              </a:tblGrid>
              <a:tr h="292100">
                <a:tc>
                  <a:txBody>
                    <a:bodyPr/>
                    <a:lstStyle/>
                    <a:p>
                      <a:pPr marL="0" indent="0" algn="l">
                        <a:lnSpc>
                          <a:spcPct val="100000"/>
                        </a:lnSpc>
                        <a:buNone/>
                      </a:pPr>
                      <a:r>
                        <a:rPr lang="en-GB" sz="1000" b="1" i="0" dirty="0">
                          <a:solidFill>
                            <a:srgbClr val="F3EFDF"/>
                          </a:solidFill>
                          <a:latin typeface="Arial"/>
                          <a:cs typeface="Arial"/>
                        </a:rPr>
                        <a:t>Temperature T (K)</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Intrinsic carrier density nᵢ (m⁻³)</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2.03 × 10¹⁹</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1.40 × 10²⁰</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6.89 × 10²⁰</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2.41 × 10²¹</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7.32 × 10²¹</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1.78 × 10²²</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6189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7" name="part-marks"/>
          <p:cNvSpPr txBox="1"/>
          <p:nvPr/>
        </p:nvSpPr>
        <p:spPr>
          <a:xfrm>
            <a:off x="11009102" y="46189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48552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a graph of ln(nᵢ/T^(3/2)) against 1/T is expected to be a straight line, and what its gradient gives.</a:t>
            </a:r>
          </a:p>
        </p:txBody>
      </p:sp>
      <p:sp>
        <p:nvSpPr>
          <p:cNvPr id="19" name="part-ref"/>
          <p:cNvSpPr txBox="1"/>
          <p:nvPr/>
        </p:nvSpPr>
        <p:spPr>
          <a:xfrm>
            <a:off x="558800" y="51930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0" name="part-marks"/>
          <p:cNvSpPr txBox="1"/>
          <p:nvPr/>
        </p:nvSpPr>
        <p:spPr>
          <a:xfrm>
            <a:off x="11009102" y="51930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54292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E_g from the data.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53</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Estimate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first and last rows only, estimate the uncertainty in E_g that follows from the ±3% uncertainty in nᵢ, stating the assumption you make about the two uncertainties.</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instead plots ln nᵢ against 1/T and takes E_g = −2k × gradient. Compare the gap this gives with your value from (b), and account for the difference.</a:t>
            </a:r>
          </a:p>
        </p:txBody>
      </p:sp>
      <p:sp>
        <p:nvSpPr>
          <p:cNvPr id="19" name="part-ref"/>
          <p:cNvSpPr txBox="1"/>
          <p:nvPr/>
        </p:nvSpPr>
        <p:spPr>
          <a:xfrm>
            <a:off x="558800" y="2890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0" name="part-marks"/>
          <p:cNvSpPr txBox="1"/>
          <p:nvPr/>
        </p:nvSpPr>
        <p:spPr>
          <a:xfrm>
            <a:off x="11009102" y="2890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3126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Optical absorption measured on the same bar at 400 K shows an absorption edge at 0.66 eV. Semiconductor gaps typically narrow as the temperature rises. Evaluate whether this contradicts your value from (b).</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53</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taking logarithms, ln(nᵢ/T^(3/2)) = ln C − (E_g/2k)(1/T), which is linear in 1/T with the constant intercept ln C</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gradient is −E_g/2k, so E_g = −2k × gradient; the T^(3/2) comes from the effective densities of states of the two bands and must be divided out, or it curves the line</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plot ln nᵢ against 1/T without dividing by T^(3/2) are the subject of part (d). The linearisation must isolate a term that is exactly linear in 1/T.</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computes 1/T = 3.333, 2.941, 2.632, 2.381, 2.174 and 2.000 (× 10⁻³ K⁻¹) and ln(nᵢ/T^(3/2)) = 35.90, 37.64, 39.07, 40.17, 41.15 and 41.91</a:t>
            </a:r>
          </a:p>
        </p:txBody>
      </p:sp>
      <p:sp>
        <p:nvSpPr>
          <p:cNvPr id="24" name="ms-tick"/>
          <p:cNvSpPr txBox="1"/>
          <p:nvPr/>
        </p:nvSpPr>
        <p:spPr>
          <a:xfrm>
            <a:off x="558800" y="33610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610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plots or fits a straight line, the points lying on it within the ±0.03 expected from ±3% uncertainties, with gradient −4.5 × 10³ K (least-squares −4.52 × 10³ K; end points −4.51 × 10³ K)</a:t>
            </a:r>
          </a:p>
        </p:txBody>
      </p:sp>
      <p:sp>
        <p:nvSpPr>
          <p:cNvPr id="26" name="ms-tick"/>
          <p:cNvSpPr txBox="1"/>
          <p:nvPr/>
        </p:nvSpPr>
        <p:spPr>
          <a:xfrm>
            <a:off x="558800" y="38042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8042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E_g = 2(8.617 × 10⁻⁵ eV K⁻¹)(4.52 × 10³ K) = 0.78 eV (accept 0.77 eV to 0.79 eV)</a:t>
            </a:r>
          </a:p>
        </p:txBody>
      </p:sp>
      <p:sp>
        <p:nvSpPr>
          <p:cNvPr id="28" name="text"/>
          <p:cNvSpPr txBox="1"/>
          <p:nvPr/>
        </p:nvSpPr>
        <p:spPr>
          <a:xfrm>
            <a:off x="812800" y="41338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log₁₀ in place of ln with E_g = −2k × gradient understates the gap by a factor of 2.30. Checking the scatter about the line against the stated ±3% is what shows the model fits.</a:t>
            </a:r>
          </a:p>
        </p:txBody>
      </p:sp>
      <p:sp>
        <p:nvSpPr>
          <p:cNvPr id="29" name="ms-ref"/>
          <p:cNvSpPr txBox="1"/>
          <p:nvPr/>
        </p:nvSpPr>
        <p:spPr>
          <a:xfrm>
            <a:off x="558800" y="46164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Estimate — 2 marks</a:t>
            </a:r>
          </a:p>
        </p:txBody>
      </p:sp>
      <p:sp>
        <p:nvSpPr>
          <p:cNvPr id="30" name="ms-objective"/>
          <p:cNvSpPr txBox="1"/>
          <p:nvPr/>
        </p:nvSpPr>
        <p:spPr>
          <a:xfrm>
            <a:off x="11400482" y="46164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857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57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assuming the two uncertainties are independent, the difference of the two logarithms is uncertain by √2 × 0.03 = 0.042, over a span in 1/T of 1.333 × 10⁻³ K⁻¹, so the gradient is uncertain by about 32 K</a:t>
            </a:r>
          </a:p>
        </p:txBody>
      </p:sp>
      <p:sp>
        <p:nvSpPr>
          <p:cNvPr id="33" name="ms-tick"/>
          <p:cNvSpPr txBox="1"/>
          <p:nvPr/>
        </p:nvSpPr>
        <p:spPr>
          <a:xfrm>
            <a:off x="558800" y="53003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3003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δE_g = 2(8.617 × 10⁻⁵ eV K⁻¹)(32 K) = 0.0055 eV, so E_g = 0.779 ± 0.005 eV, an uncertainty of about 0.7%</a:t>
            </a:r>
          </a:p>
        </p:txBody>
      </p:sp>
      <p:sp>
        <p:nvSpPr>
          <p:cNvPr id="35" name="text"/>
          <p:cNvSpPr txBox="1"/>
          <p:nvPr/>
        </p:nvSpPr>
        <p:spPr>
          <a:xfrm>
            <a:off x="812800" y="56299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add the two 3% uncertainties linearly obtain 0.008 eV, which is acceptable if that assumption is stated. What matters is the size: a few meV, far smaller than the effects in (d) and (e).</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53</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ln nᵢ = 44.46, 46.39, 47.98, 49.23, 50.34 and 51.23 gives a gradient of about −5.09 × 10³ K and an apparent gap of 0.88 eV, about 0.10 eV (13%) larger than 0.78 eV</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ln nᵢ contains (3/2)ln T, which rises with T and so steepens the line; its contribution to the apparent gap is about 3kT at the mid-range temperature of about 390 K, 3(8.6 × 10⁻⁵ eV K⁻¹)(390 K) ≈ 0.10 eV, some twenty times the random uncertainty from (c)</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discriminating step is recognising that the 0.10 eV difference is systematic and nearly twenty times the random uncertainty. A slowly varying power of T is invisible by eye on a logarithmic plot and still shifts the gap by 13%.</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if E_g(T) = E_g0 − βT, then exp(−E_g/2kT) = exp(β/2k)exp(−E_g0/2kT), so the linear term changes only the constant C, and the gradient in (b) returns E_g0, the gap extrapolated to 0 K, not the gap at the measurement temperatures</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there is no contradiction: both results fit E_g0 = 0.78 eV with β = (0.78 − 0.66) eV/(400 K) = 3.0 × 10⁻⁴ eV K⁻¹, a typical narrowing, so the transport fit and the optical edge together determine both E_g0 and β</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put the 0.12 eV difference down to experimental error have not compared it with the ±0.005 eV found in (c). The transport fit and the optical edge measure different things, and together they determine both E_g0 and β.</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53</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UPIV-10.03, UPIV-10.04, UPIV-10.05, UPIV-10.07, UPIV-10.09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is bound to a nucleus of charge Ze. With μ the reduced mass, the radial function u(r) = rR(r) of a state of orbital quantum number l satisfies the radial Schrödinger equation −(ℏ²/2μ)(d²u/dr²) + [−Ze²/(4πε₀r) + l(l + 1)ℏ²/(2μr²)]u = Eu, with E &lt; 0 for a bound state. Write κ = √(−2μE)/ℏ and a_μ = 4πε₀ℏ²/(μe²). You may use ∫₀^∞ rᵏe^(−βr) dr = k!/β^(k+1) for integer k ≥ 0. For the numerical parts take a₀ = 5.292 × 10⁻¹¹ m and 13.606 eV as the Bohr radius and the ionisation energy of hydrogen for an infinitely heavy nucleus, m_p/mₑ = 1836 and h = 4.136 × 10⁻¹⁵ eV s.</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a normalisable solution must behave as e^(−κr) at large r and as r^(l+1) near r = 0.</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5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substituting u = r^(l+1)e^(−κr) into the radial Schrödinger equation, derive the conditions under which it is an exact solution, and hence derive κ and the energy E of this state. Identify its principal quantum number n.</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this state, determine the most probable radius r_mp and the mean radius ⟨r⟩ in terms of n, a_μ and Z.</a:t>
            </a:r>
          </a:p>
        </p:txBody>
      </p:sp>
      <p:sp>
        <p:nvSpPr>
          <p:cNvPr id="23" name="part-ref"/>
          <p:cNvSpPr txBox="1"/>
          <p:nvPr/>
        </p:nvSpPr>
        <p:spPr>
          <a:xfrm>
            <a:off x="558800" y="45173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5173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536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Circular Rydberg states, with l = n − 1, are used in microwave cavity experiments. For the n = 50 circular state of hydrogen, calculate the most probable radius and the frequency of the photon emitted in the transition to n = 49.</a:t>
            </a:r>
          </a:p>
        </p:txBody>
      </p:sp>
      <p:sp>
        <p:nvSpPr>
          <p:cNvPr id="26" name="part-ref"/>
          <p:cNvSpPr txBox="1"/>
          <p:nvPr/>
        </p:nvSpPr>
        <p:spPr>
          <a:xfrm>
            <a:off x="558800" y="52895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Justify</a:t>
            </a:r>
          </a:p>
        </p:txBody>
      </p:sp>
      <p:sp>
        <p:nvSpPr>
          <p:cNvPr id="27" name="part-marks"/>
          <p:cNvSpPr txBox="1"/>
          <p:nvPr/>
        </p:nvSpPr>
        <p:spPr>
          <a:xfrm>
            <a:off x="11009102" y="52895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257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using the electric-dipole selection rules, the claim that this state can decay by only one electric-dipole transition.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53</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as r → ∞ both potential terms vanish, leaving d²u/dr² = κ²u, with solutions e^(±κr); normalisability rejects e^(+κr), so u ∝ e^(−κr)</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as r → 0 the centrifugal term dominates, d²u/dr² ≈ l(l + 1)u/r², and u = r^s requires s(s − 1) = l(l + 1), so s = l + 1 or s = −l; u ∝ r^(−l) makes R = u/r diverge, non-normalisably for l ≥ 1 and, for l = 0, as 1/r, which fails the Schrödinger equation at the origin, so u ∝ r^(l+1)</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Rejecting u ∝ r^(−l) by saying only that it diverges misses the l = 0 case, where R = 1/r is still square-integrable. There the solution fails the Schrödinger equation itself, since ∇²(1/r) is a delta function.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5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u′ = [(l + 1)/r − κ]u and u″ = [l(l + 1)/r² − 2κ(l + 1)/r + κ²]u</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on substitution the 1/r² terms, −(ℏ²/2μ)l(l + 1)/r² and +l(l + 1)ℏ²/(2μr²), cancel identically</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1/r terms cancel only if ℏ²κ(l + 1)/μ = Ze²/(4πε₀), so κ = Z/[(l + 1)a_μ]</a:t>
            </a:r>
          </a:p>
        </p:txBody>
      </p:sp>
      <p:sp>
        <p:nvSpPr>
          <p:cNvPr id="28" name="ms-tick"/>
          <p:cNvSpPr txBox="1"/>
          <p:nvPr/>
        </p:nvSpPr>
        <p:spPr>
          <a:xfrm>
            <a:off x="558800" y="3843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constant terms give E = −ℏ²κ²/(2μ) = −Z²ℏ²/[2μa_μ²(l + 1)²] = −μZ²e⁴/[2(4πε₀)²ℏ²(l + 1)²]</a:t>
            </a:r>
          </a:p>
        </p:txBody>
      </p:sp>
      <p:sp>
        <p:nvSpPr>
          <p:cNvPr id="30" name="ms-tick"/>
          <p:cNvSpPr txBox="1"/>
          <p:nvPr/>
        </p:nvSpPr>
        <p:spPr>
          <a:xfrm>
            <a:off x="558800" y="4096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096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u has no radial nodes, so n = n_r + l + 1 = l + 1, and E_n = −Z²e²/(8πε₀a_μn²), the Bohr energy with the reduced mass, for the state with l = n − 1</a:t>
            </a:r>
          </a:p>
        </p:txBody>
      </p:sp>
      <p:sp>
        <p:nvSpPr>
          <p:cNvPr id="32" name="text"/>
          <p:cNvSpPr txBox="1"/>
          <p:nvPr/>
        </p:nvSpPr>
        <p:spPr>
          <a:xfrm>
            <a:off x="812800" y="4615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1/r balance is the quantisation condition. A candidate who fixes κ from the constant terms alone and leaves the 1/r terms unbalanced has a trial function, not a solution, and no discrete spectrum.</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46 / 53</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radial probability density is P(r) ∝ |u|² = r^(2n)e^(−2Zr/(na_μ)), the r² Jacobian being already contained in u = rR</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dP/dr = 0 gives 2n/r = 2Z/(na_μ), so r_mp = n²a_μ/Z</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⟨r⟩ = ∫r^(2n+1)e^(−βr) dr/∫r^(2n)e^(−βr) dr = (2n + 1)/β with β = 2Z/(na_μ), so ⟨r⟩ = n(n + ½)a_μ/Z</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Multiplying |u|² by a further r² counts the Jacobian twice and moves the peak to n(n + 1)a_μ/Z. The r² is already inside u = rR.</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a_μ = a₀(1 + mₑ/m_p) = (5.292 × 10⁻¹¹ m)(1.000545) = 5.295 × 10⁻¹¹ m</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r_mp = 2500a_μ = 1.32 × 10⁻⁷ m (132 nm)</a:t>
            </a:r>
          </a:p>
        </p:txBody>
      </p:sp>
      <p:sp>
        <p:nvSpPr>
          <p:cNvPr id="28" name="ms-tick"/>
          <p:cNvSpPr txBox="1"/>
          <p:nvPr/>
        </p:nvSpPr>
        <p:spPr>
          <a:xfrm>
            <a:off x="558800" y="3488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ΔE = (13.606 eV/1.000545)(1/49² − 1/50²) = 2.24 × 10⁻⁴ eV, so f = ΔE/h = 5.42 × 10¹⁰ Hz (54.2 GHz)</a:t>
            </a:r>
          </a:p>
        </p:txBody>
      </p:sp>
      <p:sp>
        <p:nvSpPr>
          <p:cNvPr id="30" name="text"/>
          <p:cNvSpPr txBox="1"/>
          <p:nvPr/>
        </p:nvSpPr>
        <p:spPr>
          <a:xfrm>
            <a:off x="812800" y="38176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reduced-mass correction shifts the frequency by about 30 MHz, a 0.05% error that a microwave measurement resolves easily.</a:t>
            </a:r>
          </a:p>
        </p:txBody>
      </p:sp>
      <p:sp>
        <p:nvSpPr>
          <p:cNvPr id="31" name="ms-ref"/>
          <p:cNvSpPr txBox="1"/>
          <p:nvPr/>
        </p:nvSpPr>
        <p:spPr>
          <a:xfrm>
            <a:off x="558800" y="41351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Justify — 2 marks</a:t>
            </a:r>
          </a:p>
        </p:txBody>
      </p:sp>
      <p:sp>
        <p:nvSpPr>
          <p:cNvPr id="32" name="ms-objective"/>
          <p:cNvSpPr txBox="1"/>
          <p:nvPr/>
        </p:nvSpPr>
        <p:spPr>
          <a:xfrm>
            <a:off x="11400482" y="41351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3" name="ms-tick"/>
          <p:cNvSpPr txBox="1"/>
          <p:nvPr/>
        </p:nvSpPr>
        <p:spPr>
          <a:xfrm>
            <a:off x="558800" y="4375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375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electric-dipole transitions require Δl = ±1 (with Δm = 0, ±1), and spontaneous emission requires a final level of lower energy, n′ &lt; 50</a:t>
            </a:r>
          </a:p>
        </p:txBody>
      </p:sp>
      <p:sp>
        <p:nvSpPr>
          <p:cNvPr id="35" name="ms-tick"/>
          <p:cNvSpPr txBox="1"/>
          <p:nvPr/>
        </p:nvSpPr>
        <p:spPr>
          <a:xfrm>
            <a:off x="558800" y="46291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6291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Δl = +1 needs l′ = 50 and so n′ ≥ 51, which is higher in energy; Δl = −1 needs l′ = 48 and so n′ ≥ 49, leaving only n′ = 49, l′ = 48, the next circular state</a:t>
            </a:r>
          </a:p>
        </p:txBody>
      </p:sp>
      <p:sp>
        <p:nvSpPr>
          <p:cNvPr id="37" name="text"/>
          <p:cNvSpPr txBox="1"/>
          <p:nvPr/>
        </p:nvSpPr>
        <p:spPr>
          <a:xfrm>
            <a:off x="812800" y="51485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Applying a selection rule to n instead of to l lists every n′ &lt; 50. In hydrogen Δn is unrestricted; it is the constraint l′ ≤ n′ − 1 that leaves a single channel.</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53</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Derive a model, then test it against evidence   ·   Topics UPIV-15.06, UPIV-15.07</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Model the universe as a uniform, pressureless dust of mass density ρ(t) in which every separation grows in proportion to a scale factor a(t), with a = 1 today. A particle of mass m moving with the dust lies at distance r = a(t)x from an arbitrary origin, where x is constant, and by the shell theorem it is attracted only by the mass inside the sphere of radius r. Take G = 6.674 × 10⁻¹¹ N m² kg⁻², the present expansion rate H₀ = ȧ/a = 67.4 km s⁻¹ Mpc⁻¹, 1 Mpc = 3.086 × 10²² m, the mass of a hydrogen atom as 1.674 × 10⁻²⁷ kg and 1 yr = 3.156 × 10⁷ s.</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conservation of energy for the particle, derive the Friedmann equation (ȧ/a)² = (8πG/3)ρ − K/a², where K is a constant, and state what the sign of K means for the future of the expansion in this Newtonian picture.</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critical density ρ_c is the density for which K = 0. Calculate ρ_c today, and express it as a number of hydrogen atoms per cubic metre.</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K = 0 and ρ ∝ a⁻³, derive a(t) from the Friedmann equation, taking a = 0 at t = 0, and hence obtain the age t₀ of the universe in terms of H₀ and in gigayears.</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oldest globular-cluster stars in the Milky Way are dated at about 12.5 Gyr. Evaluate the flat, matter-only model in the light of this, including the value of H₀ the model would need.</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48 / 53</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cosmic microwave background was released at redshift z = 1090. Calculate the scale factor at that time and the factor by which the matter density then exceeded its present value.</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49 / 53</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mass inside the sphere, M = (4π/3)r³ρ, is fixed because the dust moves with the sphere, so ρa³ is constant</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energy conservation for the particle: ½mṙ² − GMm/r = E, with E constant</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substituting r = ax, ṙ = ȧx and M = (4π/3)a³x³ρ and dividing by ½ma²x² gives (ȧ/a)² = (8πG/3)ρ + 2E/(mx²a²), so K = −2E/(mx²), a constant</a:t>
            </a:r>
          </a:p>
        </p:txBody>
      </p:sp>
      <p:sp>
        <p:nvSpPr>
          <p:cNvPr id="21" name="ms-tick"/>
          <p:cNvSpPr txBox="1"/>
          <p:nvPr/>
        </p:nvSpPr>
        <p:spPr>
          <a:xfrm>
            <a:off x="558800" y="2536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536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K &gt; 0 (E &lt; 0): the expansion halts and reverses; K &lt; 0 (E &gt; 0): it continues for ever; K = 0: the expansion rate falls to zero only as t → ∞</a:t>
            </a:r>
          </a:p>
        </p:txBody>
      </p:sp>
      <p:sp>
        <p:nvSpPr>
          <p:cNvPr id="23" name="text"/>
          <p:cNvSpPr txBox="1"/>
          <p:nvPr/>
        </p:nvSpPr>
        <p:spPr>
          <a:xfrm>
            <a:off x="812800" y="2866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hold ρ constant while the sphere grows lose the a⁻³ dilution, and with it the content of the derivation. The shell theorem is what makes the choice of origin irrelevant.</a:t>
            </a:r>
          </a:p>
        </p:txBody>
      </p:sp>
      <p:sp>
        <p:nvSpPr>
          <p:cNvPr id="24" name="ms-ref"/>
          <p:cNvSpPr txBox="1"/>
          <p:nvPr/>
        </p:nvSpPr>
        <p:spPr>
          <a:xfrm>
            <a:off x="558800" y="3348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5" name="ms-objective"/>
          <p:cNvSpPr txBox="1"/>
          <p:nvPr/>
        </p:nvSpPr>
        <p:spPr>
          <a:xfrm>
            <a:off x="11400482" y="3348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K = 0 at a = 1 gives ρ_c = 3H₀²/(8πG), with H₀ = (67.4 × 10³ m s⁻¹)/(3.086 × 10²² m) = 2.18 × 10⁻¹⁸ s⁻¹</a:t>
            </a:r>
          </a:p>
        </p:txBody>
      </p:sp>
      <p:sp>
        <p:nvSpPr>
          <p:cNvPr id="28" name="ms-tick"/>
          <p:cNvSpPr txBox="1"/>
          <p:nvPr/>
        </p:nvSpPr>
        <p:spPr>
          <a:xfrm>
            <a:off x="558800" y="3843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ρ_c = 3(2.18 × 10⁻¹⁸ s⁻¹)²/(8π × 6.674 × 10⁻¹¹ N m² kg⁻²) = 8.5 × 10⁻²⁷ kg m⁻³</a:t>
            </a:r>
          </a:p>
        </p:txBody>
      </p:sp>
      <p:sp>
        <p:nvSpPr>
          <p:cNvPr id="30" name="ms-tick"/>
          <p:cNvSpPr txBox="1"/>
          <p:nvPr/>
        </p:nvSpPr>
        <p:spPr>
          <a:xfrm>
            <a:off x="558800" y="4096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096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ρ_c/m_H = (8.53 × 10⁻²⁷ kg m⁻³)/(1.674 × 10⁻²⁷ kg) = 5.1 hydrogen atoms per cubic metre</a:t>
            </a:r>
          </a:p>
        </p:txBody>
      </p:sp>
      <p:sp>
        <p:nvSpPr>
          <p:cNvPr id="32" name="text"/>
          <p:cNvSpPr txBox="1"/>
          <p:nvPr/>
        </p:nvSpPr>
        <p:spPr>
          <a:xfrm>
            <a:off x="812800" y="44259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Mixing kilometres in the speed with metres in the megaparsec leaves H₀ a thousand times too small and ρ_c a million times too small.</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50 / 53</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ρ = ρ_c a⁻³ = (3H₀²/8πG)a⁻³ turns the Friedmann equation into ȧ² = H₀²/a, so a^(1/2) da = H₀ dt</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integrating from a = 0 at t = 0 gives (2/3)a^(3/2) = H₀t, so a(t) = (3H₀t/2)^(2/3) ∝ t^(2/3)</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 = 1 today gives t₀ = 2/(3H₀) = 3.05 × 10¹⁷ s = 9.7 Gyr</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Quoting 1/H₀ = 14.5 Gyr as the age assumes the expansion rate has never changed. A decelerating universe was expanding faster in the past, and so is younger than 1/H₀.</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9.7 Gyr is younger than stars that formed within the universe, so the model with the measured H₀ is excluded; an age of 12.5 Gyr would need H₀ = 2/(3t₀) ≈ 52 km s⁻¹ Mpc⁻¹, well below the measured value of about 67 km s⁻¹ Mpc⁻¹</a:t>
            </a:r>
          </a:p>
        </p:txBody>
      </p:sp>
      <p:sp>
        <p:nvSpPr>
          <p:cNvPr id="26" name="ms-tick"/>
          <p:cNvSpPr txBox="1"/>
          <p:nvPr/>
        </p:nvSpPr>
        <p:spPr>
          <a:xfrm>
            <a:off x="558800" y="35896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the model must change, not H₀: a component that makes the expansion accelerate, such as a cosmological constant, means the expansion was slower in the past and the universe older for the same H₀ (about 13.8 Gyr for matter and dark-energy fractions of 0.315 and 0.685 with H₀ = 67.4 km s⁻¹ Mpc⁻¹), and pressureless dust alone cannot supply it</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age younger than the oldest stars is a contradiction, not a tension. The discriminating answer names what must change, and checks that lowering H₀ to fit would conflict with its measurement.</a:t>
            </a:r>
          </a:p>
        </p:txBody>
      </p:sp>
      <p:sp>
        <p:nvSpPr>
          <p:cNvPr id="29" name="ms-ref"/>
          <p:cNvSpPr txBox="1"/>
          <p:nvPr/>
        </p:nvSpPr>
        <p:spPr>
          <a:xfrm>
            <a:off x="558800" y="47815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30" name="ms-objective"/>
          <p:cNvSpPr txBox="1"/>
          <p:nvPr/>
        </p:nvSpPr>
        <p:spPr>
          <a:xfrm>
            <a:off x="11400482" y="47815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5022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022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a = 1/(1 + z) = 1/1091 = 9.17 × 10⁻⁴</a:t>
            </a:r>
          </a:p>
        </p:txBody>
      </p:sp>
      <p:sp>
        <p:nvSpPr>
          <p:cNvPr id="33" name="ms-tick"/>
          <p:cNvSpPr txBox="1"/>
          <p:nvPr/>
        </p:nvSpPr>
        <p:spPr>
          <a:xfrm>
            <a:off x="558800" y="52755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2755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mark: ρ/ρ₀ = a⁻³ = 1091³ = 1.30 × 10⁹</a:t>
            </a:r>
          </a:p>
        </p:txBody>
      </p:sp>
      <p:sp>
        <p:nvSpPr>
          <p:cNvPr id="35" name="text"/>
          <p:cNvSpPr txBox="1"/>
          <p:nvPr/>
        </p:nvSpPr>
        <p:spPr>
          <a:xfrm>
            <a:off x="812800" y="56051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a = 1/z is a negligible error at z = 1090 but a factor of two at z = 1. Redshift measures the stretch of wavelengths, λ_obs/λ_emit = 1 + z = 1/a.</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51 / 53</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52 / 53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53 / 53</a:t>
            </a:r>
          </a:p>
        </p:txBody>
      </p:sp>
    </p:spTree>
  </p:cSld>
  <p:clrMapOvr>
    <a:masterClrMapping/>
  </p:clrMapOvr>
</p:sld>
</file>

<file path=ppt/slides/slide5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0806F2C4-8466-46FF-B9DF-BA6173CB5BDD}"/>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6C9F49DB-3D90-4D99-B453-0B7F5AC6EEC6}"/>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Final Examination</a:t>
            </a:r>
          </a:p>
        </p:txBody>
      </p:sp>
      <p:sp>
        <p:nvSpPr>
          <p:cNvPr id="3" name="interactive-menu-row-1">
            <a:extLst xmlns:a="http://schemas.openxmlformats.org/drawingml/2006/main">
              <a:ext uri="{FF2B5EF4-FFF2-40B4-BE49-F238E27FC236}">
                <a16:creationId xmlns:a16="http://schemas.microsoft.com/office/drawing/2014/main" id="{CBD518C0-3147-408E-9B83-B4B381EB4EC6}"/>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6d8a78f786422b" action="ppaction://hlinksldjump"/>
              </a:rPr>
              <a:t>1. University Physics IV · Final Examination</a:t>
            </a:r>
          </a:p>
        </p:txBody>
      </p:sp>
      <p:sp>
        <p:nvSpPr>
          <p:cNvPr id="4" name="interactive-menu-row-2">
            <a:extLst xmlns:a="http://schemas.openxmlformats.org/drawingml/2006/main">
              <a:ext uri="{FF2B5EF4-FFF2-40B4-BE49-F238E27FC236}">
                <a16:creationId xmlns:a16="http://schemas.microsoft.com/office/drawing/2014/main" id="{70025CB0-0AC6-4889-9603-09E3E509F3F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53355d951ed4ffc"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74A5265B-FDDA-4074-A292-512E0FEC499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319cf0e594940dd" action="ppaction://hlinksldjump"/>
              </a:rPr>
              <a:t>3. C</a:t>
            </a:r>
          </a:p>
        </p:txBody>
      </p:sp>
      <p:sp>
        <p:nvSpPr>
          <p:cNvPr id="6" name="interactive-menu-row-4">
            <a:extLst xmlns:a="http://schemas.openxmlformats.org/drawingml/2006/main">
              <a:ext uri="{FF2B5EF4-FFF2-40B4-BE49-F238E27FC236}">
                <a16:creationId xmlns:a16="http://schemas.microsoft.com/office/drawing/2014/main" id="{4F6F5894-C2DA-45F3-9BC4-C3E86CAA4A63}"/>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c5f903628ef4d21"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0B6A4DDD-DC7D-408C-9F24-24B3213105C7}"/>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f52e586c674b6f" action="ppaction://hlinksldjump"/>
              </a:rPr>
              <a:t>5. A</a:t>
            </a:r>
          </a:p>
        </p:txBody>
      </p:sp>
      <p:sp>
        <p:nvSpPr>
          <p:cNvPr id="8" name="interactive-menu-row-6">
            <a:extLst xmlns:a="http://schemas.openxmlformats.org/drawingml/2006/main">
              <a:ext uri="{FF2B5EF4-FFF2-40B4-BE49-F238E27FC236}">
                <a16:creationId xmlns:a16="http://schemas.microsoft.com/office/drawing/2014/main" id="{DCC48D4C-1FC2-4786-9D4B-5572A2BC236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ebc7a722790483e"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43E61829-33B4-4632-87DD-25C81789E79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42c33370959462d" action="ppaction://hlinksldjump"/>
              </a:rPr>
              <a:t>7. D</a:t>
            </a:r>
          </a:p>
        </p:txBody>
      </p:sp>
      <p:sp>
        <p:nvSpPr>
          <p:cNvPr id="10" name="interactive-menu-row-8">
            <a:extLst xmlns:a="http://schemas.openxmlformats.org/drawingml/2006/main">
              <a:ext uri="{FF2B5EF4-FFF2-40B4-BE49-F238E27FC236}">
                <a16:creationId xmlns:a16="http://schemas.microsoft.com/office/drawing/2014/main" id="{768F42D5-70B1-4037-8289-515702CB176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d9580ee89ce4913"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6E243289-CCE6-4023-9429-CD2314ACB246}"/>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56a608fc994f35" action="ppaction://hlinksldjump"/>
              </a:rPr>
              <a:t>9. B</a:t>
            </a:r>
          </a:p>
        </p:txBody>
      </p:sp>
      <p:sp>
        <p:nvSpPr>
          <p:cNvPr id="12" name="interactive-menu-row-10">
            <a:extLst xmlns:a="http://schemas.openxmlformats.org/drawingml/2006/main">
              <a:ext uri="{FF2B5EF4-FFF2-40B4-BE49-F238E27FC236}">
                <a16:creationId xmlns:a16="http://schemas.microsoft.com/office/drawing/2014/main" id="{38DC6E5F-1ACC-43B1-A377-6B4947E80A35}"/>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82441acd1074447"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EC8B5BDB-5A7A-4131-9C60-120F11E9068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78bde5cb7f7467a" action="ppaction://hlinksldjump"/>
              </a:rPr>
              <a:t>11. A</a:t>
            </a:r>
          </a:p>
        </p:txBody>
      </p:sp>
      <p:sp>
        <p:nvSpPr>
          <p:cNvPr id="14" name="interactive-menu-row-12">
            <a:extLst xmlns:a="http://schemas.openxmlformats.org/drawingml/2006/main">
              <a:ext uri="{FF2B5EF4-FFF2-40B4-BE49-F238E27FC236}">
                <a16:creationId xmlns:a16="http://schemas.microsoft.com/office/drawing/2014/main" id="{9EC5CBFD-5FD5-45A2-A3DC-E901C2D6B082}"/>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93192ccd8f14b7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67F7F120-1AE6-4CBD-A0C7-48F1FE689915}"/>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1871bd550aa46dd" action="ppaction://hlinksldjump"/>
              </a:rPr>
              <a:t>13. D</a:t>
            </a:r>
          </a:p>
        </p:txBody>
      </p:sp>
      <p:sp>
        <p:nvSpPr>
          <p:cNvPr id="16" name="interactive-menu-row-14">
            <a:extLst xmlns:a="http://schemas.openxmlformats.org/drawingml/2006/main">
              <a:ext uri="{FF2B5EF4-FFF2-40B4-BE49-F238E27FC236}">
                <a16:creationId xmlns:a16="http://schemas.microsoft.com/office/drawing/2014/main" id="{49E98ABF-3332-41D7-9290-89515DCD43B7}"/>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83c5b3a47994acd"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0E742CF0-B877-4FA2-862D-C2B263CA5184}"/>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1361dae14344d4c" action="ppaction://hlinksldjump"/>
              </a:rPr>
              <a:t>15. B</a:t>
            </a:r>
          </a:p>
        </p:txBody>
      </p:sp>
      <p:sp>
        <p:nvSpPr>
          <p:cNvPr id="18" name="interactive-menu-row-16">
            <a:extLst xmlns:a="http://schemas.openxmlformats.org/drawingml/2006/main">
              <a:ext uri="{FF2B5EF4-FFF2-40B4-BE49-F238E27FC236}">
                <a16:creationId xmlns:a16="http://schemas.microsoft.com/office/drawing/2014/main" id="{D5F8A83A-47C7-4A8A-BD63-F58C0FEBB46A}"/>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cefd9b35aca4601"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C3731E4E-2852-4123-87BC-4E5ABE098744}"/>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4D4A1513-A223-4615-BFC7-66A345CBCC8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430d674001994376"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DC0F3B9A-BA81-4E54-9ABD-203227ACC75B}"/>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fdb14bf45f34ca1"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01661E82-7098-47A6-99A7-B87C873DCE2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2ddab087ef84f59"/>
              </a:rPr>
              <a:t>Online lesson</a:t>
            </a:r>
          </a:p>
        </p:txBody>
      </p:sp>
    </p:spTree>
    <p:extLst>
      <p:ext uri="{BB962C8B-B14F-4D97-AF65-F5344CB8AC3E}">
        <p14:creationId xmlns:p14="http://schemas.microsoft.com/office/powerpoint/2010/main" val="496812915"/>
      </p:ext>
    </p:extLst>
  </p:cSld>
</p:sld>
</file>

<file path=ppt/slides/slide5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683F6B66-9863-4E7A-B2B8-5EBBB30C7FA6}"/>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590C230B-143C-48E5-8FD1-D735CF727E22}"/>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Final Examination</a:t>
            </a:r>
          </a:p>
        </p:txBody>
      </p:sp>
      <p:sp>
        <p:nvSpPr>
          <p:cNvPr id="3" name="interactive-menu-row-1">
            <a:extLst xmlns:a="http://schemas.openxmlformats.org/drawingml/2006/main">
              <a:ext uri="{FF2B5EF4-FFF2-40B4-BE49-F238E27FC236}">
                <a16:creationId xmlns:a16="http://schemas.microsoft.com/office/drawing/2014/main" id="{D2B15F74-B5E3-4036-8D4C-AC1D79206705}"/>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a10c06e09b4105" action="ppaction://hlinksldjump"/>
              </a:rPr>
              <a:t>17. A</a:t>
            </a:r>
          </a:p>
        </p:txBody>
      </p:sp>
      <p:sp>
        <p:nvSpPr>
          <p:cNvPr id="4" name="interactive-menu-row-2">
            <a:extLst xmlns:a="http://schemas.openxmlformats.org/drawingml/2006/main">
              <a:ext uri="{FF2B5EF4-FFF2-40B4-BE49-F238E27FC236}">
                <a16:creationId xmlns:a16="http://schemas.microsoft.com/office/drawing/2014/main" id="{A8DC99C5-DEFB-4936-BA3D-09BE3F344328}"/>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249207b5a024b96"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E9B98E7E-8A07-46EC-BD65-7DB4AC21FC57}"/>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a5f91fd47974fc6" action="ppaction://hlinksldjump"/>
              </a:rPr>
              <a:t>19. D</a:t>
            </a:r>
          </a:p>
        </p:txBody>
      </p:sp>
      <p:sp>
        <p:nvSpPr>
          <p:cNvPr id="6" name="interactive-menu-row-4">
            <a:extLst xmlns:a="http://schemas.openxmlformats.org/drawingml/2006/main">
              <a:ext uri="{FF2B5EF4-FFF2-40B4-BE49-F238E27FC236}">
                <a16:creationId xmlns:a16="http://schemas.microsoft.com/office/drawing/2014/main" id="{6CBCA233-D68F-4DB7-8C70-13EA5946CE80}"/>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89ef325bbc94d16"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D8FBAF34-240D-46AD-A9B7-7CDFDB5EBEF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ed1ad1a9525485d" action="ppaction://hlinksldjump"/>
              </a:rPr>
              <a:t>21. C</a:t>
            </a:r>
          </a:p>
        </p:txBody>
      </p:sp>
      <p:sp>
        <p:nvSpPr>
          <p:cNvPr id="8" name="interactive-menu-row-6">
            <a:extLst xmlns:a="http://schemas.openxmlformats.org/drawingml/2006/main">
              <a:ext uri="{FF2B5EF4-FFF2-40B4-BE49-F238E27FC236}">
                <a16:creationId xmlns:a16="http://schemas.microsoft.com/office/drawing/2014/main" id="{E38E019D-FE17-47ED-8593-D8A615C72985}"/>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93d2f55275a4533"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BAC7125B-C644-4063-BE3F-8DC5B916B5E1}"/>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aa7acba44814fcb"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CD3655BC-8852-4992-9DD5-95239CF6C749}"/>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f38723b6db74c77"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963C0AE4-283C-4F47-9F51-0C628971FF0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788926d0684acc"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14A310E5-92C7-4733-B6BD-9DBEDBB2E2BF}"/>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6da82bc22b4a8a" action="ppaction://hlinksldjump"/>
              </a:rPr>
              <a:t>26. Question 12 (cont.)</a:t>
            </a:r>
          </a:p>
        </p:txBody>
      </p:sp>
      <p:sp>
        <p:nvSpPr>
          <p:cNvPr id="13" name="interactive-menu-row-11">
            <a:extLst xmlns:a="http://schemas.openxmlformats.org/drawingml/2006/main">
              <a:ext uri="{FF2B5EF4-FFF2-40B4-BE49-F238E27FC236}">
                <a16:creationId xmlns:a16="http://schemas.microsoft.com/office/drawing/2014/main" id="{7A65242E-3B05-4CDF-9F79-3352DFA3DF03}"/>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9239aa9bb394b53" action="ppaction://hlinksldjump"/>
              </a:rPr>
              <a:t>27. Answer 12</a:t>
            </a:r>
          </a:p>
        </p:txBody>
      </p:sp>
      <p:sp>
        <p:nvSpPr>
          <p:cNvPr id="14" name="interactive-menu-row-12">
            <a:extLst xmlns:a="http://schemas.openxmlformats.org/drawingml/2006/main">
              <a:ext uri="{FF2B5EF4-FFF2-40B4-BE49-F238E27FC236}">
                <a16:creationId xmlns:a16="http://schemas.microsoft.com/office/drawing/2014/main" id="{1F7F262D-5E67-4B65-9DEF-736F999A5C64}"/>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30f224523d04370" action="ppaction://hlinksldjump"/>
              </a:rPr>
              <a:t>28. Answer 12 (cont.)</a:t>
            </a:r>
          </a:p>
        </p:txBody>
      </p:sp>
      <p:sp>
        <p:nvSpPr>
          <p:cNvPr id="15" name="interactive-menu-row-13">
            <a:extLst xmlns:a="http://schemas.openxmlformats.org/drawingml/2006/main">
              <a:ext uri="{FF2B5EF4-FFF2-40B4-BE49-F238E27FC236}">
                <a16:creationId xmlns:a16="http://schemas.microsoft.com/office/drawing/2014/main" id="{8E933ED3-BAD2-4CA2-B025-03A80B85A70F}"/>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b0fb3dd09764589" action="ppaction://hlinksldjump"/>
              </a:rPr>
              <a:t>29. Question 13</a:t>
            </a:r>
          </a:p>
        </p:txBody>
      </p:sp>
      <p:sp>
        <p:nvSpPr>
          <p:cNvPr id="16" name="interactive-menu-row-14">
            <a:extLst xmlns:a="http://schemas.openxmlformats.org/drawingml/2006/main">
              <a:ext uri="{FF2B5EF4-FFF2-40B4-BE49-F238E27FC236}">
                <a16:creationId xmlns:a16="http://schemas.microsoft.com/office/drawing/2014/main" id="{4061578E-52D7-4A20-BE0E-49261E51A78B}"/>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4525728994e446f" action="ppaction://hlinksldjump"/>
              </a:rPr>
              <a:t>30. Answer 13</a:t>
            </a:r>
          </a:p>
        </p:txBody>
      </p:sp>
      <p:sp>
        <p:nvSpPr>
          <p:cNvPr id="17" name="interactive-menu-row-15">
            <a:extLst xmlns:a="http://schemas.openxmlformats.org/drawingml/2006/main">
              <a:ext uri="{FF2B5EF4-FFF2-40B4-BE49-F238E27FC236}">
                <a16:creationId xmlns:a16="http://schemas.microsoft.com/office/drawing/2014/main" id="{B0D751A1-3237-4FA7-8962-3DB0FBB1C66F}"/>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a9585364ed1437d" action="ppaction://hlinksldjump"/>
              </a:rPr>
              <a:t>31. Answer 13 (cont.)</a:t>
            </a:r>
          </a:p>
        </p:txBody>
      </p:sp>
      <p:sp>
        <p:nvSpPr>
          <p:cNvPr id="18" name="interactive-menu-row-16">
            <a:extLst xmlns:a="http://schemas.openxmlformats.org/drawingml/2006/main">
              <a:ext uri="{FF2B5EF4-FFF2-40B4-BE49-F238E27FC236}">
                <a16:creationId xmlns:a16="http://schemas.microsoft.com/office/drawing/2014/main" id="{20108C0C-FF58-434F-BF02-E41C557313AC}"/>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6f8993193154ab3" action="ppaction://hlinksldjump"/>
              </a:rPr>
              <a:t>32. Question 14</a:t>
            </a:r>
          </a:p>
        </p:txBody>
      </p:sp>
      <p:sp>
        <p:nvSpPr>
          <p:cNvPr id="19" name="interactive-menu-help">
            <a:extLst xmlns:a="http://schemas.openxmlformats.org/drawingml/2006/main">
              <a:ext uri="{FF2B5EF4-FFF2-40B4-BE49-F238E27FC236}">
                <a16:creationId xmlns:a16="http://schemas.microsoft.com/office/drawing/2014/main" id="{D14F5B6C-0753-41BA-BD18-09DA2E10554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C239A5E-B2C8-412A-8764-F6773E75A91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859a45f37f1c4b06"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D9629F13-D9F8-4D58-83D5-9BF9F1B93F8B}"/>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4432e0931984e46"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0ED421EC-D1A1-4F25-ACFF-135E9ADE2024}"/>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290ca4996e04ead"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C90BBF85-1141-45AA-8B6D-040D96DDB132}"/>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65a7ac3fa9947a4"/>
              </a:rPr>
              <a:t>Online lesson</a:t>
            </a:r>
          </a:p>
        </p:txBody>
      </p:sp>
    </p:spTree>
    <p:extLst>
      <p:ext uri="{BB962C8B-B14F-4D97-AF65-F5344CB8AC3E}">
        <p14:creationId xmlns:p14="http://schemas.microsoft.com/office/powerpoint/2010/main" val="919869433"/>
      </p:ext>
    </p:extLst>
  </p:cSld>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23413D73-75D7-40C2-8F36-F29368DD5EF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D9A4BEBA-8BEF-4769-B032-12AF79622BF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Final Examination</a:t>
            </a:r>
          </a:p>
        </p:txBody>
      </p:sp>
      <p:sp>
        <p:nvSpPr>
          <p:cNvPr id="3" name="interactive-menu-row-1">
            <a:extLst xmlns:a="http://schemas.openxmlformats.org/drawingml/2006/main">
              <a:ext uri="{FF2B5EF4-FFF2-40B4-BE49-F238E27FC236}">
                <a16:creationId xmlns:a16="http://schemas.microsoft.com/office/drawing/2014/main" id="{3AC9EFB8-F155-4228-AB0E-938CE8CEF6D1}"/>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2df9947e6464223" action="ppaction://hlinksldjump"/>
              </a:rPr>
              <a:t>33. Answer 14</a:t>
            </a:r>
          </a:p>
        </p:txBody>
      </p:sp>
      <p:sp>
        <p:nvSpPr>
          <p:cNvPr id="4" name="interactive-menu-row-2">
            <a:extLst xmlns:a="http://schemas.openxmlformats.org/drawingml/2006/main">
              <a:ext uri="{FF2B5EF4-FFF2-40B4-BE49-F238E27FC236}">
                <a16:creationId xmlns:a16="http://schemas.microsoft.com/office/drawing/2014/main" id="{5C65845C-C537-4A37-8594-22D372F54A04}"/>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2b14bc7572d4253" action="ppaction://hlinksldjump"/>
              </a:rPr>
              <a:t>34. Answer 14 (cont.)</a:t>
            </a:r>
          </a:p>
        </p:txBody>
      </p:sp>
      <p:sp>
        <p:nvSpPr>
          <p:cNvPr id="5" name="interactive-menu-row-3">
            <a:extLst xmlns:a="http://schemas.openxmlformats.org/drawingml/2006/main">
              <a:ext uri="{FF2B5EF4-FFF2-40B4-BE49-F238E27FC236}">
                <a16:creationId xmlns:a16="http://schemas.microsoft.com/office/drawing/2014/main" id="{9E2030BD-B01E-4F23-A872-E24D8B4DD0F6}"/>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288b088030d4c18" action="ppaction://hlinksldjump"/>
              </a:rPr>
              <a:t>35. Question 15</a:t>
            </a:r>
          </a:p>
        </p:txBody>
      </p:sp>
      <p:sp>
        <p:nvSpPr>
          <p:cNvPr id="6" name="interactive-menu-row-4">
            <a:extLst xmlns:a="http://schemas.openxmlformats.org/drawingml/2006/main">
              <a:ext uri="{FF2B5EF4-FFF2-40B4-BE49-F238E27FC236}">
                <a16:creationId xmlns:a16="http://schemas.microsoft.com/office/drawing/2014/main" id="{56A3AF33-67EC-41AD-A9EF-6A473A4D36F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752e9aef6354e25" action="ppaction://hlinksldjump"/>
              </a:rPr>
              <a:t>36. Answer 15</a:t>
            </a:r>
          </a:p>
        </p:txBody>
      </p:sp>
      <p:sp>
        <p:nvSpPr>
          <p:cNvPr id="7" name="interactive-menu-row-5">
            <a:extLst xmlns:a="http://schemas.openxmlformats.org/drawingml/2006/main">
              <a:ext uri="{FF2B5EF4-FFF2-40B4-BE49-F238E27FC236}">
                <a16:creationId xmlns:a16="http://schemas.microsoft.com/office/drawing/2014/main" id="{0B640848-2099-4312-8D9F-424F18CAB78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8da085988d14baf" action="ppaction://hlinksldjump"/>
              </a:rPr>
              <a:t>37. Answer 15 (cont.)</a:t>
            </a:r>
          </a:p>
        </p:txBody>
      </p:sp>
      <p:sp>
        <p:nvSpPr>
          <p:cNvPr id="8" name="interactive-menu-row-6">
            <a:extLst xmlns:a="http://schemas.openxmlformats.org/drawingml/2006/main">
              <a:ext uri="{FF2B5EF4-FFF2-40B4-BE49-F238E27FC236}">
                <a16:creationId xmlns:a16="http://schemas.microsoft.com/office/drawing/2014/main" id="{3A95B085-BE39-4F63-A127-17FE8C362687}"/>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09037464d254823" action="ppaction://hlinksldjump"/>
              </a:rPr>
              <a:t>38. Question 16</a:t>
            </a:r>
          </a:p>
        </p:txBody>
      </p:sp>
      <p:sp>
        <p:nvSpPr>
          <p:cNvPr id="9" name="interactive-menu-row-7">
            <a:extLst xmlns:a="http://schemas.openxmlformats.org/drawingml/2006/main">
              <a:ext uri="{FF2B5EF4-FFF2-40B4-BE49-F238E27FC236}">
                <a16:creationId xmlns:a16="http://schemas.microsoft.com/office/drawing/2014/main" id="{3F6C55FE-C99F-4290-95FC-05C35CA33E45}"/>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61ce1d377d940b0" action="ppaction://hlinksldjump"/>
              </a:rPr>
              <a:t>39. Answer 16</a:t>
            </a:r>
          </a:p>
        </p:txBody>
      </p:sp>
      <p:sp>
        <p:nvSpPr>
          <p:cNvPr id="10" name="interactive-menu-row-8">
            <a:extLst xmlns:a="http://schemas.openxmlformats.org/drawingml/2006/main">
              <a:ext uri="{FF2B5EF4-FFF2-40B4-BE49-F238E27FC236}">
                <a16:creationId xmlns:a16="http://schemas.microsoft.com/office/drawing/2014/main" id="{42AA9964-C267-482D-8006-B7DBE3A3E59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2c6b195eb648db" action="ppaction://hlinksldjump"/>
              </a:rPr>
              <a:t>40. Answer 16 (cont.)</a:t>
            </a:r>
          </a:p>
        </p:txBody>
      </p:sp>
      <p:sp>
        <p:nvSpPr>
          <p:cNvPr id="11" name="interactive-menu-row-9">
            <a:extLst xmlns:a="http://schemas.openxmlformats.org/drawingml/2006/main">
              <a:ext uri="{FF2B5EF4-FFF2-40B4-BE49-F238E27FC236}">
                <a16:creationId xmlns:a16="http://schemas.microsoft.com/office/drawing/2014/main" id="{4869FF15-B091-432E-B970-D92CB50720B1}"/>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80c335c338c4a57" action="ppaction://hlinksldjump"/>
              </a:rPr>
              <a:t>41. Question 17</a:t>
            </a:r>
          </a:p>
        </p:txBody>
      </p:sp>
      <p:sp>
        <p:nvSpPr>
          <p:cNvPr id="12" name="interactive-menu-row-10">
            <a:extLst xmlns:a="http://schemas.openxmlformats.org/drawingml/2006/main">
              <a:ext uri="{FF2B5EF4-FFF2-40B4-BE49-F238E27FC236}">
                <a16:creationId xmlns:a16="http://schemas.microsoft.com/office/drawing/2014/main" id="{C5DD3B1B-792D-4674-B6FD-2ED91DEDB07E}"/>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72eaab90a864b28" action="ppaction://hlinksldjump"/>
              </a:rPr>
              <a:t>42. Question 17 (cont.)</a:t>
            </a:r>
          </a:p>
        </p:txBody>
      </p:sp>
      <p:sp>
        <p:nvSpPr>
          <p:cNvPr id="13" name="interactive-menu-row-11">
            <a:extLst xmlns:a="http://schemas.openxmlformats.org/drawingml/2006/main">
              <a:ext uri="{FF2B5EF4-FFF2-40B4-BE49-F238E27FC236}">
                <a16:creationId xmlns:a16="http://schemas.microsoft.com/office/drawing/2014/main" id="{78B9B792-AA48-4B45-9E16-835ECB3F036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51a6beff7dc433e" action="ppaction://hlinksldjump"/>
              </a:rPr>
              <a:t>43. Answer 17</a:t>
            </a:r>
          </a:p>
        </p:txBody>
      </p:sp>
      <p:sp>
        <p:nvSpPr>
          <p:cNvPr id="14" name="interactive-menu-row-12">
            <a:extLst xmlns:a="http://schemas.openxmlformats.org/drawingml/2006/main">
              <a:ext uri="{FF2B5EF4-FFF2-40B4-BE49-F238E27FC236}">
                <a16:creationId xmlns:a16="http://schemas.microsoft.com/office/drawing/2014/main" id="{0BB349B4-413D-4C3C-9477-4473240BFC5A}"/>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9e58df00b94ba3" action="ppaction://hlinksldjump"/>
              </a:rPr>
              <a:t>44. Answer 17 (cont.)</a:t>
            </a:r>
          </a:p>
        </p:txBody>
      </p:sp>
      <p:sp>
        <p:nvSpPr>
          <p:cNvPr id="15" name="interactive-menu-row-13">
            <a:extLst xmlns:a="http://schemas.openxmlformats.org/drawingml/2006/main">
              <a:ext uri="{FF2B5EF4-FFF2-40B4-BE49-F238E27FC236}">
                <a16:creationId xmlns:a16="http://schemas.microsoft.com/office/drawing/2014/main" id="{29916439-C525-4D47-937F-55A228353EAE}"/>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da58a9b38e64a6e" action="ppaction://hlinksldjump"/>
              </a:rPr>
              <a:t>45. Question 18</a:t>
            </a:r>
          </a:p>
        </p:txBody>
      </p:sp>
      <p:sp>
        <p:nvSpPr>
          <p:cNvPr id="16" name="interactive-menu-row-14">
            <a:extLst xmlns:a="http://schemas.openxmlformats.org/drawingml/2006/main">
              <a:ext uri="{FF2B5EF4-FFF2-40B4-BE49-F238E27FC236}">
                <a16:creationId xmlns:a16="http://schemas.microsoft.com/office/drawing/2014/main" id="{43C5ED2A-FACF-4C14-A27C-6352D92453C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bc6bc6bdf964b6b" action="ppaction://hlinksldjump"/>
              </a:rPr>
              <a:t>46. Answer 18</a:t>
            </a:r>
          </a:p>
        </p:txBody>
      </p:sp>
      <p:sp>
        <p:nvSpPr>
          <p:cNvPr id="17" name="interactive-menu-row-15">
            <a:extLst xmlns:a="http://schemas.openxmlformats.org/drawingml/2006/main">
              <a:ext uri="{FF2B5EF4-FFF2-40B4-BE49-F238E27FC236}">
                <a16:creationId xmlns:a16="http://schemas.microsoft.com/office/drawing/2014/main" id="{E1277388-3174-42A2-916F-323DBDDC9268}"/>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65e06c572a749ca" action="ppaction://hlinksldjump"/>
              </a:rPr>
              <a:t>47. Answer 18 (cont.)</a:t>
            </a:r>
          </a:p>
        </p:txBody>
      </p:sp>
      <p:sp>
        <p:nvSpPr>
          <p:cNvPr id="18" name="interactive-menu-row-16">
            <a:extLst xmlns:a="http://schemas.openxmlformats.org/drawingml/2006/main">
              <a:ext uri="{FF2B5EF4-FFF2-40B4-BE49-F238E27FC236}">
                <a16:creationId xmlns:a16="http://schemas.microsoft.com/office/drawing/2014/main" id="{E23E5B00-D469-4698-A0F2-D8C4762BE627}"/>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a8bcc91423d414d" action="ppaction://hlinksldjump"/>
              </a:rPr>
              <a:t>48. Question 19</a:t>
            </a:r>
          </a:p>
        </p:txBody>
      </p:sp>
      <p:sp>
        <p:nvSpPr>
          <p:cNvPr id="19" name="interactive-menu-help">
            <a:extLst xmlns:a="http://schemas.openxmlformats.org/drawingml/2006/main">
              <a:ext uri="{FF2B5EF4-FFF2-40B4-BE49-F238E27FC236}">
                <a16:creationId xmlns:a16="http://schemas.microsoft.com/office/drawing/2014/main" id="{E13CBB3D-A248-4D97-BA13-2A70FBE6F4F7}"/>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D33DF28-6CCF-4C87-9058-F880DA588D87}"/>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cfcf07952a64d37"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5B2FA51E-9438-4090-89E3-938538B50B52}"/>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4b76411f49743ab"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F01DF95A-56E2-435A-8411-D2F578FFBA79}"/>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bd97e159cf34f3e"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F208ABDD-5037-4F00-8316-4C99DF01EDE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9ad74608b584869"/>
              </a:rPr>
              <a:t>Online lesson</a:t>
            </a:r>
          </a:p>
        </p:txBody>
      </p:sp>
    </p:spTree>
    <p:extLst>
      <p:ext uri="{BB962C8B-B14F-4D97-AF65-F5344CB8AC3E}">
        <p14:creationId xmlns:p14="http://schemas.microsoft.com/office/powerpoint/2010/main" val="218728268"/>
      </p:ext>
    </p:extLst>
  </p:cSld>
</p:sld>
</file>

<file path=ppt/slides/slide5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2" name="interactive-menu-title">
            <a:extLst xmlns:a="http://schemas.openxmlformats.org/drawingml/2006/main">
              <a:ext uri="{FF2B5EF4-FFF2-40B4-BE49-F238E27FC236}">
                <a16:creationId xmlns:a16="http://schemas.microsoft.com/office/drawing/2014/main" id="{CE0F1EDE-BC72-427D-962E-D3316E547EB6}"/>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291C41C2-C3ED-45A5-977F-3FB78EBD57D5}"/>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Final Examination</a:t>
            </a:r>
          </a:p>
        </p:txBody>
      </p:sp>
      <p:sp>
        <p:nvSpPr>
          <p:cNvPr id="3" name="interactive-menu-row-1">
            <a:extLst xmlns:a="http://schemas.openxmlformats.org/drawingml/2006/main">
              <a:ext uri="{FF2B5EF4-FFF2-40B4-BE49-F238E27FC236}">
                <a16:creationId xmlns:a16="http://schemas.microsoft.com/office/drawing/2014/main" id="{DA67EB2E-76A5-4D2A-A08F-ACFFF997DC58}"/>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c60373e2e444a4a" action="ppaction://hlinksldjump"/>
              </a:rPr>
              <a:t>49. Question 19 (cont.)</a:t>
            </a:r>
          </a:p>
        </p:txBody>
      </p:sp>
      <p:sp>
        <p:nvSpPr>
          <p:cNvPr id="4" name="interactive-menu-row-2">
            <a:extLst xmlns:a="http://schemas.openxmlformats.org/drawingml/2006/main">
              <a:ext uri="{FF2B5EF4-FFF2-40B4-BE49-F238E27FC236}">
                <a16:creationId xmlns:a16="http://schemas.microsoft.com/office/drawing/2014/main" id="{9264B6DC-E963-43D7-A736-07958E40461E}"/>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753b566d41445a" action="ppaction://hlinksldjump"/>
              </a:rPr>
              <a:t>50. Answer 19</a:t>
            </a:r>
          </a:p>
        </p:txBody>
      </p:sp>
      <p:sp>
        <p:nvSpPr>
          <p:cNvPr id="5" name="interactive-menu-row-3">
            <a:extLst xmlns:a="http://schemas.openxmlformats.org/drawingml/2006/main">
              <a:ext uri="{FF2B5EF4-FFF2-40B4-BE49-F238E27FC236}">
                <a16:creationId xmlns:a16="http://schemas.microsoft.com/office/drawing/2014/main" id="{D76D6D73-8043-4977-BB14-4CCBAE1CBF2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b93773e07474cdf" action="ppaction://hlinksldjump"/>
              </a:rPr>
              <a:t>51. Answer 19 (cont.)</a:t>
            </a:r>
          </a:p>
        </p:txBody>
      </p:sp>
      <p:sp>
        <p:nvSpPr>
          <p:cNvPr id="6" name="interactive-menu-row-4">
            <a:extLst xmlns:a="http://schemas.openxmlformats.org/drawingml/2006/main">
              <a:ext uri="{FF2B5EF4-FFF2-40B4-BE49-F238E27FC236}">
                <a16:creationId xmlns:a16="http://schemas.microsoft.com/office/drawing/2014/main" id="{91984C25-61E8-477C-9084-67BA4107C0C4}"/>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b52d74117464a20" action="ppaction://hlinksldjump"/>
              </a:rPr>
              <a:t>52. Command words</a:t>
            </a:r>
          </a:p>
        </p:txBody>
      </p:sp>
      <p:sp>
        <p:nvSpPr>
          <p:cNvPr id="7" name="interactive-menu-row-5">
            <a:extLst xmlns:a="http://schemas.openxmlformats.org/drawingml/2006/main">
              <a:ext uri="{FF2B5EF4-FFF2-40B4-BE49-F238E27FC236}">
                <a16:creationId xmlns:a16="http://schemas.microsoft.com/office/drawing/2014/main" id="{6EDA29A1-57E3-4E43-9B44-B2A9EB96A9F8}"/>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de861b791334ff9" action="ppaction://hlinksldjump"/>
              </a:rPr>
              <a:t>53. Command words</a:t>
            </a:r>
          </a:p>
        </p:txBody>
      </p:sp>
      <p:sp>
        <p:nvSpPr>
          <p:cNvPr id="8" name="interactive-menu-help">
            <a:extLst xmlns:a="http://schemas.openxmlformats.org/drawingml/2006/main">
              <a:ext uri="{FF2B5EF4-FFF2-40B4-BE49-F238E27FC236}">
                <a16:creationId xmlns:a16="http://schemas.microsoft.com/office/drawing/2014/main" id="{109BE8E1-F9AE-4D00-BE17-D422919DF1A9}"/>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9" name="interactive-menu-resume">
            <a:extLst xmlns:a="http://schemas.openxmlformats.org/drawingml/2006/main">
              <a:ext uri="{FF2B5EF4-FFF2-40B4-BE49-F238E27FC236}">
                <a16:creationId xmlns:a16="http://schemas.microsoft.com/office/drawing/2014/main" id="{B7873B22-AB7E-40DE-AB3D-3FB0B6038D3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dd65b3dbc4c4e71" action="ppaction://hlinksldjump"/>
              </a:rPr>
              <a:t>Start lesson</a:t>
            </a:r>
          </a:p>
        </p:txBody>
      </p:sp>
      <p:sp>
        <p:nvSpPr>
          <p:cNvPr id="10" name="interactive-menu-previous">
            <a:extLst xmlns:a="http://schemas.openxmlformats.org/drawingml/2006/main">
              <a:ext uri="{FF2B5EF4-FFF2-40B4-BE49-F238E27FC236}">
                <a16:creationId xmlns:a16="http://schemas.microsoft.com/office/drawing/2014/main" id="{C8C06E69-0909-41A5-9706-C6933DB92BFF}"/>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1bdedc1fccb545cc" action="ppaction://hlinksldjump"/>
              </a:rPr>
              <a:t>Previous menu</a:t>
            </a:r>
          </a:p>
        </p:txBody>
      </p:sp>
      <p:sp>
        <p:nvSpPr>
          <p:cNvPr id="11" name="interactive-online-source">
            <a:extLst xmlns:a="http://schemas.openxmlformats.org/drawingml/2006/main">
              <a:ext uri="{FF2B5EF4-FFF2-40B4-BE49-F238E27FC236}">
                <a16:creationId xmlns:a16="http://schemas.microsoft.com/office/drawing/2014/main" id="{41404299-9030-4CC8-A69C-887B76BA83A7}"/>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ba6d96c30584249"/>
              </a:rPr>
              <a:t>Online lesson</a:t>
            </a:r>
          </a:p>
        </p:txBody>
      </p:sp>
    </p:spTree>
    <p:extLst>
      <p:ext uri="{BB962C8B-B14F-4D97-AF65-F5344CB8AC3E}">
        <p14:creationId xmlns:p14="http://schemas.microsoft.com/office/powerpoint/2010/main" val="1419797982"/>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57</Slides>
  <Notes>53</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IV · Final Examination</dc:title>
  <dc:subject>University Physics IV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