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37.xml" ContentType="application/vnd.openxmlformats-officedocument.presentationml.slide+xml"/>
  <Override PartName="/ppt/notesSlides/interactive-notesSlide1.xml" ContentType="application/vnd.openxmlformats-officedocument.presentationml.notesSlide+xml"/>
  <Override PartName="/ppt/slides/slide38.xml" ContentType="application/vnd.openxmlformats-officedocument.presentationml.slide+xml"/>
  <Override PartName="/ppt/notesSlides/interactive-notesSlide2.xml" ContentType="application/vnd.openxmlformats-officedocument.presentationml.notesSlide+xml"/>
  <Override PartName="/ppt/slides/slide39.xml" ContentType="application/vnd.openxmlformats-officedocument.presentationml.slide+xml"/>
  <Override PartName="/ppt/notesSlides/interactive-notesSlide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xmlns:r="http://schemas.openxmlformats.org/officeDocument/2006/relationships" id="292" r:id="rIdGioMenu1"/>
    <p:sldId xmlns:r="http://schemas.openxmlformats.org/officeDocument/2006/relationships" id="293" r:id="rIdGioMenu2"/>
    <p:sldId xmlns:r="http://schemas.openxmlformats.org/officeDocument/2006/relationships" id="294" r:id="rIdGioMenu3"/>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theme" Target="theme/theme1.xml"/><Relationship Id="rIdGioMenu1" Type="http://schemas.openxmlformats.org/officeDocument/2006/relationships/slide" Target="/ppt/slides/slide37.xml"/><Relationship Id="rIdGioMenu2" Type="http://schemas.openxmlformats.org/officeDocument/2006/relationships/slide" Target="/ppt/slides/slide38.xml"/><Relationship Id="rIdGioMenu3" Type="http://schemas.openxmlformats.org/officeDocument/2006/relationships/slide" Target="/ppt/slides/slide39.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360bf5afbf184e54" Type="http://schemas.openxmlformats.org/officeDocument/2006/relationships/slide" Target="/ppt/slides/slide37.xml"/><Relationship Id="Re3b9507533ba4a22"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1e3caa278c0f44f3" Type="http://schemas.openxmlformats.org/officeDocument/2006/relationships/slide" Target="/ppt/slides/slide38.xml"/><Relationship Id="Rb363c7fe28014457"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1944996dfb8f4714" Type="http://schemas.openxmlformats.org/officeDocument/2006/relationships/slide" Target="/ppt/slides/slide39.xml"/><Relationship Id="R24bb30cfda07486b"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IV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IV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IV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1.02</a:t>
            </a:r>
          </a:p>
          <a:p>
            <a:pPr marL="0" indent="0">
              <a:buNone/>
            </a:pPr>
            <a:r>
              <a:rPr lang="en-GB" sz="1200" dirty="0"/>
              <a:t>[Distractors] The number that decides the regime is x = hν/k_BT = hc/(λk_BT) = 0.0480. Both laws use the same mode density, 8πν²/c³; they differ only in the mean energy per mode, k_BT against hν/(eˣ − 1), so the ratio is (eˣ − 1)/x = 1.024. A is tempting because x ≪ 1 is the classical regime, but the Rayleigh–Jeans law is the limit Planck's law approaches, not one it reaches: the leading correction is x/2, about 2.4%. C is 1 + x = 1.048, the result of expanding eˣ − 1 as x + x² instead of x + x²/2. D is 1/x = 20.8, which compares k_BT with a single quantum hν, as if every mode held exactly one quantum rather than a thermal average.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4.00</a:t>
            </a:r>
          </a:p>
          <a:p>
            <a:pPr marL="0" indent="0">
              <a:buNone/>
            </a:pPr>
            <a:r>
              <a:rPr lang="en-GB" sz="1200" dirty="0"/>
              <a:t>[Distractors] Differentiating p = γmv, a force along the motion changes the speed and therefore γ as well, giving F∥ = γ³ma; a force across the motion changes only the direction, so γ stays fixed and F⊥ = γma. The ratio is γ² = 4.00. B is the Newtonian answer, and also the answer of anyone who treats γm as a single relativistic mass with the same inertia in every direction, which is exactly why that idea was abandoned. D is γ³, from using the parallel result correctly but forgetting that the perpendicular force also carries a factor of γ. A inverts the ratio: it is chosen by a candidate who remembers that the two directions differ by γ² but assumes that deflecting a fast particle is the harder job.</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The group velocity is v for every choice of V₀, but the phase velocity depends on V₀.</a:t>
            </a:r>
          </a:p>
          <a:p>
            <a:pPr marL="0" indent="0">
              <a:buNone/>
            </a:pPr>
            <a:r>
              <a:rPr lang="en-GB" sz="1200" dirty="0"/>
              <a:t>[Distractors] The group velocity is dω/dk = ℏk₀/m = v, and the constant V₀/ℏ vanishes on differentiation. The phase velocity is ω/k = ℏk₀/(2m) + V₀/(ℏk₀), which depends on the arbitrary energy zero, so it cannot be a physical property of the electron; only the group velocity, the speed of the packet, can be measured. A is the tempting half-truth: v/2 is the phase velocity only in the convention V₀ = 0, and the words 'whatever value of V₀' make it false. B swaps the two, usually because the candidate assumes the wave crests must travel with the particle. C is tempting because both velocities are built from the same ω(k), so changing ω seems bound to change both; but moving the zero of energy shifts ω by a constant, which changes ω/k and leaves dω/dk untouched.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Momentum: for I the momentum distribution is modulated by fringes of spacing h/(2d), and for II it is not.</a:t>
            </a:r>
          </a:p>
          <a:p>
            <a:pPr marL="0" indent="0">
              <a:buNone/>
            </a:pPr>
            <a:r>
              <a:rPr lang="en-GB" sz="1200" dirty="0"/>
              <a:t>[Distractors] In momentum space the displaced packets carry phase factors e^(±ipd/ℏ), so the superposition has amplitude √2 φ₀(p) cos(pd/ℏ) and a distribution proportional to cos²(pd/ℏ), with fringes of period πℏ/d = h/(2d); the mixture adds the two separate distributions, which are identical and carry no fringes. B is the double-slit picture misapplied: the interference term in position is ψ_L*ψ_R, which is zero everywhere when the packets do not overlap, so the two position distributions are identical. C is tempting because a mixture sounds less even-handed than a superposition, but both preparations put probability ½ near each centre, so both give ⟨x⟩ = 0. D mistakes equal position probabilities for equal states: amplitudes add before they are squared, and the relative phase that a mixture lacks shows up as soon as the measurement is in a representation where the two amplitudes overlap.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V(x) = ½mω²x² + Fx, with F a constant.</a:t>
            </a:r>
          </a:p>
          <a:p>
            <a:pPr marL="0" indent="0">
              <a:buNone/>
            </a:pPr>
            <a:r>
              <a:rPr lang="en-GB" sz="1200" dirty="0"/>
              <a:t>[Distractors] The mean follows Newton's law only if ⟨V′(x)⟩ = V′(⟨x⟩), and that holds for every state only when V′ is linear in x, which means V is at most quadratic. D qualifies because V′ = mω²x + F. A fails because V′ = 4αx³ and ⟨x³⟩ is not in general equal to ⟨x⟩³: for a packet of spread σ distributed symmetrically about its mean, ⟨x³⟩ = ⟨x⟩³ + 3⟨x⟩σ², so a displaced packet does not follow the classical equation. The symmetry of the well is what makes A tempting, and it is irrelevant. B describes an approximation, not an identity: it holds only while the packet stays narrow compared with the distance over which V′ changes, and a packet that starts narrow spreads. C fails for the same reason as A, since the cosine is non-linear, and a bounded force does nothing to make ⟨V′(x)⟩ equal V′(⟨x⟩).</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0.111</a:t>
            </a:r>
          </a:p>
          <a:p>
            <a:pPr marL="0" indent="0">
              <a:buNone/>
            </a:pPr>
            <a:r>
              <a:rPr lang="en-GB" sz="1200" dirty="0"/>
              <a:t>[Distractors] Above the step the wavenumber is k₂ = k₁√((E − V₀)/E) = k₁√(2.00/8.00) = k₁/2. Matching ψ and ψ′ at the step gives a reflected amplitude (k₁ − k₂)/(k₁ + k₂) = 1/3, and since current goes as the modulus squared, R = 1/9 = 0.111 and T = 0.889. A is the classical expectation, because E &gt; V₀ means every particle could pass; the continuity of ψ′ at an abrupt step forces a reflected wave anyway. C is the reflected amplitude left unsquared. D is ((E − (E − V₀))/(E + (E − V₀)))² = (6/10)², the result of putting kinetic energies where the wavenumbers belong, when each wavenumber goes as the square root of its kinetic energy.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(n + ½)ℏ/(mω)</a:t>
            </a:r>
          </a:p>
          <a:p>
            <a:pPr marL="0" indent="0">
              <a:buNone/>
            </a:pPr>
            <a:r>
              <a:rPr lang="en-GB" sz="1200" dirty="0"/>
              <a:t>[Distractors] Expanding, x̂² = (ℏ/(2mω))(â² + â†² + ââ† + â†â). In |n⟩ the first two terms have zero diagonal elements, and ââ† + â†â gives (n + 1) + n = 2n + 1, so ⟨x²⟩ = (n + ½)ℏ/(mω). As a check, ½mω²⟨x²⟩ = ½E_n, the virial split. C drops the ½ from the prefactor, which would make the potential energy alone equal to the whole of E_n. B treats ââ† as if it were â†â, forgetting [â, â†] = 1; it would give zero spread in the ground state, which the uncertainty principle forbids. D confuses ⟨x⟩, which is zero by parity, with ⟨x²⟩, which is the spread and is never zero.</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Each frame measures the other's object as the shorter one. A candidate who divides in one case and multiplies in the other has not asked which frame owns each proper length.</a:t>
            </a:r>
          </a:p>
          <a:p>
            <a:pPr marL="0" indent="0">
              <a:buNone/>
            </a:pPr>
            <a:r>
              <a:rPr lang="en-GB" sz="1200" dirty="0"/>
              <a:t>[Examiner note (b)] The sign of vx/c² is the whole question. A candidate who drops it, or who applies the time-dilation formula to two events that are not at the same place in either frame, gets the order wrong.</a:t>
            </a:r>
          </a:p>
          <a:p>
            <a:pPr marL="0" indent="0">
              <a:buNone/>
            </a:pPr>
            <a:r>
              <a:rPr lang="en-GB" sz="1200" dirty="0"/>
              <a:t>[Examiner note (c)] Answers that stop at saying that length contraction is relative earn nothing here. The marks are for placing both events relative to the hull in S′, for following the gantry's motion between the two firings, and for naming simultaneity as the one statement the frames do not share.</a:t>
            </a:r>
          </a:p>
          <a:p>
            <a:pPr marL="0" indent="0">
              <a:buNone/>
            </a:pPr>
            <a:r>
              <a:rPr lang="en-GB" sz="1200" dirty="0"/>
              <a:t>[Examiner note (d)] Rapidity is the parameter that adds; velocity is not. A Galilean 1.40c, or tanh(1.40) = 0.885 from treating β itself as the rapidity, both show the difference has not been understood.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Each frame measures the other's object as the shorter one. A candidate who divides in one case and multiplies in the other has not asked which frame owns each proper length.</a:t>
            </a:r>
          </a:p>
          <a:p>
            <a:pPr marL="0" indent="0">
              <a:buNone/>
            </a:pPr>
            <a:r>
              <a:rPr lang="en-GB" sz="1200" dirty="0"/>
              <a:t>[Examiner note (b)] The sign of vx/c² is the whole question. A candidate who drops it, or who applies the time-dilation formula to two events that are not at the same place in either frame, gets the order wrong.</a:t>
            </a:r>
          </a:p>
          <a:p>
            <a:pPr marL="0" indent="0">
              <a:buNone/>
            </a:pPr>
            <a:r>
              <a:rPr lang="en-GB" sz="1200" dirty="0"/>
              <a:t>[Examiner note (c)] Answers that stop at saying that length contraction is relative earn nothing here. The marks are for placing both events relative to the hull in S′, for following the gantry's motion between the two firings, and for naming simultaneity as the one statement the frames do not share.</a:t>
            </a:r>
          </a:p>
          <a:p>
            <a:pPr marL="0" indent="0">
              <a:buNone/>
            </a:pPr>
            <a:r>
              <a:rPr lang="en-GB" sz="1200" dirty="0"/>
              <a:t>[Examiner note (d)] Rapidity is the parameter that adds; velocity is not. A Galilean 1.40c, or tanh(1.40) = 0.885 from treating β itself as the rapidity, both show the difference has not been understood.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τ is the proper lifetime, owned by the kaon's rest frame. βcτ = 3.61 m ignores time dilation, and γcτ = 15.5 m uses c where the kaon's speed belongs.</a:t>
            </a:r>
          </a:p>
          <a:p>
            <a:pPr marL="0" indent="0">
              <a:buNone/>
            </a:pPr>
            <a:r>
              <a:rPr lang="en-GB" sz="1200" dirty="0"/>
              <a:t>[Examiner note (b)] Squaring the four-vector that contains the unknown you do not want removes it in one line. Candidates who conserve energy and momentum separately usually lose the algebra, or assume the muon is non-relativistic when its kinetic energy is 152.5 MeV.</a:t>
            </a:r>
          </a:p>
          <a:p>
            <a:pPr marL="0" indent="0">
              <a:buNone/>
            </a:pPr>
            <a:r>
              <a:rPr lang="en-GB" sz="1200" dirty="0"/>
              <a:t>[Examiner note (c)] Adding the rest-frame energy to the kaon's energy, or multiplying E* by γ alone, ignores the momentum term in the boost. A result above 2060 MeV should have been caught as impossible.</a:t>
            </a:r>
          </a:p>
          <a:p>
            <a:pPr marL="0" indent="0">
              <a:buNone/>
            </a:pPr>
            <a:r>
              <a:rPr lang="en-GB" sz="1200" dirty="0"/>
              <a:t>[Examiner note (d)] The commonest wrong answer is 671 MeV, the change in rest energy, which would be correct only if the target were infinitely massive. The invariant reaches the threshold without first having to work out how fast the products move in the laboratory.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τ is the proper lifetime, owned by the kaon's rest frame. βcτ = 3.61 m ignores time dilation, and γcτ = 15.5 m uses c where the kaon's speed belongs.</a:t>
            </a:r>
          </a:p>
          <a:p>
            <a:pPr marL="0" indent="0">
              <a:buNone/>
            </a:pPr>
            <a:r>
              <a:rPr lang="en-GB" sz="1200" dirty="0"/>
              <a:t>[Examiner note (b)] Squaring the four-vector that contains the unknown you do not want removes it in one line. Candidates who conserve energy and momentum separately usually lose the algebra, or assume the muon is non-relativistic when its kinetic energy is 152.5 MeV.</a:t>
            </a:r>
          </a:p>
          <a:p>
            <a:pPr marL="0" indent="0">
              <a:buNone/>
            </a:pPr>
            <a:r>
              <a:rPr lang="en-GB" sz="1200" dirty="0"/>
              <a:t>[Examiner note (c)] Adding the rest-frame energy to the kaon's energy, or multiplying E* by γ alone, ignores the momentum term in the boost. A result above 2060 MeV should have been caught as impossible.</a:t>
            </a:r>
          </a:p>
          <a:p>
            <a:pPr marL="0" indent="0">
              <a:buNone/>
            </a:pPr>
            <a:r>
              <a:rPr lang="en-GB" sz="1200" dirty="0"/>
              <a:t>[Examiner note (d)] The commonest wrong answer is 671 MeV, the change in rest energy, which would be correct only if the target were infinitely massive. The invariant reaches the threshold without first having to work out how fast the products move in the laboratory.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the non-relativistic electron kinetic energy p_e²/(2m_e) gives an approximate result, not this one, and conserving only the momentum component along the beam loses the cos θ term. The second line removes the electron's unknown recoil angle by squaring the momentum vector; the mark for the third line is for eliminating the electron's energy and momentum through E_e² = p_e²c² + m_e²c⁴ and reaching the reduced form, not for asserting the result.</a:t>
            </a:r>
          </a:p>
          <a:p>
            <a:pPr marL="0" indent="0">
              <a:buNone/>
            </a:pPr>
            <a:r>
              <a:rPr lang="en-GB" sz="1200" dirty="0"/>
              <a:t>[Examiner note (b)] Subtracting energies as if the shift were linear in energy gives the wrong angle. The relation is linear in wavelength, equivalently in 1/E.</a:t>
            </a:r>
          </a:p>
          <a:p>
            <a:pPr marL="0" indent="0">
              <a:buNone/>
            </a:pPr>
            <a:r>
              <a:rPr lang="en-GB" sz="1200" dirty="0"/>
              <a:t>[Examiner note (c)] Writing λ = hc/K treats the electron as a photon and gives 88 pm. The non-relativistic momentum √(2m_eK) gives 10.4 pm, under 1% away, which is itself worth noticing at 14 keV.</a:t>
            </a:r>
          </a:p>
          <a:p>
            <a:pPr marL="0" indent="0">
              <a:buNone/>
            </a:pPr>
            <a:r>
              <a:rPr lang="en-GB" sz="1200" dirty="0"/>
              <a:t>[Examiner note (d)] Candidates often expect the same fractional window to accept the same cone of scattering angles at every photon energy. The comparison turns on the ratio E/m_e c², which sets the fraction of energy lost at a given angle.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the non-relativistic electron kinetic energy p_e²/(2m_e) gives an approximate result, not this one, and conserving only the momentum component along the beam loses the cos θ term. The second line removes the electron's unknown recoil angle by squaring the momentum vector; the mark for the third line is for eliminating the electron's energy and momentum through E_e² = p_e²c² + m_e²c⁴ and reaching the reduced form, not for asserting the result.</a:t>
            </a:r>
          </a:p>
          <a:p>
            <a:pPr marL="0" indent="0">
              <a:buNone/>
            </a:pPr>
            <a:r>
              <a:rPr lang="en-GB" sz="1200" dirty="0"/>
              <a:t>[Examiner note (b)] Subtracting energies as if the shift were linear in energy gives the wrong angle. The relation is linear in wavelength, equivalently in 1/E.</a:t>
            </a:r>
          </a:p>
          <a:p>
            <a:pPr marL="0" indent="0">
              <a:buNone/>
            </a:pPr>
            <a:r>
              <a:rPr lang="en-GB" sz="1200" dirty="0"/>
              <a:t>[Examiner note (c)] Writing λ = hc/K treats the electron as a photon and gives 88 pm. The non-relativistic momentum √(2m_eK) gives 10.4 pm, under 1% away, which is itself worth noticing at 14 keV.</a:t>
            </a:r>
          </a:p>
          <a:p>
            <a:pPr marL="0" indent="0">
              <a:buNone/>
            </a:pPr>
            <a:r>
              <a:rPr lang="en-GB" sz="1200" dirty="0"/>
              <a:t>[Examiner note (d)] Candidates often expect the same fractional window to accept the same cone of scattering angles at every photon energy. The comparison turns on the ratio E/m_e c², which sets the fraction of energy lost at a given angle.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Normalising by integrating the square of the sum term by term, without using orthogonality, wastes time; forgetting that the cross terms vanish gives the wrong A.</a:t>
            </a:r>
          </a:p>
          <a:p>
            <a:pPr marL="0" indent="0">
              <a:buNone/>
            </a:pPr>
            <a:r>
              <a:rPr lang="en-GB" sz="1200" dirty="0"/>
              <a:t>[Examiner note (b)] The beat is set by the energy difference, not by E₁ or E₂ alone. Using the free-electron mass instead of m* gives a period 15 times too long.</a:t>
            </a:r>
          </a:p>
          <a:p>
            <a:pPr marL="0" indent="0">
              <a:buNone/>
            </a:pPr>
            <a:r>
              <a:rPr lang="en-GB" sz="1200" dirty="0"/>
              <a:t>[Examiner note (c)] Candidates who give both components the same phase find ⟨x⟩ constant and then force the stated answer. Any response that does not show the two cross terms combining into a cosine earns at most the first mark.</a:t>
            </a:r>
          </a:p>
          <a:p>
            <a:pPr marL="0" indent="0">
              <a:buNone/>
            </a:pPr>
            <a:r>
              <a:rPr lang="en-GB" sz="1200" dirty="0"/>
              <a:t>[Examiner note (d)] The t = 0 density must lean towards the side where ψ₁ and ψ₂ have the same sign, which is consistent with ⟨x⟩ = 0.344L from (c). A symmetric sketch at either time shows that the relative phase has been ignored.</a:t>
            </a:r>
          </a:p>
          <a:p>
            <a:pPr marL="0" indent="0">
              <a:buNone/>
            </a:pPr>
            <a:r>
              <a:rPr lang="en-GB" sz="1200" dirty="0"/>
              <a:t>[Examiner note (e)] Many candidates expect the probability to oscillate along with ⟨x⟩. Only quantities with a cross term between different energies can change in time.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Normalising by integrating the square of the sum term by term, without using orthogonality, wastes time; forgetting that the cross terms vanish gives the wrong A.</a:t>
            </a:r>
          </a:p>
          <a:p>
            <a:pPr marL="0" indent="0">
              <a:buNone/>
            </a:pPr>
            <a:r>
              <a:rPr lang="en-GB" sz="1200" dirty="0"/>
              <a:t>[Examiner note (b)] The beat is set by the energy difference, not by E₁ or E₂ alone. Using the free-electron mass instead of m* gives a period 15 times too long.</a:t>
            </a:r>
          </a:p>
          <a:p>
            <a:pPr marL="0" indent="0">
              <a:buNone/>
            </a:pPr>
            <a:r>
              <a:rPr lang="en-GB" sz="1200" dirty="0"/>
              <a:t>[Examiner note (c)] Candidates who give both components the same phase find ⟨x⟩ constant and then force the stated answer. Any response that does not show the two cross terms combining into a cosine earns at most the first mark.</a:t>
            </a:r>
          </a:p>
          <a:p>
            <a:pPr marL="0" indent="0">
              <a:buNone/>
            </a:pPr>
            <a:r>
              <a:rPr lang="en-GB" sz="1200" dirty="0"/>
              <a:t>[Examiner note (d)] The t = 0 density must lean towards the side where ψ₁ and ψ₂ have the same sign, which is consistent with ⟨x⟩ = 0.344L from (c). A symmetric sketch at either time shows that the relative phase has been ignored.</a:t>
            </a:r>
          </a:p>
          <a:p>
            <a:pPr marL="0" indent="0">
              <a:buNone/>
            </a:pPr>
            <a:r>
              <a:rPr lang="en-GB" sz="1200" dirty="0"/>
              <a:t>[Examiner note (e)] Many candidates expect the probability to oscillate along with ⟨x⟩. Only quantities with a cross term between different energies can change in time.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the maximum kinetic energy as ½mv² and never connecting it to eV_s leaves no straight line to fit.</a:t>
            </a:r>
          </a:p>
          <a:p>
            <a:pPr marL="0" indent="0">
              <a:buNone/>
            </a:pPr>
            <a:r>
              <a:rPr lang="en-GB" sz="1200" dirty="0"/>
              <a:t>[Examiner note (b)] Reading the intercept requires extrapolating well beyond the data, since the lowest frequency is 6.00 × 10¹⁴ Hz. A candidate who plots V_s against λ has no straight line and so no gradient to convert into h; one who fits correctly but reads the work function off the last data point instead of extrapolating loses the final mark.</a:t>
            </a:r>
          </a:p>
          <a:p>
            <a:pPr marL="0" indent="0">
              <a:buNone/>
            </a:pPr>
            <a:r>
              <a:rPr lang="en-GB" sz="1200" dirty="0"/>
              <a:t>[Examiner note (c)] An uncertainty quoted to more decimal places than the value, or an uncertainty in h of 0.02 × 10⁻³⁴ J s obtained by copying the ±0.02 V, shows that the uncertainty has not been carried through the gradient.</a:t>
            </a:r>
          </a:p>
          <a:p>
            <a:pPr marL="0" indent="0">
              <a:buNone/>
            </a:pPr>
            <a:r>
              <a:rPr lang="en-GB" sz="1200" dirty="0"/>
              <a:t>[Examiner note (d)] Blaming the discrepancy on random error ignores the steepest and shallowest lines of (c), which put the intercept's own uncertainty at only about ±0.08 V, far smaller than the 0.3 V gap. The point being tested is the difference between what the voltmeter reads and what the cathode does.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the maximum kinetic energy as ½mv² and never connecting it to eV_s leaves no straight line to fit.</a:t>
            </a:r>
          </a:p>
          <a:p>
            <a:pPr marL="0" indent="0">
              <a:buNone/>
            </a:pPr>
            <a:r>
              <a:rPr lang="en-GB" sz="1200" dirty="0"/>
              <a:t>[Examiner note (b)] Reading the intercept requires extrapolating well beyond the data, since the lowest frequency is 6.00 × 10¹⁴ Hz. A candidate who plots V_s against λ has no straight line and so no gradient to convert into h; one who fits correctly but reads the work function off the last data point instead of extrapolating loses the final mark.</a:t>
            </a:r>
          </a:p>
          <a:p>
            <a:pPr marL="0" indent="0">
              <a:buNone/>
            </a:pPr>
            <a:r>
              <a:rPr lang="en-GB" sz="1200" dirty="0"/>
              <a:t>[Examiner note (c)] An uncertainty quoted to more decimal places than the value, or an uncertainty in h of 0.02 × 10⁻³⁴ J s obtained by copying the ±0.02 V, shows that the uncertainty has not been carried through the gradient.</a:t>
            </a:r>
          </a:p>
          <a:p>
            <a:pPr marL="0" indent="0">
              <a:buNone/>
            </a:pPr>
            <a:r>
              <a:rPr lang="en-GB" sz="1200" dirty="0"/>
              <a:t>[Examiner note (d)] Blaming the discrepancy on random error ignores the steepest and shallowest lines of (c), which put the intercept's own uncertainty at only about ±0.08 V, far smaller than the 0.3 V gap. The point being tested is the difference between what the voltmeter reads and what the cathode does.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Treating x̂ and p̂ as numbers makes the cross terms cancel and loses the ½, which is the zero-point energy. The commutator must appear explicitly in the working.</a:t>
            </a:r>
          </a:p>
          <a:p>
            <a:pPr marL="0" indent="0">
              <a:buNone/>
            </a:pPr>
            <a:r>
              <a:rPr lang="en-GB" sz="1200" dirty="0"/>
              <a:t>[Examiner note (b)] The step that separates answers is the second: without the norm argument there is no reason for the ladder to stop, and asserting â|0⟩ = 0 earns nothing on its own.</a:t>
            </a:r>
          </a:p>
          <a:p>
            <a:pPr marL="0" indent="0">
              <a:buNone/>
            </a:pPr>
            <a:r>
              <a:rPr lang="en-GB" sz="1200" dirty="0"/>
              <a:t>[Examiner note (c)] A sign error in ip̂/(mω) gives exp(+mωx²/(2ℏ)), which cannot be normalised. A candidate who checks normalisability catches it.</a:t>
            </a:r>
          </a:p>
          <a:p>
            <a:pPr marL="0" indent="0">
              <a:buNone/>
            </a:pPr>
            <a:r>
              <a:rPr lang="en-GB" sz="1200" dirty="0"/>
              <a:t>[Examiner note (d)] Reading σ_x off the exponent of ψ₀ as √(ℏ/(μω)) = 4.90 pm confuses the width of ψ₀ with the width of |ψ₀|² and gives σ_xσ_p = ℏ/√2 = 7.46 × 10⁻³⁵ J s (or ℏ if σ_p is misread in the same way), which would put the ground state above the bound it actually meets.</a:t>
            </a:r>
          </a:p>
          <a:p>
            <a:pPr marL="0" indent="0">
              <a:buNone/>
            </a:pPr>
            <a:r>
              <a:rPr lang="en-GB" sz="1200" dirty="0"/>
              <a:t>[Examiner note (e)] A verdict of 'good' or 'bad' with no criterion earns nothing. The criterion is the amplitude a level explores compared with the distance over which the real potential departs from a parabola, and (d) has already supplied it for n = 0.</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Treating x̂ and p̂ as numbers makes the cross terms cancel and loses the ½, which is the zero-point energy. The commutator must appear explicitly in the working.</a:t>
            </a:r>
          </a:p>
          <a:p>
            <a:pPr marL="0" indent="0">
              <a:buNone/>
            </a:pPr>
            <a:r>
              <a:rPr lang="en-GB" sz="1200" dirty="0"/>
              <a:t>[Examiner note (b)] The step that separates answers is the second: without the norm argument there is no reason for the ladder to stop, and asserting â|0⟩ = 0 earns nothing on its own.</a:t>
            </a:r>
          </a:p>
          <a:p>
            <a:pPr marL="0" indent="0">
              <a:buNone/>
            </a:pPr>
            <a:r>
              <a:rPr lang="en-GB" sz="1200" dirty="0"/>
              <a:t>[Examiner note (c)] A sign error in ip̂/(mω) gives exp(+mωx²/(2ℏ)), which cannot be normalised. A candidate who checks normalisability catches it.</a:t>
            </a:r>
          </a:p>
          <a:p>
            <a:pPr marL="0" indent="0">
              <a:buNone/>
            </a:pPr>
            <a:r>
              <a:rPr lang="en-GB" sz="1200" dirty="0"/>
              <a:t>[Examiner note (d)] Reading σ_x off the exponent of ψ₀ as √(ℏ/(μω)) = 4.90 pm confuses the width of ψ₀ with the width of |ψ₀|² and gives σ_xσ_p = ℏ/√2 = 7.46 × 10⁻³⁵ J s (or ℏ if σ_p is misread in the same way), which would put the ground state above the bound it actually meets.</a:t>
            </a:r>
          </a:p>
          <a:p>
            <a:pPr marL="0" indent="0">
              <a:buNone/>
            </a:pPr>
            <a:r>
              <a:rPr lang="en-GB" sz="1200" dirty="0"/>
              <a:t>[Examiner note (e)] A verdict of 'good' or 'bad' with no criterion earns nothing. The criterion is the amplitude a level explores compared with the distance over which the real potential departs from a parabola, and (d) has already supplied it for n = 0.</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5e1721f736f14315"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732a7be7b0194895"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6501053e77fa49ab"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69b0d1f878534cf1"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4fb8e7ed270148ba"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33f7489c59d041b4"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33E9719-90B9-4D0A-895A-F76529881D6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762EBB8-E76A-4390-8B50-90B278F6ED1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59F985E-E51E-4783-AED2-EE57FBCBD87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A18BD57-41C8-4B72-9B33-657AB9E19F5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1755165-0ADF-403D-9C44-1991C0CB306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748FF8A-3EB3-41D8-B2D5-9663DFCE6BE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77007C0-D29B-4D29-8D62-DD902C72B4A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F22CD0D-B8A1-4A67-8301-BB536E645BF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C9BED38-A379-4611-A0DD-8C84139007E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8F71861-1382-4CE0-99E0-3CB31E78FB6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b1a2acc24ff548d5" Type="http://schemas.openxmlformats.org/officeDocument/2006/relationships/theme" Target="/ppt/slideMasters/theme/interactive-theme2.xml"/><Relationship Id="Ra2e9e906c0284274" Type="http://schemas.openxmlformats.org/officeDocument/2006/relationships/slideLayout" Target="/ppt/slideLayouts/interactive-slideLayout1.xml"/><Relationship Id="R1ad576ce68ca4025" Type="http://schemas.openxmlformats.org/officeDocument/2006/relationships/slideLayout" Target="/ppt/slideLayouts/interactive-slideLayout2.xml"/><Relationship Id="R560a3263f29b4e24" Type="http://schemas.openxmlformats.org/officeDocument/2006/relationships/slideLayout" Target="/ppt/slideLayouts/interactive-slideLayout3.xml"/><Relationship Id="R4246cdf5971142bb" Type="http://schemas.openxmlformats.org/officeDocument/2006/relationships/slideLayout" Target="/ppt/slideLayouts/interactive-slideLayout4.xml"/><Relationship Id="R8074bec901174c1a" Type="http://schemas.openxmlformats.org/officeDocument/2006/relationships/slideLayout" Target="/ppt/slideLayouts/interactive-slideLayout5.xml"/><Relationship Id="Re9ac1d5b1bae4ed6"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e9e906c0284274"/>
    <p:sldLayoutId xmlns:r="http://schemas.openxmlformats.org/officeDocument/2006/relationships" id="2147483650" r:id="R1ad576ce68ca4025"/>
    <p:sldLayoutId xmlns:r="http://schemas.openxmlformats.org/officeDocument/2006/relationships" id="2147483651" r:id="R560a3263f29b4e24"/>
    <p:sldLayoutId xmlns:r="http://schemas.openxmlformats.org/officeDocument/2006/relationships" id="2147483652" r:id="R4246cdf5971142bb"/>
    <p:sldLayoutId xmlns:r="http://schemas.openxmlformats.org/officeDocument/2006/relationships" id="2147483653" r:id="R8074bec901174c1a"/>
    <p:sldLayoutId xmlns:r="http://schemas.openxmlformats.org/officeDocument/2006/relationships" id="2147483654" r:id="Re9ac1d5b1bae4ed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37.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37.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37.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37.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37.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37.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37.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37.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37.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37.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37.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37.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37.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37.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37.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30" Type="http://schemas.openxmlformats.org/officeDocument/2006/relationships/slide" Target="/ppt/slides/slide15.xml"/><Relationship Id="rIdGioNav31" Type="http://schemas.openxmlformats.org/officeDocument/2006/relationships/slide" Target="/ppt/slides/slide37.xml"/><Relationship Id="rIdGioNav32" Type="http://schemas.openxmlformats.org/officeDocument/2006/relationships/slide" Target="/ppt/slides/slide17.xml"/><Relationship Id="rIdGioNav34"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33" Type="http://schemas.openxmlformats.org/officeDocument/2006/relationships/slide" Target="/ppt/slides/slide16.xml"/><Relationship Id="rIdGioNav34" Type="http://schemas.openxmlformats.org/officeDocument/2006/relationships/slide" Target="/ppt/slides/slide37.xml"/><Relationship Id="rIdGioNav35" Type="http://schemas.openxmlformats.org/officeDocument/2006/relationships/slide" Target="/ppt/slides/slide18.xml"/><Relationship Id="rIdGioNav37" Type="http://schemas.openxmlformats.org/officeDocument/2006/relationships/slide" Target="/ppt/slid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33" Type="http://schemas.openxmlformats.org/officeDocument/2006/relationships/slide" Target="/ppt/slides/slide17.xml"/><Relationship Id="rIdGioNav34" Type="http://schemas.openxmlformats.org/officeDocument/2006/relationships/slide" Target="/ppt/slides/slide37.xml"/><Relationship Id="rIdGioNav35" Type="http://schemas.openxmlformats.org/officeDocument/2006/relationships/slide" Target="/ppt/slides/slide19.xml"/><Relationship Id="rIdGioNav37" Type="http://schemas.openxmlformats.org/officeDocument/2006/relationships/slide" Target="/ppt/slid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30" Type="http://schemas.openxmlformats.org/officeDocument/2006/relationships/slide" Target="/ppt/slides/slide18.xml"/><Relationship Id="rIdGioNav31" Type="http://schemas.openxmlformats.org/officeDocument/2006/relationships/slide" Target="/ppt/slides/slide37.xml"/><Relationship Id="rIdGioNav32" Type="http://schemas.openxmlformats.org/officeDocument/2006/relationships/slide" Target="/ppt/slides/slide20.xml"/><Relationship Id="rIdGioNav34"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40" Type="http://schemas.openxmlformats.org/officeDocument/2006/relationships/slide" Target="/ppt/slides/slide19.xml"/><Relationship Id="rIdGioNav41" Type="http://schemas.openxmlformats.org/officeDocument/2006/relationships/slide" Target="/ppt/slides/slide37.xml"/><Relationship Id="rIdGioNav42" Type="http://schemas.openxmlformats.org/officeDocument/2006/relationships/slide" Target="/ppt/slides/slide21.xml"/><Relationship Id="rIdGioNav44" Type="http://schemas.openxmlformats.org/officeDocument/2006/relationships/slide" Target="/ppt/slid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26" Type="http://schemas.openxmlformats.org/officeDocument/2006/relationships/slide" Target="/ppt/slides/slide20.xml"/><Relationship Id="rIdGioNav27" Type="http://schemas.openxmlformats.org/officeDocument/2006/relationships/slide" Target="/ppt/slides/slide37.xml"/><Relationship Id="rIdGioNav28" Type="http://schemas.openxmlformats.org/officeDocument/2006/relationships/slide" Target="/ppt/slides/slide22.xml"/><Relationship Id="rIdGioNav30" Type="http://schemas.openxmlformats.org/officeDocument/2006/relationships/slide" Target="/ppt/slid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30" Type="http://schemas.openxmlformats.org/officeDocument/2006/relationships/slide" Target="/ppt/slides/slide21.xml"/><Relationship Id="rIdGioNav31" Type="http://schemas.openxmlformats.org/officeDocument/2006/relationships/slide" Target="/ppt/slides/slide37.xml"/><Relationship Id="rIdGioNav32" Type="http://schemas.openxmlformats.org/officeDocument/2006/relationships/slide" Target="/ppt/slides/slide23.xml"/><Relationship Id="rIdGioNav34"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44" Type="http://schemas.openxmlformats.org/officeDocument/2006/relationships/slide" Target="/ppt/slides/slide22.xml"/><Relationship Id="rIdGioNav45" Type="http://schemas.openxmlformats.org/officeDocument/2006/relationships/slide" Target="/ppt/slides/slide37.xml"/><Relationship Id="rIdGioNav46" Type="http://schemas.openxmlformats.org/officeDocument/2006/relationships/slide" Target="/ppt/slides/slide24.xml"/><Relationship Id="rIdGioNav48" Type="http://schemas.openxmlformats.org/officeDocument/2006/relationships/slide" Target="/ppt/slid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24" Type="http://schemas.openxmlformats.org/officeDocument/2006/relationships/slide" Target="/ppt/slides/slide23.xml"/><Relationship Id="rIdGioNav25" Type="http://schemas.openxmlformats.org/officeDocument/2006/relationships/slide" Target="/ppt/slides/slide37.xml"/><Relationship Id="rIdGioNav26" Type="http://schemas.openxmlformats.org/officeDocument/2006/relationships/slide" Target="/ppt/slides/slide25.xml"/><Relationship Id="rIdGioNav28" Type="http://schemas.openxmlformats.org/officeDocument/2006/relationships/slide" Target="/ppt/slid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33" Type="http://schemas.openxmlformats.org/officeDocument/2006/relationships/slide" Target="/ppt/slides/slide24.xml"/><Relationship Id="rIdGioNav34" Type="http://schemas.openxmlformats.org/officeDocument/2006/relationships/slide" Target="/ppt/slides/slide37.xml"/><Relationship Id="rIdGioNav35" Type="http://schemas.openxmlformats.org/officeDocument/2006/relationships/slide" Target="/ppt/slides/slide26.xml"/><Relationship Id="rIdGioNav37" Type="http://schemas.openxmlformats.org/officeDocument/2006/relationships/slide" Target="/ppt/slides/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40" Type="http://schemas.openxmlformats.org/officeDocument/2006/relationships/slide" Target="/ppt/slides/slide25.xml"/><Relationship Id="rIdGioNav41" Type="http://schemas.openxmlformats.org/officeDocument/2006/relationships/slide" Target="/ppt/slides/slide37.xml"/><Relationship Id="rIdGioNav42" Type="http://schemas.openxmlformats.org/officeDocument/2006/relationships/slide" Target="/ppt/slides/slide27.xml"/><Relationship Id="rIdGioNav44" Type="http://schemas.openxmlformats.org/officeDocument/2006/relationships/slide" Target="/ppt/slid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31" Type="http://schemas.openxmlformats.org/officeDocument/2006/relationships/slide" Target="/ppt/slides/slide26.xml"/><Relationship Id="rIdGioNav32" Type="http://schemas.openxmlformats.org/officeDocument/2006/relationships/slide" Target="/ppt/slides/slide37.xml"/><Relationship Id="rIdGioNav33" Type="http://schemas.openxmlformats.org/officeDocument/2006/relationships/slide" Target="/ppt/slides/slide28.xml"/><Relationship Id="rIdGioNav35" Type="http://schemas.openxmlformats.org/officeDocument/2006/relationships/slide" Target="/ppt/slid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23" Type="http://schemas.openxmlformats.org/officeDocument/2006/relationships/slide" Target="/ppt/slides/slide27.xml"/><Relationship Id="rIdGioNav24" Type="http://schemas.openxmlformats.org/officeDocument/2006/relationships/slide" Target="/ppt/slides/slide37.xml"/><Relationship Id="rIdGioNav25" Type="http://schemas.openxmlformats.org/officeDocument/2006/relationships/slide" Target="/ppt/slides/slide29.xml"/><Relationship Id="rIdGioNav27" Type="http://schemas.openxmlformats.org/officeDocument/2006/relationships/slide" Target="/ppt/slides/slide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26" Type="http://schemas.openxmlformats.org/officeDocument/2006/relationships/slide" Target="/ppt/slides/slide28.xml"/><Relationship Id="rIdGioNav27" Type="http://schemas.openxmlformats.org/officeDocument/2006/relationships/slide" Target="/ppt/slides/slide37.xml"/><Relationship Id="rIdGioNav28" Type="http://schemas.openxmlformats.org/officeDocument/2006/relationships/slide" Target="/ppt/slides/slide30.xml"/><Relationship Id="rIdGioNav30" Type="http://schemas.openxmlformats.org/officeDocument/2006/relationships/slide" Target="/ppt/slides/slide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42" Type="http://schemas.openxmlformats.org/officeDocument/2006/relationships/slide" Target="/ppt/slides/slide29.xml"/><Relationship Id="rIdGioNav43" Type="http://schemas.openxmlformats.org/officeDocument/2006/relationships/slide" Target="/ppt/slides/slide37.xml"/><Relationship Id="rIdGioNav44" Type="http://schemas.openxmlformats.org/officeDocument/2006/relationships/slide" Target="/ppt/slides/slide31.xml"/><Relationship Id="rIdGioNav46" Type="http://schemas.openxmlformats.org/officeDocument/2006/relationships/slide" Target="/ppt/slid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24" Type="http://schemas.openxmlformats.org/officeDocument/2006/relationships/slide" Target="/ppt/slides/slide30.xml"/><Relationship Id="rIdGioNav25" Type="http://schemas.openxmlformats.org/officeDocument/2006/relationships/slide" Target="/ppt/slides/slide37.xml"/><Relationship Id="rIdGioNav26" Type="http://schemas.openxmlformats.org/officeDocument/2006/relationships/slide" Target="/ppt/slides/slide32.xml"/><Relationship Id="rIdGioNav28" Type="http://schemas.openxmlformats.org/officeDocument/2006/relationships/slide" Target="/ppt/slid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3" Type="http://schemas.openxmlformats.org/officeDocument/2006/relationships/slide" Target="/ppt/slides/slide31.xml"/><Relationship Id="rIdGioNav34" Type="http://schemas.openxmlformats.org/officeDocument/2006/relationships/slide" Target="/ppt/slides/slide37.xml"/><Relationship Id="rIdGioNav35" Type="http://schemas.openxmlformats.org/officeDocument/2006/relationships/slide" Target="/ppt/slides/slide33.xml"/><Relationship Id="rIdGioNav37" Type="http://schemas.openxmlformats.org/officeDocument/2006/relationships/slide" Target="/ppt/slides/slide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44" Type="http://schemas.openxmlformats.org/officeDocument/2006/relationships/slide" Target="/ppt/slides/slide32.xml"/><Relationship Id="rIdGioNav45" Type="http://schemas.openxmlformats.org/officeDocument/2006/relationships/slide" Target="/ppt/slides/slide37.xml"/><Relationship Id="rIdGioNav46" Type="http://schemas.openxmlformats.org/officeDocument/2006/relationships/slide" Target="/ppt/slides/slide34.xml"/><Relationship Id="rIdGioNav48" Type="http://schemas.openxmlformats.org/officeDocument/2006/relationships/slide" Target="/ppt/slid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3" Type="http://schemas.openxmlformats.org/officeDocument/2006/relationships/slide" Target="/ppt/slides/slide33.xml"/><Relationship Id="rIdGioNav34" Type="http://schemas.openxmlformats.org/officeDocument/2006/relationships/slide" Target="/ppt/slides/slide37.xml"/><Relationship Id="rIdGioNav35" Type="http://schemas.openxmlformats.org/officeDocument/2006/relationships/slide" Target="/ppt/slides/slide35.xml"/><Relationship Id="rIdGioNav37" Type="http://schemas.openxmlformats.org/officeDocument/2006/relationships/slide" Target="/ppt/slid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3" Type="http://schemas.openxmlformats.org/officeDocument/2006/relationships/slide" Target="/ppt/slides/slide34.xml"/><Relationship Id="rIdGioNav34" Type="http://schemas.openxmlformats.org/officeDocument/2006/relationships/slide" Target="/ppt/slides/slide37.xml"/><Relationship Id="rIdGioNav35" Type="http://schemas.openxmlformats.org/officeDocument/2006/relationships/slide" Target="/ppt/slides/slide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11" Type="http://schemas.openxmlformats.org/officeDocument/2006/relationships/slide" Target="/ppt/slides/slide35.xml"/><Relationship Id="rIdGioNav12" Type="http://schemas.openxmlformats.org/officeDocument/2006/relationships/slide" Target="/ppt/slides/slide37.xml"/><Relationship Id="rIdGioNav13" Type="http://schemas.openxmlformats.org/officeDocument/2006/relationships/slide" Target="/ppt/slides/slide36.xml"/></Relationships>
</file>

<file path=ppt/slides/_rels/slide37.xml.rels>&#65279;<?xml version="1.0" encoding="utf-8"?><Relationships xmlns="http://schemas.openxmlformats.org/package/2006/relationships"><Relationship Id="R7c0c8bcc740546a9" Type="http://schemas.openxmlformats.org/officeDocument/2006/relationships/slideLayout" Target="/ppt/slideLayouts/interactive-slideLayout6.xml"/><Relationship Id="R553930cb4c1a42e9" Type="http://schemas.openxmlformats.org/officeDocument/2006/relationships/slide" Target="/ppt/slides/slide1.xml"/><Relationship Id="R9d8bb610ec3a40b0" Type="http://schemas.openxmlformats.org/officeDocument/2006/relationships/slide" Target="/ppt/slides/slide2.xml"/><Relationship Id="Rf4935b8edc0242e6" Type="http://schemas.openxmlformats.org/officeDocument/2006/relationships/slide" Target="/ppt/slides/slide3.xml"/><Relationship Id="Ra3fe9fa4c5e1418a" Type="http://schemas.openxmlformats.org/officeDocument/2006/relationships/slide" Target="/ppt/slides/slide4.xml"/><Relationship Id="Rbb9a88424a2144b4" Type="http://schemas.openxmlformats.org/officeDocument/2006/relationships/slide" Target="/ppt/slides/slide5.xml"/><Relationship Id="R930a5d5400b6430d" Type="http://schemas.openxmlformats.org/officeDocument/2006/relationships/slide" Target="/ppt/slides/slide6.xml"/><Relationship Id="R5f164091ef994ab2" Type="http://schemas.openxmlformats.org/officeDocument/2006/relationships/slide" Target="/ppt/slides/slide7.xml"/><Relationship Id="R6bf1d89b6fbd4e62" Type="http://schemas.openxmlformats.org/officeDocument/2006/relationships/slide" Target="/ppt/slides/slide8.xml"/><Relationship Id="R0d18ab33523749b4" Type="http://schemas.openxmlformats.org/officeDocument/2006/relationships/slide" Target="/ppt/slides/slide9.xml"/><Relationship Id="R8b275642a6564fb4" Type="http://schemas.openxmlformats.org/officeDocument/2006/relationships/slide" Target="/ppt/slides/slide10.xml"/><Relationship Id="R30c282f18c7c405e" Type="http://schemas.openxmlformats.org/officeDocument/2006/relationships/slide" Target="/ppt/slides/slide11.xml"/><Relationship Id="Rbef42dbadecc44f0" Type="http://schemas.openxmlformats.org/officeDocument/2006/relationships/slide" Target="/ppt/slides/slide12.xml"/><Relationship Id="Rac2953bcf6934e24" Type="http://schemas.openxmlformats.org/officeDocument/2006/relationships/slide" Target="/ppt/slides/slide13.xml"/><Relationship Id="Rfeb3a5a337094476" Type="http://schemas.openxmlformats.org/officeDocument/2006/relationships/slide" Target="/ppt/slides/slide14.xml"/><Relationship Id="R2c3116cd5e8641e5" Type="http://schemas.openxmlformats.org/officeDocument/2006/relationships/slide" Target="/ppt/slides/slide15.xml"/><Relationship Id="R513f00c8e5b04a0a" Type="http://schemas.openxmlformats.org/officeDocument/2006/relationships/slide" Target="/ppt/slides/slide16.xml"/><Relationship Id="R14dea13e5fa841f4" Type="http://schemas.openxmlformats.org/officeDocument/2006/relationships/slide" Target="/ppt/slides/slide1.xml"/><Relationship Id="R26e0a1b9358546e7" Type="http://schemas.openxmlformats.org/officeDocument/2006/relationships/slide" Target="/ppt/slides/slide38.xml"/><Relationship Id="Ra777ce7704734f1d" Type="http://schemas.openxmlformats.org/officeDocument/2006/relationships/hyperlink" Target="https://giophysics.com/lessons/powerpoints/" TargetMode="External"/><Relationship Id="Rc367c59ce4534575" Type="http://schemas.openxmlformats.org/officeDocument/2006/relationships/notesSlide" Target="/ppt/notesSlides/interactive-notesSlide1.xml"/></Relationships>
</file>

<file path=ppt/slides/_rels/slide38.xml.rels>&#65279;<?xml version="1.0" encoding="utf-8"?><Relationships xmlns="http://schemas.openxmlformats.org/package/2006/relationships"><Relationship Id="R14b3e1b9ab74461d" Type="http://schemas.openxmlformats.org/officeDocument/2006/relationships/slideLayout" Target="/ppt/slideLayouts/interactive-slideLayout6.xml"/><Relationship Id="Re9f51691ece04e88" Type="http://schemas.openxmlformats.org/officeDocument/2006/relationships/slide" Target="/ppt/slides/slide17.xml"/><Relationship Id="R6971a8b0db7a455f" Type="http://schemas.openxmlformats.org/officeDocument/2006/relationships/slide" Target="/ppt/slides/slide18.xml"/><Relationship Id="R66ad3b17df494e56" Type="http://schemas.openxmlformats.org/officeDocument/2006/relationships/slide" Target="/ppt/slides/slide19.xml"/><Relationship Id="Rb5f2d8f69099459c" Type="http://schemas.openxmlformats.org/officeDocument/2006/relationships/slide" Target="/ppt/slides/slide20.xml"/><Relationship Id="R9d8c0ba026ab489d" Type="http://schemas.openxmlformats.org/officeDocument/2006/relationships/slide" Target="/ppt/slides/slide21.xml"/><Relationship Id="Rff54dbbc96204d4d" Type="http://schemas.openxmlformats.org/officeDocument/2006/relationships/slide" Target="/ppt/slides/slide22.xml"/><Relationship Id="R88625bdeb05b489b" Type="http://schemas.openxmlformats.org/officeDocument/2006/relationships/slide" Target="/ppt/slides/slide23.xml"/><Relationship Id="Rb64e13afd8af4ba9" Type="http://schemas.openxmlformats.org/officeDocument/2006/relationships/slide" Target="/ppt/slides/slide24.xml"/><Relationship Id="Rd119f785ec8143c3" Type="http://schemas.openxmlformats.org/officeDocument/2006/relationships/slide" Target="/ppt/slides/slide25.xml"/><Relationship Id="Rb1c14084749f416b" Type="http://schemas.openxmlformats.org/officeDocument/2006/relationships/slide" Target="/ppt/slides/slide26.xml"/><Relationship Id="R3e040a0679d84b27" Type="http://schemas.openxmlformats.org/officeDocument/2006/relationships/slide" Target="/ppt/slides/slide27.xml"/><Relationship Id="Rce6b6956eae24d90" Type="http://schemas.openxmlformats.org/officeDocument/2006/relationships/slide" Target="/ppt/slides/slide28.xml"/><Relationship Id="R4645eb2d5ada44a7" Type="http://schemas.openxmlformats.org/officeDocument/2006/relationships/slide" Target="/ppt/slides/slide29.xml"/><Relationship Id="R5e970a2065aa47c5" Type="http://schemas.openxmlformats.org/officeDocument/2006/relationships/slide" Target="/ppt/slides/slide30.xml"/><Relationship Id="R6cea5cd36394451a" Type="http://schemas.openxmlformats.org/officeDocument/2006/relationships/slide" Target="/ppt/slides/slide31.xml"/><Relationship Id="R6b0e2d217ed74c52" Type="http://schemas.openxmlformats.org/officeDocument/2006/relationships/slide" Target="/ppt/slides/slide32.xml"/><Relationship Id="Rc87dab35b3b94371" Type="http://schemas.openxmlformats.org/officeDocument/2006/relationships/slide" Target="/ppt/slides/slide1.xml"/><Relationship Id="R53cfc7cb31b846c4" Type="http://schemas.openxmlformats.org/officeDocument/2006/relationships/slide" Target="/ppt/slides/slide37.xml"/><Relationship Id="R474bf9c0db0c4004" Type="http://schemas.openxmlformats.org/officeDocument/2006/relationships/slide" Target="/ppt/slides/slide39.xml"/><Relationship Id="Rce2e64a706a4497d" Type="http://schemas.openxmlformats.org/officeDocument/2006/relationships/hyperlink" Target="https://giophysics.com/lessons/powerpoints/" TargetMode="External"/><Relationship Id="R381b44d086ad419e" Type="http://schemas.openxmlformats.org/officeDocument/2006/relationships/notesSlide" Target="/ppt/notesSlides/interactive-notesSlide2.xml"/></Relationships>
</file>

<file path=ppt/slides/_rels/slide39.xml.rels>&#65279;<?xml version="1.0" encoding="utf-8"?><Relationships xmlns="http://schemas.openxmlformats.org/package/2006/relationships"><Relationship Id="R1e943da741964158" Type="http://schemas.openxmlformats.org/officeDocument/2006/relationships/slideLayout" Target="/ppt/slideLayouts/interactive-slideLayout6.xml"/><Relationship Id="R02c227a712f54ed1" Type="http://schemas.openxmlformats.org/officeDocument/2006/relationships/slide" Target="/ppt/slides/slide33.xml"/><Relationship Id="Rb0dbe4bba7b742aa" Type="http://schemas.openxmlformats.org/officeDocument/2006/relationships/slide" Target="/ppt/slides/slide34.xml"/><Relationship Id="R114a061cb47b4d40" Type="http://schemas.openxmlformats.org/officeDocument/2006/relationships/slide" Target="/ppt/slides/slide35.xml"/><Relationship Id="Rb32bea6897804e63" Type="http://schemas.openxmlformats.org/officeDocument/2006/relationships/slide" Target="/ppt/slides/slide36.xml"/><Relationship Id="R96bb9e1350a347be" Type="http://schemas.openxmlformats.org/officeDocument/2006/relationships/slide" Target="/ppt/slides/slide1.xml"/><Relationship Id="R2614377d5577469e" Type="http://schemas.openxmlformats.org/officeDocument/2006/relationships/slide" Target="/ppt/slides/slide38.xml"/><Relationship Id="R0c3465aa68f14920" Type="http://schemas.openxmlformats.org/officeDocument/2006/relationships/hyperlink" Target="https://giophysics.com/lessons/powerpoints/" TargetMode="External"/><Relationship Id="Rc20bfea079684ca4" Type="http://schemas.openxmlformats.org/officeDocument/2006/relationships/notesSlide" Target="/ppt/notesSlides/interactive-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52832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Physics IV · Midterm Examination</a:t>
            </a:r>
          </a:p>
        </p:txBody>
      </p:sp>
      <p:sp>
        <p:nvSpPr>
          <p:cNvPr id="5" name="text"/>
          <p:cNvSpPr txBox="1"/>
          <p:nvPr/>
        </p:nvSpPr>
        <p:spPr>
          <a:xfrm>
            <a:off x="558800" y="2038350"/>
            <a:ext cx="11074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Where classical physics stops and what replaces it: Planck's quanta and the photoelectric evidence, the Lorentz boost and four-momentum, photons and matter waves, and the Schrödinger equation solved for the square well and the harmonic oscillator.</a:t>
            </a:r>
          </a:p>
        </p:txBody>
      </p:sp>
      <p:sp>
        <p:nvSpPr>
          <p:cNvPr id="6" name="panel"/>
          <p:cNvSpPr/>
          <p:nvPr/>
        </p:nvSpPr>
        <p:spPr>
          <a:xfrm>
            <a:off x="558800" y="2679700"/>
            <a:ext cx="11074400" cy="12700"/>
          </a:xfrm>
          <a:prstGeom prst="rect">
            <a:avLst/>
          </a:prstGeom>
          <a:solidFill>
            <a:srgbClr val="C6C8BB"/>
          </a:solidFill>
          <a:ln>
            <a:noFill/>
          </a:ln>
        </p:spPr>
      </p:sp>
      <p:sp>
        <p:nvSpPr>
          <p:cNvPr id="7" name="fact-label"/>
          <p:cNvSpPr txBox="1"/>
          <p:nvPr/>
        </p:nvSpPr>
        <p:spPr>
          <a:xfrm>
            <a:off x="558800" y="285750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285750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university midterm: conceptual multiple choice, structured problems, a data-analysis question and an extended derivation</a:t>
            </a:r>
          </a:p>
        </p:txBody>
      </p:sp>
      <p:sp>
        <p:nvSpPr>
          <p:cNvPr id="9" name="fact-label"/>
          <p:cNvSpPr txBox="1"/>
          <p:nvPr/>
        </p:nvSpPr>
        <p:spPr>
          <a:xfrm>
            <a:off x="558800" y="313626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13626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73 in total — all Core course</a:t>
            </a:r>
          </a:p>
        </p:txBody>
      </p:sp>
      <p:sp>
        <p:nvSpPr>
          <p:cNvPr id="11" name="fact-label"/>
          <p:cNvSpPr txBox="1"/>
          <p:nvPr/>
        </p:nvSpPr>
        <p:spPr>
          <a:xfrm>
            <a:off x="558800" y="341503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341503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90 minutes · 13 questions</a:t>
            </a:r>
          </a:p>
        </p:txBody>
      </p:sp>
      <p:sp>
        <p:nvSpPr>
          <p:cNvPr id="13" name="fact-label"/>
          <p:cNvSpPr txBox="1"/>
          <p:nvPr/>
        </p:nvSpPr>
        <p:spPr>
          <a:xfrm>
            <a:off x="558800" y="369379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369379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Routine 6   ·   Demanding 6   ·   Discriminating 1</a:t>
            </a:r>
          </a:p>
        </p:txBody>
      </p:sp>
      <p:sp>
        <p:nvSpPr>
          <p:cNvPr id="15" name="fact-label"/>
          <p:cNvSpPr txBox="1"/>
          <p:nvPr/>
        </p:nvSpPr>
        <p:spPr>
          <a:xfrm>
            <a:off x="558800" y="397256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397256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UPIV-01, UPIV-02, UPIV-03, UPIV-04, UPIV-05, UPIV-06, UPIV-07, UPIV-08</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36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UPIV-01.03, UPIV-01.04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Cavity radiation at temperature 300 K is examined at wavelength 1.00 mm. By what factor does the Rayleigh–Jeans spectral energy density exceed the Planck spectral energy density at this wavelength? Take h = 6.63 × 10⁻³⁴ J s, c = 3.00 × 10⁸ m s⁻¹ and k_B = 1.38 × 10⁻²³ J K⁻¹.</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1.00, because the two laws agree exactly at long wavelength</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1.02</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1.05</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20.8</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1.02</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number that decides the regime is x = hν/k_BT = hc/(λk_BT) = 0.0480. Both laws use the same mode density, 8πν²/c³; they differ only in the mean energy per mode, k_BT against hν/(eˣ − 1), so the ratio is (eˣ − 1)/x = 1.024. A is tempting because x ≪ 1 is the classical regime, but the Rayleigh–Jeans law is the limit Planck's law approaches, not one it reaches: the leading correction is x/2, about 2.4%. C is 1 + x = 1.048, the result of expanding eˣ − 1 as x + x² instead of x + x²/2. D is 1/x = 20.8, which compares k_BT with a single quantum hν, as if every mode held exactly one quantum rather than a thermal average.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36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UPIV-03.06   ·   U2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proton moves at a speed for which γ = 2.00. A force of magnitude F∥ applied parallel to its velocity gives it an acceleration of magnitude a. A force of magnitude F⊥ applied perpendicular to its velocity gives it an acceleration of the same magnitude a. What is F∥/F⊥ at that instant?</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0.250</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1.00</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4.00</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8.00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36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4.00</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Differentiating p = γmv, a force along the motion changes the speed and therefore γ as well, giving F∥ = γ³ma; a force across the motion changes only the direction, so γ stays fixed and F⊥ = γma. The ratio is γ² = 4.00. B is the Newtonian answer, and also the answer of anyone who treats γm as a single relativistic mass with the same inertia in every direction, which is exactly why that idea was abandoned. D is γ³, from using the parallel result correctly but forgetting that the perpendicular force also carries a factor of γ. A inverts the ratio: it is chosen by a candidate who remembers that the two directions differ by γ² but assumes that deflecting a fast particle is the harder job.</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36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UPIV-04.07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wave packet for a free, non-relativistic electron is built from de Broglie waves with angular frequency ω(k) = E/ℏ, where E = ℏ²k²/(2m) + V₀ and V₀ is a constant potential energy whose value depends on where the zero of energy is chosen. The packet is centred on wavenumber k₀, and v = ℏk₀/m is the electron's classical speed. Which statement is correct?</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phase velocity is v/2 and the group velocity is v, whatever value of V₀ is chosen.</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phase velocity is v and the group velocity is v/2.</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Both the phase velocity and the group velocity change when V₀ is changed.</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group velocity is v for every choice of V₀, but the phase velocity depends on V₀.</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36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 group velocity is v for every choice of V₀, but the phase velocity depends on V₀.</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group velocity is dω/dk = ℏk₀/m = v, and the constant V₀/ℏ vanishes on differentiation. The phase velocity is ω/k = ℏk₀/(2m) + V₀/(ℏk₀), which depends on the arbitrary energy zero, so it cannot be a physical property of the electron; only the group velocity, the speed of the packet, can be measured. A is the tempting half-truth: v/2 is the phase velocity only in the convention V₀ = 0, and the words 'whatever value of V₀' make it false. B swaps the two, usually because the candidate assumes the wave crests must travel with the particle. C is tempting because both velocities are built from the same ω(k), so changing ω seems bound to change both; but moving the zero of energy shifts ω by a constant, which changes ω/k and leaves dω/dk untouched.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36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UPIV-05.01, UPIV-05.04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identical narrow wave packets, ψ_L centred at x = −d and ψ_R centred at x = +d, do not overlap anywhere. Many copies of a particle are prepared either (I) in the superposition (ψ_L + ψ_R)/√2, or (II) as a statistical mixture in which half the copies are in ψ_L and half are in ψ_R. Which measurement, repeated on many copies, distinguishes preparation I from preparation II?</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Momentum: for I the momentum distribution is modulated by fringes of spacing h/(2d), and for II it is not.</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Position: for I the position distribution shows interference fringes between the two packets, and for II it does not.</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mean position ⟨x⟩, which is zero for I but not for II.</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None, because in both preparations the particle is found near each centre with probability ½.</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36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Momentum: for I the momentum distribution is modulated by fringes of spacing h/(2d), and for II it is not.</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momentum space the displaced packets carry phase factors e^(±ipd/ℏ), so the superposition has amplitude √2 φ₀(p) cos(pd/ℏ) and a distribution proportional to cos²(pd/ℏ), with fringes of period πℏ/d = h/(2d); the mixture adds the two separate distributions, which are identical and carry no fringes. B is the double-slit picture misapplied: the interference term in position is ψ_L*ψ_R, which is zero everywhere when the packets do not overlap, so the two position distributions are identical. C is tempting because a mixture sounds less even-handed than a superposition, but both preparations put probability ½ near each centre, so both give ⟨x⟩ = 0. D mistakes equal position probabilities for equal states: amplitudes add before they are squared, and the relative phase that a mixture lacks shows up as soon as the measurement is in a representation where the two amplitudes overlap.</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36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UPIV-06.08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Ehrenfest's theorem gives d⟨x⟩/dt = ⟨p⟩/m and d⟨p⟩/dt = −⟨∂V/∂x⟩. For which potential does ⟨x⟩ obey exactly the classical equation m d²⟨x⟩/dt² = −V′(⟨x⟩) for every state of the particle?</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V(x) = αx⁴ with α &gt; 0, because it is a symmetric confining well.</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Any potential, provided the wave packet is narrow at t = 0.</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V(x) = V₀ cos(qx), because the force it exerts is bounded.</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V(x) = ½mω²x² + Fx, with F a constant.</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36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V(x) = ½mω²x² + Fx, with F a constant.</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mean follows Newton's law only if ⟨V′(x)⟩ = V′(⟨x⟩), and that holds for every state only when V′ is linear in x, which means V is at most quadratic. D qualifies because V′ = mω²x + F. A fails because V′ = 4αx³ and ⟨x³⟩ is not in general equal to ⟨x⟩³: for a packet of spread σ distributed symmetrically about its mean, ⟨x³⟩ = ⟨x⟩³ + 3⟨x⟩σ², so a displaced packet does not follow the classical equation. The symmetry of the well is what makes A tempting, and it is irrelevant. B describes an approximation, not an identity: it holds only while the packet stays narrow compared with the distance over which V′ changes, and a packet that starts narrow spreads. C fails for the same reason as A, since the cosine is non-linear, and a bounded force does nothing to make ⟨V′(x)⟩ equal V′(⟨x⟩).</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UPIV-07.07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Electrons of kinetic energy 8.00 eV travel in the +x direction towards a potential step at which the potential energy rises abruptly from 0 to 6.00 eV. What fraction of the incident probability current is reflected?</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0.111</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0.333</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0.360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36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0.111</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Above the step the wavenumber is k₂ = k₁√((E − V₀)/E) = k₁√(2.00/8.00) = k₁/2. Matching ψ and ψ′ at the step gives a reflected amplitude (k₁ − k₂)/(k₁ + k₂) = 1/3, and since current goes as the modulus squared, R = 1/9 = 0.111 and T = 0.889. A is the classical expectation, because E &gt; V₀ means every particle could pass; the continuity of ψ′ at an abrupt step forces a reflected wave anyway. C is the reflected amplitude left unsquared. D is ((E − (E − V₀))/(E + (E − V₀)))² = (6/10)², the result of putting kinetic energies where the wavenumbers belong, when each wavenumber goes as the square root of its kinetic energy.</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36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UPIV-08.05, UPIV-08.07   ·   U2</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a particle of mass m in a harmonic oscillator of angular frequency ω, x̂ = √(ℏ/(2mω)) (â + â†), where â|n⟩ = √n |n − 1⟩ and â†|n⟩ = √(n + 1) |n + 1⟩. What is ⟨x²⟩ in the energy eigenstate |n⟩?</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 + ½)ℏ/(mω)</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nℏ/(mω)</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(2n + 1)ℏ/(mω)</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Zero</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36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(n + ½)ℏ/(mω)</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Expanding, x̂² = (ℏ/(2mω))(â² + â†² + ââ† + â†â). In |n⟩ the first two terms have zero diagonal elements, and ââ† + â†â gives (n + 1) + n = 2n + 1, so ⟨x²⟩ = (n + ½)ℏ/(mω). As a check, ½mω²⟨x²⟩ = ½E_n, the virial split. C drops the ½ from the prefactor, which would make the potential energy alone equal to the whole of E_n. B treats ââ† as if it were â†â, forgetting [â, â†] = 1; it would give zero spread in the ground state, which the uncertainty principle forbids. D confuses ⟨x⟩, which is zero by parity, with ⟨x²⟩, which is the spread and is never zero.</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36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UPIV-02.05, UPIV-02.06, UPIV-02.07, UPIV-02.08</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inspection gantry at rest in frame S has two laser gates: G₁ at x = −60.0 m and G₂ at x = +60.0 m, so the gantry's rest length is 120 m. A cargo shuttle of rest length 150 m moves in the +x direction at 0.800c. Frame S′ is the shuttle's rest frame, in standard configuration with S: the origins coincide at t = t′ = 0, when the centre of the shuttle passes x = 0. Each gate sits at the edge of the track and can fire a brief pulse straight across it, taking negligible time to cross; a pulse that meets the shuttle leaves a mark on its hull. The gantry controller fires both gates at t = 0 in S. Take c = 3.00 × 10⁸ m s⁻¹.</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length of the shuttle measured in S, and the length of the gantry measured in S′.</a:t>
            </a:r>
          </a:p>
        </p:txBody>
      </p:sp>
      <p:sp>
        <p:nvSpPr>
          <p:cNvPr id="17" name="part-ref"/>
          <p:cNvSpPr txBox="1"/>
          <p:nvPr/>
        </p:nvSpPr>
        <p:spPr>
          <a:xfrm>
            <a:off x="558800" y="31711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31711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4074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firing of G₁ is event E₁ and the firing of G₂ is event E₂. Calculate the coordinates x′ and t′ of both events in S′, and state which gate fires first in S′ and by how much.</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Explain</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1795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S′ the shuttle is 150 m long and the gantry is only 72.0 m long. Explain, using your results from (b), why neither pulse strikes the shuttle in S′ either.</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517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drone is launched forwards from the shuttle's nose at 0.600c relative to the shuttle. By composing rapidities, determine the drone's speed in S.</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36</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 = 1/√(1 − 0.800²) = 5/3, so the shuttle's length in S is 150 m/γ = 90.0 m; at t = 0 it spans x = −45.0 m to +45.0 m, clear of both gates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gantry's length in S′ is 120 m/γ = 72.0 m</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Each frame measures the other's object as the shorter one. A candidate who divides in one case and multiplies in the other has not asked which frame owns each proper length.</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3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Uses x′ = γ(x − vt) and t′ = γ(t − vx/c²) with t = 0 for both events</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E₁: x′ = −100 m, t′ = +γ(0.800)(60.0 m)/c = +2.67 × 10⁻⁷ s; E₂: x′ = +100 m, t′ = −2.67 × 10⁻⁷ s</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G₂, the gate the shuttle is heading towards, fires first in S′, 5.33 × 10⁻⁷ s before G₁</a:t>
            </a:r>
          </a:p>
        </p:txBody>
      </p:sp>
      <p:sp>
        <p:nvSpPr>
          <p:cNvPr id="28" name="text"/>
          <p:cNvSpPr txBox="1"/>
          <p:nvPr/>
        </p:nvSpPr>
        <p:spPr>
          <a:xfrm>
            <a:off x="812800" y="37293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sign of vx/c² is the whole question. A candidate who drops it, or who applies the time-dilation formula to two events that are not at the same place in either frame, gets the order wrong.</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36</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Explain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S′ the shuttle occupies −75.0 m ≤ x′ ≤ +75.0 m at all times; E₂ happens at x′ = +100 m, 25.0 m ahead of the nose, and E₁ at x′ = −100 m, 25.0 m behind the tail, so neither event is on the hull</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Between the two firings the gantry moves (0.800c)(5.33 × 10⁻⁷ s) = 128 m in the −x′ direction, so G₂ fires before it reaches the nose and G₁ fires after it has passed the tail</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Whether a pulse meets the hull is a coincidence of events at one place, on which every frame agrees; the statement that the shuttle is between the gates when they fire depends on E₁ and E₂ being simultaneous, which is true in S and false in S′, so there is no contradiction</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Answers that stop at saying that length contraction is relative earn nothing here. The marks are for placing both events relative to the hull in S′, for following the gantry's motion between the two firings, and for naming simultaneity as the one statement the frames do not share.</a:t>
            </a:r>
          </a:p>
        </p:txBody>
      </p:sp>
      <p:sp>
        <p:nvSpPr>
          <p:cNvPr id="22" name="ms-ref"/>
          <p:cNvSpPr txBox="1"/>
          <p:nvPr/>
        </p:nvSpPr>
        <p:spPr>
          <a:xfrm>
            <a:off x="558800" y="3475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23" name="ms-objective"/>
          <p:cNvSpPr txBox="1"/>
          <p:nvPr/>
        </p:nvSpPr>
        <p:spPr>
          <a:xfrm>
            <a:off x="11400482" y="3475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716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Rapidities φ = artanh β add along a line: artanh 0.800 = ln 3 = 1.099 and artanh 0.600 = ln 2 = 0.693, so φ = ln 6 = 1.792</a:t>
            </a:r>
          </a:p>
        </p:txBody>
      </p:sp>
      <p:sp>
        <p:nvSpPr>
          <p:cNvPr id="26" name="ms-tick"/>
          <p:cNvSpPr txBox="1"/>
          <p:nvPr/>
        </p:nvSpPr>
        <p:spPr>
          <a:xfrm>
            <a:off x="558800" y="3969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β = tanh(1.792) = 35/37 = 0.946, so the speed is 0.946c = 2.84 × 10⁸ m s⁻¹, in agreement with (0.800 + 0.600)/(1 + 0.480) and below c</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Rapidity is the parameter that adds; velocity is not. A Galilean 1.40c, or tanh(1.40) = 0.885 from treating β itself as the rapidity, both show the difference has not been understood.</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18 / 36</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UPIV-03.01, UPIV-03.08, UPIV-03.09</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secondary beam of positive kaons, each with momentum 2.00 GeV/c, travels along an evacuated decay tunnel. A K⁺ at rest has mean lifetime τ = 1.238 × 10⁻⁸ s and decays mainly by K⁺ → μ⁺ + ν_μ. Take m_K c² = 493.7 MeV, m_μ c² = 105.7 MeV, m_p c² = 938.3 MeV, m_Λ c² = 1115.7 MeV and c = 3.00 × 10⁸ m s⁻¹, and treat the neutrino as massless.</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mean decay length of the kaons in the laboratory.</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29781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conservation of four-momentum, derive expressions for the muon's energy E* and momentum p* in the kaon rest frame, and evaluate both.</a:t>
            </a:r>
          </a:p>
        </p:txBody>
      </p:sp>
      <p:sp>
        <p:nvSpPr>
          <p:cNvPr id="20" name="part-ref"/>
          <p:cNvSpPr txBox="1"/>
          <p:nvPr/>
        </p:nvSpPr>
        <p:spPr>
          <a:xfrm>
            <a:off x="558800" y="35140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5140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503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largest energy a muon from this beam can have in the laboratory, and state the direction of emission in the kaon rest frame that gives it.</a:t>
            </a:r>
          </a:p>
        </p:txBody>
      </p:sp>
      <p:sp>
        <p:nvSpPr>
          <p:cNvPr id="23" name="part-ref"/>
          <p:cNvSpPr txBox="1"/>
          <p:nvPr/>
        </p:nvSpPr>
        <p:spPr>
          <a:xfrm>
            <a:off x="558800" y="42862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2862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5224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kaons are produced when a proton beam strikes protons at rest, through p + p → p + Λ + K⁺. Calculate the minimum kinetic energy of a beam proton for this reaction.</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19 / 36</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βγ = pc/(m_K c²) = 2000 MeV/493.7 MeV = 4.05 (γ = 4.17, β = 0.971)</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Mean decay length = βγcτ = 4.05 × (3.00 × 10⁸ m s⁻¹)(1.238 × 10⁻⁸ s) = 15.0 m</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τ is the proper lifetime, owned by the kaon's rest frame. βcτ = 3.61 m ignores time dilation, and γcτ = 15.5 m uses c where the kaon's speed belongs.</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3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Writes P_K = p_μ + p_ν and isolates the neutrino: p_ν² = (P_K − p_μ)² = 0 because the neutrino is massless</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Expands in the kaon rest frame: m_K²c⁴ + m_μ²c⁴ − 2m_K c² E* = 0, so E* = (m_K² + m_μ²)c²/(2m_K) = 258.2 MeV</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p*c = √(E*² − m_μ²c⁴) = (m_K² − m_μ²)c²/(2m_K) = 235.5 MeV, so p* = 235.5 MeV/c, equal to the neutrino's energy divided by c</a:t>
            </a:r>
          </a:p>
        </p:txBody>
      </p:sp>
      <p:sp>
        <p:nvSpPr>
          <p:cNvPr id="28" name="text"/>
          <p:cNvSpPr txBox="1"/>
          <p:nvPr/>
        </p:nvSpPr>
        <p:spPr>
          <a:xfrm>
            <a:off x="812800" y="35642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Squaring the four-vector that contains the unknown you do not want removes it in one line. Candidates who conserve energy and momentum separately usually lose the algebra, or assume the muon is non-relativistic when its kinetic energy is 152.5 MeV.</a:t>
            </a:r>
          </a:p>
        </p:txBody>
      </p:sp>
      <p:sp>
        <p:nvSpPr>
          <p:cNvPr id="29" name="ms-ref"/>
          <p:cNvSpPr txBox="1"/>
          <p:nvPr/>
        </p:nvSpPr>
        <p:spPr>
          <a:xfrm>
            <a:off x="558800" y="4046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2 marks</a:t>
            </a:r>
          </a:p>
        </p:txBody>
      </p:sp>
      <p:sp>
        <p:nvSpPr>
          <p:cNvPr id="30" name="ms-objective"/>
          <p:cNvSpPr txBox="1"/>
          <p:nvPr/>
        </p:nvSpPr>
        <p:spPr>
          <a:xfrm>
            <a:off x="11400482" y="4046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287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Boosting, E = γ(E* + βp*c cos θ*), which is greatest for emission along the beam direction, θ* = 0</a:t>
            </a:r>
          </a:p>
        </p:txBody>
      </p:sp>
      <p:sp>
        <p:nvSpPr>
          <p:cNvPr id="33" name="ms-tick"/>
          <p:cNvSpPr txBox="1"/>
          <p:nvPr/>
        </p:nvSpPr>
        <p:spPr>
          <a:xfrm>
            <a:off x="558800" y="4540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40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E_max = 4.173 × (258.2 MeV + 0.9709 × 235.5 MeV) = 2031 MeV ≈ 2.03 GeV (accept 2.02 to 2.04 GeV), just below the kaon's energy of 2060 MeV</a:t>
            </a:r>
          </a:p>
        </p:txBody>
      </p:sp>
      <p:sp>
        <p:nvSpPr>
          <p:cNvPr id="35" name="text"/>
          <p:cNvSpPr txBox="1"/>
          <p:nvPr/>
        </p:nvSpPr>
        <p:spPr>
          <a:xfrm>
            <a:off x="812800" y="5060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Adding the rest-frame energy to the kaon's energy, or multiplying E* by γ alone, ignores the momentum term in the boost. A result above 2060 MeV should have been caught as impossible.</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20 / 36</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threshold the products are at rest in the centre-of-momentum frame, so the invariant (E_beam + m_p c²)² − (p_beam c)² equals (m_p + m_Λ + m_K)²c⁴ = (2547.7 MeV)²</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invariant expands to 2m_p²c⁴ + 2E_beam m_p c², so E_beam = [(2547.7)² − 2(938.3)²]/(2 × 938.3) MeV = 2520 MeV</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K_th = E_beam − m_p c² = 1582 MeV ≈ 1.58 GeV, far more than the 671 MeV of rest energy created, because momentum conservation requires the products to move in the laboratory</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commonest wrong answer is 671 MeV, the change in rest energy, which would be correct only if the target were infinitely massive. The invariant reaches the threshold without first having to work out how fast the products move in the laboratory.</a:t>
            </a:r>
          </a:p>
        </p:txBody>
      </p:sp>
      <p:sp>
        <p:nvSpPr>
          <p:cNvPr id="22" name="panel"/>
          <p:cNvSpPr/>
          <p:nvPr/>
        </p:nvSpPr>
        <p:spPr>
          <a:xfrm>
            <a:off x="558800" y="558800"/>
            <a:ext cx="11074400" cy="12700"/>
          </a:xfrm>
          <a:prstGeom prst="rect">
            <a:avLst/>
          </a:prstGeom>
          <a:solidFill>
            <a:srgbClr val="2F4B45"/>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2F4B45"/>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21 / 36</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Return to question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UPIV-01.07, UPIV-04.03, UPIV-04.04, UPIV-04.05</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Technetium-99m, used in medical gamma imaging, emits photons of energy 140.5 keV. Before reaching the camera, many of these photons Compton scatter in soft tissue from electrons that may be treated as free and at rest. The camera rejects scattered photons only by their energy: it accepts any photon whose energy is at least 90.0% of 140.5 keV. Take m_e c² = 511 keV, h = 6.63 × 10⁻³⁴ J s, c = 3.00 × 10⁸ m s⁻¹ and e = 1.60 × 10⁻¹⁹ C.</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6" name="text"/>
          <p:cNvSpPr txBox="1"/>
          <p:nvPr/>
        </p:nvSpPr>
        <p:spPr>
          <a:xfrm>
            <a:off x="558800" y="2618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photon of wavelength λ scatters through angle θ from a free electron at rest. By conserving relativistic energy and both components of momentum, derive λ′ − λ = (h/(m_e c))(1 − cos θ) for the scattered wavelength λ′.</a:t>
            </a:r>
          </a:p>
        </p:txBody>
      </p:sp>
      <p:sp>
        <p:nvSpPr>
          <p:cNvPr id="17" name="part-ref"/>
          <p:cNvSpPr txBox="1"/>
          <p:nvPr/>
        </p:nvSpPr>
        <p:spPr>
          <a:xfrm>
            <a:off x="558800" y="3154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3154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390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largest angle through which a photon can be scattered once and still be accepted by the camera.</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de Broglie wavelength of the recoil electron for the scattering in (b).</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Compare</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389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PET camera detects 511 keV annihilation photons and uses the same fractional window, accepting photons of at least 90.0% of 511 keV. Compare its largest accepted single-scattering angle with your answer to (b), and explain the difference.</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36</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Energy: pc + m_e c² = p′c + E_e, with p = h/λ and p′ = h/λ′ for the incident and scattered photons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Momentum as a vector: p_e = p − p′, so p_e² = p² + p′² − 2pp′ cos θ, which uses both components</a:t>
            </a:r>
          </a:p>
        </p:txBody>
      </p:sp>
      <p:sp>
        <p:nvSpPr>
          <p:cNvPr id="19" name="ms-tick"/>
          <p:cNvSpPr txBox="1"/>
          <p:nvPr/>
        </p:nvSpPr>
        <p:spPr>
          <a:xfrm>
            <a:off x="558800" y="2093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Eliminates the electron with E_e² = p_e²c² + m_e²c⁴: (pc − p′c + m_e c²)² = (p² + p′² − 2pp′ cos θ)c² + m_e²c⁴, which reduces to m_e c(p − p′) = pp′(1 − cos θ)</a:t>
            </a:r>
          </a:p>
        </p:txBody>
      </p:sp>
      <p:sp>
        <p:nvSpPr>
          <p:cNvPr id="21" name="ms-tick"/>
          <p:cNvSpPr txBox="1"/>
          <p:nvPr/>
        </p:nvSpPr>
        <p:spPr>
          <a:xfrm>
            <a:off x="558800" y="25368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5368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Divides by m_e c pp′ to get 1/p′ − 1/p = (1 − cos θ)/(m_e c), and substitutes 1/p = λ/h to reach λ′ − λ = (h/(m_e c))(1 − cos θ)</a:t>
            </a:r>
          </a:p>
        </p:txBody>
      </p:sp>
      <p:sp>
        <p:nvSpPr>
          <p:cNvPr id="23" name="text"/>
          <p:cNvSpPr txBox="1"/>
          <p:nvPr/>
        </p:nvSpPr>
        <p:spPr>
          <a:xfrm>
            <a:off x="812800" y="286639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non-relativistic electron kinetic energy p_e²/(2m_e) gives an approximate result, not this one, and conserving only the momentum component along the beam loses the cos θ term. The second line removes the electron's unknown recoil angle by squaring the momentum vector; the mark for the third line is for eliminating the electron's energy and momentum through E_e² = p_e²c² + m_e²c⁴ and reaching the reduced form, not for asserting the result.</a:t>
            </a:r>
          </a:p>
        </p:txBody>
      </p:sp>
      <p:sp>
        <p:nvSpPr>
          <p:cNvPr id="24" name="ms-ref"/>
          <p:cNvSpPr txBox="1"/>
          <p:nvPr/>
        </p:nvSpPr>
        <p:spPr>
          <a:xfrm>
            <a:off x="558800" y="35140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3 marks</a:t>
            </a:r>
          </a:p>
        </p:txBody>
      </p:sp>
      <p:sp>
        <p:nvSpPr>
          <p:cNvPr id="25" name="ms-objective"/>
          <p:cNvSpPr txBox="1"/>
          <p:nvPr/>
        </p:nvSpPr>
        <p:spPr>
          <a:xfrm>
            <a:off x="11400482" y="35140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6" name="ms-tick"/>
          <p:cNvSpPr txBox="1"/>
          <p:nvPr/>
        </p:nvSpPr>
        <p:spPr>
          <a:xfrm>
            <a:off x="558800" y="37547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547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energy form 1/E′ − 1/E = (1 − cos θ)/(m_e c²), with E′ = 0.900 × 140.5 keV = 126.45 keV</a:t>
            </a:r>
          </a:p>
        </p:txBody>
      </p:sp>
      <p:sp>
        <p:nvSpPr>
          <p:cNvPr id="28" name="ms-tick"/>
          <p:cNvSpPr txBox="1"/>
          <p:nvPr/>
        </p:nvSpPr>
        <p:spPr>
          <a:xfrm>
            <a:off x="558800" y="40081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0081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 cos θ = 511 keV × (1/126.45 keV − 1/140.5 keV) = 0.404</a:t>
            </a:r>
          </a:p>
        </p:txBody>
      </p:sp>
      <p:sp>
        <p:nvSpPr>
          <p:cNvPr id="30" name="ms-tick"/>
          <p:cNvSpPr txBox="1"/>
          <p:nvPr/>
        </p:nvSpPr>
        <p:spPr>
          <a:xfrm>
            <a:off x="558800" y="42614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2614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cos θ = 0.596, so θ_max = 53.4°</a:t>
            </a:r>
          </a:p>
        </p:txBody>
      </p:sp>
      <p:sp>
        <p:nvSpPr>
          <p:cNvPr id="32" name="text"/>
          <p:cNvSpPr txBox="1"/>
          <p:nvPr/>
        </p:nvSpPr>
        <p:spPr>
          <a:xfrm>
            <a:off x="812800" y="45910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Subtracting energies as if the shift were linear in energy gives the wrong angle. The relation is linear in wavelength, equivalently in 1/E.</a:t>
            </a:r>
          </a:p>
        </p:txBody>
      </p:sp>
      <p:sp>
        <p:nvSpPr>
          <p:cNvPr id="33" name="ms-ref"/>
          <p:cNvSpPr txBox="1"/>
          <p:nvPr/>
        </p:nvSpPr>
        <p:spPr>
          <a:xfrm>
            <a:off x="558800" y="49085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4" name="ms-objective"/>
          <p:cNvSpPr txBox="1"/>
          <p:nvPr/>
        </p:nvSpPr>
        <p:spPr>
          <a:xfrm>
            <a:off x="11400482" y="49085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5" name="ms-tick"/>
          <p:cNvSpPr txBox="1"/>
          <p:nvPr/>
        </p:nvSpPr>
        <p:spPr>
          <a:xfrm>
            <a:off x="558800" y="51492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1492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K = 140.5 keV − 126.45 keV = 14.05 keV, and pc = √(K² + 2K m_e c²) = 120.7 keV</a:t>
            </a:r>
          </a:p>
        </p:txBody>
      </p:sp>
      <p:sp>
        <p:nvSpPr>
          <p:cNvPr id="37" name="ms-tick"/>
          <p:cNvSpPr txBox="1"/>
          <p:nvPr/>
        </p:nvSpPr>
        <p:spPr>
          <a:xfrm>
            <a:off x="558800" y="54025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8" name="ms-point"/>
          <p:cNvSpPr txBox="1"/>
          <p:nvPr/>
        </p:nvSpPr>
        <p:spPr>
          <a:xfrm>
            <a:off x="812800" y="54025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λ_e = hc/(pc) = (6.63 × 10⁻³⁴ J s × 3.00 × 10⁸ m s⁻¹)/(120.7 × 10³ × 1.60 × 10⁻¹⁹ J) = 1.03 × 10⁻¹¹ m = 10.3 pm</a:t>
            </a:r>
          </a:p>
        </p:txBody>
      </p:sp>
      <p:sp>
        <p:nvSpPr>
          <p:cNvPr id="39" name="text"/>
          <p:cNvSpPr txBox="1"/>
          <p:nvPr/>
        </p:nvSpPr>
        <p:spPr>
          <a:xfrm>
            <a:off x="812800" y="57321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λ = hc/K treats the electron as a photon and gives 88 pm. The non-relativistic momentum √(2m_eK) gives 10.4 pm, under 1% away, which is itself worth noticing at 14 keV.</a:t>
            </a:r>
          </a:p>
        </p:txBody>
      </p:sp>
      <p:sp>
        <p:nvSpPr>
          <p:cNvPr id="40" name="panel"/>
          <p:cNvSpPr/>
          <p:nvPr/>
        </p:nvSpPr>
        <p:spPr>
          <a:xfrm>
            <a:off x="558800" y="558800"/>
            <a:ext cx="11074400" cy="12700"/>
          </a:xfrm>
          <a:prstGeom prst="rect">
            <a:avLst/>
          </a:prstGeom>
          <a:solidFill>
            <a:srgbClr val="2F4B45"/>
          </a:solidFill>
          <a:ln>
            <a:noFill/>
          </a:ln>
        </p:spPr>
      </p:sp>
      <p:sp>
        <p:nvSpPr>
          <p:cNvPr id="4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4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3" name="panel"/>
          <p:cNvSpPr/>
          <p:nvPr/>
        </p:nvSpPr>
        <p:spPr>
          <a:xfrm>
            <a:off x="558800" y="6273800"/>
            <a:ext cx="11074400" cy="12700"/>
          </a:xfrm>
          <a:prstGeom prst="rect">
            <a:avLst/>
          </a:prstGeom>
          <a:solidFill>
            <a:srgbClr val="2F4B45"/>
          </a:solidFill>
          <a:ln>
            <a:noFill/>
          </a:ln>
        </p:spPr>
      </p:sp>
      <p:sp>
        <p:nvSpPr>
          <p:cNvPr id="4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Previous</a:t>
            </a:r>
          </a:p>
        </p:txBody>
      </p:sp>
      <p:sp>
        <p:nvSpPr>
          <p:cNvPr id="4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5" action="ppaction://hlinksldjump"/>
              </a:rPr>
              <a:t>Lesson menu</a:t>
            </a:r>
          </a:p>
        </p:txBody>
      </p:sp>
      <p:sp>
        <p:nvSpPr>
          <p:cNvPr id="4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6" action="ppaction://hlinksldjump"/>
              </a:rPr>
              <a:t>Next slide</a:t>
            </a:r>
          </a:p>
        </p:txBody>
      </p:sp>
      <p:sp>
        <p:nvSpPr>
          <p:cNvPr id="4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36</a:t>
            </a:r>
          </a:p>
        </p:txBody>
      </p:sp>
      <p:sp>
        <p:nvSpPr>
          <p:cNvPr id="4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8"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Compare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511 keV, 1 − cos θ = (511 keV/511 keV)(1/0.900 − 1) = 0.111, giving θ_max = 27.3°, about half the 53.4° accepted at 140.5 keV</a:t>
            </a:r>
          </a:p>
        </p:txBody>
      </p:sp>
      <p:sp>
        <p:nvSpPr>
          <p:cNvPr id="17" name="ms-tick"/>
          <p:cNvSpPr txBox="1"/>
          <p:nvPr/>
        </p:nvSpPr>
        <p:spPr>
          <a:xfrm>
            <a:off x="558800" y="184023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general 1 − cos θ_max = (m_e c²/E)(1/0.900 − 1): at a given angle a photon with E well below m_e c² loses a smaller fraction of its energy, so it must scatter through a larger angle before falling below 90.0%, and the same fractional window accepts a much wider cone at 140.5 keV than at 511 keV</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expect the same fractional window to accept the same cone of scattering angles at every photon energy. The comparison turns on the ratio E/m_e c², which sets the fraction of energy lost at a given angle.</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36</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UPIV-05.06, UPIV-06.03, UPIV-06.04, UPIV-07.02, UPIV-07.03</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in a GaAs quantum well is modelled as a particle of effective mass m* = 0.067m_e in a one-dimensional infinite square well of width L = 12.0 nm, between x = 0 and x = L. The energy eigenfunctions are ψ_n(x) = √(2/L) sin(nπx/L), with energies E_n = n²π²ℏ²/(2m*L²). At t = 0 the electron is prepared in the state Ψ(x, 0) = A[√3 ψ₁(x) + ψ₂(x)], with A real and positive. You may use ∫₀ᴸ x sin(πx/L) sin(2πx/L) dx = −8L²/(9π²). Take m_e = 9.11 × 10⁻³¹ kg, ℏ = 1.055 × 10⁻³⁴ J s and h = 6.63 × 10⁻³⁴ J s.</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Determine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A, and the probabilities that a measurement of the energy at t = 0 returns E₁ and returns E₂.</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mean position ⟨x⟩ of the electron oscillates. Calculate the period T of this oscillation.</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⟨x⟩(t) = L/2 − (8√3L/(9π²)) cos ωt, where ω = (E₂ − E₁)/ℏ.</a:t>
            </a:r>
          </a:p>
        </p:txBody>
      </p:sp>
      <p:sp>
        <p:nvSpPr>
          <p:cNvPr id="23" name="part-ref"/>
          <p:cNvSpPr txBox="1"/>
          <p:nvPr/>
        </p:nvSpPr>
        <p:spPr>
          <a:xfrm>
            <a:off x="558800" y="41046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Sketch</a:t>
            </a:r>
          </a:p>
        </p:txBody>
      </p:sp>
      <p:sp>
        <p:nvSpPr>
          <p:cNvPr id="24" name="part-marks"/>
          <p:cNvSpPr txBox="1"/>
          <p:nvPr/>
        </p:nvSpPr>
        <p:spPr>
          <a:xfrm>
            <a:off x="11009102" y="41046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408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On one set of axes, sketch |Ψ(x, t)|² for 0 ≤ x ≤ L at t = 0 and at t = T/2.</a:t>
            </a:r>
          </a:p>
        </p:txBody>
      </p:sp>
      <p:sp>
        <p:nvSpPr>
          <p:cNvPr id="26" name="part-ref"/>
          <p:cNvSpPr txBox="1"/>
          <p:nvPr/>
        </p:nvSpPr>
        <p:spPr>
          <a:xfrm>
            <a:off x="558800" y="4678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09102" y="4678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914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At t = T/2 the energy of the electron is measured and the result is E₂. State the probability of this result, and predict ⟨x⟩ at all later times.</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25 / 36</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Orthonormality of ψ₁ and ψ₂ gives |A|²(3 + 1) = 1, so A = 1/2</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P(E₁) = |A√3|² = 3/4 and P(E₂) = |A|² = 1/4</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Normalising by integrating the square of the sum term by term, without using orthogonality, wastes time; forgetting that the cross terms vanish gives the wrong A.</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E₁ = π²ℏ²/(2m*L²) = 6.25 × 10⁻²¹ J (39.1 meV), so E₂ − E₁ = 3E₁ = 1.87 × 10⁻²⁰ J</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2πℏ/(E₂ − E₁) = h/(E₂ − E₁) = 3.54 × 10⁻¹⁴ s</a:t>
            </a:r>
          </a:p>
        </p:txBody>
      </p:sp>
      <p:sp>
        <p:nvSpPr>
          <p:cNvPr id="26" name="text"/>
          <p:cNvSpPr txBox="1"/>
          <p:nvPr/>
        </p:nvSpPr>
        <p:spPr>
          <a:xfrm>
            <a:off x="812800" y="331089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beat is set by the energy difference, not by E₁ or E₂ alone. Using the free-electron mass instead of m* gives a period 15 times too long.</a:t>
            </a:r>
          </a:p>
        </p:txBody>
      </p:sp>
      <p:sp>
        <p:nvSpPr>
          <p:cNvPr id="27" name="ms-ref"/>
          <p:cNvSpPr txBox="1"/>
          <p:nvPr/>
        </p:nvSpPr>
        <p:spPr>
          <a:xfrm>
            <a:off x="558800" y="36283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3 marks</a:t>
            </a:r>
          </a:p>
        </p:txBody>
      </p:sp>
      <p:sp>
        <p:nvSpPr>
          <p:cNvPr id="28" name="ms-objective"/>
          <p:cNvSpPr txBox="1"/>
          <p:nvPr/>
        </p:nvSpPr>
        <p:spPr>
          <a:xfrm>
            <a:off x="11400482" y="36283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3869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3869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Ψ(x, t) = ½[√3 ψ₁ e^(−iE₁t/ℏ) + ψ₂ e^(−iE₂t/ℏ)], with each stationary state carrying its own phase</a:t>
            </a:r>
          </a:p>
        </p:txBody>
      </p:sp>
      <p:sp>
        <p:nvSpPr>
          <p:cNvPr id="31" name="ms-tick"/>
          <p:cNvSpPr txBox="1"/>
          <p:nvPr/>
        </p:nvSpPr>
        <p:spPr>
          <a:xfrm>
            <a:off x="558800" y="41224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1224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 = ¾⟨ψ₁|x|ψ₁⟩ + ¼⟨ψ₂|x|ψ₂⟩ + (√3/2)⟨ψ₁|x|ψ₂⟩ cos ωt, and both diagonal terms equal L/2 because each |ψ_n|² is symmetric about the centre of the well</a:t>
            </a:r>
          </a:p>
        </p:txBody>
      </p:sp>
      <p:sp>
        <p:nvSpPr>
          <p:cNvPr id="33" name="ms-tick"/>
          <p:cNvSpPr txBox="1"/>
          <p:nvPr/>
        </p:nvSpPr>
        <p:spPr>
          <a:xfrm>
            <a:off x="558800" y="45656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656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⟨ψ₁|x|ψ₂⟩ = (2/L)(−8L²/(9π²)) = −16L/(9π²), so ⟨x⟩ = L/2 − (8√3L/(9π²)) cos ωt, an oscillation of amplitude 0.156L = 1.87 nm</a:t>
            </a:r>
          </a:p>
        </p:txBody>
      </p:sp>
      <p:sp>
        <p:nvSpPr>
          <p:cNvPr id="35" name="text"/>
          <p:cNvSpPr txBox="1"/>
          <p:nvPr/>
        </p:nvSpPr>
        <p:spPr>
          <a:xfrm>
            <a:off x="812800" y="48952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give both components the same phase find ⟨x⟩ constant and then force the stated answer. Any response that does not show the two cross terms combining into a cosine earns at most the first mark.</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36</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Sketch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0: zero at both walls, with a single main peak left of centre near x ≈ 0.32L, falling to zero at x = 5L/6 and staying very small between there and x = L</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T/2: the mirror image of the t = 0 curve about x = L/2, with its main peak near x ≈ 0.68L and a zero at x = L/6; the two curves enclose equal areas</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 = 0 density must lean towards the side where ψ₁ and ψ₂ have the same sign, which is consistent with ⟨x⟩ = 0.344L from (c). A symmetric sketch at either time shows that the relative phase has been ignored.</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probability is 1/4, the same at every time, since the modulus of each coefficient c_n e^(−iE_nt/ℏ) does not change</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state is updated to ψ₂ (up to a phase), which is stationary, so there is no cross term and ⟨x⟩ = L/2 at all later times: the oscillation stops</a:t>
            </a:r>
          </a:p>
        </p:txBody>
      </p:sp>
      <p:sp>
        <p:nvSpPr>
          <p:cNvPr id="26" name="text"/>
          <p:cNvSpPr txBox="1"/>
          <p:nvPr/>
        </p:nvSpPr>
        <p:spPr>
          <a:xfrm>
            <a:off x="812800" y="38557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Many candidates expect the probability to oscillate along with ⟨x⟩. Only quantities with a cross term between different energies can change in time.</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36</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UPIV-01.06, UPIV-01.08</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vacuum photocell has a cathode whose surface work function is quoted by its manufacturer as 2.00 eV, and an anode made of a different metal. Monochromatic light of each wavelength in the table falls on the cathode. An external supply applies a retarding potential difference between anode and cathode, which is increased until the photocurrent just falls to zero; that reading is the stopping potential V_s. Each V_s reading has an uncertainty of ±0.02 V, and the wavelengths may be treated as exact. The frequencies were calculated with c = 3.00 × 10⁸ m s⁻¹. Take e = 1.60 × 10⁻¹⁹ C.</a:t>
            </a:r>
          </a:p>
        </p:txBody>
      </p:sp>
      <p:sp>
        <p:nvSpPr>
          <p:cNvPr id="14" name="text"/>
          <p:cNvSpPr txBox="1"/>
          <p:nvPr/>
        </p:nvSpPr>
        <p:spPr>
          <a:xfrm>
            <a:off x="558800" y="259715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Stopping potential against wavelength and frequency for the photocell</a:t>
            </a:r>
          </a:p>
        </p:txBody>
      </p:sp>
      <p:graphicFrame>
        <p:nvGraphicFramePr>
          <p:cNvPr id="15" name="readings"/>
          <p:cNvGraphicFramePr>
            <a:graphicFrameLocks noGrp="1"/>
          </p:cNvGraphicFramePr>
          <p:nvPr/>
        </p:nvGraphicFramePr>
        <p:xfrm>
          <a:off x="558800" y="2825750"/>
          <a:ext cx="11074400" cy="2044700"/>
        </p:xfrm>
        <a:graphic>
          <a:graphicData uri="http://schemas.openxmlformats.org/drawingml/2006/table">
            <a:tbl>
              <a:tblPr firstRow="1"/>
              <a:tblGrid>
                <a:gridCol w="2768600"/>
                <a:gridCol w="2768600"/>
                <a:gridCol w="2768600"/>
                <a:gridCol w="2768600"/>
              </a:tblGrid>
              <a:tr h="292100">
                <a:tc>
                  <a:txBody>
                    <a:bodyPr/>
                    <a:lstStyle/>
                    <a:p>
                      <a:pPr marL="0" indent="0" algn="l">
                        <a:lnSpc>
                          <a:spcPct val="100000"/>
                        </a:lnSpc>
                        <a:buNone/>
                      </a:pPr>
                      <a:r>
                        <a:rPr lang="en-GB" sz="1000" b="1" i="0" dirty="0">
                          <a:solidFill>
                            <a:srgbClr val="F3EFDF"/>
                          </a:solidFill>
                          <a:latin typeface="Arial"/>
                          <a:cs typeface="Arial"/>
                        </a:rPr>
                        <a:t>Setting</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Wavelength λ / nm</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Frequency f / 10¹⁴ Hz</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Stopping potential V_s / V</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1.83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8.82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1.36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380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7.89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0.95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7.14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0.66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6.52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0.39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6.00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0.19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50482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7" name="part-marks"/>
          <p:cNvSpPr txBox="1"/>
          <p:nvPr/>
        </p:nvSpPr>
        <p:spPr>
          <a:xfrm>
            <a:off x="11009102" y="50482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52844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relation between V_s and f predicted by Einstein's photon model, and what the gradient and the vertical intercept of a graph of V_s against f represent.</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28 / 36</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a straight-line fit of V_s against f, determine the Planck constant h and the work function φ indicated by the data.</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Estimate</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Assuming the ±0.02 V reading uncertainty is the only significant source of error, estimate the uncertainty in your value of h.</a:t>
            </a:r>
          </a:p>
        </p:txBody>
      </p:sp>
      <p:sp>
        <p:nvSpPr>
          <p:cNvPr id="19" name="part-ref"/>
          <p:cNvSpPr txBox="1"/>
          <p:nvPr/>
        </p:nvSpPr>
        <p:spPr>
          <a:xfrm>
            <a:off x="558800" y="24942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Justify</a:t>
            </a:r>
          </a:p>
        </p:txBody>
      </p:sp>
      <p:sp>
        <p:nvSpPr>
          <p:cNvPr id="20" name="part-marks"/>
          <p:cNvSpPr txBox="1"/>
          <p:nvPr/>
        </p:nvSpPr>
        <p:spPr>
          <a:xfrm>
            <a:off x="11009102" y="24942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27305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student concludes that the cathode's true work function is the value found in (b), and that the manufacturer's 2.00 eV is wrong. Justify the alternative conclusion that the intercept measures the work function of the anode, not the cathode.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29 / 36</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eV_s = hf − φ, so V_s = (h/e)f − φ/e</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gradient is h/e, and the intercept on the V_s axis is −φ/e (equivalently, the intercept on the f axis is the threshold frequency φ/h)</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the maximum kinetic energy as ½mv² and never connecting it to eV_s leaves no straight line to fit.</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4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Plots or fits V_s against the tabulated f; all six points lie on one straight line within ±0.02 V</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 4.12 × 10⁻¹⁵ V s (accept 4.05 × 10⁻¹⁵ to 4.20 × 10⁻¹⁵ V s)</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 = e × gradient = 6.6 × 10⁻³⁴ J s (accept 6.5 × 10⁻³⁴ to 6.7 × 10⁻³⁴ J s)</a:t>
            </a:r>
          </a:p>
        </p:txBody>
      </p:sp>
      <p:sp>
        <p:nvSpPr>
          <p:cNvPr id="28" name="ms-tick"/>
          <p:cNvSpPr txBox="1"/>
          <p:nvPr/>
        </p:nvSpPr>
        <p:spPr>
          <a:xfrm>
            <a:off x="558800" y="3488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488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Intercept on the V_s axis = −2.29 V (accept −2.19 V to −2.35 V), so φ = 2.29 eV; or threshold frequency 5.55 × 10¹⁴ Hz with φ = hf₀ = 2.29 eV</a:t>
            </a:r>
          </a:p>
        </p:txBody>
      </p:sp>
      <p:sp>
        <p:nvSpPr>
          <p:cNvPr id="30" name="text"/>
          <p:cNvSpPr txBox="1"/>
          <p:nvPr/>
        </p:nvSpPr>
        <p:spPr>
          <a:xfrm>
            <a:off x="812800" y="38176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Reading the intercept requires extrapolating well beyond the data, since the lowest frequency is 6.00 × 10¹⁴ Hz. A candidate who plots V_s against λ has no straight line and so no gradient to convert into h; one who fits correctly but reads the work function off the last data point instead of extrapolating loses the final mark.</a:t>
            </a:r>
          </a:p>
        </p:txBody>
      </p:sp>
      <p:sp>
        <p:nvSpPr>
          <p:cNvPr id="31" name="ms-ref"/>
          <p:cNvSpPr txBox="1"/>
          <p:nvPr/>
        </p:nvSpPr>
        <p:spPr>
          <a:xfrm>
            <a:off x="558800" y="43002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Estimate — 2 marks</a:t>
            </a:r>
          </a:p>
        </p:txBody>
      </p:sp>
      <p:sp>
        <p:nvSpPr>
          <p:cNvPr id="32" name="ms-objective"/>
          <p:cNvSpPr txBox="1"/>
          <p:nvPr/>
        </p:nvSpPr>
        <p:spPr>
          <a:xfrm>
            <a:off x="11400482" y="43002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33" name="ms-tick"/>
          <p:cNvSpPr txBox="1"/>
          <p:nvPr/>
        </p:nvSpPr>
        <p:spPr>
          <a:xfrm>
            <a:off x="558800" y="4540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40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Steepest and shallowest lines through the ends of the ±0.02 V error bars at 300 nm and 500 nm have gradients 4.20 × 10⁻¹⁵ V s and 4.00 × 10⁻¹⁵ V s</a:t>
            </a:r>
          </a:p>
        </p:txBody>
      </p:sp>
      <p:sp>
        <p:nvSpPr>
          <p:cNvPr id="35" name="ms-tick"/>
          <p:cNvSpPr txBox="1"/>
          <p:nvPr/>
        </p:nvSpPr>
        <p:spPr>
          <a:xfrm>
            <a:off x="558800" y="49841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9841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Δh ≈ ½(6.72 − 6.40) × 10⁻³⁴ J s = 0.16 × 10⁻³⁴ J s, so h = (6.6 ± 0.2) × 10⁻³⁴ J s, a 2 to 3% uncertainty (a justified least-squares standard error is also accepted: about 0.10 × 10⁻³⁴ J s from σ = 0.02 V on each reading, or about 0.05 × 10⁻³⁴ J s from the scatter of the residuals)</a:t>
            </a:r>
          </a:p>
        </p:txBody>
      </p:sp>
      <p:sp>
        <p:nvSpPr>
          <p:cNvPr id="37" name="text"/>
          <p:cNvSpPr txBox="1"/>
          <p:nvPr/>
        </p:nvSpPr>
        <p:spPr>
          <a:xfrm>
            <a:off x="812800" y="55035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uncertainty quoted to more decimal places than the value, or an uncertainty in h of 0.02 × 10⁻³⁴ J s obtained by copying the ±0.02 V, shows that the uncertainty has not been carried through the gradient.</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36</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Justify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 electron leaves the cathode with at most hf − φ_C, but between two different metals there is also a contact potential difference (φ_A − φ_C)/e, so the external stopping potential satisfies eV_s = (hf − φ_C) − (φ_A − φ_C) = hf − φ_A</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intercept range 2.19 to 2.35 eV excludes 2.00 eV, so the 0.3 eV difference is significant and is accounted for as the contact potential; this does not depend on f, so the gradient and h are unaffected and the manufacturer's value can stand</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Blaming the discrepancy on random error ignores the steepest and shallowest lines of (c), which put the intercept's own uncertainty at only about ±0.08 V, far smaller than the 0.3 V gap. The point being tested is the difference between what the voltmeter reads and what the cathode does.</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36</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then test the model on a molecule   ·   Topics UPIV-05.08, UPIV-08.04, UPIV-08.05, UPIV-08.06, UPIV-08.07, UPIV-08.09</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of mass m moves in the potential V(x) = ½mω²x², so Ĥ = p̂²/(2m) + ½mω²x̂², with [x̂, p̂] = iℏ. Define â = √(mω/(2ℏ)) (x̂ + ip̂/(mω)) and â† = √(mω/(2ℏ)) (x̂ − ip̂/(mω)). In parts (d) and (e) the stretching vibration of a nitric oxide (NO) molecule is modelled as such an oscillator, with reduced mass μ = 1.24 × 10⁻²⁶ kg, vibrational frequency f = 5.64 × 10¹³ Hz and equilibrium bond length 115 pm. Take ℏ = 1.055 × 10⁻³⁴ J s, h = 6.63 × 10⁻³⁴ J s and k_B = 1.38 × 10⁻²³ J K⁻¹. You may use ∫ exp(−αx²) dx = √(π/α) and ∫ x² exp(−αx²) dx = √π/(2α^(3/2)), both taken over all x.</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8333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[â, â†] = 1 and that Ĥ = ℏω(â†â + ½).</a:t>
            </a:r>
          </a:p>
        </p:txBody>
      </p:sp>
      <p:sp>
        <p:nvSpPr>
          <p:cNvPr id="17" name="part-ref"/>
          <p:cNvSpPr txBox="1"/>
          <p:nvPr/>
        </p:nvSpPr>
        <p:spPr>
          <a:xfrm>
            <a:off x="558800" y="31711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1711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4074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only the two results of (a), derive the energy spectrum E_n = (n + ½)ℏω, n = 0, 1, 2, …</a:t>
            </a:r>
          </a:p>
        </p:txBody>
      </p:sp>
      <p:sp>
        <p:nvSpPr>
          <p:cNvPr id="20" name="part-ref"/>
          <p:cNvSpPr txBox="1"/>
          <p:nvPr/>
        </p:nvSpPr>
        <p:spPr>
          <a:xfrm>
            <a:off x="558800" y="37452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Derive</a:t>
            </a:r>
          </a:p>
        </p:txBody>
      </p:sp>
      <p:sp>
        <p:nvSpPr>
          <p:cNvPr id="21" name="part-marks"/>
          <p:cNvSpPr txBox="1"/>
          <p:nvPr/>
        </p:nvSpPr>
        <p:spPr>
          <a:xfrm>
            <a:off x="11009102" y="37452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9814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the normalised ground-state wavefunction ψ₀(x) from the condition â|0⟩ = 0.</a:t>
            </a:r>
          </a:p>
        </p:txBody>
      </p:sp>
      <p:sp>
        <p:nvSpPr>
          <p:cNvPr id="23" name="part-ref"/>
          <p:cNvSpPr txBox="1"/>
          <p:nvPr/>
        </p:nvSpPr>
        <p:spPr>
          <a:xfrm>
            <a:off x="558800" y="43192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3192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5554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the NO ground state, calculate σ_x and σ_p, and compare their product with the lower bound set by the commutator [x̂, p̂].</a:t>
            </a:r>
          </a:p>
        </p:txBody>
      </p:sp>
      <p:sp>
        <p:nvSpPr>
          <p:cNvPr id="26" name="part-ref"/>
          <p:cNvSpPr txBox="1"/>
          <p:nvPr/>
        </p:nvSpPr>
        <p:spPr>
          <a:xfrm>
            <a:off x="558800" y="4893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7" name="part-marks"/>
          <p:cNvSpPr txBox="1"/>
          <p:nvPr/>
        </p:nvSpPr>
        <p:spPr>
          <a:xfrm>
            <a:off x="11009102" y="4893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1295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Evaluate whether the harmonic model can be trusted for (i) the fraction of NO molecules in the first excited vibrational level at 300 K, and (ii) the energies of vibrational levels close to dissociation.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32 / 36</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ââ† = (mω/(2ℏ))[x̂² + p̂²/(m²ω²)] − (i/(2ℏ))[x̂, p̂] = (mω/(2ℏ))[x̂² + p̂²/(m²ω²)] + ½</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Similarly â†â = (mω/(2ℏ))[x̂² + p̂²/(m²ω²)] − ½, so [â, â†] = ââ† − â†â = 1</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(mω/(2ℏ))[x̂² + p̂²/(m²ω²)] = Ĥ/(ℏω), so Ĥ = ℏω(â†â + ½)</a:t>
            </a:r>
          </a:p>
        </p:txBody>
      </p:sp>
      <p:sp>
        <p:nvSpPr>
          <p:cNvPr id="21" name="text"/>
          <p:cNvSpPr txBox="1"/>
          <p:nvPr/>
        </p:nvSpPr>
        <p:spPr>
          <a:xfrm>
            <a:off x="812800" y="2423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Treating x̂ and p̂ as numbers makes the cross terms cancel and loses the ½, which is the zero-point energy. The commutator must appear explicitly in the working.</a:t>
            </a:r>
          </a:p>
        </p:txBody>
      </p:sp>
      <p:sp>
        <p:nvSpPr>
          <p:cNvPr id="22" name="ms-ref"/>
          <p:cNvSpPr txBox="1"/>
          <p:nvPr/>
        </p:nvSpPr>
        <p:spPr>
          <a:xfrm>
            <a:off x="558800" y="27406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3 marks</a:t>
            </a:r>
          </a:p>
        </p:txBody>
      </p:sp>
      <p:sp>
        <p:nvSpPr>
          <p:cNvPr id="23" name="ms-objective"/>
          <p:cNvSpPr txBox="1"/>
          <p:nvPr/>
        </p:nvSpPr>
        <p:spPr>
          <a:xfrm>
            <a:off x="11400482" y="27406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[Ĥ, â] = ℏω[â†â, â] = ℏω[â†, â]â = −ℏωâ, so if Ĥ|E⟩ = E|E⟩ then Ĥ(â|E⟩) = (E − ℏω)â|E⟩: â lowers the energy by ℏω, and likewise â† raises it by ℏω</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⟨E|Ĥ|E⟩ = ℏω(‖â|E⟩‖² + ½) ≥ ½ℏω, so repeated lowering cannot continue and must end on a state |0⟩ with â|0⟩ = 0</a:t>
            </a:r>
          </a:p>
        </p:txBody>
      </p:sp>
      <p:sp>
        <p:nvSpPr>
          <p:cNvPr id="28" name="ms-tick"/>
          <p:cNvSpPr txBox="1"/>
          <p:nvPr/>
        </p:nvSpPr>
        <p:spPr>
          <a:xfrm>
            <a:off x="558800" y="34880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4880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Then Ĥ|0⟩ = ℏω(â†â + ½)|0⟩ = ½ℏω|0⟩; every eigenvalue lies a whole number of steps ℏω above this, and raising |0⟩ n times reaches each one, so E_n = (n + ½)ℏω</a:t>
            </a:r>
          </a:p>
        </p:txBody>
      </p:sp>
      <p:sp>
        <p:nvSpPr>
          <p:cNvPr id="30" name="text"/>
          <p:cNvSpPr txBox="1"/>
          <p:nvPr/>
        </p:nvSpPr>
        <p:spPr>
          <a:xfrm>
            <a:off x="812800" y="400748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step that separates answers is the second: without the norm argument there is no reason for the ladder to stop, and asserting â|0⟩ = 0 earns nothing on its own.</a:t>
            </a:r>
          </a:p>
        </p:txBody>
      </p:sp>
      <p:sp>
        <p:nvSpPr>
          <p:cNvPr id="31" name="ms-ref"/>
          <p:cNvSpPr txBox="1"/>
          <p:nvPr/>
        </p:nvSpPr>
        <p:spPr>
          <a:xfrm>
            <a:off x="558800" y="43249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Derive — 3 marks</a:t>
            </a:r>
          </a:p>
        </p:txBody>
      </p:sp>
      <p:sp>
        <p:nvSpPr>
          <p:cNvPr id="32" name="ms-objective"/>
          <p:cNvSpPr txBox="1"/>
          <p:nvPr/>
        </p:nvSpPr>
        <p:spPr>
          <a:xfrm>
            <a:off x="11400482" y="43249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3" name="ms-tick"/>
          <p:cNvSpPr txBox="1"/>
          <p:nvPr/>
        </p:nvSpPr>
        <p:spPr>
          <a:xfrm>
            <a:off x="558800" y="45656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656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position representation p̂ = −iℏ d/dx, so â|0⟩ = 0 becomes (x + (ℏ/(mω)) d/dx)ψ₀ = 0</a:t>
            </a:r>
          </a:p>
        </p:txBody>
      </p:sp>
      <p:sp>
        <p:nvSpPr>
          <p:cNvPr id="35" name="ms-tick"/>
          <p:cNvSpPr txBox="1"/>
          <p:nvPr/>
        </p:nvSpPr>
        <p:spPr>
          <a:xfrm>
            <a:off x="558800" y="48190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8190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Separating, dψ₀/ψ₀ = −(mω/ℏ)x dx, so ψ₀ = N exp(−mωx²/(2ℏ))</a:t>
            </a:r>
          </a:p>
        </p:txBody>
      </p:sp>
      <p:sp>
        <p:nvSpPr>
          <p:cNvPr id="37" name="ms-tick"/>
          <p:cNvSpPr txBox="1"/>
          <p:nvPr/>
        </p:nvSpPr>
        <p:spPr>
          <a:xfrm>
            <a:off x="558800" y="50723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8" name="ms-point"/>
          <p:cNvSpPr txBox="1"/>
          <p:nvPr/>
        </p:nvSpPr>
        <p:spPr>
          <a:xfrm>
            <a:off x="812800" y="50723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∫|ψ₀|² dx = N²√(πℏ/(mω)) = 1, so N = (mω/(πℏ))^(1/4)</a:t>
            </a:r>
          </a:p>
        </p:txBody>
      </p:sp>
      <p:sp>
        <p:nvSpPr>
          <p:cNvPr id="39" name="text"/>
          <p:cNvSpPr txBox="1"/>
          <p:nvPr/>
        </p:nvSpPr>
        <p:spPr>
          <a:xfrm>
            <a:off x="812800" y="540194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sign error in ip̂/(mω) gives exp(+mωx²/(2ℏ)), which cannot be normalised. A candidate who checks normalisability catches it.</a:t>
            </a:r>
          </a:p>
        </p:txBody>
      </p:sp>
      <p:sp>
        <p:nvSpPr>
          <p:cNvPr id="40" name="panel"/>
          <p:cNvSpPr/>
          <p:nvPr/>
        </p:nvSpPr>
        <p:spPr>
          <a:xfrm>
            <a:off x="558800" y="558800"/>
            <a:ext cx="11074400" cy="12700"/>
          </a:xfrm>
          <a:prstGeom prst="rect">
            <a:avLst/>
          </a:prstGeom>
          <a:solidFill>
            <a:srgbClr val="2F4B45"/>
          </a:solidFill>
          <a:ln>
            <a:noFill/>
          </a:ln>
        </p:spPr>
      </p:sp>
      <p:sp>
        <p:nvSpPr>
          <p:cNvPr id="4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4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3" name="panel"/>
          <p:cNvSpPr/>
          <p:nvPr/>
        </p:nvSpPr>
        <p:spPr>
          <a:xfrm>
            <a:off x="558800" y="6273800"/>
            <a:ext cx="11074400" cy="12700"/>
          </a:xfrm>
          <a:prstGeom prst="rect">
            <a:avLst/>
          </a:prstGeom>
          <a:solidFill>
            <a:srgbClr val="2F4B45"/>
          </a:solidFill>
          <a:ln>
            <a:noFill/>
          </a:ln>
        </p:spPr>
      </p:sp>
      <p:sp>
        <p:nvSpPr>
          <p:cNvPr id="4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Previous</a:t>
            </a:r>
          </a:p>
        </p:txBody>
      </p:sp>
      <p:sp>
        <p:nvSpPr>
          <p:cNvPr id="4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5" action="ppaction://hlinksldjump"/>
              </a:rPr>
              <a:t>Lesson menu</a:t>
            </a:r>
          </a:p>
        </p:txBody>
      </p:sp>
      <p:sp>
        <p:nvSpPr>
          <p:cNvPr id="4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6" action="ppaction://hlinksldjump"/>
              </a:rPr>
              <a:t>Next slide</a:t>
            </a:r>
          </a:p>
        </p:txBody>
      </p:sp>
      <p:sp>
        <p:nvSpPr>
          <p:cNvPr id="4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36</a:t>
            </a:r>
          </a:p>
        </p:txBody>
      </p:sp>
      <p:sp>
        <p:nvSpPr>
          <p:cNvPr id="4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8"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|ψ₀|² ∝ exp(−μωx²/ℏ) is a Gaussian of variance ℏ/(2μω); with ω = 2πf = 3.54 × 10¹⁴ rad s⁻¹, σ_x = √(ℏ/(2μω)) = 3.46 × 10⁻¹² m = 3.46 pm, about 3% of the bond length</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0 and ⟨p²⟩/(2μ) = ½⟨Ĥ⟩ = ¼ℏω (equal kinetic and potential shares), so σ_p = √(μℏω/2) = 1.52 × 10⁻²³ kg m s⁻¹</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σ_xσ_p = 5.27 × 10⁻³⁵ J s = ℏ/2, equal to the Robertson bound ½|⟨[x̂, p̂]⟩| = ℏ/2, so the Gaussian ground state saturates it</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Reading σ_x off the exponent of ψ₀ as √(ℏ/(μω)) = 4.90 pm confuses the width of ψ₀ with the width of |ψ₀|² and gives σ_xσ_p = ℏ/√2 = 7.46 × 10⁻³⁵ J s (or ℏ if σ_p is misread in the same way), which would put the ground state above the bound it actually meets.</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33629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 hf/(k_BT) = (6.63 × 10⁻³⁴ J s × 5.64 × 10¹³ Hz)/(1.38 × 10⁻²³ J K⁻¹ × 300 K) = 9.03, so N₁/N₀ = e^(−9.03) = 1.2 × 10⁻⁴, which is also the fraction in n = 1 because almost every molecule is in n = 0; this depends only on the lowest spacing, and with σ_x only about 3% of the bond length the lowest levels sample just the bottom of the well, where the quadratic approximation holds, so the model can be trusted</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(ii) High levels have large amplitudes that reach the anharmonic part of the potential, which flattens towards dissociation; the real levels crowd together and end at a finite dissociation energy, while the harmonic ladder stays evenly spaced for ever, so the model cannot be trusted there</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verdict of 'good' or 'bad' with no criterion earns nothing. The criterion is the amplitude a level explores compared with the distance over which the real potential departs from a parabola, and (d) has already supplied it for n = 0.</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IV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34 / 36</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35 / 36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IV · MIDTERM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36 / 36</a:t>
            </a:r>
          </a:p>
        </p:txBody>
      </p:sp>
    </p:spTree>
  </p:cSld>
  <p:clrMapOvr>
    <a:masterClrMapping/>
  </p:clrMapOvr>
</p:sld>
</file>

<file path=ppt/slides/slide37.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5C374365-F74D-402F-9837-57059D764EAD}"/>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C1077085-A152-430E-A517-7066B74C304E}"/>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IV · Midterm Examination</a:t>
            </a:r>
          </a:p>
        </p:txBody>
      </p:sp>
      <p:sp>
        <p:nvSpPr>
          <p:cNvPr id="3" name="interactive-menu-row-1">
            <a:extLst xmlns:a="http://schemas.openxmlformats.org/drawingml/2006/main">
              <a:ext uri="{FF2B5EF4-FFF2-40B4-BE49-F238E27FC236}">
                <a16:creationId xmlns:a16="http://schemas.microsoft.com/office/drawing/2014/main" id="{804952B9-5128-4735-9D00-8D5D35C380B6}"/>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53930cb4c1a42e9" action="ppaction://hlinksldjump"/>
              </a:rPr>
              <a:t>1. University Physics IV · Midterm Examination</a:t>
            </a:r>
          </a:p>
        </p:txBody>
      </p:sp>
      <p:sp>
        <p:nvSpPr>
          <p:cNvPr id="4" name="interactive-menu-row-2">
            <a:extLst xmlns:a="http://schemas.openxmlformats.org/drawingml/2006/main">
              <a:ext uri="{FF2B5EF4-FFF2-40B4-BE49-F238E27FC236}">
                <a16:creationId xmlns:a16="http://schemas.microsoft.com/office/drawing/2014/main" id="{5DA39487-A155-4320-8799-08E670BCDB19}"/>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d8bb610ec3a40b0"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CCCC1753-3335-40E2-AD4F-399753A71D39}"/>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4935b8edc0242e6" action="ppaction://hlinksldjump"/>
              </a:rPr>
              <a:t>3. B</a:t>
            </a:r>
          </a:p>
        </p:txBody>
      </p:sp>
      <p:sp>
        <p:nvSpPr>
          <p:cNvPr id="6" name="interactive-menu-row-4">
            <a:extLst xmlns:a="http://schemas.openxmlformats.org/drawingml/2006/main">
              <a:ext uri="{FF2B5EF4-FFF2-40B4-BE49-F238E27FC236}">
                <a16:creationId xmlns:a16="http://schemas.microsoft.com/office/drawing/2014/main" id="{0FE65383-C847-4C97-8B48-6E54ADEAB2C3}"/>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3fe9fa4c5e1418a"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195124C3-59A5-41FA-9C8D-E106AA8B007F}"/>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b9a88424a2144b4" action="ppaction://hlinksldjump"/>
              </a:rPr>
              <a:t>5. C</a:t>
            </a:r>
          </a:p>
        </p:txBody>
      </p:sp>
      <p:sp>
        <p:nvSpPr>
          <p:cNvPr id="8" name="interactive-menu-row-6">
            <a:extLst xmlns:a="http://schemas.openxmlformats.org/drawingml/2006/main">
              <a:ext uri="{FF2B5EF4-FFF2-40B4-BE49-F238E27FC236}">
                <a16:creationId xmlns:a16="http://schemas.microsoft.com/office/drawing/2014/main" id="{BA387EF0-29CB-4690-9FB7-8FD9DCC23B6D}"/>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30a5d5400b6430d"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150CA8A7-D35E-41ED-B704-9A5E549C7795}"/>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f164091ef994ab2" action="ppaction://hlinksldjump"/>
              </a:rPr>
              <a:t>7. D</a:t>
            </a:r>
          </a:p>
        </p:txBody>
      </p:sp>
      <p:sp>
        <p:nvSpPr>
          <p:cNvPr id="10" name="interactive-menu-row-8">
            <a:extLst xmlns:a="http://schemas.openxmlformats.org/drawingml/2006/main">
              <a:ext uri="{FF2B5EF4-FFF2-40B4-BE49-F238E27FC236}">
                <a16:creationId xmlns:a16="http://schemas.microsoft.com/office/drawing/2014/main" id="{27A4D8F9-AC32-4BF7-8072-29CD9D0AC023}"/>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bf1d89b6fbd4e62"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D0ED96C1-00C7-4242-B5CA-5AD678F288A7}"/>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d18ab33523749b4" action="ppaction://hlinksldjump"/>
              </a:rPr>
              <a:t>9. A</a:t>
            </a:r>
          </a:p>
        </p:txBody>
      </p:sp>
      <p:sp>
        <p:nvSpPr>
          <p:cNvPr id="12" name="interactive-menu-row-10">
            <a:extLst xmlns:a="http://schemas.openxmlformats.org/drawingml/2006/main">
              <a:ext uri="{FF2B5EF4-FFF2-40B4-BE49-F238E27FC236}">
                <a16:creationId xmlns:a16="http://schemas.microsoft.com/office/drawing/2014/main" id="{5F7F743D-3E0B-4F35-93B5-6F40939B2DD0}"/>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b275642a6564fb4"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9EA3C941-7F44-4100-890D-8EA1999FBF7E}"/>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0c282f18c7c405e" action="ppaction://hlinksldjump"/>
              </a:rPr>
              <a:t>11. D</a:t>
            </a:r>
          </a:p>
        </p:txBody>
      </p:sp>
      <p:sp>
        <p:nvSpPr>
          <p:cNvPr id="14" name="interactive-menu-row-12">
            <a:extLst xmlns:a="http://schemas.openxmlformats.org/drawingml/2006/main">
              <a:ext uri="{FF2B5EF4-FFF2-40B4-BE49-F238E27FC236}">
                <a16:creationId xmlns:a16="http://schemas.microsoft.com/office/drawing/2014/main" id="{18468C71-8966-4BED-B1FE-55F400113599}"/>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ef42dbadecc44f0"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1A6FEEF7-12E7-41ED-A2F5-282B78847F31}"/>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c2953bcf6934e24" action="ppaction://hlinksldjump"/>
              </a:rPr>
              <a:t>13. B</a:t>
            </a:r>
          </a:p>
        </p:txBody>
      </p:sp>
      <p:sp>
        <p:nvSpPr>
          <p:cNvPr id="16" name="interactive-menu-row-14">
            <a:extLst xmlns:a="http://schemas.openxmlformats.org/drawingml/2006/main">
              <a:ext uri="{FF2B5EF4-FFF2-40B4-BE49-F238E27FC236}">
                <a16:creationId xmlns:a16="http://schemas.microsoft.com/office/drawing/2014/main" id="{970C3633-3922-462F-96E0-A96D8B9BE253}"/>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eb3a5a337094476"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AAD8BDCB-4B00-482A-B99A-752473303C22}"/>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c3116cd5e8641e5" action="ppaction://hlinksldjump"/>
              </a:rPr>
              <a:t>15. A</a:t>
            </a:r>
          </a:p>
        </p:txBody>
      </p:sp>
      <p:sp>
        <p:nvSpPr>
          <p:cNvPr id="18" name="interactive-menu-row-16">
            <a:extLst xmlns:a="http://schemas.openxmlformats.org/drawingml/2006/main">
              <a:ext uri="{FF2B5EF4-FFF2-40B4-BE49-F238E27FC236}">
                <a16:creationId xmlns:a16="http://schemas.microsoft.com/office/drawing/2014/main" id="{1A12CA10-C25E-411E-B141-0CF287730067}"/>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13f00c8e5b04a0a"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14ADE96A-AD07-41F0-BE3B-AD5DC6C68C0A}"/>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092BFE8D-6A32-4617-A849-35749266EE11}"/>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14dea13e5fa841f4"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62A2CA48-5D83-4149-967D-048D5172704B}"/>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6e0a1b9358546e7"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4BD17EE5-1961-4ED1-9609-78C6100C2E58}"/>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777ce7704734f1d"/>
              </a:rPr>
              <a:t>Online lesson</a:t>
            </a:r>
          </a:p>
        </p:txBody>
      </p:sp>
    </p:spTree>
    <p:extLst>
      <p:ext uri="{BB962C8B-B14F-4D97-AF65-F5344CB8AC3E}">
        <p14:creationId xmlns:p14="http://schemas.microsoft.com/office/powerpoint/2010/main" val="542805114"/>
      </p:ext>
    </p:extLst>
  </p:cSld>
</p:sld>
</file>

<file path=ppt/slides/slide38.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258D1A21-0C46-49F8-97AD-31A60568476E}"/>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71728A17-BE20-44E1-81A2-8EFC7D369EB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IV · Midterm Examination</a:t>
            </a:r>
          </a:p>
        </p:txBody>
      </p:sp>
      <p:sp>
        <p:nvSpPr>
          <p:cNvPr id="3" name="interactive-menu-row-1">
            <a:extLst xmlns:a="http://schemas.openxmlformats.org/drawingml/2006/main">
              <a:ext uri="{FF2B5EF4-FFF2-40B4-BE49-F238E27FC236}">
                <a16:creationId xmlns:a16="http://schemas.microsoft.com/office/drawing/2014/main" id="{2E0F72FE-2034-4509-9188-8A02A0706CD5}"/>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9f51691ece04e88" action="ppaction://hlinksldjump"/>
              </a:rPr>
              <a:t>17. Answer 8</a:t>
            </a:r>
          </a:p>
        </p:txBody>
      </p:sp>
      <p:sp>
        <p:nvSpPr>
          <p:cNvPr id="4" name="interactive-menu-row-2">
            <a:extLst xmlns:a="http://schemas.openxmlformats.org/drawingml/2006/main">
              <a:ext uri="{FF2B5EF4-FFF2-40B4-BE49-F238E27FC236}">
                <a16:creationId xmlns:a16="http://schemas.microsoft.com/office/drawing/2014/main" id="{E17E5588-219C-42F6-8F34-5BBEAD1A55D6}"/>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971a8b0db7a455f" action="ppaction://hlinksldjump"/>
              </a:rPr>
              <a:t>18. Answer 8 (cont.)</a:t>
            </a:r>
          </a:p>
        </p:txBody>
      </p:sp>
      <p:sp>
        <p:nvSpPr>
          <p:cNvPr id="5" name="interactive-menu-row-3">
            <a:extLst xmlns:a="http://schemas.openxmlformats.org/drawingml/2006/main">
              <a:ext uri="{FF2B5EF4-FFF2-40B4-BE49-F238E27FC236}">
                <a16:creationId xmlns:a16="http://schemas.microsoft.com/office/drawing/2014/main" id="{53D08FDD-FDED-42CA-9328-E2277BC5D53E}"/>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6ad3b17df494e56" action="ppaction://hlinksldjump"/>
              </a:rPr>
              <a:t>19. Question 9</a:t>
            </a:r>
          </a:p>
        </p:txBody>
      </p:sp>
      <p:sp>
        <p:nvSpPr>
          <p:cNvPr id="6" name="interactive-menu-row-4">
            <a:extLst xmlns:a="http://schemas.openxmlformats.org/drawingml/2006/main">
              <a:ext uri="{FF2B5EF4-FFF2-40B4-BE49-F238E27FC236}">
                <a16:creationId xmlns:a16="http://schemas.microsoft.com/office/drawing/2014/main" id="{FC4DC113-2054-4408-83B5-F65A11DDA4C5}"/>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5f2d8f69099459c" action="ppaction://hlinksldjump"/>
              </a:rPr>
              <a:t>20. Answer 9</a:t>
            </a:r>
          </a:p>
        </p:txBody>
      </p:sp>
      <p:sp>
        <p:nvSpPr>
          <p:cNvPr id="7" name="interactive-menu-row-5">
            <a:extLst xmlns:a="http://schemas.openxmlformats.org/drawingml/2006/main">
              <a:ext uri="{FF2B5EF4-FFF2-40B4-BE49-F238E27FC236}">
                <a16:creationId xmlns:a16="http://schemas.microsoft.com/office/drawing/2014/main" id="{1B72E50F-23CA-4DFC-A55B-2F0EED8EB9D8}"/>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d8c0ba026ab489d" action="ppaction://hlinksldjump"/>
              </a:rPr>
              <a:t>21. Answer 9 (cont.)</a:t>
            </a:r>
          </a:p>
        </p:txBody>
      </p:sp>
      <p:sp>
        <p:nvSpPr>
          <p:cNvPr id="8" name="interactive-menu-row-6">
            <a:extLst xmlns:a="http://schemas.openxmlformats.org/drawingml/2006/main">
              <a:ext uri="{FF2B5EF4-FFF2-40B4-BE49-F238E27FC236}">
                <a16:creationId xmlns:a16="http://schemas.microsoft.com/office/drawing/2014/main" id="{D155FB4F-8300-4BC4-A420-4150B1595FE3}"/>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f54dbbc96204d4d" action="ppaction://hlinksldjump"/>
              </a:rPr>
              <a:t>22. Question 10</a:t>
            </a:r>
          </a:p>
        </p:txBody>
      </p:sp>
      <p:sp>
        <p:nvSpPr>
          <p:cNvPr id="9" name="interactive-menu-row-7">
            <a:extLst xmlns:a="http://schemas.openxmlformats.org/drawingml/2006/main">
              <a:ext uri="{FF2B5EF4-FFF2-40B4-BE49-F238E27FC236}">
                <a16:creationId xmlns:a16="http://schemas.microsoft.com/office/drawing/2014/main" id="{36BE3288-C6AB-4E3E-88D5-6DBF831D4FA7}"/>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8625bdeb05b489b" action="ppaction://hlinksldjump"/>
              </a:rPr>
              <a:t>23. Answer 10</a:t>
            </a:r>
          </a:p>
        </p:txBody>
      </p:sp>
      <p:sp>
        <p:nvSpPr>
          <p:cNvPr id="10" name="interactive-menu-row-8">
            <a:extLst xmlns:a="http://schemas.openxmlformats.org/drawingml/2006/main">
              <a:ext uri="{FF2B5EF4-FFF2-40B4-BE49-F238E27FC236}">
                <a16:creationId xmlns:a16="http://schemas.microsoft.com/office/drawing/2014/main" id="{4890EAA9-2898-4268-A7A0-B633CE6D9BC2}"/>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64e13afd8af4ba9" action="ppaction://hlinksldjump"/>
              </a:rPr>
              <a:t>24. Answer 10 (cont.)</a:t>
            </a:r>
          </a:p>
        </p:txBody>
      </p:sp>
      <p:sp>
        <p:nvSpPr>
          <p:cNvPr id="11" name="interactive-menu-row-9">
            <a:extLst xmlns:a="http://schemas.openxmlformats.org/drawingml/2006/main">
              <a:ext uri="{FF2B5EF4-FFF2-40B4-BE49-F238E27FC236}">
                <a16:creationId xmlns:a16="http://schemas.microsoft.com/office/drawing/2014/main" id="{BBF40972-F9D3-416B-964E-EEAC62B01470}"/>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119f785ec8143c3" action="ppaction://hlinksldjump"/>
              </a:rPr>
              <a:t>25. Question 11</a:t>
            </a:r>
          </a:p>
        </p:txBody>
      </p:sp>
      <p:sp>
        <p:nvSpPr>
          <p:cNvPr id="12" name="interactive-menu-row-10">
            <a:extLst xmlns:a="http://schemas.openxmlformats.org/drawingml/2006/main">
              <a:ext uri="{FF2B5EF4-FFF2-40B4-BE49-F238E27FC236}">
                <a16:creationId xmlns:a16="http://schemas.microsoft.com/office/drawing/2014/main" id="{85984984-78C6-426D-971F-6B55FEFC436E}"/>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1c14084749f416b" action="ppaction://hlinksldjump"/>
              </a:rPr>
              <a:t>26. Answer 11</a:t>
            </a:r>
          </a:p>
        </p:txBody>
      </p:sp>
      <p:sp>
        <p:nvSpPr>
          <p:cNvPr id="13" name="interactive-menu-row-11">
            <a:extLst xmlns:a="http://schemas.openxmlformats.org/drawingml/2006/main">
              <a:ext uri="{FF2B5EF4-FFF2-40B4-BE49-F238E27FC236}">
                <a16:creationId xmlns:a16="http://schemas.microsoft.com/office/drawing/2014/main" id="{8F9566C9-3274-4565-B84A-54886B2A9F5A}"/>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e040a0679d84b27" action="ppaction://hlinksldjump"/>
              </a:rPr>
              <a:t>27. Answer 11 (cont.)</a:t>
            </a:r>
          </a:p>
        </p:txBody>
      </p:sp>
      <p:sp>
        <p:nvSpPr>
          <p:cNvPr id="14" name="interactive-menu-row-12">
            <a:extLst xmlns:a="http://schemas.openxmlformats.org/drawingml/2006/main">
              <a:ext uri="{FF2B5EF4-FFF2-40B4-BE49-F238E27FC236}">
                <a16:creationId xmlns:a16="http://schemas.microsoft.com/office/drawing/2014/main" id="{FDE8E7D6-F764-4161-B1C7-D07B2F3DBA22}"/>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e6b6956eae24d90" action="ppaction://hlinksldjump"/>
              </a:rPr>
              <a:t>28. Question 12</a:t>
            </a:r>
          </a:p>
        </p:txBody>
      </p:sp>
      <p:sp>
        <p:nvSpPr>
          <p:cNvPr id="15" name="interactive-menu-row-13">
            <a:extLst xmlns:a="http://schemas.openxmlformats.org/drawingml/2006/main">
              <a:ext uri="{FF2B5EF4-FFF2-40B4-BE49-F238E27FC236}">
                <a16:creationId xmlns:a16="http://schemas.microsoft.com/office/drawing/2014/main" id="{2DC0928F-DD49-4F54-B8CF-816C56531FA8}"/>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645eb2d5ada44a7" action="ppaction://hlinksldjump"/>
              </a:rPr>
              <a:t>29. Question 12 (cont.)</a:t>
            </a:r>
          </a:p>
        </p:txBody>
      </p:sp>
      <p:sp>
        <p:nvSpPr>
          <p:cNvPr id="16" name="interactive-menu-row-14">
            <a:extLst xmlns:a="http://schemas.openxmlformats.org/drawingml/2006/main">
              <a:ext uri="{FF2B5EF4-FFF2-40B4-BE49-F238E27FC236}">
                <a16:creationId xmlns:a16="http://schemas.microsoft.com/office/drawing/2014/main" id="{9AB8FE8E-4B7A-4D4A-B79C-F2781A0D4DD7}"/>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e970a2065aa47c5" action="ppaction://hlinksldjump"/>
              </a:rPr>
              <a:t>30. Answer 12</a:t>
            </a:r>
          </a:p>
        </p:txBody>
      </p:sp>
      <p:sp>
        <p:nvSpPr>
          <p:cNvPr id="17" name="interactive-menu-row-15">
            <a:extLst xmlns:a="http://schemas.openxmlformats.org/drawingml/2006/main">
              <a:ext uri="{FF2B5EF4-FFF2-40B4-BE49-F238E27FC236}">
                <a16:creationId xmlns:a16="http://schemas.microsoft.com/office/drawing/2014/main" id="{1933DD91-C2BA-41C3-ACFA-A602AA2FC1C7}"/>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cea5cd36394451a" action="ppaction://hlinksldjump"/>
              </a:rPr>
              <a:t>31. Answer 12 (cont.)</a:t>
            </a:r>
          </a:p>
        </p:txBody>
      </p:sp>
      <p:sp>
        <p:nvSpPr>
          <p:cNvPr id="18" name="interactive-menu-row-16">
            <a:extLst xmlns:a="http://schemas.openxmlformats.org/drawingml/2006/main">
              <a:ext uri="{FF2B5EF4-FFF2-40B4-BE49-F238E27FC236}">
                <a16:creationId xmlns:a16="http://schemas.microsoft.com/office/drawing/2014/main" id="{816F1E5D-A429-4A1D-8709-BDCD25D18406}"/>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b0e2d217ed74c52" action="ppaction://hlinksldjump"/>
              </a:rPr>
              <a:t>32. Question 13</a:t>
            </a:r>
          </a:p>
        </p:txBody>
      </p:sp>
      <p:sp>
        <p:nvSpPr>
          <p:cNvPr id="19" name="interactive-menu-help">
            <a:extLst xmlns:a="http://schemas.openxmlformats.org/drawingml/2006/main">
              <a:ext uri="{FF2B5EF4-FFF2-40B4-BE49-F238E27FC236}">
                <a16:creationId xmlns:a16="http://schemas.microsoft.com/office/drawing/2014/main" id="{A5763555-2889-4199-B91F-0452383E8110}"/>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F07D591E-5C57-4729-8BE9-1B37AB48EFFB}"/>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c87dab35b3b94371"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0832621F-8299-4B61-B491-E9ABA5CDF4EE}"/>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53cfc7cb31b846c4"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4751B9F0-CA38-47D6-851A-58334AEB605F}"/>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474bf9c0db0c4004"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D1CDA3A7-1A8D-4BDA-85BD-889503043A4C}"/>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ce2e64a706a4497d"/>
              </a:rPr>
              <a:t>Online lesson</a:t>
            </a:r>
          </a:p>
        </p:txBody>
      </p:sp>
    </p:spTree>
    <p:extLst>
      <p:ext uri="{BB962C8B-B14F-4D97-AF65-F5344CB8AC3E}">
        <p14:creationId xmlns:p14="http://schemas.microsoft.com/office/powerpoint/2010/main" val="1966611918"/>
      </p:ext>
    </p:extLst>
  </p:cSld>
</p:sld>
</file>

<file path=ppt/slides/slide39.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1" name="interactive-menu-title">
            <a:extLst xmlns:a="http://schemas.openxmlformats.org/drawingml/2006/main">
              <a:ext uri="{FF2B5EF4-FFF2-40B4-BE49-F238E27FC236}">
                <a16:creationId xmlns:a16="http://schemas.microsoft.com/office/drawing/2014/main" id="{56EBB858-F0F9-4A7F-97B5-3AFA54B7D00A}"/>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D60EEC5A-5789-4362-8074-8B62F2DD623B}"/>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IV · Midterm Examination</a:t>
            </a:r>
          </a:p>
        </p:txBody>
      </p:sp>
      <p:sp>
        <p:nvSpPr>
          <p:cNvPr id="3" name="interactive-menu-row-1">
            <a:extLst xmlns:a="http://schemas.openxmlformats.org/drawingml/2006/main">
              <a:ext uri="{FF2B5EF4-FFF2-40B4-BE49-F238E27FC236}">
                <a16:creationId xmlns:a16="http://schemas.microsoft.com/office/drawing/2014/main" id="{66D1BF5E-C385-49B4-B91D-6B172CC9E710}"/>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2c227a712f54ed1" action="ppaction://hlinksldjump"/>
              </a:rPr>
              <a:t>33. Answer 13</a:t>
            </a:r>
          </a:p>
        </p:txBody>
      </p:sp>
      <p:sp>
        <p:nvSpPr>
          <p:cNvPr id="4" name="interactive-menu-row-2">
            <a:extLst xmlns:a="http://schemas.openxmlformats.org/drawingml/2006/main">
              <a:ext uri="{FF2B5EF4-FFF2-40B4-BE49-F238E27FC236}">
                <a16:creationId xmlns:a16="http://schemas.microsoft.com/office/drawing/2014/main" id="{EA104562-3551-432A-AA58-7993B9C4DDFA}"/>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0dbe4bba7b742aa" action="ppaction://hlinksldjump"/>
              </a:rPr>
              <a:t>34. Answer 13 (cont.)</a:t>
            </a:r>
          </a:p>
        </p:txBody>
      </p:sp>
      <p:sp>
        <p:nvSpPr>
          <p:cNvPr id="5" name="interactive-menu-row-3">
            <a:extLst xmlns:a="http://schemas.openxmlformats.org/drawingml/2006/main">
              <a:ext uri="{FF2B5EF4-FFF2-40B4-BE49-F238E27FC236}">
                <a16:creationId xmlns:a16="http://schemas.microsoft.com/office/drawing/2014/main" id="{F5E28581-C86E-4F84-A355-8AC4E509C354}"/>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14a061cb47b4d40" action="ppaction://hlinksldjump"/>
              </a:rPr>
              <a:t>35. Command words</a:t>
            </a:r>
          </a:p>
        </p:txBody>
      </p:sp>
      <p:sp>
        <p:nvSpPr>
          <p:cNvPr id="6" name="interactive-menu-row-4">
            <a:extLst xmlns:a="http://schemas.openxmlformats.org/drawingml/2006/main">
              <a:ext uri="{FF2B5EF4-FFF2-40B4-BE49-F238E27FC236}">
                <a16:creationId xmlns:a16="http://schemas.microsoft.com/office/drawing/2014/main" id="{D40C53CD-67CD-4FCF-9013-C472E76509AD}"/>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32bea6897804e63" action="ppaction://hlinksldjump"/>
              </a:rPr>
              <a:t>36. Command words</a:t>
            </a:r>
          </a:p>
        </p:txBody>
      </p:sp>
      <p:sp>
        <p:nvSpPr>
          <p:cNvPr id="7" name="interactive-menu-help">
            <a:extLst xmlns:a="http://schemas.openxmlformats.org/drawingml/2006/main">
              <a:ext uri="{FF2B5EF4-FFF2-40B4-BE49-F238E27FC236}">
                <a16:creationId xmlns:a16="http://schemas.microsoft.com/office/drawing/2014/main" id="{CC23CFAD-E49B-40E0-9242-ABAB61099CF6}"/>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8" name="interactive-menu-resume">
            <a:extLst xmlns:a="http://schemas.openxmlformats.org/drawingml/2006/main">
              <a:ext uri="{FF2B5EF4-FFF2-40B4-BE49-F238E27FC236}">
                <a16:creationId xmlns:a16="http://schemas.microsoft.com/office/drawing/2014/main" id="{766D45F8-7945-45A9-9FC6-D40E7C8143E3}"/>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96bb9e1350a347be" action="ppaction://hlinksldjump"/>
              </a:rPr>
              <a:t>Start lesson</a:t>
            </a:r>
          </a:p>
        </p:txBody>
      </p:sp>
      <p:sp>
        <p:nvSpPr>
          <p:cNvPr id="9" name="interactive-menu-previous">
            <a:extLst xmlns:a="http://schemas.openxmlformats.org/drawingml/2006/main">
              <a:ext uri="{FF2B5EF4-FFF2-40B4-BE49-F238E27FC236}">
                <a16:creationId xmlns:a16="http://schemas.microsoft.com/office/drawing/2014/main" id="{ACD51D18-9665-4FAD-8542-0A47426D635C}"/>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614377d5577469e" action="ppaction://hlinksldjump"/>
              </a:rPr>
              <a:t>Previous menu</a:t>
            </a:r>
          </a:p>
        </p:txBody>
      </p:sp>
      <p:sp>
        <p:nvSpPr>
          <p:cNvPr id="10" name="interactive-online-source">
            <a:extLst xmlns:a="http://schemas.openxmlformats.org/drawingml/2006/main">
              <a:ext uri="{FF2B5EF4-FFF2-40B4-BE49-F238E27FC236}">
                <a16:creationId xmlns:a16="http://schemas.microsoft.com/office/drawing/2014/main" id="{8F6F5A46-6305-436E-8D20-444FEB254777}"/>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0c3465aa68f14920"/>
              </a:rPr>
              <a:t>Online lesson</a:t>
            </a:r>
          </a:p>
        </p:txBody>
      </p:sp>
    </p:spTree>
    <p:extLst>
      <p:ext uri="{BB962C8B-B14F-4D97-AF65-F5344CB8AC3E}">
        <p14:creationId xmlns:p14="http://schemas.microsoft.com/office/powerpoint/2010/main" val="1276156978"/>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39</Slides>
  <Notes>36</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Physics IV · Midterm Examination</dc:title>
  <dc:subject>University Physics IV — Midterm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