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6.xml" ContentType="application/vnd.openxmlformats-officedocument.presentationml.slide+xml"/>
  <Override PartName="/ppt/notesSlides/interactive-notesSlide1.xml" ContentType="application/vnd.openxmlformats-officedocument.presentationml.notesSlide+xml"/>
  <Override PartName="/ppt/slides/slide57.xml" ContentType="application/vnd.openxmlformats-officedocument.presentationml.slide+xml"/>
  <Override PartName="/ppt/notesSlides/interactive-notesSlide2.xml" ContentType="application/vnd.openxmlformats-officedocument.presentationml.notesSlide+xml"/>
  <Override PartName="/ppt/slides/slide58.xml" ContentType="application/vnd.openxmlformats-officedocument.presentationml.slide+xml"/>
  <Override PartName="/ppt/notesSlides/interactive-notesSlide3.xml" ContentType="application/vnd.openxmlformats-officedocument.presentationml.notesSlide+xml"/>
  <Override PartName="/ppt/slides/slide59.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xmlns:r="http://schemas.openxmlformats.org/officeDocument/2006/relationships" id="311" r:id="rIdGioMenu1"/>
    <p:sldId xmlns:r="http://schemas.openxmlformats.org/officeDocument/2006/relationships" id="312" r:id="rIdGioMenu2"/>
    <p:sldId xmlns:r="http://schemas.openxmlformats.org/officeDocument/2006/relationships" id="313" r:id="rIdGioMenu3"/>
    <p:sldId xmlns:r="http://schemas.openxmlformats.org/officeDocument/2006/relationships" id="314"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theme" Target="theme/theme1.xml"/><Relationship Id="rIdGioMenu1" Type="http://schemas.openxmlformats.org/officeDocument/2006/relationships/slide" Target="/ppt/slides/slide56.xml"/><Relationship Id="rIdGioMenu2" Type="http://schemas.openxmlformats.org/officeDocument/2006/relationships/slide" Target="/ppt/slides/slide57.xml"/><Relationship Id="rIdGioMenu3" Type="http://schemas.openxmlformats.org/officeDocument/2006/relationships/slide" Target="/ppt/slides/slide58.xml"/><Relationship Id="rIdGioMenu4" Type="http://schemas.openxmlformats.org/officeDocument/2006/relationships/slide" Target="/ppt/slides/slide59.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3ed317d984934d41" Type="http://schemas.openxmlformats.org/officeDocument/2006/relationships/slide" Target="/ppt/slides/slide56.xml"/><Relationship Id="R78c4e546cc4d455c"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c90cd6a7924a47cb" Type="http://schemas.openxmlformats.org/officeDocument/2006/relationships/slide" Target="/ppt/slides/slide57.xml"/><Relationship Id="R733814ead6cb4397"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64ce84edcbd44ecb" Type="http://schemas.openxmlformats.org/officeDocument/2006/relationships/slide" Target="/ppt/slides/slide58.xml"/><Relationship Id="R53560c32be7045b1"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8a0191af78de40ac" Type="http://schemas.openxmlformats.org/officeDocument/2006/relationships/slide" Target="/ppt/slides/slide59.xml"/><Relationship Id="R012ae68e8ad04f69"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M₁ stays at 1/3, and M₂ falls from 1 to 1/9.</a:t>
            </a:r>
          </a:p>
          <a:p>
            <a:pPr marL="0" indent="0">
              <a:buNone/>
            </a:pPr>
            <a:r>
              <a:rPr lang="en-GB" sz="1200" dirty="0"/>
              <a:t>[Distractors] With the heater on, the state is |ψ′⟩ = (|1⟩ + |2⟩ − |3⟩)/√3. A is the misreading this item is built to catch: a phase factor is unobservable only when it multiplies the whole state, whereas e^(iπ) = −1 on one component is a relative phase, and any measurement whose projector mixes the waveguide states can detect it. C finds the overlap correctly, ⟨ψ|ψ′⟩ = (1 + 1 − 1)/3 = 1/3, but stops at the amplitude, when the Born rule takes its squared modulus. D carries over the two-path interferometer, where a phase of π on one arm makes the two amplitudes cancel; with three equal amplitudes, reversing one leaves 1 + 1 − 1 = 1, not 0. M₁ is unchanged in every option because |⟨3|ψ′⟩|² = |−1/√3|² = 1/3: a phase on one basis component leaves that component's modulus alone. Only B pairs this with P(M₂) = |1/3|² = 1/9.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4/5</a:t>
            </a:r>
          </a:p>
          <a:p>
            <a:pPr marL="0" indent="0">
              <a:buNone/>
            </a:pPr>
            <a:r>
              <a:rPr lang="en-GB" sz="1200" dirty="0"/>
              <a:t>[Distractors] The reflected wave has the same wavenumber as the incident wave, so no velocity factor enters and R = |r|² = β²/(1 + β²) = 4/5; T = |t|² = 1/(1 + β²) = 1/5 confirms R + T = 1. A is that transmission coefficient T, the right calculation answering the wrong question. B comes from dropping the i in the denominator and treating |1 + iβ| as 1 + β = 3, which gives (2/3)² = 4/9; the modulus is √(1 + β²) = √5, and with this error R + T comes to 5/9 instead of 1. D is |r| = 2/√5 ≈ 0.894 left unsquared, but a probability current is proportional to the squared modulus of an amplitude, not to the amplitude itself. The check R + T = 1 exposes both B and 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(2√5/7)ℏω</a:t>
            </a:r>
          </a:p>
          <a:p>
            <a:pPr marL="0" indent="0">
              <a:buNone/>
            </a:pPr>
            <a:r>
              <a:rPr lang="en-GB" sz="1200" dirty="0"/>
              <a:t>[Distractors] Expanding the operator gives (1 + a†)²|0⟩ = |0⟩ + 2a†|0⟩ + a†a†|0⟩ = |0⟩ + 2|1⟩ + √2|2⟩, so η² = 1/7 and the probabilities of n = 0, 1 and 2 are 1/7, 4/7 and 2/7. Then ⟨n⟩ = 8/7, ⟨n²⟩ = 12/7 and (Δn)² = 12/7 − 64/49 = 20/49; since H = ℏω(a†a + ½), ΔE = ℏω Δn = (2√5/7)ℏω. B writes a†a†|0⟩ = |2⟩, missing the factor √1 √2 = √2 from the two raising steps; the state |0⟩ + 2|1⟩ + |2⟩ has Δn = 1/√3. C adds the zero-point energy to the spread, but ½ℏω shifts every level by the same amount, so it moves ⟨E⟩ to (23/14)ℏω and leaves ΔE alone. D is √⟨n²⟩ ℏω, a root-mean-square value with ⟨n⟩² never subtracted, which mistakes how far the energy sits above the zero point for how widely it is spread.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−2ℏ, −ℏ, 0, +ℏ and +2ℏ</a:t>
            </a:r>
          </a:p>
          <a:p>
            <a:pPr marL="0" indent="0">
              <a:buNone/>
            </a:pPr>
            <a:r>
              <a:rPr lang="en-GB" sz="1200" dirty="0"/>
              <a:t>[Distractors] A treats a definite L_z as a definite angular-momentum vector. L_x does not commute with L_z, so an L_z eigenstate is not an L_x eigenstate and the result of measuring L_x is not fixed. B confuses a mean with an outcome: ⟨L_x⟩ = 0 here, but a single measurement returns an eigenvalue, and the zero mean is built from several different ones. C is the spectrum for l = 1. Within the l = 2 subspace L_x has the same eigenvalues as L_z, because a rotation carries one into the other, and the stretched state |2, 2⟩ has a non-zero overlap with every L_x eigenstate, with probabilities 1/16, 1/4, 3/8, 1/4 and 1/16.</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32</a:t>
            </a:r>
          </a:p>
          <a:p>
            <a:pPr marL="0" indent="0">
              <a:buNone/>
            </a:pPr>
            <a:r>
              <a:rPr lang="en-GB" sz="1200" dirty="0"/>
              <a:t>[Distractors] C is n² = 16, the sum of 2l + 1 over l = 0 to 3. It is the orbital count alone, correct only before the spin factor is carried, and the stem says it is carried. A is 2l + 1 for the largest value, l = 3, which counts one subshell and forgets that every l from 0 to n − 1 has the same energy in a pure Coulomb field. D counts four l values with two spin states each but drops the 2l + 1 values of m_l. The full label set n, l, m_l, m_s gives 2n² = 32.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³F₄</a:t>
            </a:r>
          </a:p>
          <a:p>
            <a:pPr marL="0" indent="0">
              <a:buNone/>
            </a:pPr>
            <a:r>
              <a:rPr lang="en-GB" sz="1200" dirty="0"/>
              <a:t>[Distractors] A d⁸ subshell behaves as two holes. C maximises S and L independently: ³G would need two holes of the same spin both in m_l = 2, which antisymmetry forbids, so a spin-aligned pair reaches at most M_L = 2 + 1 = 3, an F term. A is the ¹G term, which antisymmetry does allow, but it takes the largest L before the largest S and so reverses the order of Hund's first two rules. B has the right term, ³F, but applies the less-than-half-filled rule J = |L − S|. The subshell is more than half full, so J = L + S = 4 and the ground term is ³F₄.</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209 MeV</a:t>
            </a:r>
          </a:p>
          <a:p>
            <a:pPr marL="0" indent="0">
              <a:buNone/>
            </a:pPr>
            <a:r>
              <a:rPr lang="en-GB" sz="1200" dirty="0"/>
              <a:t>[Distractors] B has the right size and the wrong sign. The fragments are more tightly bound, so their total mass is smaller and energy is released: Q = B(fragments) − B(parent) is positive. C is the gain in binding energy per nucleon averaged over the fragments, 0.887 MeV, which still has to be multiplied by the 236 nucleons that share it. D is the parent's total binding energy, 236 × 7.59 = 1791 MeV, the energy needed to take the nucleus apart completely rather than the energy released by rearranging it. Q = 138 × 8.39 + 98 × 8.60 − 236 × 7.59 = 1157.8 + 842.8 − 1791.2 = 209 MeV.</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48.0 min</a:t>
            </a:r>
          </a:p>
          <a:p>
            <a:pPr marL="0" indent="0">
              <a:buNone/>
            </a:pPr>
            <a:r>
              <a:rPr lang="en-GB" sz="1200" dirty="0"/>
              <a:t>[Distractors] B is the partial half-life of the α channel, 48.0/0.25 = 192 min, and it is the trap: a partial half-life says what share of the decays go by that route, not how fast that route's rate falls. Both channels draw on the same population of undecayed nuclei, so the α activity is λ_α N(t) with N(t) = N₀e^(−λt), and it falls with the total decay constant λ = λ_α + λ_β. D is the partial half-life of the β⁻ channel, 48.0/0.75 = 64.0 min. A multiplies the half-life by the branching fraction instead of dividing. The α rate is one quarter of the total activity at every instant, so it falls with the same 48.0 min half-life.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μ⁻ → e⁻ + γ</a:t>
            </a:r>
          </a:p>
          <a:p>
            <a:pPr marL="0" indent="0">
              <a:buNone/>
            </a:pPr>
            <a:r>
              <a:rPr lang="en-GB" sz="1200" dirty="0"/>
              <a:t>[Distractors] B is tempting because it makes a baryon of three strange quarks, but its ledger balances: strangeness −1 on the left and −3 + 1 + 1 = −1 on the right, charge 0 on each side, baryon number 1 on each side, so the strong interaction can mediate it above threshold. C looks as if an antineutrino turns into a positron, but both carry L_e = −1, charge is +1 on each side and baryon number is 1 on each side: it is inverse beta decay, the reaction used to detect reactor antineutrinos. D balances muon number as 0 = −1 + 1. A conserves charge, energy and total lepton number, but changes L_μ from 1 to 0 and L_e from 0 to 1. With massless neutrinos each lepton-family number is conserved, so A is forbidden; the family-number violation that neutrino oscillation implies would make this decay far rarer than any search can reach.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(|00⟩ + |01⟩ + |10⟩ − |11⟩)/2</a:t>
            </a:r>
          </a:p>
          <a:p>
            <a:pPr marL="0" indent="0">
              <a:buNone/>
            </a:pPr>
            <a:r>
              <a:rPr lang="en-GB" sz="1200" dirty="0"/>
              <a:t>[Distractors] Arrange the coefficients c_ij of Σ c_ij|ij⟩ as a 2×2 matrix: the state is a product, with Schmidt rank 1, exactly when that matrix has zero determinant. A is |+⟩⊗|+⟩, with determinant (1·1 − 1·1)/4 = 0. B carries minus signs that look like correlations, but it is |+⟩⊗|−⟩ and its determinant is (−1 + 1)/4 = 0. C is the strongest distractor, with complex phases and a minus sign, yet it is (|0⟩ + i|1⟩)⊗(|0⟩ + i|1⟩)/2 and its determinant is (−1 − i²)/4 = 0. D differs from A by a single sign, and that sign makes the determinant (−1 − 1)/4 = −1/2, so no product state can reproduce it; it is the state a controlled-Z gate makes from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free-electron mass instead of the effective mass gives E₁ = 2.61 meV, fifteen times too small; the small effective mass is why quantum-well levels reach tens of meV.</a:t>
            </a:r>
          </a:p>
          <a:p>
            <a:pPr marL="0" indent="0">
              <a:buNone/>
            </a:pPr>
            <a:r>
              <a:rPr lang="en-GB" sz="1200" dirty="0"/>
              <a:t>[Examiner note (b)] Writing ⟨E⟩ = (3E₁ + 4E₂)/5 weights by amplitudes instead of probabilities; the Born rule squares the coefficients.</a:t>
            </a:r>
          </a:p>
          <a:p>
            <a:pPr marL="0" indent="0">
              <a:buNone/>
            </a:pPr>
            <a:r>
              <a:rPr lang="en-GB" sz="1200" dirty="0"/>
              <a:t>[Examiner note (c)] The oscillation lives entirely in the cross term. A candidate who adds the two diagonal contributions and stops has computed ⟨x⟩ for a mixture, which sits at L/2 for ever.</a:t>
            </a:r>
          </a:p>
          <a:p>
            <a:pPr marL="0" indent="0">
              <a:buNone/>
            </a:pPr>
            <a:r>
              <a:rPr lang="en-GB" sz="1200" dirty="0"/>
              <a:t>[Examiner note (d)] The period depends on the difference E₂ − E₁ alone; using E₂ or E₁ by itself treats an unobservable global phase as if it set a frequency.</a:t>
            </a:r>
          </a:p>
          <a:p>
            <a:pPr marL="0" indent="0">
              <a:buNone/>
            </a:pPr>
            <a:r>
              <a:rPr lang="en-GB" sz="1200" dirty="0"/>
              <a:t>[Examiner note (e)] Many candidates expect every two-state superposition to slosh from side to side. The box selection rule for x, non-zero only when m − n is odd, decides whether it does.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free-electron mass instead of the effective mass gives E₁ = 2.61 meV, fifteen times too small; the small effective mass is why quantum-well levels reach tens of meV.</a:t>
            </a:r>
          </a:p>
          <a:p>
            <a:pPr marL="0" indent="0">
              <a:buNone/>
            </a:pPr>
            <a:r>
              <a:rPr lang="en-GB" sz="1200" dirty="0"/>
              <a:t>[Examiner note (b)] Writing ⟨E⟩ = (3E₁ + 4E₂)/5 weights by amplitudes instead of probabilities; the Born rule squares the coefficients.</a:t>
            </a:r>
          </a:p>
          <a:p>
            <a:pPr marL="0" indent="0">
              <a:buNone/>
            </a:pPr>
            <a:r>
              <a:rPr lang="en-GB" sz="1200" dirty="0"/>
              <a:t>[Examiner note (c)] The oscillation lives entirely in the cross term. A candidate who adds the two diagonal contributions and stops has computed ⟨x⟩ for a mixture, which sits at L/2 for ever.</a:t>
            </a:r>
          </a:p>
          <a:p>
            <a:pPr marL="0" indent="0">
              <a:buNone/>
            </a:pPr>
            <a:r>
              <a:rPr lang="en-GB" sz="1200" dirty="0"/>
              <a:t>[Examiner note (d)] The period depends on the difference E₂ − E₁ alone; using E₂ or E₁ by itself treats an unobservable global phase as if it set a frequency.</a:t>
            </a:r>
          </a:p>
          <a:p>
            <a:pPr marL="0" indent="0">
              <a:buNone/>
            </a:pPr>
            <a:r>
              <a:rPr lang="en-GB" sz="1200" dirty="0"/>
              <a:t>[Examiner note (e)] Many candidates expect every two-state superposition to slosh from side to side. The box selection rule for x, non-zero only when m − n is odd, decides whether it does.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Forgetting the factor Z² gives 10.2 eV, the hydrogen Lyman-α line in the ultraviolet, rather than a line in the X-ray band where this one is observed.</a:t>
            </a:r>
          </a:p>
          <a:p>
            <a:pPr marL="0" indent="0">
              <a:buNone/>
            </a:pPr>
            <a:r>
              <a:rPr lang="en-GB" sz="1200" dirty="0"/>
              <a:t>[Examiner note (b)] Maximising |ψ|² instead of r²|ψ|² returns r = 0: the probability per unit volume peaks at the nucleus, but the probability per unit radius carries the shell area 4πr².</a:t>
            </a:r>
          </a:p>
          <a:p>
            <a:pPr marL="0" indent="0">
              <a:buNone/>
            </a:pPr>
            <a:r>
              <a:rPr lang="en-GB" sz="1200" dirty="0"/>
              <a:t>[Examiner note (c)] Candidates often allow 3d → 1s because Δn is unrestricted; the rule constrains l, not n. Sending 3s to 2s is the other common slip, since that step has Δl = 0.</a:t>
            </a:r>
          </a:p>
          <a:p>
            <a:pPr marL="0" indent="0">
              <a:buNone/>
            </a:pPr>
            <a:r>
              <a:rPr lang="en-GB" sz="1200" dirty="0"/>
              <a:t>[Examiner note (d)] Rotational symmetry alone explains only the m_l degeneracy, so attributing the l degeneracy to spherical symmetry is the commonest error. Screening is also wrong here: O⁷⁺ has only one electron.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Forgetting the factor Z² gives 10.2 eV, the hydrogen Lyman-α line in the ultraviolet, rather than a line in the X-ray band where this one is observed.</a:t>
            </a:r>
          </a:p>
          <a:p>
            <a:pPr marL="0" indent="0">
              <a:buNone/>
            </a:pPr>
            <a:r>
              <a:rPr lang="en-GB" sz="1200" dirty="0"/>
              <a:t>[Examiner note (b)] Maximising |ψ|² instead of r²|ψ|² returns r = 0: the probability per unit volume peaks at the nucleus, but the probability per unit radius carries the shell area 4πr².</a:t>
            </a:r>
          </a:p>
          <a:p>
            <a:pPr marL="0" indent="0">
              <a:buNone/>
            </a:pPr>
            <a:r>
              <a:rPr lang="en-GB" sz="1200" dirty="0"/>
              <a:t>[Examiner note (c)] Candidates often allow 3d → 1s because Δn is unrestricted; the rule constrains l, not n. Sending 3s to 2s is the other common slip, since that step has Δl = 0.</a:t>
            </a:r>
          </a:p>
          <a:p>
            <a:pPr marL="0" indent="0">
              <a:buNone/>
            </a:pPr>
            <a:r>
              <a:rPr lang="en-GB" sz="1200" dirty="0"/>
              <a:t>[Examiner note (d)] Rotational symmetry alone explains only the m_l degeneracy, so attributing the l degeneracy to spherical symmetry is the commonest error. Screening is also wrong here: O⁷⁺ has only one electron.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full angles, cos θ|↑⟩ + e^(iφ) sin θ|↓⟩, gives a normalised ket that is not an eigenvector. Testing the answer at θ = π, where the eigenvector must be |↓⟩, catches the error at once: the full-angle form returns −|↑⟩.</a:t>
            </a:r>
          </a:p>
          <a:p>
            <a:pPr marL="0" indent="0">
              <a:buNone/>
            </a:pPr>
            <a:r>
              <a:rPr lang="en-GB" sz="1200" dirty="0"/>
              <a:t>[Examiner note (b)] Losing the minus sign in H = −ω₀S_z gives the azimuth φ + ω₀t, a precession in the wrong sense. The result is given, so the marks are for the route, and the sense is physical: a proton, whose moment is parallel to its spin, precesses clockwise as seen from +z.</a:t>
            </a:r>
          </a:p>
          <a:p>
            <a:pPr marL="0" indent="0">
              <a:buNone/>
            </a:pPr>
            <a:r>
              <a:rPr lang="en-GB" sz="1200" dirty="0"/>
              <a:t>[Examiner note (c)] A candidate who recalls that a spinor needs a rotation through 4π to return to itself gives 5.00 × 10⁻⁹ s. After 2π the ket has only changed sign, a global phase, so the physical state has already returned. Using h in place of ℏ gives f₀ where ω₀ was asked for.</a:t>
            </a:r>
          </a:p>
          <a:p>
            <a:pPr marL="0" indent="0">
              <a:buNone/>
            </a:pPr>
            <a:r>
              <a:rPr lang="en-GB" sz="1200" dirty="0"/>
              <a:t>[Examiner note (d)] Candidates who expect a signal whatever the pulse has done have not asked what precesses. When θ = 0 or π every expectation value is constant, and only the part of ⟨S⟩ transverse to the field induces a voltage.</a:t>
            </a:r>
          </a:p>
          <a:p>
            <a:pPr marL="0" indent="0">
              <a:buNone/>
            </a:pPr>
            <a:r>
              <a:rPr lang="en-GB" sz="1200" dirty="0"/>
              <a:t>[Examiner note (e)] Candidates who try to treat time as an operator have nothing to put into the Robertson relation. The route is through [H, S_x]: by Ehrenfest's theorem ⟨[H, S_x]⟩ = −iℏ d⟨S_x⟩/dt, so a bound set by a commutator becomes a bound on a rate.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full angles, cos θ|↑⟩ + e^(iφ) sin θ|↓⟩, gives a normalised ket that is not an eigenvector. Testing the answer at θ = π, where the eigenvector must be |↓⟩, catches the error at once: the full-angle form returns −|↑⟩.</a:t>
            </a:r>
          </a:p>
          <a:p>
            <a:pPr marL="0" indent="0">
              <a:buNone/>
            </a:pPr>
            <a:r>
              <a:rPr lang="en-GB" sz="1200" dirty="0"/>
              <a:t>[Examiner note (b)] Losing the minus sign in H = −ω₀S_z gives the azimuth φ + ω₀t, a precession in the wrong sense. The result is given, so the marks are for the route, and the sense is physical: a proton, whose moment is parallel to its spin, precesses clockwise as seen from +z.</a:t>
            </a:r>
          </a:p>
          <a:p>
            <a:pPr marL="0" indent="0">
              <a:buNone/>
            </a:pPr>
            <a:r>
              <a:rPr lang="en-GB" sz="1200" dirty="0"/>
              <a:t>[Examiner note (c)] A candidate who recalls that a spinor needs a rotation through 4π to return to itself gives 5.00 × 10⁻⁹ s. After 2π the ket has only changed sign, a global phase, so the physical state has already returned. Using h in place of ℏ gives f₀ where ω₀ was asked for.</a:t>
            </a:r>
          </a:p>
          <a:p>
            <a:pPr marL="0" indent="0">
              <a:buNone/>
            </a:pPr>
            <a:r>
              <a:rPr lang="en-GB" sz="1200" dirty="0"/>
              <a:t>[Examiner note (d)] Candidates who expect a signal whatever the pulse has done have not asked what precesses. When θ = 0 or π every expectation value is constant, and only the part of ⟨S⟩ transverse to the field induces a voltage.</a:t>
            </a:r>
          </a:p>
          <a:p>
            <a:pPr marL="0" indent="0">
              <a:buNone/>
            </a:pPr>
            <a:r>
              <a:rPr lang="en-GB" sz="1200" dirty="0"/>
              <a:t>[Examiner note (e)] Candidates who try to treat time as an operator have nothing to put into the Robertson relation. The route is through [H, S_x]: by Ehrenfest's theorem ⟨[H, S_x]⟩ = −iℏ d⟨S_x⟩/dt, so a bound set by a commutator becomes a bound on a rate.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superscript 3 as S = 3, rather than 2S + 1 = 3, gives meaningless g factors; so does using one electron's l in place of the term's total L.</a:t>
            </a:r>
          </a:p>
          <a:p>
            <a:pPr marL="0" indent="0">
              <a:buNone/>
            </a:pPr>
            <a:r>
              <a:rPr lang="en-GB" sz="1200" dirty="0"/>
              <a:t>[Examiner note (b)] Candidates who quote ΔJ = ±1 alone would forbid this bright line; ΔJ = 0 is allowed except between two J = 0 levels.</a:t>
            </a:r>
          </a:p>
          <a:p>
            <a:pPr marL="0" indent="0">
              <a:buNone/>
            </a:pPr>
            <a:r>
              <a:rPr lang="en-GB" sz="1200" dirty="0"/>
              <a:t>[Examiner note (c)] Most candidates count seven components. The missing central π component is the discriminating point: it follows from Wigner–Eckart geometry, not from an extra rule to memorise.</a:t>
            </a:r>
          </a:p>
          <a:p>
            <a:pPr marL="0" indent="0">
              <a:buNone/>
            </a:pPr>
            <a:r>
              <a:rPr lang="en-GB" sz="1200" dirty="0"/>
              <a:t>[Examiner note (d)] Using the shift of one outer component, 2.0μ_B B, in place of the separation of the pair halves the answer.</a:t>
            </a:r>
          </a:p>
          <a:p>
            <a:pPr marL="0" indent="0">
              <a:buNone/>
            </a:pPr>
            <a:r>
              <a:rPr lang="en-GB" sz="1200" dirty="0"/>
              <a:t>[Examiner note (e)] An estimate needs its criterion; a bare number earns nothing. Comparing μ_B B with the photon energy instead of the fine-structure interval gives a field about 500 times too large.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superscript 3 as S = 3, rather than 2S + 1 = 3, gives meaningless g factors; so does using one electron's l in place of the term's total L.</a:t>
            </a:r>
          </a:p>
          <a:p>
            <a:pPr marL="0" indent="0">
              <a:buNone/>
            </a:pPr>
            <a:r>
              <a:rPr lang="en-GB" sz="1200" dirty="0"/>
              <a:t>[Examiner note (b)] Candidates who quote ΔJ = ±1 alone would forbid this bright line; ΔJ = 0 is allowed except between two J = 0 levels.</a:t>
            </a:r>
          </a:p>
          <a:p>
            <a:pPr marL="0" indent="0">
              <a:buNone/>
            </a:pPr>
            <a:r>
              <a:rPr lang="en-GB" sz="1200" dirty="0"/>
              <a:t>[Examiner note (c)] Most candidates count seven components. The missing central π component is the discriminating point: it follows from Wigner–Eckart geometry, not from an extra rule to memorise.</a:t>
            </a:r>
          </a:p>
          <a:p>
            <a:pPr marL="0" indent="0">
              <a:buNone/>
            </a:pPr>
            <a:r>
              <a:rPr lang="en-GB" sz="1200" dirty="0"/>
              <a:t>[Examiner note (d)] Using the shift of one outer component, 2.0μ_B B, in place of the separation of the pair halves the answer.</a:t>
            </a:r>
          </a:p>
          <a:p>
            <a:pPr marL="0" indent="0">
              <a:buNone/>
            </a:pPr>
            <a:r>
              <a:rPr lang="en-GB" sz="1200" dirty="0"/>
              <a:t>[Examiner note (e)] An estimate needs its criterion; a bare number earns nothing. Comparing μ_B B with the photon energy instead of the fine-structure interval gives a field about 500 times too large.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Giving K⁰ strangeness −1 because it contains strangeness unbalances the ledger; its s̄ antiquark carries S = +1.</a:t>
            </a:r>
          </a:p>
          <a:p>
            <a:pPr marL="0" indent="0">
              <a:buNone/>
            </a:pPr>
            <a:r>
              <a:rPr lang="en-GB" sz="1200" dirty="0"/>
              <a:t>[Examiner note (b)] Equating the pion's kinetic energy to the mass deficit, as if the products could be left at rest in the laboratory, ignores momentum conservation and underestimates the threshold kinetic energy by about 30 per cent.</a:t>
            </a:r>
          </a:p>
          <a:p>
            <a:pPr marL="0" indent="0">
              <a:buNone/>
            </a:pPr>
            <a:r>
              <a:rPr lang="en-GB" sz="1200" dirty="0"/>
              <a:t>[Examiner note (c)] Quoting E_π as the kinetic energy is the usual slip; the rest energy has to be removed.</a:t>
            </a:r>
          </a:p>
          <a:p>
            <a:pPr marL="0" indent="0">
              <a:buNone/>
            </a:pPr>
            <a:r>
              <a:rPr lang="en-GB" sz="1200" dirty="0"/>
              <a:t>[Examiner note (d)] Saying only that weak decays are slow earns nothing; the mark is for the strangeness change that closes the faster routes.</a:t>
            </a:r>
          </a:p>
          <a:p>
            <a:pPr marL="0" indent="0">
              <a:buNone/>
            </a:pPr>
            <a:r>
              <a:rPr lang="en-GB" sz="1200" dirty="0"/>
              <a:t>[Examiner note (e)] Treating the proton non-relativistically is harmless, but the pion's kinetic energy is almost a quarter of its rest energy: an all-non-relativistic solution gives 96 MeV/c, wrong in the second significant figure.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Giving K⁰ strangeness −1 because it contains strangeness unbalances the ledger; its s̄ antiquark carries S = +1.</a:t>
            </a:r>
          </a:p>
          <a:p>
            <a:pPr marL="0" indent="0">
              <a:buNone/>
            </a:pPr>
            <a:r>
              <a:rPr lang="en-GB" sz="1200" dirty="0"/>
              <a:t>[Examiner note (b)] Equating the pion's kinetic energy to the mass deficit, as if the products could be left at rest in the laboratory, ignores momentum conservation and underestimates the threshold kinetic energy by about 30 per cent.</a:t>
            </a:r>
          </a:p>
          <a:p>
            <a:pPr marL="0" indent="0">
              <a:buNone/>
            </a:pPr>
            <a:r>
              <a:rPr lang="en-GB" sz="1200" dirty="0"/>
              <a:t>[Examiner note (c)] Quoting E_π as the kinetic energy is the usual slip; the rest energy has to be removed.</a:t>
            </a:r>
          </a:p>
          <a:p>
            <a:pPr marL="0" indent="0">
              <a:buNone/>
            </a:pPr>
            <a:r>
              <a:rPr lang="en-GB" sz="1200" dirty="0"/>
              <a:t>[Examiner note (d)] Saying only that weak decays are slow earns nothing; the mark is for the strangeness change that closes the faster routes.</a:t>
            </a:r>
          </a:p>
          <a:p>
            <a:pPr marL="0" indent="0">
              <a:buNone/>
            </a:pPr>
            <a:r>
              <a:rPr lang="en-GB" sz="1200" dirty="0"/>
              <a:t>[Examiner note (e)] Treating the proton non-relativistically is harmless, but the pion's kinetic energy is almost a quarter of its rest energy: an all-non-relativistic solution gives 96 MeV/c, wrong in the second significant figure.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Each qubit on its own is maximally mixed, so ⟨A⟩ = ⟨B⟩ = 0. Candidates who factorise E as ⟨A⟩⟨B⟩ get zero and have assumed away the correlation the question is about.</a:t>
            </a:r>
          </a:p>
          <a:p>
            <a:pPr marL="0" indent="0">
              <a:buNone/>
            </a:pPr>
            <a:r>
              <a:rPr lang="en-GB" sz="1200" dirty="0"/>
              <a:t>[Examiner note (b)] The minus sign on the fourth term is where the violation comes from; dropping it gives S = 1.41.</a:t>
            </a:r>
          </a:p>
          <a:p>
            <a:pPr marL="0" indent="0">
              <a:buNone/>
            </a:pPr>
            <a:r>
              <a:rPr lang="en-GB" sz="1200" dirty="0"/>
              <a:t>[Examiner note (c)] Candidates who give the white-noise part a correlation of its own, often ±1/4, have forgotten that every Pauli combination here is traceless.</a:t>
            </a:r>
          </a:p>
          <a:p>
            <a:pPr marL="0" indent="0">
              <a:buNone/>
            </a:pPr>
            <a:r>
              <a:rPr lang="en-GB" sz="1200" dirty="0"/>
              <a:t>[Examiner note (d)] A strong answer states the size of the violation in standard uncertainties and names the assumptions it rests on; the bare claim that quantum mechanics is proved earns neither mark.</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Each qubit on its own is maximally mixed, so ⟨A⟩ = ⟨B⟩ = 0. Candidates who factorise E as ⟨A⟩⟨B⟩ get zero and have assumed away the correlation the question is about.</a:t>
            </a:r>
          </a:p>
          <a:p>
            <a:pPr marL="0" indent="0">
              <a:buNone/>
            </a:pPr>
            <a:r>
              <a:rPr lang="en-GB" sz="1200" dirty="0"/>
              <a:t>[Examiner note (b)] The minus sign on the fourth term is where the violation comes from; dropping it gives S = 1.41.</a:t>
            </a:r>
          </a:p>
          <a:p>
            <a:pPr marL="0" indent="0">
              <a:buNone/>
            </a:pPr>
            <a:r>
              <a:rPr lang="en-GB" sz="1200" dirty="0"/>
              <a:t>[Examiner note (c)] Candidates who give the white-noise part a correlation of its own, often ±1/4, have forgotten that every Pauli combination here is traceless.</a:t>
            </a:r>
          </a:p>
          <a:p>
            <a:pPr marL="0" indent="0">
              <a:buNone/>
            </a:pPr>
            <a:r>
              <a:rPr lang="en-GB" sz="1200" dirty="0"/>
              <a:t>[Examiner note (d)] A strong answer states the size of the violation in standard uncertainties and names the assumptions it rests on; the bare claim that quantum mechanics is proved earns neither mark.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Omitting the background, or subtracting it only after fitting ln(gross counts), is the commonest procedural error in decay counting; it bends the late-time data upward and mimics a long-lived impurity.</a:t>
            </a:r>
          </a:p>
          <a:p>
            <a:pPr marL="0" indent="0">
              <a:buNone/>
            </a:pPr>
            <a:r>
              <a:rPr lang="en-GB" sz="1200" dirty="0"/>
              <a:t>[Examiner note (b)] Using log₁₀ and reading its gradient as λ gives a value 2.30 times too small; only the natural logarithm has gradient −λ.</a:t>
            </a:r>
          </a:p>
          <a:p>
            <a:pPr marL="0" indent="0">
              <a:buNone/>
            </a:pPr>
            <a:r>
              <a:rPr lang="en-GB" sz="1200" dirty="0"/>
              <a:t>[Examiner note (c)] τ and T½ differ by the factor ln 2. Quoting 1/λ = 159 min as the half-life would reject a batch that is in fact fluorine-18.</a:t>
            </a:r>
          </a:p>
          <a:p>
            <a:pPr marL="0" indent="0">
              <a:buNone/>
            </a:pPr>
            <a:r>
              <a:rPr lang="en-GB" sz="1200" dirty="0"/>
              <a:t>[Examiner note (d)] Taking the uncertainty in ln N to be √N rather than √N/N makes λ look unmeasurable; using √(net) in place of √(gross) is only a minor slip here.</a:t>
            </a:r>
          </a:p>
          <a:p>
            <a:pPr marL="0" indent="0">
              <a:buNone/>
            </a:pPr>
            <a:r>
              <a:rPr lang="en-GB" sz="1200" dirty="0"/>
              <a:t>[Examiner note (e)] Concluding that the data fit a straight line, without saying what an impurity would do to that line, is description rather than evaluation.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Omitting the background, or subtracting it only after fitting ln(gross counts), is the commonest procedural error in decay counting; it bends the late-time data upward and mimics a long-lived impurity.</a:t>
            </a:r>
          </a:p>
          <a:p>
            <a:pPr marL="0" indent="0">
              <a:buNone/>
            </a:pPr>
            <a:r>
              <a:rPr lang="en-GB" sz="1200" dirty="0"/>
              <a:t>[Examiner note (b)] Using log₁₀ and reading its gradient as λ gives a value 2.30 times too small; only the natural logarithm has gradient −λ.</a:t>
            </a:r>
          </a:p>
          <a:p>
            <a:pPr marL="0" indent="0">
              <a:buNone/>
            </a:pPr>
            <a:r>
              <a:rPr lang="en-GB" sz="1200" dirty="0"/>
              <a:t>[Examiner note (c)] τ and T½ differ by the factor ln 2. Quoting 1/λ = 159 min as the half-life would reject a batch that is in fact fluorine-18.</a:t>
            </a:r>
          </a:p>
          <a:p>
            <a:pPr marL="0" indent="0">
              <a:buNone/>
            </a:pPr>
            <a:r>
              <a:rPr lang="en-GB" sz="1200" dirty="0"/>
              <a:t>[Examiner note (d)] Taking the uncertainty in ln N to be √N rather than √N/N makes λ look unmeasurable; using √(net) in place of √(gross) is only a minor slip here.</a:t>
            </a:r>
          </a:p>
          <a:p>
            <a:pPr marL="0" indent="0">
              <a:buNone/>
            </a:pPr>
            <a:r>
              <a:rPr lang="en-GB" sz="1200" dirty="0"/>
              <a:t>[Examiner note (e)] Concluding that the data fit a straight line, without saying what an impurity would do to that line, is description rather than evaluation.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Mixing atomic and nuclear masses, for instance subtracting 2mₑ from ⁴He alone, leaves two electron masses unbalanced, an error of 1.022 MeV, about 6 per cent of Q and far larger than the data's precision.</a:t>
            </a:r>
          </a:p>
          <a:p>
            <a:pPr marL="0" indent="0">
              <a:buNone/>
            </a:pPr>
            <a:r>
              <a:rPr lang="en-GB" sz="1200" dirty="0"/>
              <a:t>[Examiner note (b)] Placing the peak near kT, where the Maxwellian itself is largest (kT/2 for the energy distribution, kT for its flux-weighted form), misses the whole construction: the tunnelling factor pulls the reacting nuclei far into the tail.</a:t>
            </a:r>
          </a:p>
          <a:p>
            <a:pPr marL="0" indent="0">
              <a:buNone/>
            </a:pPr>
            <a:r>
              <a:rPr lang="en-GB" sz="1200" dirty="0"/>
              <a:t>[Examiner note (c)] Differentiating E^(−1/2) as −½E^(1/2), raising the power instead of lowering it, gives E₀ = 4/[E_G(kT)²], which falls as T rises and is not even an energy; checking that E₀ grows with temperature and has the dimensions of energy catches it.</a:t>
            </a:r>
          </a:p>
          <a:p>
            <a:pPr marL="0" indent="0">
              <a:buNone/>
            </a:pPr>
            <a:r>
              <a:rPr lang="en-GB" sz="1200" dirty="0"/>
              <a:t>[Examiner note (d)] Candidates who evaluate f″ without eliminating E_G through the stationary condition usually reach a correct but unrecognisable expression and cannot finish.</a:t>
            </a:r>
          </a:p>
          <a:p>
            <a:pPr marL="0" indent="0">
              <a:buNone/>
            </a:pPr>
            <a:r>
              <a:rPr lang="en-GB" sz="1200" dirty="0"/>
              <a:t>[Examiner note (e)] Laplace's method is exact only in the limit of a peak narrow compared with its position; at D–T temperatures Δ is comparable with E₀, and candidates who never compare the two have not checked the approximation they have just made.</a:t>
            </a:r>
          </a:p>
          <a:p>
            <a:pPr marL="0" indent="0">
              <a:buNone/>
            </a:pPr>
            <a:r>
              <a:rPr lang="en-GB" sz="1200" dirty="0"/>
              <a:t>[Examiner note (f)] This is the argument Gamow's factor answers. A candidate who agrees with the student has treated the barrier classically straight after deriving a formula that contains the tunnelling probability.</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Mixing atomic and nuclear masses, for instance subtracting 2mₑ from ⁴He alone, leaves two electron masses unbalanced, an error of 1.022 MeV, about 6 per cent of Q and far larger than the data's precision.</a:t>
            </a:r>
          </a:p>
          <a:p>
            <a:pPr marL="0" indent="0">
              <a:buNone/>
            </a:pPr>
            <a:r>
              <a:rPr lang="en-GB" sz="1200" dirty="0"/>
              <a:t>[Examiner note (b)] Placing the peak near kT, where the Maxwellian itself is largest (kT/2 for the energy distribution, kT for its flux-weighted form), misses the whole construction: the tunnelling factor pulls the reacting nuclei far into the tail.</a:t>
            </a:r>
          </a:p>
          <a:p>
            <a:pPr marL="0" indent="0">
              <a:buNone/>
            </a:pPr>
            <a:r>
              <a:rPr lang="en-GB" sz="1200" dirty="0"/>
              <a:t>[Examiner note (c)] Differentiating E^(−1/2) as −½E^(1/2), raising the power instead of lowering it, gives E₀ = 4/[E_G(kT)²], which falls as T rises and is not even an energy; checking that E₀ grows with temperature and has the dimensions of energy catches it.</a:t>
            </a:r>
          </a:p>
          <a:p>
            <a:pPr marL="0" indent="0">
              <a:buNone/>
            </a:pPr>
            <a:r>
              <a:rPr lang="en-GB" sz="1200" dirty="0"/>
              <a:t>[Examiner note (d)] Candidates who evaluate f″ without eliminating E_G through the stationary condition usually reach a correct but unrecognisable expression and cannot finish.</a:t>
            </a:r>
          </a:p>
          <a:p>
            <a:pPr marL="0" indent="0">
              <a:buNone/>
            </a:pPr>
            <a:r>
              <a:rPr lang="en-GB" sz="1200" dirty="0"/>
              <a:t>[Examiner note (e)] Laplace's method is exact only in the limit of a peak narrow compared with its position; at D–T temperatures Δ is comparable with E₀, and candidates who never compare the two have not checked the approximation they have just made.</a:t>
            </a:r>
          </a:p>
          <a:p>
            <a:pPr marL="0" indent="0">
              <a:buNone/>
            </a:pPr>
            <a:r>
              <a:rPr lang="en-GB" sz="1200" dirty="0"/>
              <a:t>[Examiner note (f)] This is the argument Gamow's factor answers. A candidate who agrees with the student has treated the barrier classically straight after deriving a formula that contains the tunnelling probability.</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Mixing atomic and nuclear masses, for instance subtracting 2mₑ from ⁴He alone, leaves two electron masses unbalanced, an error of 1.022 MeV, about 6 per cent of Q and far larger than the data's precision.</a:t>
            </a:r>
          </a:p>
          <a:p>
            <a:pPr marL="0" indent="0">
              <a:buNone/>
            </a:pPr>
            <a:r>
              <a:rPr lang="en-GB" sz="1200" dirty="0"/>
              <a:t>[Examiner note (b)] Placing the peak near kT, where the Maxwellian itself is largest (kT/2 for the energy distribution, kT for its flux-weighted form), misses the whole construction: the tunnelling factor pulls the reacting nuclei far into the tail.</a:t>
            </a:r>
          </a:p>
          <a:p>
            <a:pPr marL="0" indent="0">
              <a:buNone/>
            </a:pPr>
            <a:r>
              <a:rPr lang="en-GB" sz="1200" dirty="0"/>
              <a:t>[Examiner note (c)] Differentiating E^(−1/2) as −½E^(1/2), raising the power instead of lowering it, gives E₀ = 4/[E_G(kT)²], which falls as T rises and is not even an energy; checking that E₀ grows with temperature and has the dimensions of energy catches it.</a:t>
            </a:r>
          </a:p>
          <a:p>
            <a:pPr marL="0" indent="0">
              <a:buNone/>
            </a:pPr>
            <a:r>
              <a:rPr lang="en-GB" sz="1200" dirty="0"/>
              <a:t>[Examiner note (d)] Candidates who evaluate f″ without eliminating E_G through the stationary condition usually reach a correct but unrecognisable expression and cannot finish.</a:t>
            </a:r>
          </a:p>
          <a:p>
            <a:pPr marL="0" indent="0">
              <a:buNone/>
            </a:pPr>
            <a:r>
              <a:rPr lang="en-GB" sz="1200" dirty="0"/>
              <a:t>[Examiner note (e)] Laplace's method is exact only in the limit of a peak narrow compared with its position; at D–T temperatures Δ is comparable with E₀, and candidates who never compare the two have not checked the approximation they have just made.</a:t>
            </a:r>
          </a:p>
          <a:p>
            <a:pPr marL="0" indent="0">
              <a:buNone/>
            </a:pPr>
            <a:r>
              <a:rPr lang="en-GB" sz="1200" dirty="0"/>
              <a:t>[Examiner note (f)] This is the argument Gamow's factor answers. A candidate who agrees with the student has treated the barrier classically straight after deriving a formula that contains the tunnelling probability.</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mass from the h² coefficient without the ½ in ½M_H²h² gives M_H = √λ v, too small by √2.</a:t>
            </a:r>
          </a:p>
          <a:p>
            <a:pPr marL="0" indent="0">
              <a:buNone/>
            </a:pPr>
            <a:r>
              <a:rPr lang="en-GB" sz="1200" dirty="0"/>
              <a:t>[Examiner note (b)] Candidates who count four Goldstone bosons miss that one generator combination annihilates the vacuum, which is exactly why the photon stays massless.</a:t>
            </a:r>
          </a:p>
          <a:p>
            <a:pPr marL="0" indent="0">
              <a:buNone/>
            </a:pPr>
            <a:r>
              <a:rPr lang="en-GB" sz="1200" dirty="0"/>
              <a:t>[Examiner note (c)] The factor ½ that separates a real field's mass term from a complex field's is where most attempts go wrong; tracking it separately for W^± and for the neutral pair is what earns the last two marks.</a:t>
            </a:r>
          </a:p>
          <a:p>
            <a:pPr marL="0" indent="0">
              <a:buNone/>
            </a:pPr>
            <a:r>
              <a:rPr lang="en-GB" sz="1200" dirty="0"/>
              <a:t>[Examiner note (d)] Noticing the zero determinant finishes the diagonalisation in two lines; brute-force diagonalisation takes longer and often loses the normalisation of the eigenvectors.</a:t>
            </a:r>
          </a:p>
          <a:p>
            <a:pPr marL="0" indent="0">
              <a:buNone/>
            </a:pPr>
            <a:r>
              <a:rPr lang="en-GB" sz="1200" dirty="0"/>
              <a:t>[Examiner note (e)] Taking sin θ_W = g′/g confuses the sine with the tangent and gives sin²θ_W = 0.30 instead of 0.231.</a:t>
            </a:r>
          </a:p>
          <a:p>
            <a:pPr marL="0" indent="0">
              <a:buNone/>
            </a:pPr>
            <a:r>
              <a:rPr lang="en-GB" sz="1200" dirty="0"/>
              <a:t>[Examiner note (f)] Declaring that the model predicts M_W = 80.2 GeV is exactly the confusion this part is set to expose: with four fitted inputs, only relations among the outputs test the theory.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Reading the mass from the h² coefficient without the ½ in ½M_H²h² gives M_H = √λ v, too small by √2.</a:t>
            </a:r>
          </a:p>
          <a:p>
            <a:pPr marL="0" indent="0">
              <a:buNone/>
            </a:pPr>
            <a:r>
              <a:rPr lang="en-GB" sz="1200" dirty="0"/>
              <a:t>[Examiner note (b)] Candidates who count four Goldstone bosons miss that one generator combination annihilates the vacuum, which is exactly why the photon stays massless.</a:t>
            </a:r>
          </a:p>
          <a:p>
            <a:pPr marL="0" indent="0">
              <a:buNone/>
            </a:pPr>
            <a:r>
              <a:rPr lang="en-GB" sz="1200" dirty="0"/>
              <a:t>[Examiner note (c)] The factor ½ that separates a real field's mass term from a complex field's is where most attempts go wrong; tracking it separately for W^± and for the neutral pair is what earns the last two marks.</a:t>
            </a:r>
          </a:p>
          <a:p>
            <a:pPr marL="0" indent="0">
              <a:buNone/>
            </a:pPr>
            <a:r>
              <a:rPr lang="en-GB" sz="1200" dirty="0"/>
              <a:t>[Examiner note (d)] Noticing the zero determinant finishes the diagonalisation in two lines; brute-force diagonalisation takes longer and often loses the normalisation of the eigenvectors.</a:t>
            </a:r>
          </a:p>
          <a:p>
            <a:pPr marL="0" indent="0">
              <a:buNone/>
            </a:pPr>
            <a:r>
              <a:rPr lang="en-GB" sz="1200" dirty="0"/>
              <a:t>[Examiner note (e)] Taking sin θ_W = g′/g confuses the sine with the tangent and gives sin²θ_W = 0.30 instead of 0.231.</a:t>
            </a:r>
          </a:p>
          <a:p>
            <a:pPr marL="0" indent="0">
              <a:buNone/>
            </a:pPr>
            <a:r>
              <a:rPr lang="en-GB" sz="1200" dirty="0"/>
              <a:t>[Examiner note (f)] Declaring that the model predicts M_W = 80.2 GeV is exactly the confusion this part is set to expose: with four fitted inputs, only relations among the outputs test the theory.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678637d9c9094ee2"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87d0e7f67f314a81"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12ab0e2abcb04e48"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d2b89c5a7a8249be"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5aa37b45f187457e"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c0f47a17ec8444fb"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57F397-5FC5-4E70-9B22-B8437502C6B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5BC8BC1-8388-4A8D-B5CF-B50DABEE7CE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6F4B083-BC6C-4768-9474-C1634E6E903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0DAB4B4-E9FF-467C-8B44-798F5CA6B6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F04CDC2-C79B-4CE6-AEB4-77D118C521F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38D1A98-A6E4-4AB8-B8C5-D3CC7A9022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60616D1-7554-4534-A905-2723B8FE3F1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EBD8F38-FE0E-4BAB-8354-9BF8E8484EE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8DB087-4BC1-457A-A3FA-61CAB5E04A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4803105-4F13-4A4A-ABB9-F3387819445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237585c191ec4461" Type="http://schemas.openxmlformats.org/officeDocument/2006/relationships/theme" Target="/ppt/slideMasters/theme/interactive-theme2.xml"/><Relationship Id="R6e585cdb333c4195" Type="http://schemas.openxmlformats.org/officeDocument/2006/relationships/slideLayout" Target="/ppt/slideLayouts/interactive-slideLayout1.xml"/><Relationship Id="R4686c501e64c4992" Type="http://schemas.openxmlformats.org/officeDocument/2006/relationships/slideLayout" Target="/ppt/slideLayouts/interactive-slideLayout2.xml"/><Relationship Id="Rca730d5de10747ed" Type="http://schemas.openxmlformats.org/officeDocument/2006/relationships/slideLayout" Target="/ppt/slideLayouts/interactive-slideLayout3.xml"/><Relationship Id="R9c5de02cecdf49a1" Type="http://schemas.openxmlformats.org/officeDocument/2006/relationships/slideLayout" Target="/ppt/slideLayouts/interactive-slideLayout4.xml"/><Relationship Id="Red2a273072824cd3" Type="http://schemas.openxmlformats.org/officeDocument/2006/relationships/slideLayout" Target="/ppt/slideLayouts/interactive-slideLayout5.xml"/><Relationship Id="R84d7ee35e01a450f"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585cdb333c4195"/>
    <p:sldLayoutId xmlns:r="http://schemas.openxmlformats.org/officeDocument/2006/relationships" id="2147483650" r:id="R4686c501e64c4992"/>
    <p:sldLayoutId xmlns:r="http://schemas.openxmlformats.org/officeDocument/2006/relationships" id="2147483651" r:id="Rca730d5de10747ed"/>
    <p:sldLayoutId xmlns:r="http://schemas.openxmlformats.org/officeDocument/2006/relationships" id="2147483652" r:id="R9c5de02cecdf49a1"/>
    <p:sldLayoutId xmlns:r="http://schemas.openxmlformats.org/officeDocument/2006/relationships" id="2147483653" r:id="Red2a273072824cd3"/>
    <p:sldLayoutId xmlns:r="http://schemas.openxmlformats.org/officeDocument/2006/relationships" id="2147483654" r:id="R84d7ee35e01a450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6.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6.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6.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6.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6.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6.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6.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6.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6.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6.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6.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6.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6.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6.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6.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6.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6.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6.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6.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6.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6.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3" Type="http://schemas.openxmlformats.org/officeDocument/2006/relationships/slide" Target="/ppt/slides/slide21.xml"/><Relationship Id="rIdGioNav34" Type="http://schemas.openxmlformats.org/officeDocument/2006/relationships/slide" Target="/ppt/slides/slide56.xml"/><Relationship Id="rIdGioNav35" Type="http://schemas.openxmlformats.org/officeDocument/2006/relationships/slide" Target="/ppt/slides/slide23.xml"/><Relationship Id="rIdGioNav37"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40" Type="http://schemas.openxmlformats.org/officeDocument/2006/relationships/slide" Target="/ppt/slides/slide22.xml"/><Relationship Id="rIdGioNav41" Type="http://schemas.openxmlformats.org/officeDocument/2006/relationships/slide" Target="/ppt/slides/slide56.xml"/><Relationship Id="rIdGioNav42" Type="http://schemas.openxmlformats.org/officeDocument/2006/relationships/slide" Target="/ppt/slides/slide24.xml"/><Relationship Id="rIdGioNav44"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29" Type="http://schemas.openxmlformats.org/officeDocument/2006/relationships/slide" Target="/ppt/slides/slide23.xml"/><Relationship Id="rIdGioNav30" Type="http://schemas.openxmlformats.org/officeDocument/2006/relationships/slide" Target="/ppt/slides/slide56.xml"/><Relationship Id="rIdGioNav31" Type="http://schemas.openxmlformats.org/officeDocument/2006/relationships/slide" Target="/ppt/slides/slide25.xml"/><Relationship Id="rIdGioNav33"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0" Type="http://schemas.openxmlformats.org/officeDocument/2006/relationships/slide" Target="/ppt/slides/slide24.xml"/><Relationship Id="rIdGioNav31" Type="http://schemas.openxmlformats.org/officeDocument/2006/relationships/slide" Target="/ppt/slides/slide56.xml"/><Relationship Id="rIdGioNav32" Type="http://schemas.openxmlformats.org/officeDocument/2006/relationships/slide" Target="/ppt/slides/slide26.xml"/><Relationship Id="rIdGioNav34"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4" Type="http://schemas.openxmlformats.org/officeDocument/2006/relationships/slide" Target="/ppt/slides/slide25.xml"/><Relationship Id="rIdGioNav45" Type="http://schemas.openxmlformats.org/officeDocument/2006/relationships/slide" Target="/ppt/slides/slide56.xml"/><Relationship Id="rIdGioNav46" Type="http://schemas.openxmlformats.org/officeDocument/2006/relationships/slide" Target="/ppt/slides/slide27.xml"/><Relationship Id="rIdGioNav48"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4" Type="http://schemas.openxmlformats.org/officeDocument/2006/relationships/slide" Target="/ppt/slides/slide26.xml"/><Relationship Id="rIdGioNav25" Type="http://schemas.openxmlformats.org/officeDocument/2006/relationships/slide" Target="/ppt/slides/slide56.xml"/><Relationship Id="rIdGioNav26" Type="http://schemas.openxmlformats.org/officeDocument/2006/relationships/slide" Target="/ppt/slides/slide28.xml"/><Relationship Id="rIdGioNav28"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0" Type="http://schemas.openxmlformats.org/officeDocument/2006/relationships/slide" Target="/ppt/slides/slide27.xml"/><Relationship Id="rIdGioNav31" Type="http://schemas.openxmlformats.org/officeDocument/2006/relationships/slide" Target="/ppt/slides/slide56.xml"/><Relationship Id="rIdGioNav32" Type="http://schemas.openxmlformats.org/officeDocument/2006/relationships/slide" Target="/ppt/slides/slide29.xml"/><Relationship Id="rIdGioNav34"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0" Type="http://schemas.openxmlformats.org/officeDocument/2006/relationships/slide" Target="/ppt/slides/slide28.xml"/><Relationship Id="rIdGioNav21" Type="http://schemas.openxmlformats.org/officeDocument/2006/relationships/slide" Target="/ppt/slides/slide56.xml"/><Relationship Id="rIdGioNav22" Type="http://schemas.openxmlformats.org/officeDocument/2006/relationships/slide" Target="/ppt/slides/slide30.xml"/><Relationship Id="rIdGioNav24"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40" Type="http://schemas.openxmlformats.org/officeDocument/2006/relationships/slide" Target="/ppt/slides/slide29.xml"/><Relationship Id="rIdGioNav41" Type="http://schemas.openxmlformats.org/officeDocument/2006/relationships/slide" Target="/ppt/slides/slide56.xml"/><Relationship Id="rIdGioNav42" Type="http://schemas.openxmlformats.org/officeDocument/2006/relationships/slide" Target="/ppt/slides/slide31.xml"/><Relationship Id="rIdGioNav44"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3" Type="http://schemas.openxmlformats.org/officeDocument/2006/relationships/slide" Target="/ppt/slides/slide30.xml"/><Relationship Id="rIdGioNav34" Type="http://schemas.openxmlformats.org/officeDocument/2006/relationships/slide" Target="/ppt/slides/slide56.xml"/><Relationship Id="rIdGioNav35" Type="http://schemas.openxmlformats.org/officeDocument/2006/relationships/slide" Target="/ppt/slides/slide32.xml"/><Relationship Id="rIdGioNav37"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56.xml"/><Relationship Id="rIdGioNav35" Type="http://schemas.openxmlformats.org/officeDocument/2006/relationships/slide" Target="/ppt/slides/slide33.xml"/><Relationship Id="rIdGioNav3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2" Type="http://schemas.openxmlformats.org/officeDocument/2006/relationships/slide" Target="/ppt/slides/slide32.xml"/><Relationship Id="rIdGioNav43" Type="http://schemas.openxmlformats.org/officeDocument/2006/relationships/slide" Target="/ppt/slides/slide56.xml"/><Relationship Id="rIdGioNav44" Type="http://schemas.openxmlformats.org/officeDocument/2006/relationships/slide" Target="/ppt/slides/slide34.xml"/><Relationship Id="rIdGioNav46"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1" Type="http://schemas.openxmlformats.org/officeDocument/2006/relationships/slide" Target="/ppt/slides/slide33.xml"/><Relationship Id="rIdGioNav32" Type="http://schemas.openxmlformats.org/officeDocument/2006/relationships/slide" Target="/ppt/slides/slide56.xml"/><Relationship Id="rIdGioNav33" Type="http://schemas.openxmlformats.org/officeDocument/2006/relationships/slide" Target="/ppt/slides/slide35.xml"/><Relationship Id="rIdGioNav35"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56.xml"/><Relationship Id="rIdGioNav35" Type="http://schemas.openxmlformats.org/officeDocument/2006/relationships/slide" Target="/ppt/slides/slide36.xml"/><Relationship Id="rIdGioNav37"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40" Type="http://schemas.openxmlformats.org/officeDocument/2006/relationships/slide" Target="/ppt/slides/slide35.xml"/><Relationship Id="rIdGioNav41" Type="http://schemas.openxmlformats.org/officeDocument/2006/relationships/slide" Target="/ppt/slides/slide56.xml"/><Relationship Id="rIdGioNav42" Type="http://schemas.openxmlformats.org/officeDocument/2006/relationships/slide" Target="/ppt/slides/slide37.xml"/><Relationship Id="rIdGioNav44"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56.xml"/><Relationship Id="rIdGioNav35" Type="http://schemas.openxmlformats.org/officeDocument/2006/relationships/slide" Target="/ppt/slides/slide38.xml"/><Relationship Id="rIdGioNav37"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0" Type="http://schemas.openxmlformats.org/officeDocument/2006/relationships/slide" Target="/ppt/slides/slide37.xml"/><Relationship Id="rIdGioNav31" Type="http://schemas.openxmlformats.org/officeDocument/2006/relationships/slide" Target="/ppt/slides/slide56.xml"/><Relationship Id="rIdGioNav32" Type="http://schemas.openxmlformats.org/officeDocument/2006/relationships/slide" Target="/ppt/slides/slide39.xml"/><Relationship Id="rIdGioNav34"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42" Type="http://schemas.openxmlformats.org/officeDocument/2006/relationships/slide" Target="/ppt/slides/slide38.xml"/><Relationship Id="rIdGioNav43" Type="http://schemas.openxmlformats.org/officeDocument/2006/relationships/slide" Target="/ppt/slides/slide56.xml"/><Relationship Id="rIdGioNav44" Type="http://schemas.openxmlformats.org/officeDocument/2006/relationships/slide" Target="/ppt/slides/slide40.xml"/><Relationship Id="rIdGioNav46" Type="http://schemas.openxmlformats.org/officeDocument/2006/relationships/slide" Target="/ppt/slid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24" Type="http://schemas.openxmlformats.org/officeDocument/2006/relationships/slide" Target="/ppt/slides/slide39.xml"/><Relationship Id="rIdGioNav25" Type="http://schemas.openxmlformats.org/officeDocument/2006/relationships/slide" Target="/ppt/slides/slide56.xml"/><Relationship Id="rIdGioNav26" Type="http://schemas.openxmlformats.org/officeDocument/2006/relationships/slide" Target="/ppt/slides/slide41.xml"/><Relationship Id="rIdGioNav28"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3" Type="http://schemas.openxmlformats.org/officeDocument/2006/relationships/slide" Target="/ppt/slides/slide40.xml"/><Relationship Id="rIdGioNav24" Type="http://schemas.openxmlformats.org/officeDocument/2006/relationships/slide" Target="/ppt/slides/slide56.xml"/><Relationship Id="rIdGioNav25" Type="http://schemas.openxmlformats.org/officeDocument/2006/relationships/slide" Target="/ppt/slides/slide42.xml"/><Relationship Id="rIdGioNav27" Type="http://schemas.openxmlformats.org/officeDocument/2006/relationships/slide" Target="/ppt/slides/slide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29" Type="http://schemas.openxmlformats.org/officeDocument/2006/relationships/slide" Target="/ppt/slides/slide41.xml"/><Relationship Id="rIdGioNav30" Type="http://schemas.openxmlformats.org/officeDocument/2006/relationships/slide" Target="/ppt/slides/slide56.xml"/><Relationship Id="rIdGioNav31" Type="http://schemas.openxmlformats.org/officeDocument/2006/relationships/slide" Target="/ppt/slides/slide43.xml"/><Relationship Id="rIdGioNav33"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40" Type="http://schemas.openxmlformats.org/officeDocument/2006/relationships/slide" Target="/ppt/slides/slide42.xml"/><Relationship Id="rIdGioNav41" Type="http://schemas.openxmlformats.org/officeDocument/2006/relationships/slide" Target="/ppt/slides/slide56.xml"/><Relationship Id="rIdGioNav42" Type="http://schemas.openxmlformats.org/officeDocument/2006/relationships/slide" Target="/ppt/slides/slide44.xml"/><Relationship Id="rIdGioNav44" Type="http://schemas.openxmlformats.org/officeDocument/2006/relationships/slide" Target="/ppt/slid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33" Type="http://schemas.openxmlformats.org/officeDocument/2006/relationships/slide" Target="/ppt/slides/slide43.xml"/><Relationship Id="rIdGioNav34" Type="http://schemas.openxmlformats.org/officeDocument/2006/relationships/slide" Target="/ppt/slides/slide56.xml"/><Relationship Id="rIdGioNav35" Type="http://schemas.openxmlformats.org/officeDocument/2006/relationships/slide" Target="/ppt/slides/slide45.xml"/><Relationship Id="rIdGioNav37" Type="http://schemas.openxmlformats.org/officeDocument/2006/relationships/slide" Target="/ppt/slid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30" Type="http://schemas.openxmlformats.org/officeDocument/2006/relationships/slide" Target="/ppt/slides/slide44.xml"/><Relationship Id="rIdGioNav31" Type="http://schemas.openxmlformats.org/officeDocument/2006/relationships/slide" Target="/ppt/slides/slide56.xml"/><Relationship Id="rIdGioNav32" Type="http://schemas.openxmlformats.org/officeDocument/2006/relationships/slide" Target="/ppt/slides/slide46.xml"/><Relationship Id="rIdGioNav34" Type="http://schemas.openxmlformats.org/officeDocument/2006/relationships/slide" Target="/ppt/slides/slide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23" Type="http://schemas.openxmlformats.org/officeDocument/2006/relationships/slide" Target="/ppt/slides/slide45.xml"/><Relationship Id="rIdGioNav24" Type="http://schemas.openxmlformats.org/officeDocument/2006/relationships/slide" Target="/ppt/slides/slide56.xml"/><Relationship Id="rIdGioNav25" Type="http://schemas.openxmlformats.org/officeDocument/2006/relationships/slide" Target="/ppt/slides/slide47.xml"/><Relationship Id="rIdGioNav27" Type="http://schemas.openxmlformats.org/officeDocument/2006/relationships/slide" Target="/ppt/slides/slide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40" Type="http://schemas.openxmlformats.org/officeDocument/2006/relationships/slide" Target="/ppt/slides/slide46.xml"/><Relationship Id="rIdGioNav41" Type="http://schemas.openxmlformats.org/officeDocument/2006/relationships/slide" Target="/ppt/slides/slide56.xml"/><Relationship Id="rIdGioNav42" Type="http://schemas.openxmlformats.org/officeDocument/2006/relationships/slide" Target="/ppt/slides/slide48.xml"/><Relationship Id="rIdGioNav44"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5" Type="http://schemas.openxmlformats.org/officeDocument/2006/relationships/slide" Target="/ppt/slides/slide47.xml"/><Relationship Id="rIdGioNav36" Type="http://schemas.openxmlformats.org/officeDocument/2006/relationships/slide" Target="/ppt/slides/slide56.xml"/><Relationship Id="rIdGioNav37" Type="http://schemas.openxmlformats.org/officeDocument/2006/relationships/slide" Target="/ppt/slides/slide49.xml"/><Relationship Id="rIdGioNav39" Type="http://schemas.openxmlformats.org/officeDocument/2006/relationships/slide" Target="/ppt/slides/slide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24" Type="http://schemas.openxmlformats.org/officeDocument/2006/relationships/slide" Target="/ppt/slides/slide48.xml"/><Relationship Id="rIdGioNav25" Type="http://schemas.openxmlformats.org/officeDocument/2006/relationships/slide" Target="/ppt/slides/slide56.xml"/><Relationship Id="rIdGioNav26" Type="http://schemas.openxmlformats.org/officeDocument/2006/relationships/slide" Target="/ppt/slides/slide50.xml"/><Relationship Id="rIdGioNav28" Type="http://schemas.openxmlformats.org/officeDocument/2006/relationships/slide" Target="/ppt/slid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33" Type="http://schemas.openxmlformats.org/officeDocument/2006/relationships/slide" Target="/ppt/slides/slide49.xml"/><Relationship Id="rIdGioNav34" Type="http://schemas.openxmlformats.org/officeDocument/2006/relationships/slide" Target="/ppt/slides/slide56.xml"/><Relationship Id="rIdGioNav35" Type="http://schemas.openxmlformats.org/officeDocument/2006/relationships/slide" Target="/ppt/slides/slide51.xml"/><Relationship Id="rIdGioNav37" Type="http://schemas.openxmlformats.org/officeDocument/2006/relationships/slide" Target="/ppt/slides/slide5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20" Type="http://schemas.openxmlformats.org/officeDocument/2006/relationships/slide" Target="/ppt/slides/slide50.xml"/><Relationship Id="rIdGioNav21" Type="http://schemas.openxmlformats.org/officeDocument/2006/relationships/slide" Target="/ppt/slides/slide56.xml"/><Relationship Id="rIdGioNav22" Type="http://schemas.openxmlformats.org/officeDocument/2006/relationships/slide" Target="/ppt/slides/slide52.xml"/><Relationship Id="rIdGioNav24" Type="http://schemas.openxmlformats.org/officeDocument/2006/relationships/slide" Target="/ppt/slides/slide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44" Type="http://schemas.openxmlformats.org/officeDocument/2006/relationships/slide" Target="/ppt/slides/slide51.xml"/><Relationship Id="rIdGioNav45" Type="http://schemas.openxmlformats.org/officeDocument/2006/relationships/slide" Target="/ppt/slides/slide56.xml"/><Relationship Id="rIdGioNav46" Type="http://schemas.openxmlformats.org/officeDocument/2006/relationships/slide" Target="/ppt/slides/slide53.xml"/><Relationship Id="rIdGioNav48" Type="http://schemas.openxmlformats.org/officeDocument/2006/relationships/slide" Target="/ppt/slid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40" Type="http://schemas.openxmlformats.org/officeDocument/2006/relationships/slide" Target="/ppt/slides/slide52.xml"/><Relationship Id="rIdGioNav41" Type="http://schemas.openxmlformats.org/officeDocument/2006/relationships/slide" Target="/ppt/slides/slide56.xml"/><Relationship Id="rIdGioNav42" Type="http://schemas.openxmlformats.org/officeDocument/2006/relationships/slide" Target="/ppt/slides/slide54.xml"/><Relationship Id="rIdGioNav44" Type="http://schemas.openxmlformats.org/officeDocument/2006/relationships/slide" Target="/ppt/slides/slide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33" Type="http://schemas.openxmlformats.org/officeDocument/2006/relationships/slide" Target="/ppt/slides/slide53.xml"/><Relationship Id="rIdGioNav34" Type="http://schemas.openxmlformats.org/officeDocument/2006/relationships/slide" Target="/ppt/slides/slide56.xml"/><Relationship Id="rIdGioNav35" Type="http://schemas.openxmlformats.org/officeDocument/2006/relationships/slide" Target="/ppt/slides/slide5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GioNav11" Type="http://schemas.openxmlformats.org/officeDocument/2006/relationships/slide" Target="/ppt/slides/slide54.xml"/><Relationship Id="rIdGioNav12" Type="http://schemas.openxmlformats.org/officeDocument/2006/relationships/slide" Target="/ppt/slides/slide56.xml"/><Relationship Id="rIdGioNav13" Type="http://schemas.openxmlformats.org/officeDocument/2006/relationships/slide" Target="/ppt/slides/slide55.xml"/></Relationships>
</file>

<file path=ppt/slides/_rels/slide56.xml.rels>&#65279;<?xml version="1.0" encoding="utf-8"?><Relationships xmlns="http://schemas.openxmlformats.org/package/2006/relationships"><Relationship Id="R66c4c9c04a824af9" Type="http://schemas.openxmlformats.org/officeDocument/2006/relationships/slideLayout" Target="/ppt/slideLayouts/interactive-slideLayout6.xml"/><Relationship Id="R5f0cf23483574569" Type="http://schemas.openxmlformats.org/officeDocument/2006/relationships/slide" Target="/ppt/slides/slide1.xml"/><Relationship Id="Rfe37791b3808422b" Type="http://schemas.openxmlformats.org/officeDocument/2006/relationships/slide" Target="/ppt/slides/slide2.xml"/><Relationship Id="R8e6aa9e00b1f4fda" Type="http://schemas.openxmlformats.org/officeDocument/2006/relationships/slide" Target="/ppt/slides/slide3.xml"/><Relationship Id="R07632ccf6ded4be6" Type="http://schemas.openxmlformats.org/officeDocument/2006/relationships/slide" Target="/ppt/slides/slide4.xml"/><Relationship Id="Rb464cc7bf0ad4429" Type="http://schemas.openxmlformats.org/officeDocument/2006/relationships/slide" Target="/ppt/slides/slide5.xml"/><Relationship Id="Rc8e0e887f1384661" Type="http://schemas.openxmlformats.org/officeDocument/2006/relationships/slide" Target="/ppt/slides/slide6.xml"/><Relationship Id="R5cc50c5046af423c" Type="http://schemas.openxmlformats.org/officeDocument/2006/relationships/slide" Target="/ppt/slides/slide7.xml"/><Relationship Id="Rd638ea5c04954499" Type="http://schemas.openxmlformats.org/officeDocument/2006/relationships/slide" Target="/ppt/slides/slide8.xml"/><Relationship Id="R73c17e8a4c024762" Type="http://schemas.openxmlformats.org/officeDocument/2006/relationships/slide" Target="/ppt/slides/slide9.xml"/><Relationship Id="Ra811fd8d31b2445c" Type="http://schemas.openxmlformats.org/officeDocument/2006/relationships/slide" Target="/ppt/slides/slide10.xml"/><Relationship Id="R12d0f306a9d9471c" Type="http://schemas.openxmlformats.org/officeDocument/2006/relationships/slide" Target="/ppt/slides/slide11.xml"/><Relationship Id="R2c232c5fbcdf45b4" Type="http://schemas.openxmlformats.org/officeDocument/2006/relationships/slide" Target="/ppt/slides/slide12.xml"/><Relationship Id="R0cb03680be634676" Type="http://schemas.openxmlformats.org/officeDocument/2006/relationships/slide" Target="/ppt/slides/slide13.xml"/><Relationship Id="R55c0704b995e4f0f" Type="http://schemas.openxmlformats.org/officeDocument/2006/relationships/slide" Target="/ppt/slides/slide14.xml"/><Relationship Id="Rae6902f433704b61" Type="http://schemas.openxmlformats.org/officeDocument/2006/relationships/slide" Target="/ppt/slides/slide15.xml"/><Relationship Id="R911bc96fa75345ea" Type="http://schemas.openxmlformats.org/officeDocument/2006/relationships/slide" Target="/ppt/slides/slide16.xml"/><Relationship Id="Rf33fa3ed36e0459e" Type="http://schemas.openxmlformats.org/officeDocument/2006/relationships/slide" Target="/ppt/slides/slide1.xml"/><Relationship Id="R692151b664cb4811" Type="http://schemas.openxmlformats.org/officeDocument/2006/relationships/slide" Target="/ppt/slides/slide57.xml"/><Relationship Id="R49d14ea098b04ad0" Type="http://schemas.openxmlformats.org/officeDocument/2006/relationships/hyperlink" Target="https://giophysics.com/lessons/powerpoints/" TargetMode="External"/><Relationship Id="R8699faef8cbf4707" Type="http://schemas.openxmlformats.org/officeDocument/2006/relationships/notesSlide" Target="/ppt/notesSlides/interactive-notesSlide1.xml"/></Relationships>
</file>

<file path=ppt/slides/_rels/slide57.xml.rels>&#65279;<?xml version="1.0" encoding="utf-8"?><Relationships xmlns="http://schemas.openxmlformats.org/package/2006/relationships"><Relationship Id="R86f636f997774b49" Type="http://schemas.openxmlformats.org/officeDocument/2006/relationships/slideLayout" Target="/ppt/slideLayouts/interactive-slideLayout6.xml"/><Relationship Id="Rc0c7e3b39b8741b3" Type="http://schemas.openxmlformats.org/officeDocument/2006/relationships/slide" Target="/ppt/slides/slide17.xml"/><Relationship Id="R4a2083a6e71946c2" Type="http://schemas.openxmlformats.org/officeDocument/2006/relationships/slide" Target="/ppt/slides/slide18.xml"/><Relationship Id="R1a898cb41efe4db4" Type="http://schemas.openxmlformats.org/officeDocument/2006/relationships/slide" Target="/ppt/slides/slide19.xml"/><Relationship Id="R31b130f461c24684" Type="http://schemas.openxmlformats.org/officeDocument/2006/relationships/slide" Target="/ppt/slides/slide20.xml"/><Relationship Id="R0102dd0522cd4fc8" Type="http://schemas.openxmlformats.org/officeDocument/2006/relationships/slide" Target="/ppt/slides/slide21.xml"/><Relationship Id="Rd0c65ab8ace94e4a" Type="http://schemas.openxmlformats.org/officeDocument/2006/relationships/slide" Target="/ppt/slides/slide22.xml"/><Relationship Id="R7759b04427e04109" Type="http://schemas.openxmlformats.org/officeDocument/2006/relationships/slide" Target="/ppt/slides/slide23.xml"/><Relationship Id="R5a192b80967b41a6" Type="http://schemas.openxmlformats.org/officeDocument/2006/relationships/slide" Target="/ppt/slides/slide24.xml"/><Relationship Id="R4e87a9cb7895481e" Type="http://schemas.openxmlformats.org/officeDocument/2006/relationships/slide" Target="/ppt/slides/slide25.xml"/><Relationship Id="Rd6e41b3bb4da46f7" Type="http://schemas.openxmlformats.org/officeDocument/2006/relationships/slide" Target="/ppt/slides/slide26.xml"/><Relationship Id="R4d2c8e49853b4ddd" Type="http://schemas.openxmlformats.org/officeDocument/2006/relationships/slide" Target="/ppt/slides/slide27.xml"/><Relationship Id="Rb521b47efd064a4e" Type="http://schemas.openxmlformats.org/officeDocument/2006/relationships/slide" Target="/ppt/slides/slide28.xml"/><Relationship Id="R97663730cf7a41f9" Type="http://schemas.openxmlformats.org/officeDocument/2006/relationships/slide" Target="/ppt/slides/slide29.xml"/><Relationship Id="Rd2cde1b4b86147c4" Type="http://schemas.openxmlformats.org/officeDocument/2006/relationships/slide" Target="/ppt/slides/slide30.xml"/><Relationship Id="R608fa6c3d0604b02" Type="http://schemas.openxmlformats.org/officeDocument/2006/relationships/slide" Target="/ppt/slides/slide31.xml"/><Relationship Id="Re9b3426ba1cf459d" Type="http://schemas.openxmlformats.org/officeDocument/2006/relationships/slide" Target="/ppt/slides/slide32.xml"/><Relationship Id="Rd97adc656f724243" Type="http://schemas.openxmlformats.org/officeDocument/2006/relationships/slide" Target="/ppt/slides/slide1.xml"/><Relationship Id="R40439b96e4e44bae" Type="http://schemas.openxmlformats.org/officeDocument/2006/relationships/slide" Target="/ppt/slides/slide56.xml"/><Relationship Id="Rfa8dafbca7724905" Type="http://schemas.openxmlformats.org/officeDocument/2006/relationships/slide" Target="/ppt/slides/slide58.xml"/><Relationship Id="R19cc7113fce94689" Type="http://schemas.openxmlformats.org/officeDocument/2006/relationships/hyperlink" Target="https://giophysics.com/lessons/powerpoints/" TargetMode="External"/><Relationship Id="R14a8ef5f857944f8" Type="http://schemas.openxmlformats.org/officeDocument/2006/relationships/notesSlide" Target="/ppt/notesSlides/interactive-notesSlide2.xml"/></Relationships>
</file>

<file path=ppt/slides/_rels/slide58.xml.rels>&#65279;<?xml version="1.0" encoding="utf-8"?><Relationships xmlns="http://schemas.openxmlformats.org/package/2006/relationships"><Relationship Id="R6a7a51ec38c84042" Type="http://schemas.openxmlformats.org/officeDocument/2006/relationships/slideLayout" Target="/ppt/slideLayouts/interactive-slideLayout6.xml"/><Relationship Id="Rc1fc853a68c94ac7" Type="http://schemas.openxmlformats.org/officeDocument/2006/relationships/slide" Target="/ppt/slides/slide33.xml"/><Relationship Id="R08b006652bac4ac7" Type="http://schemas.openxmlformats.org/officeDocument/2006/relationships/slide" Target="/ppt/slides/slide34.xml"/><Relationship Id="R3ccc7cbd55094846" Type="http://schemas.openxmlformats.org/officeDocument/2006/relationships/slide" Target="/ppt/slides/slide35.xml"/><Relationship Id="R42262ee59b4e4c16" Type="http://schemas.openxmlformats.org/officeDocument/2006/relationships/slide" Target="/ppt/slides/slide36.xml"/><Relationship Id="Rbe51c12c0ccc4682" Type="http://schemas.openxmlformats.org/officeDocument/2006/relationships/slide" Target="/ppt/slides/slide37.xml"/><Relationship Id="R08b9cb1c90c340fb" Type="http://schemas.openxmlformats.org/officeDocument/2006/relationships/slide" Target="/ppt/slides/slide38.xml"/><Relationship Id="Rbb5c250f6a7d475d" Type="http://schemas.openxmlformats.org/officeDocument/2006/relationships/slide" Target="/ppt/slides/slide39.xml"/><Relationship Id="R21ffd5b556b34992" Type="http://schemas.openxmlformats.org/officeDocument/2006/relationships/slide" Target="/ppt/slides/slide40.xml"/><Relationship Id="R9971a0f1cf3d4fb1" Type="http://schemas.openxmlformats.org/officeDocument/2006/relationships/slide" Target="/ppt/slides/slide41.xml"/><Relationship Id="Ra751ad2de8b54b25" Type="http://schemas.openxmlformats.org/officeDocument/2006/relationships/slide" Target="/ppt/slides/slide42.xml"/><Relationship Id="R3ae7d6a9106f46a9" Type="http://schemas.openxmlformats.org/officeDocument/2006/relationships/slide" Target="/ppt/slides/slide43.xml"/><Relationship Id="R01565c21ba274b59" Type="http://schemas.openxmlformats.org/officeDocument/2006/relationships/slide" Target="/ppt/slides/slide44.xml"/><Relationship Id="R47d3726fa5d441ce" Type="http://schemas.openxmlformats.org/officeDocument/2006/relationships/slide" Target="/ppt/slides/slide45.xml"/><Relationship Id="Red77a41a19ff4122" Type="http://schemas.openxmlformats.org/officeDocument/2006/relationships/slide" Target="/ppt/slides/slide46.xml"/><Relationship Id="R541ab25721ef4a22" Type="http://schemas.openxmlformats.org/officeDocument/2006/relationships/slide" Target="/ppt/slides/slide47.xml"/><Relationship Id="Rc585d0b11ad94a5b" Type="http://schemas.openxmlformats.org/officeDocument/2006/relationships/slide" Target="/ppt/slides/slide48.xml"/><Relationship Id="R060894b80df4405f" Type="http://schemas.openxmlformats.org/officeDocument/2006/relationships/slide" Target="/ppt/slides/slide1.xml"/><Relationship Id="R2a610ff1d09e4993" Type="http://schemas.openxmlformats.org/officeDocument/2006/relationships/slide" Target="/ppt/slides/slide57.xml"/><Relationship Id="R3f41533fdf664f08" Type="http://schemas.openxmlformats.org/officeDocument/2006/relationships/slide" Target="/ppt/slides/slide59.xml"/><Relationship Id="R70ffafd0651e4fae" Type="http://schemas.openxmlformats.org/officeDocument/2006/relationships/hyperlink" Target="https://giophysics.com/lessons/powerpoints/" TargetMode="External"/><Relationship Id="R866e56395dbd49b1" Type="http://schemas.openxmlformats.org/officeDocument/2006/relationships/notesSlide" Target="/ppt/notesSlides/interactive-notesSlide3.xml"/></Relationships>
</file>

<file path=ppt/slides/_rels/slide59.xml.rels>&#65279;<?xml version="1.0" encoding="utf-8"?><Relationships xmlns="http://schemas.openxmlformats.org/package/2006/relationships"><Relationship Id="R21e4889e267b4374" Type="http://schemas.openxmlformats.org/officeDocument/2006/relationships/slideLayout" Target="/ppt/slideLayouts/interactive-slideLayout6.xml"/><Relationship Id="R07a5f8c698a64381" Type="http://schemas.openxmlformats.org/officeDocument/2006/relationships/slide" Target="/ppt/slides/slide49.xml"/><Relationship Id="R1d8817a59bb44936" Type="http://schemas.openxmlformats.org/officeDocument/2006/relationships/slide" Target="/ppt/slides/slide50.xml"/><Relationship Id="R36963c1777da4572" Type="http://schemas.openxmlformats.org/officeDocument/2006/relationships/slide" Target="/ppt/slides/slide51.xml"/><Relationship Id="R2aff72777c284449" Type="http://schemas.openxmlformats.org/officeDocument/2006/relationships/slide" Target="/ppt/slides/slide52.xml"/><Relationship Id="R146dbd13b1d64bff" Type="http://schemas.openxmlformats.org/officeDocument/2006/relationships/slide" Target="/ppt/slides/slide53.xml"/><Relationship Id="R17c53dd39d3643b9" Type="http://schemas.openxmlformats.org/officeDocument/2006/relationships/slide" Target="/ppt/slides/slide54.xml"/><Relationship Id="R0353405fdcba4d3d" Type="http://schemas.openxmlformats.org/officeDocument/2006/relationships/slide" Target="/ppt/slides/slide55.xml"/><Relationship Id="R855f9750a1b646df" Type="http://schemas.openxmlformats.org/officeDocument/2006/relationships/slide" Target="/ppt/slides/slide1.xml"/><Relationship Id="Rf954b9232b364ed3" Type="http://schemas.openxmlformats.org/officeDocument/2006/relationships/slide" Target="/ppt/slides/slide58.xml"/><Relationship Id="R71d7d78f9aa9483a" Type="http://schemas.openxmlformats.org/officeDocument/2006/relationships/hyperlink" Target="https://giophysics.com/lessons/powerpoints/" TargetMode="External"/><Relationship Id="Rf413df426c294802"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V · Final Examination</a:t>
            </a:r>
          </a:p>
        </p:txBody>
      </p:sp>
      <p:sp>
        <p:nvSpPr>
          <p:cNvPr id="5" name="text"/>
          <p:cNvSpPr txBox="1"/>
          <p:nvPr/>
        </p:nvSpPr>
        <p:spPr>
          <a:xfrm>
            <a:off x="558800" y="203835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A cumulative final on University Physics V, weighted towards its second half: the hydrogen atom, multi-electron atoms and spectroscopy, nuclear structure and decay, fission and fusion, particle classification, the Standard Model, conservation-law audits and quantum information, with the state-space, spin and oscillator methods of the first half sampled throughout.</a:t>
            </a:r>
          </a:p>
        </p:txBody>
      </p:sp>
      <p:sp>
        <p:nvSpPr>
          <p:cNvPr id="6" name="panel"/>
          <p:cNvSpPr/>
          <p:nvPr/>
        </p:nvSpPr>
        <p:spPr>
          <a:xfrm>
            <a:off x="558800" y="2886075"/>
            <a:ext cx="11074400" cy="12700"/>
          </a:xfrm>
          <a:prstGeom prst="rect">
            <a:avLst/>
          </a:prstGeom>
          <a:solidFill>
            <a:srgbClr val="C6C8BB"/>
          </a:solidFill>
          <a:ln>
            <a:noFill/>
          </a:ln>
        </p:spPr>
      </p:sp>
      <p:sp>
        <p:nvSpPr>
          <p:cNvPr id="7" name="fact-label"/>
          <p:cNvSpPr txBox="1"/>
          <p:nvPr/>
        </p:nvSpPr>
        <p:spPr>
          <a:xfrm>
            <a:off x="558800" y="306387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06387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35325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5325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120 in total — all Core course</a:t>
            </a:r>
          </a:p>
        </p:txBody>
      </p:sp>
      <p:sp>
        <p:nvSpPr>
          <p:cNvPr id="11" name="fact-label"/>
          <p:cNvSpPr txBox="1"/>
          <p:nvPr/>
        </p:nvSpPr>
        <p:spPr>
          <a:xfrm>
            <a:off x="558800" y="38112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8112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0900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0900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2   ·   Routine 7   ·   Demanding 8   ·   Discriminating 2</a:t>
            </a:r>
          </a:p>
        </p:txBody>
      </p:sp>
      <p:sp>
        <p:nvSpPr>
          <p:cNvPr id="15" name="fact-label"/>
          <p:cNvSpPr txBox="1"/>
          <p:nvPr/>
        </p:nvSpPr>
        <p:spPr>
          <a:xfrm>
            <a:off x="558800" y="436880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36880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UPV-01, UPV-02, UPV-03, UPV-04, UPV-05, UPV-06, UPV-07, UPV-08, UPV-09, UPV-10, UPV-11, UPV-12, UPV-13, UPV-14, UPV-15, UPV-16, UPV-17, UPV-18, UPV-19, UPV-20</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UPV-01.01, UPV-02.08, UPV-03.07   ·   U1</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photon on an integrated-optics chip is divided equally among three waveguides, leaving it in |ψ⟩ = (|1⟩ + |2⟩ + |3⟩)/√3, where |k⟩ is the state in which the photon travels in waveguide k. A heater on waveguide 3 then multiplies the amplitude in that waveguide by e^(iπ). One of two measurements is made afterwards: M₁ asks whether the photon is in waveguide 3, with projector |3⟩⟨3|, and M₂ asks whether it is in the original state |ψ⟩, with projector |ψ⟩⟨ψ|. How does the probability of the outcome 'yes' in each measurement compare with its value when the heater is off?</a:t>
            </a:r>
          </a:p>
        </p:txBody>
      </p:sp>
      <p:sp>
        <p:nvSpPr>
          <p:cNvPr id="14" name="choice-letter"/>
          <p:cNvSpPr txBox="1"/>
          <p:nvPr/>
        </p:nvSpPr>
        <p:spPr>
          <a:xfrm>
            <a:off x="558800" y="25971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Neither changes: M₁ stays at 1/3 and M₂ stays at 1, because multiplying an amplitude by a phase factor cannot change a probability.</a:t>
            </a:r>
          </a:p>
        </p:txBody>
      </p:sp>
      <p:sp>
        <p:nvSpPr>
          <p:cNvPr id="16" name="choice-letter"/>
          <p:cNvSpPr txBox="1"/>
          <p:nvPr/>
        </p:nvSpPr>
        <p:spPr>
          <a:xfrm>
            <a:off x="558800" y="312420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2420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M₁ stays at 1/3, and M₂ falls from 1 to 1/9.</a:t>
            </a:r>
          </a:p>
        </p:txBody>
      </p:sp>
      <p:sp>
        <p:nvSpPr>
          <p:cNvPr id="18" name="choice-letter"/>
          <p:cNvSpPr txBox="1"/>
          <p:nvPr/>
        </p:nvSpPr>
        <p:spPr>
          <a:xfrm>
            <a:off x="558800" y="349250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9250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M₁ stays at 1/3, and M₂ falls from 1 to 1/3.</a:t>
            </a:r>
          </a:p>
        </p:txBody>
      </p:sp>
      <p:sp>
        <p:nvSpPr>
          <p:cNvPr id="20" name="choice-letter"/>
          <p:cNvSpPr txBox="1"/>
          <p:nvPr/>
        </p:nvSpPr>
        <p:spPr>
          <a:xfrm>
            <a:off x="558800" y="386080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86080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M₁ stays at 1/3, and M₂ falls from 1 to 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M₁ stays at 1/3, and M₂ falls from 1 to 1/9.</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the heater on, the state is |ψ′⟩ = (|1⟩ + |2⟩ − |3⟩)/√3. A is the misreading this item is built to catch: a phase factor is unobservable only when it multiplies the whole state, whereas e^(iπ) = −1 on one component is a relative phase, and any measurement whose projector mixes the waveguide states can detect it. C finds the overlap correctly, ⟨ψ|ψ′⟩ = (1 + 1 − 1)/3 = 1/3, but stops at the amplitude, when the Born rule takes its squared modulus. D carries over the two-path interferometer, where a phase of π on one arm makes the two amplitudes cancel; with three equal amplitudes, reversing one leaves 1 + 1 − 1 = 1, not 0. M₁ is unchanged in every option because |⟨3|ψ′⟩|² = |−1/√3|² = 1/3: a phase on one basis component leaves that component's modulus alone. Only B pairs this with P(M₂) = |1/3|² = 1/9.</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UPV-06.04   ·   U3</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Conduction electrons travelling in the +x direction along a single-channel nanowire meet a thin impurity layer at x = 0, modelled as the potential V(x) = αδ(x) with α &gt; 0. The potential is zero on both sides of the layer, so the wavenumber k is the same on both sides. Matching ψ at x = 0, together with the jump in dψ/dx that the delta function requires, gives a reflected amplitude r = −iβ/(1 + iβ) and a transmitted amplitude t = 1/(1 + iβ) for unit incident amplitude, where β = mα/(ℏ²k) and m is the effective mass of the conduction electrons. For electrons with β = 2, what is the reflection coefficient R, the ratio of the reflected to the incident probability current?</a:t>
            </a:r>
          </a:p>
        </p:txBody>
      </p:sp>
      <p:sp>
        <p:nvSpPr>
          <p:cNvPr id="14" name="choice-letter"/>
          <p:cNvSpPr txBox="1"/>
          <p:nvPr/>
        </p:nvSpPr>
        <p:spPr>
          <a:xfrm>
            <a:off x="558800" y="28117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8117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1/5</a:t>
            </a:r>
          </a:p>
        </p:txBody>
      </p:sp>
      <p:sp>
        <p:nvSpPr>
          <p:cNvPr id="16" name="choice-letter"/>
          <p:cNvSpPr txBox="1"/>
          <p:nvPr/>
        </p:nvSpPr>
        <p:spPr>
          <a:xfrm>
            <a:off x="558800" y="31800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800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4/9</a:t>
            </a:r>
          </a:p>
        </p:txBody>
      </p:sp>
      <p:sp>
        <p:nvSpPr>
          <p:cNvPr id="18" name="choice-letter"/>
          <p:cNvSpPr txBox="1"/>
          <p:nvPr/>
        </p:nvSpPr>
        <p:spPr>
          <a:xfrm>
            <a:off x="558800" y="35483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5483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4/5</a:t>
            </a:r>
          </a:p>
        </p:txBody>
      </p:sp>
      <p:sp>
        <p:nvSpPr>
          <p:cNvPr id="20" name="choice-letter"/>
          <p:cNvSpPr txBox="1"/>
          <p:nvPr/>
        </p:nvSpPr>
        <p:spPr>
          <a:xfrm>
            <a:off x="558800" y="39166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9166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4/5</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reflected wave has the same wavenumber as the incident wave, so no velocity factor enters and R = |r|² = β²/(1 + β²) = 4/5; T = |t|² = 1/(1 + β²) = 1/5 confirms R + T = 1. A is that transmission coefficient T, the right calculation answering the wrong question. B comes from dropping the i in the denominator and treating |1 + iβ| as 1 + β = 3, which gives (2/3)² = 4/9; the modulus is √(1 + β²) = √5, and with this error R + T comes to 5/9 instead of 1. D is |r| = 2/√5 ≈ 0.894 left unsquared, but a probability current is proportional to the squared modulus of an amplitude, not to the amplitude itself. The check R + T = 1 exposes both B and 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UPV-07.05, UPV-07.07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mode of a superconducting microwave resonator behaves as a harmonic oscillator of angular frequency ω, with Hamiltonian H = ℏω(a†a + ½) and number states |n⟩ that satisfy a†|n⟩ = √(n + 1)|n + 1⟩ and a†a|n⟩ = n|n⟩. A sequence of control pulses prepares the mode in |ψ⟩ = η(1 + a†)²|0⟩, where 1 is the identity operator and η is a positive constant that normalises the state. What is the energy uncertainty ΔE in this state?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(2√5/7)ℏω</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ℏω/√3</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(2√5/7 + 1/2)ℏω</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√(12/7) ℏω</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(2√5/7)ℏω</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Expanding the operator gives (1 + a†)²|0⟩ = |0⟩ + 2a†|0⟩ + a†a†|0⟩ = |0⟩ + 2|1⟩ + √2|2⟩, so η² = 1/7 and the probabilities of n = 0, 1 and 2 are 1/7, 4/7 and 2/7. Then ⟨n⟩ = 8/7, ⟨n²⟩ = 12/7 and (Δn)² = 12/7 − 64/49 = 20/49; since H = ℏω(a†a + ½), ΔE = ℏω Δn = (2√5/7)ℏω. B writes a†a†|0⟩ = |2⟩, missing the factor √1 √2 = √2 from the two raising steps; the state |0⟩ + 2|1⟩ + |2⟩ has Δn = 1/√3. C adds the zero-point energy to the spread, but ½ℏω shifts every level by the same amount, so it moves ⟨E⟩ to (23/14)ℏω and leaves ΔE alone. D is √⟨n²⟩ ℏω, a root-mean-square value with ⟨n⟩² never subtracted, which mistakes how far the energy sits above the zero point for how widely it is spread.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UPV-08.07, UPV-09.03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is in a simultaneous eigenstate of L² and L_z with quantum numbers l = 2 and m_l = 2. The component L_x is then measured. Which list gives every result that measurement can return?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+2ℏ only, because the state already has a definite component of angular momentum</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 only, because ⟨L_x⟩ = 0 in this state</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−ℏ, 0 and +ℏ</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−2ℏ, −ℏ, 0, +ℏ and +2ℏ</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−2ℏ, −ℏ, 0, +ℏ and +2ℏ</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treats a definite L_z as a definite angular-momentum vector. L_x does not commute with L_z, so an L_z eigenstate is not an L_x eigenstate and the result of measuring L_x is not fixed. B confuses a mean with an outcome: ⟨L_x⟩ = 0 here, but a single measurement returns an eigenvalue, and the zero mean is built from several different ones. C is the spectrum for l = 1. Within the l = 2 subspace L_x has the same eigenvalues as L_z, because a rotation carries one into the other, and the stretched state |2, 2⟩ has a non-zero overlap with every L_x eigenstate, with probabilities 1/16, 1/4, 3/8, 1/4 and 1/16.</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UPV-11.05, UPV-11.06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non-relativistic Coulomb model of hydrogen, with the electron's spin carried as a tensor factor but no spin-dependent term in the Hamiltonian, how many orthonormal states share the energy E₄ = −0.850 eV?</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is n² = 16, the sum of 2l + 1 over l = 0 to 3. It is the orbital count alone, correct only before the spin factor is carried, and the stem says it is carried. A is 2l + 1 for the largest value, l = 3, which counts one subshell and forgets that every l from 0 to n − 1 has the same energy in a pure Coulomb field. D counts four l values with two spin states each but drops the 2l + 1 values of m_l. The full label set n, l, m_l, m_s gives 2n² = 32.</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UPV-12.07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Treat the ground configuration of nickel as [Ar] 3d⁸ 4s², with the 4s² subshell closed. Using antisymmetry and Hund's rules, what is the ground term?</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¹G₄</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³F₂</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³G₅</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³F₄</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³F₄</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d⁸ subshell behaves as two holes. C maximises S and L independently: ³G would need two holes of the same spin both in m_l = 2, which antisymmetry forbids, so a spin-aligned pair reaches at most M_L = 2 + 1 = 3, an F term. A is the ¹G term, which antisymmetry does allow, but it takes the largest L before the largest S and so reverses the order of Hund's first two rules. B has the right term, ³F, but applies the less-than-half-filled rule J = |L − S|. The subshell is more than half full, so J = L + S = 4 and the ground term is ³F₄.</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UPV-14.04, UPV-14.09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nucleus with A = 236 and binding energy per nucleon 7.59 MeV splits into two fragments: one with A = 138 and 8.39 MeV per nucleon, and one with A = 98 and 8.60 MeV per nucleon. Ignoring any emitted neutrons, what energy is released?</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209 MeV</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−209 MeV</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0.887 MeV</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1.79 × 10³ MeV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209 MeV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has the right size and the wrong sign. The fragments are more tightly bound, so their total mass is smaller and energy is released: Q = B(fragments) − B(parent) is positive. C is the gain in binding energy per nucleon averaged over the fragments, 0.887 MeV, which still has to be multiplied by the 236 nucleons that share it. D is the parent's total binding energy, 236 × 7.59 = 1791 MeV, the energy needed to take the nucleus apart completely rather than the energy released by rearranging it. Q = 138 × 8.39 + 98 × 8.60 − 236 × 7.59 = 1157.8 + 842.8 − 1791.2 = 209 MeV.</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UPV-15.02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nuclide decays by α emission with branching fraction 0.25 and by β⁻ emission with branching fraction 0.75. Its half-life, found by following the number of undecayed nuclei, is 48.0 min. A detector that records only the α particles is used instead. With what half-life does the α count rate fall?</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12.0 min</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192 min</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48.0 min</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64.0 min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48.0 min</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the partial half-life of the α channel, 48.0/0.25 = 192 min, and it is the trap: a partial half-life says what share of the decays go by that route, not how fast that route's rate falls. Both channels draw on the same population of undecayed nuclei, so the α activity is λ_α N(t) with N(t) = N₀e^(−λt), and it falls with the total decay constant λ = λ_α + λ_β. D is the partial half-life of the β⁻ channel, 48.0/0.75 = 64.0 min. A multiplies the half-life by the branching fraction instead of dividing. The α rate is one quarter of the total activity at every instant, so it falls with the same 48.0 min half-life.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UPV-17.03, UPV-19.06, UPV-19.09   ·   U1</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Which of these proposed processes is forbidden by a conservation law of the Standard Model with massless neutrinos?</a:t>
            </a:r>
          </a:p>
        </p:txBody>
      </p:sp>
      <p:sp>
        <p:nvSpPr>
          <p:cNvPr id="14" name="choice-letter"/>
          <p:cNvSpPr txBox="1"/>
          <p:nvPr/>
        </p:nvSpPr>
        <p:spPr>
          <a:xfrm>
            <a:off x="558800" y="17386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μ⁻ → e⁻ + γ</a:t>
            </a:r>
          </a:p>
        </p:txBody>
      </p:sp>
      <p:sp>
        <p:nvSpPr>
          <p:cNvPr id="16" name="choice-letter"/>
          <p:cNvSpPr txBox="1"/>
          <p:nvPr/>
        </p:nvSpPr>
        <p:spPr>
          <a:xfrm>
            <a:off x="558800" y="21069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1069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K⁻ + p → Ω⁻ + K⁺ + K⁰</a:t>
            </a:r>
          </a:p>
        </p:txBody>
      </p:sp>
      <p:sp>
        <p:nvSpPr>
          <p:cNvPr id="18" name="choice-letter"/>
          <p:cNvSpPr txBox="1"/>
          <p:nvPr/>
        </p:nvSpPr>
        <p:spPr>
          <a:xfrm>
            <a:off x="558800" y="24752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4752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ν̄_e + p → n + e⁺</a:t>
            </a:r>
          </a:p>
        </p:txBody>
      </p:sp>
      <p:sp>
        <p:nvSpPr>
          <p:cNvPr id="20" name="choice-letter"/>
          <p:cNvSpPr txBox="1"/>
          <p:nvPr/>
        </p:nvSpPr>
        <p:spPr>
          <a:xfrm>
            <a:off x="558800" y="28435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28435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π⁺ → μ⁺ + ν_μ</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μ⁻ → e⁻ + γ</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tempting because it makes a baryon of three strange quarks, but its ledger balances: strangeness −1 on the left and −3 + 1 + 1 = −1 on the right, charge 0 on each side, baryon number 1 on each side, so the strong interaction can mediate it above threshold. C looks as if an antineutrino turns into a positron, but both carry L_e = −1, charge is +1 on each side and baryon number is 1 on each side: it is inverse beta decay, the reaction used to detect reactor antineutrinos. D balances muon number as 0 = −1 + 1. A conserves charge, energy and total lepton number, but changes L_μ from 1 to 0 and L_e from 0 to 1. With massless neutrinos each lepton-family number is conserved, so A is forbidden; the family-number violation that neutrino oscillation implies would make this decay far rarer than any search can reach.</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UPV-20.04   ·   U2</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Which of these normalised two-qubit states, each written in the computational basis |q₁q₂⟩, is entangled?</a:t>
            </a:r>
          </a:p>
        </p:txBody>
      </p:sp>
      <p:sp>
        <p:nvSpPr>
          <p:cNvPr id="14" name="choice-letter"/>
          <p:cNvSpPr txBox="1"/>
          <p:nvPr/>
        </p:nvSpPr>
        <p:spPr>
          <a:xfrm>
            <a:off x="558800" y="17386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 + |01⟩ + |10⟩ + |11⟩)/2</a:t>
            </a:r>
          </a:p>
        </p:txBody>
      </p:sp>
      <p:sp>
        <p:nvSpPr>
          <p:cNvPr id="16" name="choice-letter"/>
          <p:cNvSpPr txBox="1"/>
          <p:nvPr/>
        </p:nvSpPr>
        <p:spPr>
          <a:xfrm>
            <a:off x="558800" y="21069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1069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 − |01⟩ + |10⟩ − |11⟩)/2</a:t>
            </a:r>
          </a:p>
        </p:txBody>
      </p:sp>
      <p:sp>
        <p:nvSpPr>
          <p:cNvPr id="18" name="choice-letter"/>
          <p:cNvSpPr txBox="1"/>
          <p:nvPr/>
        </p:nvSpPr>
        <p:spPr>
          <a:xfrm>
            <a:off x="558800" y="24752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4752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 + i|01⟩ + i|10⟩ − |11⟩)/2</a:t>
            </a:r>
          </a:p>
        </p:txBody>
      </p:sp>
      <p:sp>
        <p:nvSpPr>
          <p:cNvPr id="20" name="choice-letter"/>
          <p:cNvSpPr txBox="1"/>
          <p:nvPr/>
        </p:nvSpPr>
        <p:spPr>
          <a:xfrm>
            <a:off x="558800" y="28435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28435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 + |01⟩ + |10⟩ − |11⟩)/2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(|00⟩ + |01⟩ + |10⟩ − |11⟩)/2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Arrange the coefficients c_ij of Σ c_ij|ij⟩ as a 2×2 matrix: the state is a product, with Schmidt rank 1, exactly when that matrix has zero determinant. A is |+⟩⊗|+⟩, with determinant (1·1 − 1·1)/4 = 0. B carries minus signs that look like correlations, but it is |+⟩⊗|−⟩ and its determinant is (−1 + 1)/4 = 0. C is the strongest distractor, with complex phases and a minus sign, yet it is (|0⟩ + i|1⟩)⊗(|0⟩ + i|1⟩)/2 and its determinant is (−1 − i²)/4 = 0. D differs from A by a single sign, and that sign makes the determinant (−1 − 1)/4 = −1/2, so no product state can reproduce it; it is the state a controlled-Z gate makes from |+⟩⊗|+⟩.</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UPV-04.04, UPV-05.07, UPV-05.08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in a GaAs quantum well is modelled as a particle of effective mass m* = 0.0670 mₑ in a one-dimensional infinite square well of width L = 12.0 nm, with eigenstates ψ_n(x) = √(2/L) sin(nπx/L) for 0 ≤ x ≤ L and energies E_n = n²π²ℏ²/(2m*L²). At t = 0 it is prepared in Ψ(x, 0) = [3ψ₁(x) + 4ψ₂(x)]/5. Use mₑ = 9.109 × 10⁻³¹ kg, ℏ = 1.055 × 10⁻³⁴ J s, h = 6.626 × 10⁻³⁴ J s and e = 1.602 × 10⁻¹⁹ C. You may use ∫₀^L ψ₁(x) x ψ₂(x) dx = −16L/(9π²).</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E₁ and E₂, in meV.</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expectation value of the energy is 73E₁/25 at every time t.</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⟨x⟩ as a function of time, giving the centre and the amplitude of its oscillation in nm.</a:t>
            </a:r>
          </a:p>
        </p:txBody>
      </p:sp>
      <p:sp>
        <p:nvSpPr>
          <p:cNvPr id="23" name="part-ref"/>
          <p:cNvSpPr txBox="1"/>
          <p:nvPr/>
        </p:nvSpPr>
        <p:spPr>
          <a:xfrm>
            <a:off x="558800" y="410464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84694" y="410464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period of the oscillation of ⟨x⟩.</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electron is instead prepared in [3ψ₁ + 4ψ₃]/5. Predict how ⟨x⟩ behaves in time, and give the reason.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π²ℏ²/(2m*L²) = π²(1.055 × 10⁻³⁴ J s)²/(2 × 0.0670 × 9.109 × 10⁻³¹ kg × (12.0 × 10⁻⁹ m)²) = 6.25 × 10⁻²¹ J</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39.0 meV and E₂ = 4E₁ = 156 meV</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free-electron mass instead of the effective mass gives E₁ = 2.61 meV, fifteen times too small; the small effective mass is why quantum-well levels reach tens of meV.</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|c₁|²E₁ + |c₂|²E₂ = (9/25)E₁ + (16/25)(4E₁) = 73E₁/25 (= 114 meV)</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time evolution multiplies each c_n by e^(−iE_n t/ℏ), which leaves every |c_n|² unchanged, so ⟨E⟩ is the same at all t (equivalently, the propagator commutes with H)</a:t>
            </a:r>
          </a:p>
        </p:txBody>
      </p:sp>
      <p:sp>
        <p:nvSpPr>
          <p:cNvPr id="26" name="text"/>
          <p:cNvSpPr txBox="1"/>
          <p:nvPr/>
        </p:nvSpPr>
        <p:spPr>
          <a:xfrm>
            <a:off x="812800" y="36658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⟨E⟩ = (3E₁ + 4E₂)/5 weights by amplitudes instead of probabilities; the Born rule squares the coefficients.</a:t>
            </a:r>
          </a:p>
        </p:txBody>
      </p:sp>
      <p:sp>
        <p:nvSpPr>
          <p:cNvPr id="27" name="ms-ref"/>
          <p:cNvSpPr txBox="1"/>
          <p:nvPr/>
        </p:nvSpPr>
        <p:spPr>
          <a:xfrm>
            <a:off x="558800" y="3983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3983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224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Ψ(x, t) = [3ψ₁e^(−iE₁t/ℏ) + 4ψ₂e^(−iE₂t/ℏ)]/5, with ⟨ψ₁|x|ψ₁⟩ = ⟨ψ₂|x|ψ₂⟩ = L/2</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L/2 + 2(3/5)(4/5)x₁₂ cos(ωt), where ω = (E₂ − E₁)/ℏ and x₁₂ = −16L/(9π²)</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L/2 − [384/(225π²)]L cos(ωt) = 6.00 nm − (2.08 nm) cos(ωt)</a:t>
            </a:r>
          </a:p>
        </p:txBody>
      </p:sp>
      <p:sp>
        <p:nvSpPr>
          <p:cNvPr id="35" name="text"/>
          <p:cNvSpPr txBox="1"/>
          <p:nvPr/>
        </p:nvSpPr>
        <p:spPr>
          <a:xfrm>
            <a:off x="812800" y="506031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oscillation lives entirely in the cross term. A candidate who adds the two diagonal contributions and stops has computed ⟨x⟩ for a mixture, which sits at L/2 for ever.</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2πℏ/(E₂ − E₁) = h/(3E₁) = 6.626 × 10⁻³⁴ J s/(3 × 6.25 × 10⁻²¹ J) = 3.53 × 10⁻¹⁴ s (35.3 fs); 2πℏ/(3E₁) with the given ℏ gives 3.54 × 10⁻¹⁴ s, equally acceptable</a:t>
            </a:r>
          </a:p>
        </p:txBody>
      </p:sp>
      <p:sp>
        <p:nvSpPr>
          <p:cNvPr id="17" name="text"/>
          <p:cNvSpPr txBox="1"/>
          <p:nvPr/>
        </p:nvSpPr>
        <p:spPr>
          <a:xfrm>
            <a:off x="812800" y="21062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period depends on the difference E₂ − E₁ alone; using E₂ or E₁ by itself treats an unobservable global phase as if it set a frequency.</a:t>
            </a:r>
          </a:p>
        </p:txBody>
      </p:sp>
      <p:sp>
        <p:nvSpPr>
          <p:cNvPr id="18" name="ms-ref"/>
          <p:cNvSpPr txBox="1"/>
          <p:nvPr/>
        </p:nvSpPr>
        <p:spPr>
          <a:xfrm>
            <a:off x="558800" y="24237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19" name="ms-objective"/>
          <p:cNvSpPr txBox="1"/>
          <p:nvPr/>
        </p:nvSpPr>
        <p:spPr>
          <a:xfrm>
            <a:off x="11400482" y="24237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0" name="ms-tick"/>
          <p:cNvSpPr txBox="1"/>
          <p:nvPr/>
        </p:nvSpPr>
        <p:spPr>
          <a:xfrm>
            <a:off x="558800" y="2664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664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L/2 at all times: it does not oscillate</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ψ₁ and ψ₃ are both even about x = L/2, so (x − L/2)ψ₁ψ₃ is odd about the centre and integrates to zero, which with ⟨ψ₁|ψ₃⟩ = 0 gives x₁₃ = ∫ψ₁ x ψ₃ dx = 0; the cross term vanishes even though |Ψ|² still changes shape symmetrically in time</a:t>
            </a:r>
          </a:p>
        </p:txBody>
      </p:sp>
      <p:sp>
        <p:nvSpPr>
          <p:cNvPr id="24" name="text"/>
          <p:cNvSpPr txBox="1"/>
          <p:nvPr/>
        </p:nvSpPr>
        <p:spPr>
          <a:xfrm>
            <a:off x="812800" y="3437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Many candidates expect every two-state superposition to slosh from side to side. The box selection rule for x, non-zero only when m − n is odd, decides whether it does.</a:t>
            </a:r>
          </a:p>
        </p:txBody>
      </p:sp>
      <p:sp>
        <p:nvSpPr>
          <p:cNvPr id="25" name="panel"/>
          <p:cNvSpPr/>
          <p:nvPr/>
        </p:nvSpPr>
        <p:spPr>
          <a:xfrm>
            <a:off x="558800" y="558800"/>
            <a:ext cx="11074400" cy="12700"/>
          </a:xfrm>
          <a:prstGeom prst="rect">
            <a:avLst/>
          </a:prstGeom>
          <a:solidFill>
            <a:srgbClr val="2F4B45"/>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2F4B45"/>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55</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UPV-11.05, UPV-11.07, UPV-11.08, UPV-11.09</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X-ray spectra of the hot gas in galaxy clusters contain lines from O⁷⁺, an oxygen nucleus (Z = 8) with a single bound electron. Treat the ion with the non-relativistic Coulomb Hamiltonian and an infinitely heavy nucleus, for which E_n = −(13.6 eV)Z²/n². The ground-state radial probability density is P(r) = (4Z³/a₀³) r² e^(−2Zr/a₀), with a₀ = 52.9 pm. Use hc = 1239.8 eV nm.</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ionisation energy of ground-state O⁷⁺, and the photon energy and wavelength of its 2p → 1s (Lyman-α) line.</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most probable distance of the electron from the nucleus in the ground state is a₀/Z, and calculate that distance for O⁷⁺.</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Justify</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5521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electron is excited into one of the n = 3 states. Justify which of 3s, 3p and 3d can decay to 1s by emitting a single electric-dipole photon, and state the route to 1s for each of the others.</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243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this model the 3s, 3p and 3d levels are exactly degenerate. Explain why this degeneracy is special to the Coulomb potential, and name the effect that splits these levels in a real O⁷⁺ 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ionisation energy = (13.6 eV) × 8² = 870 eV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photon energy for 2p → 1s = 870.4 eV × (1 − 1/4) = 653 eV</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 hc/E = 1239.8 eV nm/652.8 eV = 1.90 nm</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Forgetting the factor Z² gives 10.2 eV, the hydrogen Lyman-α line in the ultraviolet, rather than a line in the X-ray band where this one is observed.</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dP/dr ∝ (2r − 2Zr²/a₀)e^(−2Zr/a₀)</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dP/dr = 0 for r &gt; 0 gives r = a₀/Z, a maximum because P = 0 at r = 0 and P → 0 as r → ∞</a:t>
            </a:r>
          </a:p>
        </p:txBody>
      </p:sp>
      <p:sp>
        <p:nvSpPr>
          <p:cNvPr id="28" name="ms-tick"/>
          <p:cNvSpPr txBox="1"/>
          <p:nvPr/>
        </p:nvSpPr>
        <p:spPr>
          <a:xfrm>
            <a:off x="558800" y="3488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52.9 pm/8 = 6.61 pm</a:t>
            </a:r>
          </a:p>
        </p:txBody>
      </p:sp>
      <p:sp>
        <p:nvSpPr>
          <p:cNvPr id="30" name="text"/>
          <p:cNvSpPr txBox="1"/>
          <p:nvPr/>
        </p:nvSpPr>
        <p:spPr>
          <a:xfrm>
            <a:off x="812800" y="38176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Maximising |ψ|² instead of r²|ψ|² returns r = 0: the probability per unit volume peaks at the nucleus, but the probability per unit radius carries the shell area 4πr².</a:t>
            </a:r>
          </a:p>
        </p:txBody>
      </p:sp>
      <p:sp>
        <p:nvSpPr>
          <p:cNvPr id="31" name="ms-ref"/>
          <p:cNvSpPr txBox="1"/>
          <p:nvPr/>
        </p:nvSpPr>
        <p:spPr>
          <a:xfrm>
            <a:off x="558800" y="41351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Justify — 3 marks</a:t>
            </a:r>
          </a:p>
        </p:txBody>
      </p:sp>
      <p:sp>
        <p:nvSpPr>
          <p:cNvPr id="32" name="ms-objective"/>
          <p:cNvSpPr txBox="1"/>
          <p:nvPr/>
        </p:nvSpPr>
        <p:spPr>
          <a:xfrm>
            <a:off x="11400482" y="41351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3" name="ms-tick"/>
          <p:cNvSpPr txBox="1"/>
          <p:nvPr/>
        </p:nvSpPr>
        <p:spPr>
          <a:xfrm>
            <a:off x="558800" y="43757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3757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dipole operator is a rank-1 vector operator of odd parity, so the Wigner–Eckart triangle rule and parity together require Δl = ±1 (with Δm_l = 0, ±1)</a:t>
            </a:r>
          </a:p>
        </p:txBody>
      </p:sp>
      <p:sp>
        <p:nvSpPr>
          <p:cNvPr id="35" name="ms-tick"/>
          <p:cNvSpPr txBox="1"/>
          <p:nvPr/>
        </p:nvSpPr>
        <p:spPr>
          <a:xfrm>
            <a:off x="558800" y="48190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8190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3p → 1s (Lyman-β) is allowed directly; 3s → 1s has Δl = 0 and 3d → 1s has Δl = 2, so both are forbidden</a:t>
            </a:r>
          </a:p>
        </p:txBody>
      </p:sp>
      <p:sp>
        <p:nvSpPr>
          <p:cNvPr id="37" name="ms-tick"/>
          <p:cNvSpPr txBox="1"/>
          <p:nvPr/>
        </p:nvSpPr>
        <p:spPr>
          <a:xfrm>
            <a:off x="558800" y="50723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0723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3s and 3d each decay first to 2p (Δl = −1 from 3d, Δl = +1 from 3s) and then 2p → 1s</a:t>
            </a:r>
          </a:p>
        </p:txBody>
      </p:sp>
      <p:sp>
        <p:nvSpPr>
          <p:cNvPr id="39" name="text"/>
          <p:cNvSpPr txBox="1"/>
          <p:nvPr/>
        </p:nvSpPr>
        <p:spPr>
          <a:xfrm>
            <a:off x="812800" y="54019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allow 3d → 1s because Δn is unrestricted; the rule constrains l, not n. Sending 3s to 2s is the other common slip, since that step has Δl = 0.</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55</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1/r potential the Runge–Lenz vector commutes with H and, with L, closes an so(4) algebra whose multiplets contain every l from 0 to n − 1; any other central potential keeps only the (2l + 1)-fold rotational degeneracy in m_l</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relativistic fine structure (the kinetic-energy correction, spin–orbit coupling and the Darwin term), which scales as Z⁴α² and is about 8⁴ ≈ 4 × 10³ times larger than in hydrogen, splits the levels by j; levels of equal n and j are then separated by the much smaller Lamb shift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Rotational symmetry alone explains only the m_l degeneracy, so attributing the l degeneracy to spherical symmetry is the commonest error. Screening is also wrong here: O⁷⁺ has only one electron.</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UPV-04.03, UPV-08.03, UPV-10.04, UPV-10.08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water sample sits in the uniform static field B₀ = 9.40 T of an NMR magnet, directed along +z. Consider the spin of a single hydrogen nucleus. The proton's magnetic moment is μ = (g_p μ_N/ℏ)S, with g_p = 5.586 and μ_N = 5.051 × 10⁻²⁷ J T⁻¹, so the Hamiltonian is H = −μ⋅B = −ω₀S_z with ω₀ = g_p μ_N B₀/ℏ. Take ℏ = 1.055 × 10⁻³⁴ J s. A radio-frequency pulse, treated as instantaneous, leaves the spin at t = 0 in the +ℏ/2 eigenstate of n̂⋅S, where n̂ = (sin θ cos φ, sin θ sin φ, cos θ) is the unit vector with polar angle θ and azimuth φ. The spin operators are S_i = (ℏ/2)σ_i, and in the basis of the S_z eigenstates |↑⟩ and |↓⟩ the Pauli matrices are σ_x = (0, 1; 1, 0), σ_y = (0, −i; i, 0) and σ_z = (1, 0; 0, −1), with rows separated by semicolons.</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matrix of n̂⋅S in the S_z basis, and its normalised eigenvector with eigenvalue +ℏ/2 written as a combination of |↑⟩ and |↓⟩.</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propagator U(t) = exp(−iHt/ℏ), show that at time t the spin is in the +ℏ/2 eigenstate of n̂(t)⋅S, where n̂(t) has the same polar angle θ and the azimuth φ − ω₀t.</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942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ω₀, and, for 0 &lt; θ &lt; π, the shortest time after t = 0 at which the spin is again in the same physical state as at t = 0.</a:t>
            </a:r>
          </a:p>
        </p:txBody>
      </p:sp>
      <p:sp>
        <p:nvSpPr>
          <p:cNvPr id="23" name="part-ref"/>
          <p:cNvSpPr txBox="1"/>
          <p:nvPr/>
        </p:nvSpPr>
        <p:spPr>
          <a:xfrm>
            <a:off x="558800" y="47320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Describe</a:t>
            </a:r>
          </a:p>
        </p:txBody>
      </p:sp>
      <p:sp>
        <p:nvSpPr>
          <p:cNvPr id="24" name="part-marks"/>
          <p:cNvSpPr txBox="1"/>
          <p:nvPr/>
        </p:nvSpPr>
        <p:spPr>
          <a:xfrm>
            <a:off x="11009102" y="47320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682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receiver coil with its axis along x picks up a voltage proportional to d⟨S_x⟩/dt. Describe the signal it records, and how the amplitude of that signal depends on θ.</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operators A and B the Robertson relation reads ΔA ΔB ≥ ½|⟨[A, B]⟩|. Apply it to H and S_x, and show that at every time t this spin obeys ΔE ΔS_x ≥ (ℏ/2)|d⟨S_x⟩/dt|, where ΔE is the uncertainty in its energy.</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55</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n̂⋅S = (ℏ/2)(cos θ, sin θ e^(−iφ); sin θ e^(iφ), −cos θ)</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cos(θ/2)|↑⟩ + e^(iφ) sin(θ/2)|↓⟩, normalised and checked against the first row: cos θ cos(θ/2) + sin θ sin(θ/2) = cos(θ/2); any overall phase is accepted</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full angles, cos θ|↑⟩ + e^(iφ) sin θ|↓⟩, gives a normalised ket that is not an eigenvector. Testing the answer at θ = π, where the eigenvector must be |↓⟩, catches the error at once: the full-angle form returns −|↑⟩.</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 −ω₀S_z is diagonal in the S_z basis, with energy −ℏω₀/2 for |↑⟩ and +ℏω₀/2 for |↓⟩, so U(t) multiplies |↑⟩ by e^(iω₀t/2) and |↓⟩ by e^(−iω₀t/2)</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U(t)|n̂+⟩ = e^(iω₀t/2) cos(θ/2)|↑⟩ + e^(iφ) e^(−iω₀t/2) sin(θ/2)|↓⟩</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factoring out the global phase e^(iω₀t/2), which changes no prediction, leaves cos(θ/2)|↑⟩ + e^(i(φ − ω₀t)) sin(θ/2)|↓⟩, the eigenvector of (a) with θ unchanged and φ replaced by φ − ω₀t</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Losing the minus sign in H = −ω₀S_z gives the azimuth φ + ω₀t, a precession in the wrong sense. The result is given, so the marks are for the route, and the sense is physical: a proton, whose moment is parallel to its spin, precesses clockwise as seen from +z.</a:t>
            </a:r>
          </a:p>
        </p:txBody>
      </p:sp>
      <p:sp>
        <p:nvSpPr>
          <p:cNvPr id="29" name="ms-ref"/>
          <p:cNvSpPr txBox="1"/>
          <p:nvPr/>
        </p:nvSpPr>
        <p:spPr>
          <a:xfrm>
            <a:off x="558800" y="47815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7815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5022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022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ω₀ = g_p μ_N B₀/ℏ = 5.586 × 5.051 × 10⁻²⁷ J T⁻¹ × 9.40 T/(1.055 × 10⁻³⁴ J s) = 2.51 × 10⁹ rad s⁻¹, a Larmor frequency f₀ = ω₀/2π = 400 MHz</a:t>
            </a:r>
          </a:p>
        </p:txBody>
      </p:sp>
      <p:sp>
        <p:nvSpPr>
          <p:cNvPr id="33" name="ms-tick"/>
          <p:cNvSpPr txBox="1"/>
          <p:nvPr/>
        </p:nvSpPr>
        <p:spPr>
          <a:xfrm>
            <a:off x="558800" y="52755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2755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azimuth first returns to φ when ω₀t = 2π, so t = 2π/ω₀ = 2.50 × 10⁻⁹ s; the ket is then −|n̂+⟩, which is the same ray</a:t>
            </a:r>
          </a:p>
        </p:txBody>
      </p:sp>
      <p:sp>
        <p:nvSpPr>
          <p:cNvPr id="35" name="text"/>
          <p:cNvSpPr txBox="1"/>
          <p:nvPr/>
        </p:nvSpPr>
        <p:spPr>
          <a:xfrm>
            <a:off x="812800" y="56051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candidate who recalls that a spinor needs a rotation through 4π to return to itself gives 5.00 × 10⁻⁹ s. After 2π the ket has only changed sign, a global phase, so the physical state has already returned. Using h in place of ℏ gives f₀ where ω₀ was asked for.</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spin stays in the +ℏ/2 eigenstate of n̂(t)⋅S, so ⟨S⟩ = (ℏ/2)n̂(t) keeps its length and its angle θ to the field while precessing about +z; ⟨S_x⟩ = (ℏ/2) sin θ cos(φ − ω₀t), so the coil records a sinusoidal voltage at f₀ = 400 MHz</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amplitude is proportional to sin θ: greatest for θ = π/2, a spin tipped into the xy-plane, and zero for θ = 0 or π, when the state is an eigenstate of H and nothing precesses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a signal whatever the pulse has done have not asked what precesses. When θ = 0 or π every expectation value is constant, and only the part of ⟨S⟩ transverse to the field induces a voltage.</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S_x] = −ω₀[S_z, S_x] = −iℏω₀S_y, so the Robertson relation gives ΔE ΔS_x ≥ (ℏω₀/2)|⟨S_y⟩|</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⟨S_x⟩ = (ℏ/2) sin θ cos(φ − ω₀t) and ⟨S_y⟩ = (ℏ/2) sin θ sin(φ − ω₀t), so d⟨S_x⟩/dt = (ℏω₀/2) sin θ sin(φ − ω₀t) = ω₀⟨S_y⟩</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ω₀|⟨S_y⟩| = |d⟨S_x⟩/dt| gives ΔE ΔS_x ≥ (ℏ/2)|d⟨S_x⟩/dt|: the energy spread limits how fast ⟨S_x⟩ can change</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try to treat time as an operator have nothing to put into the Robertson relation. The route is through [H, S_x]: by Ehrenfest's theorem ⟨[H, S_x]⟩ = −iℏ d⟨S_x⟩/dt, so a bound set by a commutator becomes a bound on a rate.</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UPV-12.07, UPV-13.04, UPV-13.07</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magnesium line at λ = 517.3 nm is the transition from the upper level 3s4s ³S₁ to the lower level 3s3p ³P₁. The source is placed in a uniform magnetic field B = 1.20 T, weak enough that LS coupling holds and each level shifts by ΔE = g_J μ_B B M_J, with g_J = 1 + [J(J + 1) + S(S + 1) − L(L + 1)]/[2J(J + 1)]. Use μ_B = 5.788 × 10⁻⁵ eV T⁻¹ and hc = 1239.8 eV nm. In the lower term, the ³P₁ and ³P₂ levels are 5.05 meV apart.</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Landé g factors of the upper and lower levels.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Justify</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that this line is an allowed electric-dipole transition.</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how many Zeeman components the line splits into, and the shift of each from the zero-field photon energy in units of μ_B B.</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wavelength separation between the two outermost components.</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field above which this anomalous Zeeman pattern gives way to the Paschen–Back regime, stating the criterion you 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³S₁ has L = 0, S = 1, J = 1: g = 1 + (2 + 2 − 0)/4 = 2</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³P₁ has L = 1, S = 1, J = 1: g = 1 + (2 + 2 − 2)/4 = 3/2</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superscript 3 as S = 3, rather than 2S + 1 = 3, gives meaningless g factors; so does using one electron's l in place of the term's total L.</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Justify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single electron jumps 4s → 3p with Δl = 1, so the configuration parity changes from even to odd, as the odd-parity dipole operator requires</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ΔS = 0, ΔL = 1 and ΔJ = 0 between two J = 1 levels are all allowed; the only forbidden ΔJ = 0 case is J = 0 → J = 0, which this is not</a:t>
            </a:r>
          </a:p>
        </p:txBody>
      </p:sp>
      <p:sp>
        <p:nvSpPr>
          <p:cNvPr id="26" name="text"/>
          <p:cNvSpPr txBox="1"/>
          <p:nvPr/>
        </p:nvSpPr>
        <p:spPr>
          <a:xfrm>
            <a:off x="812800" y="33108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quote ΔJ = ±1 alone would forbid this bright line; ΔJ = 0 is allowed except between two J = 0 levels.</a:t>
            </a:r>
          </a:p>
        </p:txBody>
      </p:sp>
      <p:sp>
        <p:nvSpPr>
          <p:cNvPr id="27" name="ms-ref"/>
          <p:cNvSpPr txBox="1"/>
          <p:nvPr/>
        </p:nvSpPr>
        <p:spPr>
          <a:xfrm>
            <a:off x="558800" y="36283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4 marks</a:t>
            </a:r>
          </a:p>
        </p:txBody>
      </p:sp>
      <p:sp>
        <p:nvSpPr>
          <p:cNvPr id="28" name="ms-objective"/>
          <p:cNvSpPr txBox="1"/>
          <p:nvPr/>
        </p:nvSpPr>
        <p:spPr>
          <a:xfrm>
            <a:off x="11400482" y="36283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3869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3869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photon energy shift = μ_B B(g_u M_u − g_l M_l) = μ_B B(2M_u − 1.5M_l), with ΔM = M_u − M_l = 0 or ±1, giving seven (M_u, M_l) pairs</a:t>
            </a:r>
          </a:p>
        </p:txBody>
      </p:sp>
      <p:sp>
        <p:nvSpPr>
          <p:cNvPr id="31" name="ms-tick"/>
          <p:cNvSpPr txBox="1"/>
          <p:nvPr/>
        </p:nvSpPr>
        <p:spPr>
          <a:xfrm>
            <a:off x="558800" y="41224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1224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M_u = 0 → M_l = 0 component vanishes because ΔJ = 0: its Clebsch–Gordan coefficient ⟨1 0; 1 0|1 0⟩ is zero (the 3j symbol with all projections zero vanishes when 1 + 1 + 1 is odd)</a:t>
            </a:r>
          </a:p>
        </p:txBody>
      </p:sp>
      <p:sp>
        <p:nvSpPr>
          <p:cNvPr id="33" name="ms-tick"/>
          <p:cNvSpPr txBox="1"/>
          <p:nvPr/>
        </p:nvSpPr>
        <p:spPr>
          <a:xfrm>
            <a:off x="558800" y="45656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656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six components remain</a:t>
            </a:r>
          </a:p>
        </p:txBody>
      </p:sp>
      <p:sp>
        <p:nvSpPr>
          <p:cNvPr id="35" name="ms-tick"/>
          <p:cNvSpPr txBox="1"/>
          <p:nvPr/>
        </p:nvSpPr>
        <p:spPr>
          <a:xfrm>
            <a:off x="558800" y="48190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8190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π components (ΔM = 0) are shifted by ±0.5μ_B B, and the σ components (ΔM = ±1) by ±1.5μ_B B and ±2.0μ_B B</a:t>
            </a:r>
          </a:p>
        </p:txBody>
      </p:sp>
      <p:sp>
        <p:nvSpPr>
          <p:cNvPr id="37" name="text"/>
          <p:cNvSpPr txBox="1"/>
          <p:nvPr/>
        </p:nvSpPr>
        <p:spPr>
          <a:xfrm>
            <a:off x="812800" y="51485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Most candidates count seven components. The missing central π component is the discriminating point: it follows from Wigner–Eckart geometry, not from an extra rule to memorise.</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outermost components are 4.0μ_B B apart: 4 × 5.788 × 10⁻⁵ eV T⁻¹ × 1.20 T = 2.78 × 10⁻⁴ eV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Δλ = λ²ΔE/(hc) = (517.3 nm)² × 2.78 × 10⁻⁴ eV/(1239.8 eV nm) = 0.0600 nm (60.0 pm)</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shift of one outer component, 2.0μ_B B, in place of the separation of the pair halves the answer.</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criterion: the magnetic energy μ_B B becomes comparable with the fine-structure interval of the ³P term, 5.05 meV, so that the field decouples L from S</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5.05 × 10⁻³ eV/5.788 × 10⁻⁵ eV T⁻¹ ≈ 90 T (of order 10² T), far above 1.20 T, which confirms that the weak-field treatment used here is valid</a:t>
            </a:r>
          </a:p>
        </p:txBody>
      </p:sp>
      <p:sp>
        <p:nvSpPr>
          <p:cNvPr id="26" name="text"/>
          <p:cNvSpPr txBox="1"/>
          <p:nvPr/>
        </p:nvSpPr>
        <p:spPr>
          <a:xfrm>
            <a:off x="812800" y="3500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estimate needs its criterion; a bare number earns nothing. Comparing μ_B B with the photon energy instead of the fine-structure interval gives a field about 500 times too large.</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55</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UPV-17.08, UPV-19.02, UPV-19.03, UPV-19.09</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π⁻ beam strikes a liquid-hydrogen target, and the reaction π⁻ + p → K⁰ + Λ⁰ is studied. The Λ⁰ then decays as Λ⁰ → p + π⁻ with mean lifetime 2.63 × 10⁻¹⁰ s. Rest energies: m_π c² = 139.57 MeV, m_p c² = 938.27 MeV, m_K c² = 497.61 MeV and m_Λ c² = 1115.68 MeV. The quark contents are K⁰ = ds̄ and Λ⁰ = uds, and a strange quark carries strangeness S = −1.</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total charge, baryon number and strangeness on each side of the production reaction, and state which interaction can mediate it.</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four-momentum conservation, an expression for the minimum laboratory energy E_π of the pion, with the target proton at rest, for which the reaction can occur.</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threshold kinetic energy and momentum of the pion.</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243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Σ⁰ baryon, also uds, decays as Σ⁰ → Λ⁰ + γ with mean lifetime 7.4 × 10⁻²⁰ s. Compare its lifetime with that of the Λ⁰, relating the difference to the interaction responsible for each decay.</a:t>
            </a:r>
          </a:p>
        </p:txBody>
      </p:sp>
      <p:sp>
        <p:nvSpPr>
          <p:cNvPr id="26" name="part-ref"/>
          <p:cNvSpPr txBox="1"/>
          <p:nvPr/>
        </p:nvSpPr>
        <p:spPr>
          <a:xfrm>
            <a:off x="558800" y="48602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48602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0965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momentum of the proton in the rest frame of the Λ⁰ for the decay Λ⁰ → p + π⁻.</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charge: −1 + 1 = 0 and 0 + 0 = 0; baryon number: 0 + 1 = 1 and 0 + 1 = 1; strangeness: 0 + 0 = 0 and (+1) + (−1) = 0</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all three balance, strangeness included, so the strong interaction can mediate the production</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Giving K⁰ strangeness −1 because it contains strangeness unbalances the ledger; its s̄ antiquark carries S = +1.</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invariant s = (P_π + P_p)⋅(P_π + P_p) is the same in every frame, and in the laboratory s = m_π²c⁴ + m_p²c⁴ + 2E_π m_p c²</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threshold the products are at rest in the centre-of-momentum frame, so s = (m_K + m_Λ)²c⁴</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equating the two: E_π = [(m_K + m_Λ)² − m_π² − m_p²]c²/(2m_p)</a:t>
            </a:r>
          </a:p>
        </p:txBody>
      </p:sp>
      <p:sp>
        <p:nvSpPr>
          <p:cNvPr id="28" name="text"/>
          <p:cNvSpPr txBox="1"/>
          <p:nvPr/>
        </p:nvSpPr>
        <p:spPr>
          <a:xfrm>
            <a:off x="812800" y="3564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Equating the pion's kinetic energy to the mass deficit, as if the products could be left at rest in the laboratory, ignores momentum conservation and underestimates the threshold kinetic energy by about 30 per cent.</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E_π = (1613.29² − 139.57² − 938.27²)/(2 × 938.27) MeV = 907.5 MeV, so the kinetic energy is E_π − m_π c² = 767.9 MeV</a:t>
            </a:r>
          </a:p>
        </p:txBody>
      </p:sp>
      <p:sp>
        <p:nvSpPr>
          <p:cNvPr id="33" name="ms-tick"/>
          <p:cNvSpPr txBox="1"/>
          <p:nvPr/>
        </p:nvSpPr>
        <p:spPr>
          <a:xfrm>
            <a:off x="558800" y="4540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p_π c = √(E_π² − m_π²c⁴) = 896.7 MeV, so p_π = 897 MeV/c</a:t>
            </a:r>
          </a:p>
        </p:txBody>
      </p:sp>
      <p:sp>
        <p:nvSpPr>
          <p:cNvPr id="35" name="text"/>
          <p:cNvSpPr txBox="1"/>
          <p:nvPr/>
        </p:nvSpPr>
        <p:spPr>
          <a:xfrm>
            <a:off x="812800" y="48704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Quoting E_π as the kinetic energy is the usual slip; the rest energy has to be removed.</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Λ⁰ → p + π⁻ changes strangeness from −1 to 0, which neither the strong nor the electromagnetic interaction allows, so it is a weak decay; Σ⁰ → Λ⁰ + γ conserves strangeness and emits a photon, so it is electromagnetic</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lifetimes differ by a factor 2.63 × 10⁻¹⁰ s/7.4 × 10⁻²⁰ s ≈ 4 × 10⁹; by the golden rule the width Γ = ℏ/τ scales as the square of the transition amplitude, so the ratio reflects how much weaker the weak amplitude is (phase space differs as well, but cannot account for nine orders of magnitude)</a:t>
            </a:r>
          </a:p>
        </p:txBody>
      </p:sp>
      <p:sp>
        <p:nvSpPr>
          <p:cNvPr id="19" name="text"/>
          <p:cNvSpPr txBox="1"/>
          <p:nvPr/>
        </p:nvSpPr>
        <p:spPr>
          <a:xfrm>
            <a:off x="812800" y="27393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Saying only that weak decays are slow earns nothing; the mark is for the strangeness change that closes the faster routes.</a:t>
            </a:r>
          </a:p>
        </p:txBody>
      </p:sp>
      <p:sp>
        <p:nvSpPr>
          <p:cNvPr id="20" name="ms-ref"/>
          <p:cNvSpPr txBox="1"/>
          <p:nvPr/>
        </p:nvSpPr>
        <p:spPr>
          <a:xfrm>
            <a:off x="558800" y="30568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3 marks</a:t>
            </a:r>
          </a:p>
        </p:txBody>
      </p:sp>
      <p:sp>
        <p:nvSpPr>
          <p:cNvPr id="21" name="ms-objective"/>
          <p:cNvSpPr txBox="1"/>
          <p:nvPr/>
        </p:nvSpPr>
        <p:spPr>
          <a:xfrm>
            <a:off x="11400482" y="30568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975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975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momentum conservation makes the two momenta equal and opposite, of magnitude p*, and energy conservation gives √(p*²c² + m_p²c⁴) + √(p*²c² + m_π²c⁴) = m_Λ c²</a:t>
            </a:r>
          </a:p>
        </p:txBody>
      </p:sp>
      <p:sp>
        <p:nvSpPr>
          <p:cNvPr id="24" name="ms-tick"/>
          <p:cNvSpPr txBox="1"/>
          <p:nvPr/>
        </p:nvSpPr>
        <p:spPr>
          <a:xfrm>
            <a:off x="558800" y="3740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40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solving: p*c = √([m_Λ² − (m_p + m_π)²][m_Λ² − (m_p − m_π)²]) c²/(2m_Λ)</a:t>
            </a:r>
          </a:p>
        </p:txBody>
      </p:sp>
      <p:sp>
        <p:nvSpPr>
          <p:cNvPr id="26" name="ms-tick"/>
          <p:cNvSpPr txBox="1"/>
          <p:nvPr/>
        </p:nvSpPr>
        <p:spPr>
          <a:xfrm>
            <a:off x="558800" y="39941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941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100.6 MeV/c; the proton's kinetic energy is then 5.4 MeV and the pion's 32.5 MeV, sharing Q = 37.8 MeV</a:t>
            </a:r>
          </a:p>
        </p:txBody>
      </p:sp>
      <p:sp>
        <p:nvSpPr>
          <p:cNvPr id="28" name="text"/>
          <p:cNvSpPr txBox="1"/>
          <p:nvPr/>
        </p:nvSpPr>
        <p:spPr>
          <a:xfrm>
            <a:off x="812800" y="43237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Treating the proton non-relativistically is harmless, but the pion's kinetic energy is almost a quarter of its rest energy: an all-non-relativistic solution gives 96 MeV/c, wrong in the second significant figure.</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UPV-20.03, UPV-20.05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source sends one qubit of each pair to Alice and the other to Bob, in the state |Φ⁺⟩ = (|00⟩ + |11⟩)/√2. Alice measures the observable A(a) = cos a Z + sin a X on her qubit and Bob measures B(b) = cos b Z + sin b X on his, each with outcomes ±1, where X and Z are Pauli matrices. The correlation is E(a, b) = ⟨Φ⁺|A(a) ⊗ B(b)|Φ⁺⟩, and the CHSH combination is S = E(a, b) + E(a, b′) + E(a′, b) − E(a′, b′). Every local hidden-variable model obeys |S| ≤ 2.</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E(a, b) = cos(a − b).</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S for the settings a = 0, a′ = π/2, b = π/4 and b′ = −π/4.</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Noise in the source replaces |Φ⁺⟩⟨Φ⁺| by the density operator ρ = p|Φ⁺⟩⟨Φ⁺| + (1 − p)I/4, with 0 ≤ p ≤ 1. Determine S for the same settings as a function of p, and the range of p for which these settings show a violation.</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An experiment using these settings reports S = 2.38 ± 0.05. Evaluate what this result establishes and what it does not.</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expands A ⊗ B = cos a cos b Z⊗Z + cos a sin b Z⊗X + sin a cos b X⊗Z + sin a sin b X⊗X</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Z⊗Z and X⊗X leave |Φ⁺⟩ unchanged, so ⟨Z⊗Z⟩ = ⟨X⊗X⟩ = 1, while Z⊗X and X⊗Z map |Φ⁺⟩ to ±(|01⟩ − |10⟩)/√2, which is orthogonal to it, so those expectation values are 0</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 b) = cos a cos b + sin a sin b = cos(a − b)</a:t>
            </a:r>
          </a:p>
        </p:txBody>
      </p:sp>
      <p:sp>
        <p:nvSpPr>
          <p:cNvPr id="21" name="text"/>
          <p:cNvSpPr txBox="1"/>
          <p:nvPr/>
        </p:nvSpPr>
        <p:spPr>
          <a:xfrm>
            <a:off x="812800" y="26130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Each qubit on its own is maximally mixed, so ⟨A⟩ = ⟨B⟩ = 0. Candidates who factorise E as ⟨A⟩⟨B⟩ get zero and have assumed away the correlation the question is about.</a:t>
            </a:r>
          </a:p>
        </p:txBody>
      </p:sp>
      <p:sp>
        <p:nvSpPr>
          <p:cNvPr id="22" name="ms-ref"/>
          <p:cNvSpPr txBox="1"/>
          <p:nvPr/>
        </p:nvSpPr>
        <p:spPr>
          <a:xfrm>
            <a:off x="558800" y="29305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3" name="ms-objective"/>
          <p:cNvSpPr txBox="1"/>
          <p:nvPr/>
        </p:nvSpPr>
        <p:spPr>
          <a:xfrm>
            <a:off x="11400482" y="29305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E(0, π/4) = E(0, −π/4) = E(π/2, π/4) = cos(π/4) = 0.707 and E(π/2, −π/4) = cos(3π/4) = −0.707</a:t>
            </a:r>
          </a:p>
        </p:txBody>
      </p:sp>
      <p:sp>
        <p:nvSpPr>
          <p:cNvPr id="26" name="ms-tick"/>
          <p:cNvSpPr txBox="1"/>
          <p:nvPr/>
        </p:nvSpPr>
        <p:spPr>
          <a:xfrm>
            <a:off x="558800" y="34245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3 × 0.707 + 0.707 = 2√2 = 2.83, above the local bound of 2</a:t>
            </a:r>
          </a:p>
        </p:txBody>
      </p:sp>
      <p:sp>
        <p:nvSpPr>
          <p:cNvPr id="28" name="text"/>
          <p:cNvSpPr txBox="1"/>
          <p:nvPr/>
        </p:nvSpPr>
        <p:spPr>
          <a:xfrm>
            <a:off x="812800" y="37541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minus sign on the fourth term is where the violation comes from; dropping it gives S = 1.41.</a:t>
            </a:r>
          </a:p>
        </p:txBody>
      </p:sp>
      <p:sp>
        <p:nvSpPr>
          <p:cNvPr id="29" name="ms-ref"/>
          <p:cNvSpPr txBox="1"/>
          <p:nvPr/>
        </p:nvSpPr>
        <p:spPr>
          <a:xfrm>
            <a:off x="558800" y="40716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30" name="ms-objective"/>
          <p:cNvSpPr txBox="1"/>
          <p:nvPr/>
        </p:nvSpPr>
        <p:spPr>
          <a:xfrm>
            <a:off x="11400482" y="40716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3122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3122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E_ρ(a, b) = Tr[ρ A ⊗ B] = p cos(a − b) + (1 − p)Tr(A)Tr(B)/4</a:t>
            </a:r>
          </a:p>
        </p:txBody>
      </p:sp>
      <p:sp>
        <p:nvSpPr>
          <p:cNvPr id="33" name="ms-tick"/>
          <p:cNvSpPr txBox="1"/>
          <p:nvPr/>
        </p:nvSpPr>
        <p:spPr>
          <a:xfrm>
            <a:off x="558800" y="45656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656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and B are traceless, so the noise term vanishes and S = 2√2 p</a:t>
            </a:r>
          </a:p>
        </p:txBody>
      </p:sp>
      <p:sp>
        <p:nvSpPr>
          <p:cNvPr id="35" name="ms-tick"/>
          <p:cNvSpPr txBox="1"/>
          <p:nvPr/>
        </p:nvSpPr>
        <p:spPr>
          <a:xfrm>
            <a:off x="558800" y="48190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8190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violation needs 2√2 p &gt; 2, so p &gt; 1/√2 = 0.707</a:t>
            </a:r>
          </a:p>
        </p:txBody>
      </p:sp>
      <p:sp>
        <p:nvSpPr>
          <p:cNvPr id="37" name="text"/>
          <p:cNvSpPr txBox="1"/>
          <p:nvPr/>
        </p:nvSpPr>
        <p:spPr>
          <a:xfrm>
            <a:off x="812800" y="51485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give the white-noise part a correlation of its own, often ±1/4, have forgotten that every Pauli combination here is traceless.</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exceeds 2 by (2.38 − 2)/0.05 = 7.6 standard uncertainties, so the correlations are incompatible with every local hidden-variable model under the test's assumptions; in the noise model it implies p = 2.38/2.83 = 0.84, above the threshold of 0.707</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 excludes local hidden variables only if the loopholes are closed (settings chosen at spacelike separation, and detection efficient enough that the recorded pairs are not a biased sample), and it neither proves that exactly |Φ⁺⟩ was prepared nor allows any signal to pass between Alice and Bob</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strong answer states the size of the violation in standard uncertainties and names the assumptions it rests on; the bare claim that quantum mechanics is proved earns neither mark.</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UPV-15.02, UPV-15.07, UPV-15.09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radiopharmacy confirms the identity of a batch of fluorine-18 by measuring its half-life. A sample is placed in a well counter and the counts in 100 s are recorded at intervals; t is the time at the middle of each 100 s count, measured from the middle of the first. With no sample present, the counter records 1200 counts in 1000 s. The site's quality-control rule accepts the batch if the measured half-life lies between 105 min and 115 min. The accepted half-life of fluorine-18 is 109.8 min.</a:t>
            </a:r>
          </a:p>
        </p:txBody>
      </p:sp>
      <p:sp>
        <p:nvSpPr>
          <p:cNvPr id="14" name="text"/>
          <p:cNvSpPr txBox="1"/>
          <p:nvPr/>
        </p:nvSpPr>
        <p:spPr>
          <a:xfrm>
            <a:off x="558800" y="238252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Gross counts recorded in 100 s intervals</a:t>
            </a:r>
          </a:p>
        </p:txBody>
      </p:sp>
      <p:graphicFrame>
        <p:nvGraphicFramePr>
          <p:cNvPr id="15" name="readings"/>
          <p:cNvGraphicFramePr>
            <a:graphicFrameLocks noGrp="1"/>
          </p:cNvGraphicFramePr>
          <p:nvPr/>
        </p:nvGraphicFramePr>
        <p:xfrm>
          <a:off x="558800" y="2611120"/>
          <a:ext cx="11074400" cy="2336800"/>
        </p:xfrm>
        <a:graphic>
          <a:graphicData uri="http://schemas.openxmlformats.org/drawingml/2006/table">
            <a:tbl>
              <a:tblPr firstRow="1"/>
              <a:tblGrid>
                <a:gridCol w="5537200"/>
                <a:gridCol w="5537200"/>
              </a:tblGrid>
              <a:tr h="292100">
                <a:tc>
                  <a:txBody>
                    <a:bodyPr/>
                    <a:lstStyle/>
                    <a:p>
                      <a:pPr marL="0" indent="0" algn="l">
                        <a:lnSpc>
                          <a:spcPct val="100000"/>
                        </a:lnSpc>
                        <a:buNone/>
                      </a:pPr>
                      <a:r>
                        <a:rPr lang="en-GB" sz="1000" b="1" i="0" dirty="0">
                          <a:solidFill>
                            <a:srgbClr val="F3EFDF"/>
                          </a:solidFill>
                          <a:latin typeface="Arial"/>
                          <a:cs typeface="Arial"/>
                        </a:rPr>
                        <a:t>t / min</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Gross counts in 100 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48252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32822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22668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15665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10629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7284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5123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5125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7" name="part-marks"/>
          <p:cNvSpPr txBox="1"/>
          <p:nvPr/>
        </p:nvSpPr>
        <p:spPr>
          <a:xfrm>
            <a:off x="11009102" y="5125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361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background must be subtracted from each reading before logarithms are taken, and why the uncertainty in the background itself can be neglected here.</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55</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decay constant λ from the data, using either a straight-line fit of ln(net counts) against t or two well-separated readings.</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half-life and the mean lifetime.</a:t>
            </a:r>
          </a:p>
        </p:txBody>
      </p:sp>
      <p:sp>
        <p:nvSpPr>
          <p:cNvPr id="19" name="part-ref"/>
          <p:cNvSpPr txBox="1"/>
          <p:nvPr/>
        </p:nvSpPr>
        <p:spPr>
          <a:xfrm>
            <a:off x="558800" y="24942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20" name="part-marks"/>
          <p:cNvSpPr txBox="1"/>
          <p:nvPr/>
        </p:nvSpPr>
        <p:spPr>
          <a:xfrm>
            <a:off x="11009102" y="24942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27305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uncertainty in λ that arises from counting statistics, assuming each reading is Poisson-distributed and using the two readings from part (b).</a:t>
            </a:r>
          </a:p>
        </p:txBody>
      </p:sp>
      <p:sp>
        <p:nvSpPr>
          <p:cNvPr id="22" name="part-ref"/>
          <p:cNvSpPr txBox="1"/>
          <p:nvPr/>
        </p:nvSpPr>
        <p:spPr>
          <a:xfrm>
            <a:off x="558800" y="32664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3" name="part-marks"/>
          <p:cNvSpPr txBox="1"/>
          <p:nvPr/>
        </p:nvSpPr>
        <p:spPr>
          <a:xfrm>
            <a:off x="11009102" y="32664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5026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 batch passes the quality-control rule, and whether the data show any sign of a longer-lived radionuclidic impurity.</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55</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background adds a constant 120 counts per 100 s to an exponential, so ln(gross counts) is not linear in t: the late readings sit above the straight line and a fit would give too small a λ, that is, too long a half-life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background uncertainty is √1200/10 ≈ 3.5 counts per 100 s, which shifts ln(net counts) by at most 3.5/5003 ≈ 7 × 10⁻⁴ at t = 360 min, far below that reading's own Poisson uncertainty of about 0.014</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background, or subtracting it only after fitting ln(gross counts), is the commonest procedural error in decay counting; it bends the late-time data upward and mimics a long-lived impurity.</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subtracts 120 from each reading, for example net counts 48132 at t = 0 and 5003 at t = 360 min, giving ln(net counts) = 10.782 and 8.518</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(8.518 − 10.782)/(360 min) = −6.29 × 10⁻³ min⁻¹ (a least-squares fit to all seven points gives −6.30 × 10⁻³ min⁻¹)</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 6.3 × 10⁻³ min⁻¹ = 1.05 × 10⁻⁴ s⁻¹; accept values from 6.27 × 10⁻³ to 6.33 × 10⁻³ min⁻¹</a:t>
            </a:r>
          </a:p>
        </p:txBody>
      </p:sp>
      <p:sp>
        <p:nvSpPr>
          <p:cNvPr id="28" name="text"/>
          <p:cNvSpPr txBox="1"/>
          <p:nvPr/>
        </p:nvSpPr>
        <p:spPr>
          <a:xfrm>
            <a:off x="812800" y="41090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log₁₀ and reading its gradient as λ gives a value 2.30 times too small; only the natural logarithm has gradient −λ.</a:t>
            </a:r>
          </a:p>
        </p:txBody>
      </p:sp>
      <p:sp>
        <p:nvSpPr>
          <p:cNvPr id="29" name="ms-ref"/>
          <p:cNvSpPr txBox="1"/>
          <p:nvPr/>
        </p:nvSpPr>
        <p:spPr>
          <a:xfrm>
            <a:off x="558800" y="44265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4265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667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67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T½ = ln 2/λ = 0.6931/(6.29 × 10⁻³ min⁻¹) = 110 min (110.2 min from the two end readings, 109.9 min from the least-squares fit)</a:t>
            </a:r>
          </a:p>
        </p:txBody>
      </p:sp>
      <p:sp>
        <p:nvSpPr>
          <p:cNvPr id="33" name="ms-tick"/>
          <p:cNvSpPr txBox="1"/>
          <p:nvPr/>
        </p:nvSpPr>
        <p:spPr>
          <a:xfrm>
            <a:off x="558800" y="4920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920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τ = 1/λ = 159 min</a:t>
            </a:r>
          </a:p>
        </p:txBody>
      </p:sp>
      <p:sp>
        <p:nvSpPr>
          <p:cNvPr id="35" name="text"/>
          <p:cNvSpPr txBox="1"/>
          <p:nvPr/>
        </p:nvSpPr>
        <p:spPr>
          <a:xfrm>
            <a:off x="812800" y="52501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τ and T½ differ by the factor ln 2. Quoting 1/λ = 159 min as the half-life would reject a batch that is in fact fluorine-18.</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σ[ln(net counts)] = √(gross counts)/(net counts): √48252/48132 = 0.0046 at t = 0 and √5123/5003 = 0.0143 at t = 360 min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δλ ≈ √(0.0046² + 0.0143²)/(360 min) = 4.2 × 10⁻⁵ min⁻¹, a fractional uncertainty of 0.7 per cent</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δT½ = T½ δλ/λ ≈ 0.7 min, so T½ = 110.2 ± 0.7 min (a weighted fit to all seven readings narrows this to about ±0.5 min)</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Taking the uncertainty in ln N to be √N rather than √N/N makes λ look unmeasurable; using √(net) in place of √(gross) is only a minor slip here.</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2981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T½ = 110.2 ± 0.7 min lies inside 105 min to 115 min and agrees with the accepted 109.8 min to within about 0.6 standard uncertainties, so the batch passes</a:t>
            </a:r>
          </a:p>
        </p:txBody>
      </p:sp>
      <p:sp>
        <p:nvSpPr>
          <p:cNvPr id="26" name="ms-tick"/>
          <p:cNvSpPr txBox="1"/>
          <p:nvPr/>
        </p:nvSpPr>
        <p:spPr>
          <a:xfrm>
            <a:off x="558800" y="34245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intermediate readings lie on both sides of a least-squares line, each within about one Poisson standard uncertainty (within two of the line through the end readings), with no systematic upward curvature at late times; a longer-lived impurity would lift the late readings above the line, so none is detectable above a few per cent of the count rate at 360 min</a:t>
            </a:r>
          </a:p>
        </p:txBody>
      </p:sp>
      <p:sp>
        <p:nvSpPr>
          <p:cNvPr id="28" name="text"/>
          <p:cNvSpPr txBox="1"/>
          <p:nvPr/>
        </p:nvSpPr>
        <p:spPr>
          <a:xfrm>
            <a:off x="812800" y="41338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Concluding that the data fit a straight line, without saying what an impurity would do to that line, is description rather than evaluation.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UPV-14.04, UPV-16.06</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deuterium–tritium plasma the reaction ²H + ³H → ⁴He + n releases the energy that fusion devices aim to harvest. Atomic masses: m(²H) = 2.014102 u, m(³H) = 3.016049 u and m(⁴He) = 4.002603 u; the neutron mass is 1.008665 u; 1 u = 931.494 MeV/c². For a Maxwellian plasma at temperature T, the non-resonant reaction rate per pair of nuclei is ⟨σv⟩ ∝ ∫₀^∞ S(E) exp[−E/(kT) − √(E_G/E)] dE, where E is the centre-of-mass energy, S(E) varies slowly with E, e^(−E/kT) is the Maxwell–Boltzmann factor and e^(−√(E_G/E)) is the probability of tunnelling through the Coulomb barrier. For D–T the Gamow energy is E_G = 2μc²(παZ₁Z₂)² = 1182 keV.</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Q value of the reaction.</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Sketch</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On one set of axes against E, sketch the Maxwell–Boltzmann factor, the tunnelling factor and their product, marking the energy E₀ at which the product peaks.</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3942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rate integral given in the stem, derive an expression for E₀ in terms of E_G and kT by maximising the exponent of its integrand.</a:t>
            </a:r>
          </a:p>
        </p:txBody>
      </p:sp>
      <p:sp>
        <p:nvSpPr>
          <p:cNvPr id="23" name="part-ref"/>
          <p:cNvSpPr txBox="1"/>
          <p:nvPr/>
        </p:nvSpPr>
        <p:spPr>
          <a:xfrm>
            <a:off x="558800" y="49301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Show that</a:t>
            </a:r>
          </a:p>
        </p:txBody>
      </p:sp>
      <p:sp>
        <p:nvSpPr>
          <p:cNvPr id="24" name="part-marks"/>
          <p:cNvSpPr txBox="1"/>
          <p:nvPr/>
        </p:nvSpPr>
        <p:spPr>
          <a:xfrm>
            <a:off x="11009102" y="49301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1663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expanding the exponent to second order about E₀, show that the integrand is approximately proportional to exp[−(E − E₀)²/(Δ/2)²] with Δ = 4√(E₀kT/3).</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E₀ and Δ for kT = 10.0 keV, and comment on how sharply the Gaussian form localises the reacting energies at this temperature.</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Evaluate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Coulomb barrier between a deuteron and a triton at nuclear contact is about 0.44 MeV. A student argues that since kT = 10.0 keV is some 44 times smaller, fusion in this plasma must be negligible. Evaluate this argument.</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55</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Δm = 2.014102 u + 3.016049 u − 4.002603 u − 1.008665 u = 0.018883 u, where atomic masses may be used because the two electrons on the left are matched by the two in ⁴He</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 = 0.018883 u × 931.494 MeV/u = 17.59 MeV</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Mixing atomic and nuclear masses, for instance subtracting 2mₑ from ⁴He alone, leaves two electron masses unbalanced, an error of 1.022 MeV, about 6 per cent of Q and far larger than the data's precision.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Sketch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Maxwell–Boltzmann factor falls monotonically from 1 at E = 0, and the tunnelling factor rises monotonically from 0 at E = 0, very flat near the origin, towards 1 at large E</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their product, drawn on an expanded vertical scale and labelled as such, is a single peak at E₀, several times kT, and is smaller than both factors at every energy</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Placing the peak near kT, where the Maxwellian itself is largest (kT/2 for the energy distribution, kT for its flux-weighted form), misses the whole construction: the tunnelling factor pulls the reacting nuclei far into the tail.</a:t>
            </a:r>
          </a:p>
        </p:txBody>
      </p:sp>
      <p:sp>
        <p:nvSpPr>
          <p:cNvPr id="27" name="ms-ref"/>
          <p:cNvSpPr txBox="1"/>
          <p:nvPr/>
        </p:nvSpPr>
        <p:spPr>
          <a:xfrm>
            <a:off x="558800" y="45281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28" name="ms-objective"/>
          <p:cNvSpPr txBox="1"/>
          <p:nvPr/>
        </p:nvSpPr>
        <p:spPr>
          <a:xfrm>
            <a:off x="11400482" y="45281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768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768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f(E) = −E/(kT) − E_G^(1/2)E^(−1/2), since S(E) varies slowly and the exponential fixes where the integrand peaks</a:t>
            </a:r>
          </a:p>
        </p:txBody>
      </p:sp>
      <p:sp>
        <p:nvSpPr>
          <p:cNvPr id="31" name="ms-tick"/>
          <p:cNvSpPr txBox="1"/>
          <p:nvPr/>
        </p:nvSpPr>
        <p:spPr>
          <a:xfrm>
            <a:off x="558800" y="5022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022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df/dE = −1/(kT) + ½E_G^(1/2)E^(−3/2) = 0</a:t>
            </a:r>
          </a:p>
        </p:txBody>
      </p:sp>
      <p:sp>
        <p:nvSpPr>
          <p:cNvPr id="33" name="ms-tick"/>
          <p:cNvSpPr txBox="1"/>
          <p:nvPr/>
        </p:nvSpPr>
        <p:spPr>
          <a:xfrm>
            <a:off x="558800" y="52755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2755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E₀^(3/2) = ½E_G^(1/2)kT, so E₀ = [E_G(kT)²/4]^(1/3)</a:t>
            </a:r>
          </a:p>
        </p:txBody>
      </p:sp>
      <p:sp>
        <p:nvSpPr>
          <p:cNvPr id="35" name="text"/>
          <p:cNvSpPr txBox="1"/>
          <p:nvPr/>
        </p:nvSpPr>
        <p:spPr>
          <a:xfrm>
            <a:off x="812800" y="56051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Differentiating E^(−1/2) as −½E^(1/2), raising the power instead of lowering it, gives E₀ = 4/[E_G(kT)²], which falls as T rises and is not even an energy; checking that E₀ grows with temperature and has the dimensions of energy catches it.</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f″(E) = −¾E_G^(1/2)E^(−5/2), and the stationary condition gives E_G^(1/2) = 2E₀^(3/2)/(kT), so f″(E₀) = −3/(2E₀kT)</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f(E) ≈ f(E₀) + ½f″(E₀)(E − E₀)² = f(E₀) − 3(E − E₀)²/(4E₀kT), the first-order term vanishing at the maximum</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matching 3/(4E₀kT) = 1/(Δ/2)² gives (Δ/2)² = 4E₀kT/3, so Δ = 4√(E₀kT/3)</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evaluate f″ without eliminating E_G through the stationary condition usually reach a correct but unrecognisable expression and cannot finish.</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3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E₀ = [1182 keV × (10.0 keV)²/4]^(1/3) = 30.9 keV, about 3.1kT</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 = 4√(30.9 keV × 10.0 keV/3) = 40.6 keV</a:t>
            </a:r>
          </a:p>
        </p:txBody>
      </p:sp>
      <p:sp>
        <p:nvSpPr>
          <p:cNvPr id="28" name="ms-tick"/>
          <p:cNvSpPr txBox="1"/>
          <p:nvPr/>
        </p:nvSpPr>
        <p:spPr>
          <a:xfrm>
            <a:off x="558800" y="34880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 ≈ 1.3E₀, so the window is broad rather than sharp and noticeably asymmetric, extending further above E₀ than below it: the Gaussian gives the position and width of the window but not its exact shape (a numerical integration shows the Gaussian estimate of the integral is about 4 per cent low)</a:t>
            </a:r>
          </a:p>
        </p:txBody>
      </p:sp>
      <p:sp>
        <p:nvSpPr>
          <p:cNvPr id="30" name="text"/>
          <p:cNvSpPr txBox="1"/>
          <p:nvPr/>
        </p:nvSpPr>
        <p:spPr>
          <a:xfrm>
            <a:off x="812800" y="41973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Laplace's method is exact only in the limit of a peak narrow compared with its position; at D–T temperatures Δ is comparable with E₀, and candidates who never compare the two have not checked the approximation they have just made.</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55</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barrier height is not a threshold: nuclei tunnel through it, and at E₀ the tunnelling factor is e^(−√(1182/30.9)) = e^(−6.18) ≈ 2 × 10⁻³, small but far from zero</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rate is set where this factor overlaps the Maxwellian tail (about 10 per cent of nuclei have E &gt; E₀ ≈ 3kT), so the reaction proceeds at an appreciable rate; the student's argument holds only classically, where no pair below 0.44 MeV could react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argument Gamow's factor answers. A candidate who agrees with the student has treated the barrier classically straight after deriving a formula that contains the tunnelling probability.</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49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UPV-18.04, UPV-18.05</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electroweak model the Higgs field is a complex doublet φ with hypercharge ½ and potential V(φ) = −μ²φ†φ + λ(φ†φ)², with μ² &gt; 0 and λ &gt; 0. Its covariant derivative is D_μ = ∂_μ − ig(σ^a/2)W^a_μ − i(g′/2)B_μ, summed over a = 1, 2, 3, where σ^a are the Pauli matrices, and the Lagrangian contains (D_μφ)†(D^μφ) − V(φ). In unitary gauge the vacuum is φ₀ = (0, v/√2)ᵀ. A real vector field V_μ of mass M contributes ½M²V_μV^μ to the Lagrangian, and the charged fields W^± = (W¹ ∓ iW²)/√2 of mass M_W contribute M_W²W⁺_μW^−μ. Take g = 0.652, g′ = 0.357, v = 246 GeV and λ = 0.129.</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vacuum value v in terms of μ and λ. Then, writing φ = (0, (v + h)/√2)ᵀ, derive the mass M_H of the physical scalar h.</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State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how many real field components the doublet has, how many generators of SU(2)_L × U(1)_Y the vacuum breaks, and what becomes of the corresponding field components.</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kinetic term evaluated on φ₀ gives M_W = gv/2, and that the neutral fields acquire the mass-squared matrix M² = (v²/4)(g², −gg′; −gg′, g′²) in the basis (W³, B), with rows separated by semicolons.</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eigenvalues and normalised eigenvectors of M², identify the photon and the Z boson, and express the Weinberg angle θ_W and the ratio M_W/M_Z in terms of g and g′.</a:t>
            </a:r>
          </a:p>
        </p:txBody>
      </p:sp>
      <p:sp>
        <p:nvSpPr>
          <p:cNvPr id="26" name="part-ref"/>
          <p:cNvSpPr txBox="1"/>
          <p:nvPr/>
        </p:nvSpPr>
        <p:spPr>
          <a:xfrm>
            <a:off x="558800" y="54876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54876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7238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M_W, M_Z, sin²θ_W and M_H.</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50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measured values are M_W = 80.37 GeV, M_Z = 91.19 GeV and M_H = 125.1 GeV. Evaluate which of your results are genuine predictions of the model and which only return the numbers put in.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51 / 55</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ρ = φ†φ, dV/dρ = −μ² + 2λρ = 0 gives ρ = μ²/(2λ) = v²/2, so v = μ/√λ</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φ†φ = (v + h)²/2 gives V = −½μ²(v + h)² + ¼λ(v + h)⁴, whose h² coefficient is −½μ² + (3/2)λv² = λv²</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matching λv²h² to ½M_H²h² gives M_H = √(2λ) v = √2 μ</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mass from the h² coefficient without the ½ in ½M_H²h² gives M_H = √λ v, too small by √2.</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State — 2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four real components; the vacuum is left invariant only by the U(1) generated by the charge Q = T₃ + Y, so 4 − 1 = 3 generators are broken</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three would-be Goldstone modes become the longitudinal polarisations of W⁺, W⁻ and Z, leaving one physical scalar, the Higgs boson h</a:t>
            </a:r>
          </a:p>
        </p:txBody>
      </p:sp>
      <p:sp>
        <p:nvSpPr>
          <p:cNvPr id="28" name="text"/>
          <p:cNvSpPr txBox="1"/>
          <p:nvPr/>
        </p:nvSpPr>
        <p:spPr>
          <a:xfrm>
            <a:off x="812800" y="35642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count four Goldstone bosons miss that one generator combination annihilates the vacuum, which is exactly why the photon stays massless.</a:t>
            </a:r>
          </a:p>
        </p:txBody>
      </p:sp>
      <p:sp>
        <p:nvSpPr>
          <p:cNvPr id="29" name="ms-ref"/>
          <p:cNvSpPr txBox="1"/>
          <p:nvPr/>
        </p:nvSpPr>
        <p:spPr>
          <a:xfrm>
            <a:off x="558800" y="38817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4 marks</a:t>
            </a:r>
          </a:p>
        </p:txBody>
      </p:sp>
      <p:sp>
        <p:nvSpPr>
          <p:cNvPr id="30" name="ms-objective"/>
          <p:cNvSpPr txBox="1"/>
          <p:nvPr/>
        </p:nvSpPr>
        <p:spPr>
          <a:xfrm>
            <a:off x="11400482" y="38817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1224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1224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gauge-field matrix is ½(gW³ + g′B, g(W¹ − iW²); g(W¹ + iW²), −gW³ + g′B), so D_μφ₀ = −(i/2)(v/√2)(g(W¹ − iW²), −gW³ + g′B)ᵀ</a:t>
            </a:r>
          </a:p>
        </p:txBody>
      </p:sp>
      <p:sp>
        <p:nvSpPr>
          <p:cNvPr id="33" name="ms-tick"/>
          <p:cNvSpPr txBox="1"/>
          <p:nvPr/>
        </p:nvSpPr>
        <p:spPr>
          <a:xfrm>
            <a:off x="558800" y="4375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375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(D_μφ₀)†(D^μφ₀) = (v²/8)[g²(W¹W¹ + W²W²) + (gW³ − g′B)²]</a:t>
            </a:r>
          </a:p>
        </p:txBody>
      </p:sp>
      <p:sp>
        <p:nvSpPr>
          <p:cNvPr id="35" name="ms-tick"/>
          <p:cNvSpPr txBox="1"/>
          <p:nvPr/>
        </p:nvSpPr>
        <p:spPr>
          <a:xfrm>
            <a:off x="558800" y="46291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6291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W¹W¹ + W²W² = 2W⁺W⁻, so the charged term is (g²v²/4)W⁺W⁻ and M_W = gv/2</a:t>
            </a:r>
          </a:p>
        </p:txBody>
      </p:sp>
      <p:sp>
        <p:nvSpPr>
          <p:cNvPr id="37" name="ms-tick"/>
          <p:cNvSpPr txBox="1"/>
          <p:nvPr/>
        </p:nvSpPr>
        <p:spPr>
          <a:xfrm>
            <a:off x="558800" y="48825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48825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(v²/8)(gW³ − g′B)² = ½(W³, B)M²(W³, B)ᵀ with M² = (v²/4)(g², −gg′; −gg′, g′²)</a:t>
            </a:r>
          </a:p>
        </p:txBody>
      </p:sp>
      <p:sp>
        <p:nvSpPr>
          <p:cNvPr id="39" name="text"/>
          <p:cNvSpPr txBox="1"/>
          <p:nvPr/>
        </p:nvSpPr>
        <p:spPr>
          <a:xfrm>
            <a:off x="812800" y="52120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factor ½ that separates a real field's mass term from a complex field's is where most attempts go wrong; tracking it separately for W^± and for the neutral pair is what earns the last two marks.</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55</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det M² = (v²/4)²(g²g′² − g²g′²) = 0, so one eigenvalue is zero; its normalised eigenvector is the massless photon A = (g′W³ + gB)/√(g² + g′²)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other eigenvalue equals the trace, M_Z² = (v²/4)(g² + g′²), with normalised eigenvector the Z boson, Z = (gW³ − g′B)/√(g² + g′²)</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writing Z = cos θ_W W³ − sin θ_W B gives tan θ_W = g′/g, and M_W/M_Z = g/√(g² + g′²) = cos θ_W</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Noticing the zero determinant finishes the diagonalisation in two lines; brute-force diagonalisation takes longer and often loses the normalisation of the eigenvectors.</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M_W = 0.652 × 246 GeV/2 = 80.2 GeV and M_Z = (246 GeV/2)√(0.652² + 0.357²) = 91.4 GeV</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sin²θ_W = g′²/(g² + g′²) = 0.231 and M_H = √(2 × 0.129) × 246 GeV = 125 GeV</a:t>
            </a:r>
          </a:p>
        </p:txBody>
      </p:sp>
      <p:sp>
        <p:nvSpPr>
          <p:cNvPr id="28" name="text"/>
          <p:cNvSpPr txBox="1"/>
          <p:nvPr/>
        </p:nvSpPr>
        <p:spPr>
          <a:xfrm>
            <a:off x="812800" y="35642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Taking sin θ_W = g′/g confuses the sine with the tangent and gives sin²θ_W = 0.30 instead of 0.231.</a:t>
            </a:r>
          </a:p>
        </p:txBody>
      </p:sp>
      <p:sp>
        <p:nvSpPr>
          <p:cNvPr id="29" name="ms-ref"/>
          <p:cNvSpPr txBox="1"/>
          <p:nvPr/>
        </p:nvSpPr>
        <p:spPr>
          <a:xfrm>
            <a:off x="558800" y="38817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Evaluate — 2 marks</a:t>
            </a:r>
          </a:p>
        </p:txBody>
      </p:sp>
      <p:sp>
        <p:nvSpPr>
          <p:cNvPr id="30" name="ms-objective"/>
          <p:cNvSpPr txBox="1"/>
          <p:nvPr/>
        </p:nvSpPr>
        <p:spPr>
          <a:xfrm>
            <a:off x="11400482" y="38817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1" name="ms-tick"/>
          <p:cNvSpPr txBox="1"/>
          <p:nvPr/>
        </p:nvSpPr>
        <p:spPr>
          <a:xfrm>
            <a:off x="558800" y="41224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1224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 g′, v and λ are inputs fitted to data, so the individual values of M_W, M_Z and M_H are not independent predictions; M_H in particular only restates λ, which the model leaves free</a:t>
            </a:r>
          </a:p>
        </p:txBody>
      </p:sp>
      <p:sp>
        <p:nvSpPr>
          <p:cNvPr id="33" name="ms-tick"/>
          <p:cNvSpPr txBox="1"/>
          <p:nvPr/>
        </p:nvSpPr>
        <p:spPr>
          <a:xfrm>
            <a:off x="558800" y="45656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656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genuine tree-level predictions are structural: a massless photon, and M_W = M_Z cos θ_W, which follows from the doublet's quantum numbers and tests the model once θ_W is measured independently of the masses, in neutral-current couplings; the measured ratio 80.37/91.19 = 0.881 agrees with cos θ_W = 0.877 at the half-per-cent level that loop corrections account for</a:t>
            </a:r>
          </a:p>
        </p:txBody>
      </p:sp>
      <p:sp>
        <p:nvSpPr>
          <p:cNvPr id="35" name="text"/>
          <p:cNvSpPr txBox="1"/>
          <p:nvPr/>
        </p:nvSpPr>
        <p:spPr>
          <a:xfrm>
            <a:off x="812800" y="52749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Declaring that the model predicts M_W = 80.2 GeV is exactly the confusion this part is set to expose: with four fitted inputs, only relations among the outputs test the theory.</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53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54 / 55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55 / 55</a:t>
            </a:r>
          </a:p>
        </p:txBody>
      </p:sp>
    </p:spTree>
  </p:cSld>
  <p:clrMapOvr>
    <a:masterClrMapping/>
  </p:clrMapOvr>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67F1CB54-D89F-4170-9BF6-43EF83444557}"/>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60549001-6B14-43D1-9BEC-F6361EC9E9C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Final Examination</a:t>
            </a:r>
          </a:p>
        </p:txBody>
      </p:sp>
      <p:sp>
        <p:nvSpPr>
          <p:cNvPr id="3" name="interactive-menu-row-1">
            <a:extLst xmlns:a="http://schemas.openxmlformats.org/drawingml/2006/main">
              <a:ext uri="{FF2B5EF4-FFF2-40B4-BE49-F238E27FC236}">
                <a16:creationId xmlns:a16="http://schemas.microsoft.com/office/drawing/2014/main" id="{F8693F4F-ABFD-4078-858B-1C7F6649B755}"/>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f0cf23483574569" action="ppaction://hlinksldjump"/>
              </a:rPr>
              <a:t>1. University Physics V · Final Examination</a:t>
            </a:r>
          </a:p>
        </p:txBody>
      </p:sp>
      <p:sp>
        <p:nvSpPr>
          <p:cNvPr id="4" name="interactive-menu-row-2">
            <a:extLst xmlns:a="http://schemas.openxmlformats.org/drawingml/2006/main">
              <a:ext uri="{FF2B5EF4-FFF2-40B4-BE49-F238E27FC236}">
                <a16:creationId xmlns:a16="http://schemas.microsoft.com/office/drawing/2014/main" id="{E7756FB0-4F60-4397-930B-9CADDF65A680}"/>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e37791b3808422b"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031E765C-E710-4207-A02E-169228471A0B}"/>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e6aa9e00b1f4fda" action="ppaction://hlinksldjump"/>
              </a:rPr>
              <a:t>3. B</a:t>
            </a:r>
          </a:p>
        </p:txBody>
      </p:sp>
      <p:sp>
        <p:nvSpPr>
          <p:cNvPr id="6" name="interactive-menu-row-4">
            <a:extLst xmlns:a="http://schemas.openxmlformats.org/drawingml/2006/main">
              <a:ext uri="{FF2B5EF4-FFF2-40B4-BE49-F238E27FC236}">
                <a16:creationId xmlns:a16="http://schemas.microsoft.com/office/drawing/2014/main" id="{DF980DF2-EEE1-4CF9-B985-6602E6023166}"/>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632ccf6ded4be6"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160259FA-4116-48D1-B892-B32C054CE71D}"/>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464cc7bf0ad4429" action="ppaction://hlinksldjump"/>
              </a:rPr>
              <a:t>5. C</a:t>
            </a:r>
          </a:p>
        </p:txBody>
      </p:sp>
      <p:sp>
        <p:nvSpPr>
          <p:cNvPr id="8" name="interactive-menu-row-6">
            <a:extLst xmlns:a="http://schemas.openxmlformats.org/drawingml/2006/main">
              <a:ext uri="{FF2B5EF4-FFF2-40B4-BE49-F238E27FC236}">
                <a16:creationId xmlns:a16="http://schemas.microsoft.com/office/drawing/2014/main" id="{9B235807-9A0C-471F-A0A8-FA016ECAAEB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8e0e887f1384661"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C607B297-A0E5-437F-843F-93D921A982D9}"/>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cc50c5046af423c" action="ppaction://hlinksldjump"/>
              </a:rPr>
              <a:t>7. A</a:t>
            </a:r>
          </a:p>
        </p:txBody>
      </p:sp>
      <p:sp>
        <p:nvSpPr>
          <p:cNvPr id="10" name="interactive-menu-row-8">
            <a:extLst xmlns:a="http://schemas.openxmlformats.org/drawingml/2006/main">
              <a:ext uri="{FF2B5EF4-FFF2-40B4-BE49-F238E27FC236}">
                <a16:creationId xmlns:a16="http://schemas.microsoft.com/office/drawing/2014/main" id="{FC6BC9B6-B0BA-40F7-936E-8EA9378F262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38ea5c04954499"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0C242CE4-14BA-4A1B-8CE0-0D13F50FEE8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3c17e8a4c024762" action="ppaction://hlinksldjump"/>
              </a:rPr>
              <a:t>9. D</a:t>
            </a:r>
          </a:p>
        </p:txBody>
      </p:sp>
      <p:sp>
        <p:nvSpPr>
          <p:cNvPr id="12" name="interactive-menu-row-10">
            <a:extLst xmlns:a="http://schemas.openxmlformats.org/drawingml/2006/main">
              <a:ext uri="{FF2B5EF4-FFF2-40B4-BE49-F238E27FC236}">
                <a16:creationId xmlns:a16="http://schemas.microsoft.com/office/drawing/2014/main" id="{721D8320-537E-497C-8A59-EB5F66D7CF14}"/>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11fd8d31b2445c"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3F9DC0C9-5837-47BF-BC7B-907D29219FEF}"/>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2d0f306a9d9471c" action="ppaction://hlinksldjump"/>
              </a:rPr>
              <a:t>11. B</a:t>
            </a:r>
          </a:p>
        </p:txBody>
      </p:sp>
      <p:sp>
        <p:nvSpPr>
          <p:cNvPr id="14" name="interactive-menu-row-12">
            <a:extLst xmlns:a="http://schemas.openxmlformats.org/drawingml/2006/main">
              <a:ext uri="{FF2B5EF4-FFF2-40B4-BE49-F238E27FC236}">
                <a16:creationId xmlns:a16="http://schemas.microsoft.com/office/drawing/2014/main" id="{E911AF18-7FC5-4B1C-A6D4-4147F7833B1E}"/>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232c5fbcdf45b4"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469531C9-756D-47E9-80DA-011BE4B42C69}"/>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cb03680be634676" action="ppaction://hlinksldjump"/>
              </a:rPr>
              <a:t>13. D</a:t>
            </a:r>
          </a:p>
        </p:txBody>
      </p:sp>
      <p:sp>
        <p:nvSpPr>
          <p:cNvPr id="16" name="interactive-menu-row-14">
            <a:extLst xmlns:a="http://schemas.openxmlformats.org/drawingml/2006/main">
              <a:ext uri="{FF2B5EF4-FFF2-40B4-BE49-F238E27FC236}">
                <a16:creationId xmlns:a16="http://schemas.microsoft.com/office/drawing/2014/main" id="{C37CAD2C-2507-4333-9DD8-2CA6D54633B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5c0704b995e4f0f"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D6E5A690-8CEB-4A60-BD56-C6FF6B636729}"/>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6902f433704b61" action="ppaction://hlinksldjump"/>
              </a:rPr>
              <a:t>15. A</a:t>
            </a:r>
          </a:p>
        </p:txBody>
      </p:sp>
      <p:sp>
        <p:nvSpPr>
          <p:cNvPr id="18" name="interactive-menu-row-16">
            <a:extLst xmlns:a="http://schemas.openxmlformats.org/drawingml/2006/main">
              <a:ext uri="{FF2B5EF4-FFF2-40B4-BE49-F238E27FC236}">
                <a16:creationId xmlns:a16="http://schemas.microsoft.com/office/drawing/2014/main" id="{0EB26564-FF37-4D3D-8AB6-3CB713D8C356}"/>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1bc96fa75345ea"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CAC3F4F2-0BD8-466C-82E0-9D2661BD31DA}"/>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95054F8D-F275-4FAF-89E7-3C195B2861B6}"/>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33fa3ed36e0459e"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030907E7-F8B5-4B32-964D-B935DDC33271}"/>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92151b664cb4811"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43F3217E-7809-40B0-A024-99B3710C1A50}"/>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9d14ea098b04ad0"/>
              </a:rPr>
              <a:t>Online lesson</a:t>
            </a:r>
          </a:p>
        </p:txBody>
      </p:sp>
    </p:spTree>
    <p:extLst>
      <p:ext uri="{BB962C8B-B14F-4D97-AF65-F5344CB8AC3E}">
        <p14:creationId xmlns:p14="http://schemas.microsoft.com/office/powerpoint/2010/main" val="611745773"/>
      </p:ext>
    </p:extLst>
  </p:cSld>
</p:sld>
</file>

<file path=ppt/slides/slide5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7FD75D5F-D57C-4886-9D1C-096D5A787F4C}"/>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1EC454F2-3F0B-4E83-8A40-0439ED376594}"/>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Final Examination</a:t>
            </a:r>
          </a:p>
        </p:txBody>
      </p:sp>
      <p:sp>
        <p:nvSpPr>
          <p:cNvPr id="3" name="interactive-menu-row-1">
            <a:extLst xmlns:a="http://schemas.openxmlformats.org/drawingml/2006/main">
              <a:ext uri="{FF2B5EF4-FFF2-40B4-BE49-F238E27FC236}">
                <a16:creationId xmlns:a16="http://schemas.microsoft.com/office/drawing/2014/main" id="{219C72D4-A177-463A-BF92-F669DCF99D3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0c7e3b39b8741b3" action="ppaction://hlinksldjump"/>
              </a:rPr>
              <a:t>17. C</a:t>
            </a:r>
          </a:p>
        </p:txBody>
      </p:sp>
      <p:sp>
        <p:nvSpPr>
          <p:cNvPr id="4" name="interactive-menu-row-2">
            <a:extLst xmlns:a="http://schemas.openxmlformats.org/drawingml/2006/main">
              <a:ext uri="{FF2B5EF4-FFF2-40B4-BE49-F238E27FC236}">
                <a16:creationId xmlns:a16="http://schemas.microsoft.com/office/drawing/2014/main" id="{7C61E1D5-2270-4DC5-9F8E-E17C096EBD63}"/>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a2083a6e71946c2"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0040FDDB-99DD-418F-A7A3-0DC2482BEEB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a898cb41efe4db4" action="ppaction://hlinksldjump"/>
              </a:rPr>
              <a:t>19. A</a:t>
            </a:r>
          </a:p>
        </p:txBody>
      </p:sp>
      <p:sp>
        <p:nvSpPr>
          <p:cNvPr id="6" name="interactive-menu-row-4">
            <a:extLst xmlns:a="http://schemas.openxmlformats.org/drawingml/2006/main">
              <a:ext uri="{FF2B5EF4-FFF2-40B4-BE49-F238E27FC236}">
                <a16:creationId xmlns:a16="http://schemas.microsoft.com/office/drawing/2014/main" id="{C0917AC0-CEEB-40BE-8E11-46356BD2827E}"/>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1b130f461c24684"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20171AC9-0798-4782-9364-E3F66E474D9E}"/>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102dd0522cd4fc8" action="ppaction://hlinksldjump"/>
              </a:rPr>
              <a:t>21. D</a:t>
            </a:r>
          </a:p>
        </p:txBody>
      </p:sp>
      <p:sp>
        <p:nvSpPr>
          <p:cNvPr id="8" name="interactive-menu-row-6">
            <a:extLst xmlns:a="http://schemas.openxmlformats.org/drawingml/2006/main">
              <a:ext uri="{FF2B5EF4-FFF2-40B4-BE49-F238E27FC236}">
                <a16:creationId xmlns:a16="http://schemas.microsoft.com/office/drawing/2014/main" id="{0FBA0AE4-EA3D-44A4-8809-A088BD1AF65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0c65ab8ace94e4a"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37C2BC66-7468-4EE4-A2DB-FBFB4441D4BF}"/>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759b04427e04109"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260A1C3E-990F-48A4-99BA-5448A4A1B3E9}"/>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192b80967b41a6"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C460EDA6-C938-40B4-91A9-2E6CA32A965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e87a9cb7895481e"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2D8DC8F8-88FD-4E6B-AFBA-1EB326A33E66}"/>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e41b3bb4da46f7" action="ppaction://hlinksldjump"/>
              </a:rPr>
              <a:t>26. Answer 12</a:t>
            </a:r>
          </a:p>
        </p:txBody>
      </p:sp>
      <p:sp>
        <p:nvSpPr>
          <p:cNvPr id="13" name="interactive-menu-row-11">
            <a:extLst xmlns:a="http://schemas.openxmlformats.org/drawingml/2006/main">
              <a:ext uri="{FF2B5EF4-FFF2-40B4-BE49-F238E27FC236}">
                <a16:creationId xmlns:a16="http://schemas.microsoft.com/office/drawing/2014/main" id="{D2E327D1-5C11-412D-8561-E77388475D1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d2c8e49853b4ddd" action="ppaction://hlinksldjump"/>
              </a:rPr>
              <a:t>27. Answer 12 (cont.)</a:t>
            </a:r>
          </a:p>
        </p:txBody>
      </p:sp>
      <p:sp>
        <p:nvSpPr>
          <p:cNvPr id="14" name="interactive-menu-row-12">
            <a:extLst xmlns:a="http://schemas.openxmlformats.org/drawingml/2006/main">
              <a:ext uri="{FF2B5EF4-FFF2-40B4-BE49-F238E27FC236}">
                <a16:creationId xmlns:a16="http://schemas.microsoft.com/office/drawing/2014/main" id="{D0A21C5B-71E4-48CE-9F80-E17A76CC04BB}"/>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21b47efd064a4e" action="ppaction://hlinksldjump"/>
              </a:rPr>
              <a:t>28. Question 13</a:t>
            </a:r>
          </a:p>
        </p:txBody>
      </p:sp>
      <p:sp>
        <p:nvSpPr>
          <p:cNvPr id="15" name="interactive-menu-row-13">
            <a:extLst xmlns:a="http://schemas.openxmlformats.org/drawingml/2006/main">
              <a:ext uri="{FF2B5EF4-FFF2-40B4-BE49-F238E27FC236}">
                <a16:creationId xmlns:a16="http://schemas.microsoft.com/office/drawing/2014/main" id="{2D52D6F0-EE5A-4F6B-90C1-44315F8D3E8C}"/>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663730cf7a41f9" action="ppaction://hlinksldjump"/>
              </a:rPr>
              <a:t>29. Question 13 (cont.)</a:t>
            </a:r>
          </a:p>
        </p:txBody>
      </p:sp>
      <p:sp>
        <p:nvSpPr>
          <p:cNvPr id="16" name="interactive-menu-row-14">
            <a:extLst xmlns:a="http://schemas.openxmlformats.org/drawingml/2006/main">
              <a:ext uri="{FF2B5EF4-FFF2-40B4-BE49-F238E27FC236}">
                <a16:creationId xmlns:a16="http://schemas.microsoft.com/office/drawing/2014/main" id="{A100B8C5-3B9A-44EB-ADF1-A3BF8389D274}"/>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2cde1b4b86147c4" action="ppaction://hlinksldjump"/>
              </a:rPr>
              <a:t>30. Answer 13</a:t>
            </a:r>
          </a:p>
        </p:txBody>
      </p:sp>
      <p:sp>
        <p:nvSpPr>
          <p:cNvPr id="17" name="interactive-menu-row-15">
            <a:extLst xmlns:a="http://schemas.openxmlformats.org/drawingml/2006/main">
              <a:ext uri="{FF2B5EF4-FFF2-40B4-BE49-F238E27FC236}">
                <a16:creationId xmlns:a16="http://schemas.microsoft.com/office/drawing/2014/main" id="{005024DB-F575-4E2F-AE3C-5B971C146D80}"/>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8fa6c3d0604b02" action="ppaction://hlinksldjump"/>
              </a:rPr>
              <a:t>31. Answer 13 (cont.)</a:t>
            </a:r>
          </a:p>
        </p:txBody>
      </p:sp>
      <p:sp>
        <p:nvSpPr>
          <p:cNvPr id="18" name="interactive-menu-row-16">
            <a:extLst xmlns:a="http://schemas.openxmlformats.org/drawingml/2006/main">
              <a:ext uri="{FF2B5EF4-FFF2-40B4-BE49-F238E27FC236}">
                <a16:creationId xmlns:a16="http://schemas.microsoft.com/office/drawing/2014/main" id="{401BFB52-3A16-48EF-8A28-D8DFC1ED6456}"/>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9b3426ba1cf459d" action="ppaction://hlinksldjump"/>
              </a:rPr>
              <a:t>32. Question 14</a:t>
            </a:r>
          </a:p>
        </p:txBody>
      </p:sp>
      <p:sp>
        <p:nvSpPr>
          <p:cNvPr id="19" name="interactive-menu-help">
            <a:extLst xmlns:a="http://schemas.openxmlformats.org/drawingml/2006/main">
              <a:ext uri="{FF2B5EF4-FFF2-40B4-BE49-F238E27FC236}">
                <a16:creationId xmlns:a16="http://schemas.microsoft.com/office/drawing/2014/main" id="{6D372B66-8D24-491E-9CDD-CFB8311F869B}"/>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1B3BD2B-BCC1-4B6E-BAD4-5AAE8A36DF6E}"/>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97adc656f724243"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6A7FB05A-E830-475C-A61F-AA71AE4A2008}"/>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0439b96e4e44bae"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745C0DC2-E2D6-47D0-9ACB-379663D82A04}"/>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a8dafbca7724905"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491218ED-5C43-425E-AD7D-CC7974DF464B}"/>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19cc7113fce94689"/>
              </a:rPr>
              <a:t>Online lesson</a:t>
            </a:r>
          </a:p>
        </p:txBody>
      </p:sp>
    </p:spTree>
    <p:extLst>
      <p:ext uri="{BB962C8B-B14F-4D97-AF65-F5344CB8AC3E}">
        <p14:creationId xmlns:p14="http://schemas.microsoft.com/office/powerpoint/2010/main" val="1223311104"/>
      </p:ext>
    </p:extLst>
  </p:cSld>
</p:sld>
</file>

<file path=ppt/slides/slide58.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64174788-4547-4FCB-98C8-1C60EB44DCF1}"/>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E1330809-E17B-44E1-8165-A0F93254703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Final Examination</a:t>
            </a:r>
          </a:p>
        </p:txBody>
      </p:sp>
      <p:sp>
        <p:nvSpPr>
          <p:cNvPr id="3" name="interactive-menu-row-1">
            <a:extLst xmlns:a="http://schemas.openxmlformats.org/drawingml/2006/main">
              <a:ext uri="{FF2B5EF4-FFF2-40B4-BE49-F238E27FC236}">
                <a16:creationId xmlns:a16="http://schemas.microsoft.com/office/drawing/2014/main" id="{BA280557-A564-4BBE-8C1C-1CB7D243B00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1fc853a68c94ac7" action="ppaction://hlinksldjump"/>
              </a:rPr>
              <a:t>33. Answer 14</a:t>
            </a:r>
          </a:p>
        </p:txBody>
      </p:sp>
      <p:sp>
        <p:nvSpPr>
          <p:cNvPr id="4" name="interactive-menu-row-2">
            <a:extLst xmlns:a="http://schemas.openxmlformats.org/drawingml/2006/main">
              <a:ext uri="{FF2B5EF4-FFF2-40B4-BE49-F238E27FC236}">
                <a16:creationId xmlns:a16="http://schemas.microsoft.com/office/drawing/2014/main" id="{91E822F6-3936-43A9-975A-2B10C269F148}"/>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b006652bac4ac7" action="ppaction://hlinksldjump"/>
              </a:rPr>
              <a:t>34. Answer 14 (cont.)</a:t>
            </a:r>
          </a:p>
        </p:txBody>
      </p:sp>
      <p:sp>
        <p:nvSpPr>
          <p:cNvPr id="5" name="interactive-menu-row-3">
            <a:extLst xmlns:a="http://schemas.openxmlformats.org/drawingml/2006/main">
              <a:ext uri="{FF2B5EF4-FFF2-40B4-BE49-F238E27FC236}">
                <a16:creationId xmlns:a16="http://schemas.microsoft.com/office/drawing/2014/main" id="{46AB723F-BA52-4387-A1F7-467F7AD4EE32}"/>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ccc7cbd55094846" action="ppaction://hlinksldjump"/>
              </a:rPr>
              <a:t>35. Question 15</a:t>
            </a:r>
          </a:p>
        </p:txBody>
      </p:sp>
      <p:sp>
        <p:nvSpPr>
          <p:cNvPr id="6" name="interactive-menu-row-4">
            <a:extLst xmlns:a="http://schemas.openxmlformats.org/drawingml/2006/main">
              <a:ext uri="{FF2B5EF4-FFF2-40B4-BE49-F238E27FC236}">
                <a16:creationId xmlns:a16="http://schemas.microsoft.com/office/drawing/2014/main" id="{1B1777E0-0525-41F7-88E7-FA9DA5D6E19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2262ee59b4e4c16" action="ppaction://hlinksldjump"/>
              </a:rPr>
              <a:t>36. Answer 15</a:t>
            </a:r>
          </a:p>
        </p:txBody>
      </p:sp>
      <p:sp>
        <p:nvSpPr>
          <p:cNvPr id="7" name="interactive-menu-row-5">
            <a:extLst xmlns:a="http://schemas.openxmlformats.org/drawingml/2006/main">
              <a:ext uri="{FF2B5EF4-FFF2-40B4-BE49-F238E27FC236}">
                <a16:creationId xmlns:a16="http://schemas.microsoft.com/office/drawing/2014/main" id="{5C212587-BE00-495A-9C25-98A01D9AA92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e51c12c0ccc4682" action="ppaction://hlinksldjump"/>
              </a:rPr>
              <a:t>37. Answer 15 (cont.)</a:t>
            </a:r>
          </a:p>
        </p:txBody>
      </p:sp>
      <p:sp>
        <p:nvSpPr>
          <p:cNvPr id="8" name="interactive-menu-row-6">
            <a:extLst xmlns:a="http://schemas.openxmlformats.org/drawingml/2006/main">
              <a:ext uri="{FF2B5EF4-FFF2-40B4-BE49-F238E27FC236}">
                <a16:creationId xmlns:a16="http://schemas.microsoft.com/office/drawing/2014/main" id="{E1E3C5BA-7FDD-4FBE-8163-6BE00139DE4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b9cb1c90c340fb" action="ppaction://hlinksldjump"/>
              </a:rPr>
              <a:t>38. Question 16</a:t>
            </a:r>
          </a:p>
        </p:txBody>
      </p:sp>
      <p:sp>
        <p:nvSpPr>
          <p:cNvPr id="9" name="interactive-menu-row-7">
            <a:extLst xmlns:a="http://schemas.openxmlformats.org/drawingml/2006/main">
              <a:ext uri="{FF2B5EF4-FFF2-40B4-BE49-F238E27FC236}">
                <a16:creationId xmlns:a16="http://schemas.microsoft.com/office/drawing/2014/main" id="{5C00A226-3B28-44C6-BE79-B002F3E21838}"/>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5c250f6a7d475d" action="ppaction://hlinksldjump"/>
              </a:rPr>
              <a:t>39. Answer 16</a:t>
            </a:r>
          </a:p>
        </p:txBody>
      </p:sp>
      <p:sp>
        <p:nvSpPr>
          <p:cNvPr id="10" name="interactive-menu-row-8">
            <a:extLst xmlns:a="http://schemas.openxmlformats.org/drawingml/2006/main">
              <a:ext uri="{FF2B5EF4-FFF2-40B4-BE49-F238E27FC236}">
                <a16:creationId xmlns:a16="http://schemas.microsoft.com/office/drawing/2014/main" id="{3E55CF00-E400-4817-B3E8-1C98CE069E58}"/>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1ffd5b556b34992" action="ppaction://hlinksldjump"/>
              </a:rPr>
              <a:t>40. Answer 16 (cont.)</a:t>
            </a:r>
          </a:p>
        </p:txBody>
      </p:sp>
      <p:sp>
        <p:nvSpPr>
          <p:cNvPr id="11" name="interactive-menu-row-9">
            <a:extLst xmlns:a="http://schemas.openxmlformats.org/drawingml/2006/main">
              <a:ext uri="{FF2B5EF4-FFF2-40B4-BE49-F238E27FC236}">
                <a16:creationId xmlns:a16="http://schemas.microsoft.com/office/drawing/2014/main" id="{34B18ADA-9D10-481A-A230-64C2C94B3534}"/>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971a0f1cf3d4fb1" action="ppaction://hlinksldjump"/>
              </a:rPr>
              <a:t>41. Question 17</a:t>
            </a:r>
          </a:p>
        </p:txBody>
      </p:sp>
      <p:sp>
        <p:nvSpPr>
          <p:cNvPr id="12" name="interactive-menu-row-10">
            <a:extLst xmlns:a="http://schemas.openxmlformats.org/drawingml/2006/main">
              <a:ext uri="{FF2B5EF4-FFF2-40B4-BE49-F238E27FC236}">
                <a16:creationId xmlns:a16="http://schemas.microsoft.com/office/drawing/2014/main" id="{35DE2E4F-A2A0-4A71-BBEC-20B0A7F09894}"/>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751ad2de8b54b25" action="ppaction://hlinksldjump"/>
              </a:rPr>
              <a:t>42. Question 17 (cont.)</a:t>
            </a:r>
          </a:p>
        </p:txBody>
      </p:sp>
      <p:sp>
        <p:nvSpPr>
          <p:cNvPr id="13" name="interactive-menu-row-11">
            <a:extLst xmlns:a="http://schemas.openxmlformats.org/drawingml/2006/main">
              <a:ext uri="{FF2B5EF4-FFF2-40B4-BE49-F238E27FC236}">
                <a16:creationId xmlns:a16="http://schemas.microsoft.com/office/drawing/2014/main" id="{1F1FF563-B236-432E-B48E-FBFC01D05C6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ae7d6a9106f46a9" action="ppaction://hlinksldjump"/>
              </a:rPr>
              <a:t>43. Answer 17</a:t>
            </a:r>
          </a:p>
        </p:txBody>
      </p:sp>
      <p:sp>
        <p:nvSpPr>
          <p:cNvPr id="14" name="interactive-menu-row-12">
            <a:extLst xmlns:a="http://schemas.openxmlformats.org/drawingml/2006/main">
              <a:ext uri="{FF2B5EF4-FFF2-40B4-BE49-F238E27FC236}">
                <a16:creationId xmlns:a16="http://schemas.microsoft.com/office/drawing/2014/main" id="{28EB3E33-B036-4742-A086-ABE531EC08F3}"/>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1565c21ba274b59" action="ppaction://hlinksldjump"/>
              </a:rPr>
              <a:t>44. Answer 17 (cont.)</a:t>
            </a:r>
          </a:p>
        </p:txBody>
      </p:sp>
      <p:sp>
        <p:nvSpPr>
          <p:cNvPr id="15" name="interactive-menu-row-13">
            <a:extLst xmlns:a="http://schemas.openxmlformats.org/drawingml/2006/main">
              <a:ext uri="{FF2B5EF4-FFF2-40B4-BE49-F238E27FC236}">
                <a16:creationId xmlns:a16="http://schemas.microsoft.com/office/drawing/2014/main" id="{48DB766D-8C1E-4CF5-8D78-832D43A13534}"/>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7d3726fa5d441ce" action="ppaction://hlinksldjump"/>
              </a:rPr>
              <a:t>45. Question 18</a:t>
            </a:r>
          </a:p>
        </p:txBody>
      </p:sp>
      <p:sp>
        <p:nvSpPr>
          <p:cNvPr id="16" name="interactive-menu-row-14">
            <a:extLst xmlns:a="http://schemas.openxmlformats.org/drawingml/2006/main">
              <a:ext uri="{FF2B5EF4-FFF2-40B4-BE49-F238E27FC236}">
                <a16:creationId xmlns:a16="http://schemas.microsoft.com/office/drawing/2014/main" id="{8436A6B4-9097-4B1F-A816-7FC5A19D57C7}"/>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d77a41a19ff4122" action="ppaction://hlinksldjump"/>
              </a:rPr>
              <a:t>46. Question 18 (cont.)</a:t>
            </a:r>
          </a:p>
        </p:txBody>
      </p:sp>
      <p:sp>
        <p:nvSpPr>
          <p:cNvPr id="17" name="interactive-menu-row-15">
            <a:extLst xmlns:a="http://schemas.openxmlformats.org/drawingml/2006/main">
              <a:ext uri="{FF2B5EF4-FFF2-40B4-BE49-F238E27FC236}">
                <a16:creationId xmlns:a16="http://schemas.microsoft.com/office/drawing/2014/main" id="{B54814C9-429D-4F87-AD7D-91C3E07019C7}"/>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41ab25721ef4a22" action="ppaction://hlinksldjump"/>
              </a:rPr>
              <a:t>47. Answer 18</a:t>
            </a:r>
          </a:p>
        </p:txBody>
      </p:sp>
      <p:sp>
        <p:nvSpPr>
          <p:cNvPr id="18" name="interactive-menu-row-16">
            <a:extLst xmlns:a="http://schemas.openxmlformats.org/drawingml/2006/main">
              <a:ext uri="{FF2B5EF4-FFF2-40B4-BE49-F238E27FC236}">
                <a16:creationId xmlns:a16="http://schemas.microsoft.com/office/drawing/2014/main" id="{32AF6BE4-6589-4F7A-B3F3-ED05E4D48480}"/>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85d0b11ad94a5b" action="ppaction://hlinksldjump"/>
              </a:rPr>
              <a:t>48. Answer 18 (cont.)</a:t>
            </a:r>
          </a:p>
        </p:txBody>
      </p:sp>
      <p:sp>
        <p:nvSpPr>
          <p:cNvPr id="19" name="interactive-menu-help">
            <a:extLst xmlns:a="http://schemas.openxmlformats.org/drawingml/2006/main">
              <a:ext uri="{FF2B5EF4-FFF2-40B4-BE49-F238E27FC236}">
                <a16:creationId xmlns:a16="http://schemas.microsoft.com/office/drawing/2014/main" id="{DE515A45-8B5E-4D25-A133-CDE3E5452DC9}"/>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7A17E23A-4EC3-439D-B665-B37731A4B11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060894b80df4405f"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DF5BBA85-856A-4E91-8298-CE6A93DA2842}"/>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a610ff1d09e4993"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F91653F2-3ECE-493D-B586-2A0C1D928874}"/>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f41533fdf664f08"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F6249449-4429-46E0-B200-C111AD53725A}"/>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0ffafd0651e4fae"/>
              </a:rPr>
              <a:t>Online lesson</a:t>
            </a:r>
          </a:p>
        </p:txBody>
      </p:sp>
    </p:spTree>
    <p:extLst>
      <p:ext uri="{BB962C8B-B14F-4D97-AF65-F5344CB8AC3E}">
        <p14:creationId xmlns:p14="http://schemas.microsoft.com/office/powerpoint/2010/main" val="1832312578"/>
      </p:ext>
    </p:extLst>
  </p:cSld>
</p:sld>
</file>

<file path=ppt/slides/slide59.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4" name="interactive-menu-title">
            <a:extLst xmlns:a="http://schemas.openxmlformats.org/drawingml/2006/main">
              <a:ext uri="{FF2B5EF4-FFF2-40B4-BE49-F238E27FC236}">
                <a16:creationId xmlns:a16="http://schemas.microsoft.com/office/drawing/2014/main" id="{077310FE-9520-4D48-86F0-657A418D96EC}"/>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86BFEFCA-A636-4BD3-8634-472AE3837D7E}"/>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Final Examination</a:t>
            </a:r>
          </a:p>
        </p:txBody>
      </p:sp>
      <p:sp>
        <p:nvSpPr>
          <p:cNvPr id="3" name="interactive-menu-row-1">
            <a:extLst xmlns:a="http://schemas.openxmlformats.org/drawingml/2006/main">
              <a:ext uri="{FF2B5EF4-FFF2-40B4-BE49-F238E27FC236}">
                <a16:creationId xmlns:a16="http://schemas.microsoft.com/office/drawing/2014/main" id="{174F2394-8029-4E0C-B885-E3C060F000CC}"/>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a5f8c698a64381" action="ppaction://hlinksldjump"/>
              </a:rPr>
              <a:t>49. Answer 18 (cont.)</a:t>
            </a:r>
          </a:p>
        </p:txBody>
      </p:sp>
      <p:sp>
        <p:nvSpPr>
          <p:cNvPr id="4" name="interactive-menu-row-2">
            <a:extLst xmlns:a="http://schemas.openxmlformats.org/drawingml/2006/main">
              <a:ext uri="{FF2B5EF4-FFF2-40B4-BE49-F238E27FC236}">
                <a16:creationId xmlns:a16="http://schemas.microsoft.com/office/drawing/2014/main" id="{B2B3D832-6CE9-4D00-ADD1-F05DBBCB027A}"/>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d8817a59bb44936" action="ppaction://hlinksldjump"/>
              </a:rPr>
              <a:t>50. Question 19</a:t>
            </a:r>
          </a:p>
        </p:txBody>
      </p:sp>
      <p:sp>
        <p:nvSpPr>
          <p:cNvPr id="5" name="interactive-menu-row-3">
            <a:extLst xmlns:a="http://schemas.openxmlformats.org/drawingml/2006/main">
              <a:ext uri="{FF2B5EF4-FFF2-40B4-BE49-F238E27FC236}">
                <a16:creationId xmlns:a16="http://schemas.microsoft.com/office/drawing/2014/main" id="{C0E2D465-7488-4CF3-B42A-ADAE96891561}"/>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6963c1777da4572" action="ppaction://hlinksldjump"/>
              </a:rPr>
              <a:t>51. Question 19 (cont.)</a:t>
            </a:r>
          </a:p>
        </p:txBody>
      </p:sp>
      <p:sp>
        <p:nvSpPr>
          <p:cNvPr id="6" name="interactive-menu-row-4">
            <a:extLst xmlns:a="http://schemas.openxmlformats.org/drawingml/2006/main">
              <a:ext uri="{FF2B5EF4-FFF2-40B4-BE49-F238E27FC236}">
                <a16:creationId xmlns:a16="http://schemas.microsoft.com/office/drawing/2014/main" id="{2EC5DBD7-F3D3-4501-AFB6-3333CD777B9B}"/>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aff72777c284449" action="ppaction://hlinksldjump"/>
              </a:rPr>
              <a:t>52. Answer 19</a:t>
            </a:r>
          </a:p>
        </p:txBody>
      </p:sp>
      <p:sp>
        <p:nvSpPr>
          <p:cNvPr id="7" name="interactive-menu-row-5">
            <a:extLst xmlns:a="http://schemas.openxmlformats.org/drawingml/2006/main">
              <a:ext uri="{FF2B5EF4-FFF2-40B4-BE49-F238E27FC236}">
                <a16:creationId xmlns:a16="http://schemas.microsoft.com/office/drawing/2014/main" id="{A2088B38-4510-41B8-B92B-174AC2F2C9E6}"/>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46dbd13b1d64bff" action="ppaction://hlinksldjump"/>
              </a:rPr>
              <a:t>53. Answer 19 (cont.)</a:t>
            </a:r>
          </a:p>
        </p:txBody>
      </p:sp>
      <p:sp>
        <p:nvSpPr>
          <p:cNvPr id="8" name="interactive-menu-row-6">
            <a:extLst xmlns:a="http://schemas.openxmlformats.org/drawingml/2006/main">
              <a:ext uri="{FF2B5EF4-FFF2-40B4-BE49-F238E27FC236}">
                <a16:creationId xmlns:a16="http://schemas.microsoft.com/office/drawing/2014/main" id="{2BDC314C-2FA9-49DD-BF97-B1FD1C31A0D0}"/>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7c53dd39d3643b9" action="ppaction://hlinksldjump"/>
              </a:rPr>
              <a:t>54. Command words</a:t>
            </a:r>
          </a:p>
        </p:txBody>
      </p:sp>
      <p:sp>
        <p:nvSpPr>
          <p:cNvPr id="9" name="interactive-menu-row-7">
            <a:extLst xmlns:a="http://schemas.openxmlformats.org/drawingml/2006/main">
              <a:ext uri="{FF2B5EF4-FFF2-40B4-BE49-F238E27FC236}">
                <a16:creationId xmlns:a16="http://schemas.microsoft.com/office/drawing/2014/main" id="{533B63DD-4472-4608-8B91-C1E1BD23BD5B}"/>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353405fdcba4d3d" action="ppaction://hlinksldjump"/>
              </a:rPr>
              <a:t>55. Command words</a:t>
            </a:r>
          </a:p>
        </p:txBody>
      </p:sp>
      <p:sp>
        <p:nvSpPr>
          <p:cNvPr id="10" name="interactive-menu-help">
            <a:extLst xmlns:a="http://schemas.openxmlformats.org/drawingml/2006/main">
              <a:ext uri="{FF2B5EF4-FFF2-40B4-BE49-F238E27FC236}">
                <a16:creationId xmlns:a16="http://schemas.microsoft.com/office/drawing/2014/main" id="{28C0498B-DB4A-456A-81C6-1F568C81FC06}"/>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1" name="interactive-menu-resume">
            <a:extLst xmlns:a="http://schemas.openxmlformats.org/drawingml/2006/main">
              <a:ext uri="{FF2B5EF4-FFF2-40B4-BE49-F238E27FC236}">
                <a16:creationId xmlns:a16="http://schemas.microsoft.com/office/drawing/2014/main" id="{68401C70-5C2B-4A61-929E-FABAA6A01A17}"/>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855f9750a1b646df" action="ppaction://hlinksldjump"/>
              </a:rPr>
              <a:t>Start lesson</a:t>
            </a:r>
          </a:p>
        </p:txBody>
      </p:sp>
      <p:sp>
        <p:nvSpPr>
          <p:cNvPr id="12" name="interactive-menu-previous">
            <a:extLst xmlns:a="http://schemas.openxmlformats.org/drawingml/2006/main">
              <a:ext uri="{FF2B5EF4-FFF2-40B4-BE49-F238E27FC236}">
                <a16:creationId xmlns:a16="http://schemas.microsoft.com/office/drawing/2014/main" id="{DE008905-81A1-4E65-9EA1-A31B22B347DC}"/>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954b9232b364ed3" action="ppaction://hlinksldjump"/>
              </a:rPr>
              <a:t>Previous menu</a:t>
            </a:r>
          </a:p>
        </p:txBody>
      </p:sp>
      <p:sp>
        <p:nvSpPr>
          <p:cNvPr id="13" name="interactive-online-source">
            <a:extLst xmlns:a="http://schemas.openxmlformats.org/drawingml/2006/main">
              <a:ext uri="{FF2B5EF4-FFF2-40B4-BE49-F238E27FC236}">
                <a16:creationId xmlns:a16="http://schemas.microsoft.com/office/drawing/2014/main" id="{FFC02E8C-A79A-4F26-B443-AC03EE59C6D2}"/>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1d7d78f9aa9483a"/>
              </a:rPr>
              <a:t>Online lesson</a:t>
            </a:r>
          </a:p>
        </p:txBody>
      </p:sp>
    </p:spTree>
    <p:extLst>
      <p:ext uri="{BB962C8B-B14F-4D97-AF65-F5344CB8AC3E}">
        <p14:creationId xmlns:p14="http://schemas.microsoft.com/office/powerpoint/2010/main" val="1840325008"/>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59</Slides>
  <Notes>55</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V · Final Examination</dc:title>
  <dc:subject>University Physics V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