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39.xml" ContentType="application/vnd.openxmlformats-officedocument.presentationml.slide+xml"/>
  <Override PartName="/ppt/notesSlides/interactive-notesSlide1.xml" ContentType="application/vnd.openxmlformats-officedocument.presentationml.notesSlide+xml"/>
  <Override PartName="/ppt/slides/slide40.xml" ContentType="application/vnd.openxmlformats-officedocument.presentationml.slide+xml"/>
  <Override PartName="/ppt/notesSlides/interactive-notesSlide2.xml" ContentType="application/vnd.openxmlformats-officedocument.presentationml.notesSlide+xml"/>
  <Override PartName="/ppt/slides/slide41.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xmlns:r="http://schemas.openxmlformats.org/officeDocument/2006/relationships" id="294" r:id="rIdGioMenu1"/>
    <p:sldId xmlns:r="http://schemas.openxmlformats.org/officeDocument/2006/relationships" id="295" r:id="rIdGioMenu2"/>
    <p:sldId xmlns:r="http://schemas.openxmlformats.org/officeDocument/2006/relationships" id="296"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theme" Target="theme/theme1.xml"/><Relationship Id="rIdGioMenu1" Type="http://schemas.openxmlformats.org/officeDocument/2006/relationships/slide" Target="/ppt/slides/slide39.xml"/><Relationship Id="rIdGioMenu2" Type="http://schemas.openxmlformats.org/officeDocument/2006/relationships/slide" Target="/ppt/slides/slide40.xml"/><Relationship Id="rIdGioMenu3" Type="http://schemas.openxmlformats.org/officeDocument/2006/relationships/slide" Target="/ppt/slides/slide41.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47d92fe78d62464e" Type="http://schemas.openxmlformats.org/officeDocument/2006/relationships/slide" Target="/ppt/slides/slide39.xml"/><Relationship Id="R35de283ffb584f26"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8c883fdfd0b949e9" Type="http://schemas.openxmlformats.org/officeDocument/2006/relationships/slide" Target="/ppt/slides/slide40.xml"/><Relationship Id="R98e887c2ba974114"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81191e0a421e4d3f" Type="http://schemas.openxmlformats.org/officeDocument/2006/relationships/slide" Target="/ppt/slides/slide41.xml"/><Relationship Id="Rd2de9b65d2414815"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V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(i|a⟩ − |b⟩)/√2</a:t>
            </a:r>
          </a:p>
          <a:p>
            <a:pPr marL="0" indent="0">
              <a:buNone/>
            </a:pPr>
            <a:r>
              <a:rPr lang="en-GB" sz="1200" dirty="0"/>
              <a:t>[Distractors] C is i|ψ⟩: multiplying both components by the same unit-modulus factor changes no probability in any basis, so it is the same ray in Hilbert space. A reverses the sign of the relative phase, and B is simply i times A, so A and B are the same state as each other but not the state |ψ⟩; the pair is a reminder that a phase can only be factored out if it multiplies both components. D is tempting because it has the same moduli and so gives the same probabilities, one half each, in the {|a⟩, |b⟩} basis. But a measurement in the basis (|a⟩ ± |b⟩)/√2 gives the '+' outcome with certainty for D and with probability one half for |ψ⟩, so a relative phase is observable even though a global phase is not.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Light from a single trapped atom, re-excited by one short laser pulse at a time, falls on a 50:50 beam splitter with a detector at each output, and coincident clicks at the two detectors within one pulse are far rarer than any classical wave of the same mean intensity allows.</a:t>
            </a:r>
          </a:p>
          <a:p>
            <a:pPr marL="0" indent="0">
              <a:buNone/>
            </a:pPr>
            <a:r>
              <a:rPr lang="en-GB" sz="1200" dirty="0"/>
              <a:t>[Distractors] B, C and D are the three features usually quoted as proof that light is quantised, which is exactly why they tempt. Treat the light as a classical wave of frequency f = ω/2π perturbing a quantised electron: first-order perturbation theory drives transitions only to states lying ℏω = hf above the initial one, giving K_max = hf − φ, a straight line of gradient h against f (B), and a threshold at hf = φ whatever the amplitude (C). The same theory gives a transition rate proportional to the intensity from the moment the light is switched on, so the first electrons can leave at once (D); the long delay was a prediction for a classical electron slowly soaking up energy, not for a quantum electron in a classical field. A is different in kind. For any classical field divided equally by a beam splitter, ⟨I₁I₂⟩ ≥ ⟨I₁⟩⟨I₂⟩, so the coincidence ratio g⁽²⁾(0) cannot fall below 1. A single atom gives up its energy one quantum per excitation, and the observed suppression of coincidences requires a quantised field: it is the experiment that closes the gap the photoelectric effect leaves open.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0.30</a:t>
            </a:r>
          </a:p>
          <a:p>
            <a:pPr marL="0" indent="0">
              <a:buNone/>
            </a:pPr>
            <a:r>
              <a:rPr lang="en-GB" sz="1200" dirty="0"/>
              <a:t>[Distractors] With ψ₃(x) = √(2/L) sin(3πx/L), the integral of |ψ₃|² from 0 to L/4 is 1/4 + 1/(6π) = 0.30. C is the classical value, a quarter of the probability in a quarter of the well; the quantum result can differ from it by up to 1/(2nπ), which is appreciable only at small n. For n = 3 the quantum value is larger because the interval ends three-quarters of the way through the first lobe, which spans 0 &lt; x &lt; L/3: it keeps that lobe's maximum at x = L/6 and leaves out only the low-density region next to the node at x = L/3. B is 1/4 − 1/(6π) = 0.20, which follows from writing the antiderivative of sin²u as u/2 + (sin 2u)/4, the antiderivative of cos²u; it is in fact the probability for the next quarter, L/4 &lt; x &lt; L/2, since |ψ₃|² is symmetric about x = L/2 and the two quarters must share one half. A is 0.30 halved, the result of dropping the normalisation factor and using sin(3πx/L)/√L as the wavefunction.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8/9</a:t>
            </a:r>
          </a:p>
          <a:p>
            <a:pPr marL="0" indent="0">
              <a:buNone/>
            </a:pPr>
            <a:r>
              <a:rPr lang="en-GB" sz="1200" dirty="0"/>
              <a:t>[Distractors] With k₁ ∝ √E and k₂ ∝ √(E − V₀), k₂ = k₁/2. The transmitted amplitude is t = 2k₁/(k₁ + k₂) = 4/3, and the flux ratio is T = (k₂/k₁)|t|² = 8/9, so that R + T = 1/9 + 8/9 = 1. C is |t|² on its own: an amplitude ratio may exceed 1 because the wave slows beyond the step, and leaving out the velocity factor k₂/k₁ produces a 'probability' greater than one. A is the reflection coefficient R = [(k₁ − k₂)/(k₁ + k₂)]², the right calculation answering the wrong question. D follows from taking k₂/k₁ = 1/4, the ratio of kinetic energies, instead of its square root.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√6 ℏ/(2mω)</a:t>
            </a:r>
          </a:p>
          <a:p>
            <a:pPr marL="0" indent="0">
              <a:buNone/>
            </a:pPr>
            <a:r>
              <a:rPr lang="en-GB" sz="1200" dirty="0"/>
              <a:t>[Distractors] Expanding (a + a†)² gives a², a†², aa† and a†a; only a†² can take |1⟩ to |3⟩, and a†a†|1⟩ = √2 √3 |3⟩, so the element is √6 ℏ/(2mω). A carries over the selection rule for x itself, which connects only states whose n differ by one; x² connects states whose n differ by zero or two, and parity allows this element because |1⟩ and |3⟩ are both odd. B uses a†|n⟩ = √n |n + 1⟩, putting the square root on the wrong index. D is the diagonal element ⟨1|x²|1⟩ = (2n + 1)ℏ/(2mω) with n = 1, which answers a different question.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There is an orthonormal basis made entirely of simultaneous eigenvectors of A and B.</a:t>
            </a:r>
          </a:p>
          <a:p>
            <a:pPr marL="0" indent="0">
              <a:buNone/>
            </a:pPr>
            <a:r>
              <a:rPr lang="en-GB" sz="1200" dirty="0"/>
              <a:t>[Distractors] D is the theorem: B maps each eigenspace of A into itself, and diagonalising B within each eigenspace produces a common orthonormal eigenbasis. A is guaranteed only when A is non-degenerate, because within a degenerate eigenspace of A nothing forces B to be a multiple of the identity. Take A = L² and B = L_z on the l = 0 and l = 1 states, a four-dimensional space: (|1, 1⟩ + |1, 0⟩)/√2 is an eigenvector of L² but not of L_z. C fails for the same reason: if the L² measurement leaves that superposition, a measurement of L_z projects it onto |1, 1⟩ or |1, 0⟩, changing the state although the value of L² survives, so compatibility protects the eigenvalue, not the state. B mistakes a lower bound for a value: the Robertson bound ½|⟨[A, B]⟩| is zero, but (|0, 0⟩ + |1, 1⟩)/√2 has ΔL² = ℏ² and ΔL_z = ℏ/2, so ΔA ΔB = ℏ³/2 in that state.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1.18 keV</a:t>
            </a:r>
          </a:p>
          <a:p>
            <a:pPr marL="0" indent="0">
              <a:buNone/>
            </a:pPr>
            <a:r>
              <a:rPr lang="en-GB" sz="1200" dirty="0"/>
              <a:t>[Distractors] The Compton shift is Δλ = (h/mₑc)(1 − cos 120°) = 2.426 pm × 1.5 = 3.64 pm, so λ′ = 63.64 pm, and the electron carries away the difference in photon energy: 20.67 keV − 19.48 keV = 1.18 keV. A comes from writing 1 − cos 120° = 0.5, losing the sign of cos 120° = −0.5; the shift is then a third of its true size, and the recoil energy falls to about a third as well. D is the energy of the incident photon and C that of the scattered photon. Each is a correct number for a different question, and both tempt because the recoil energy is small: the wavelength changes by only about 6%.</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S_x: every atom from P gives +ℏ/2, while atoms from Q give +ℏ/2 and −ℏ/2 equally often.</a:t>
            </a:r>
          </a:p>
          <a:p>
            <a:pPr marL="0" indent="0">
              <a:buNone/>
            </a:pPr>
            <a:r>
              <a:rPr lang="en-GB" sz="1200" dirty="0"/>
              <a:t>[Distractors] P is the pure state |+x⟩, with its Bloch vector along +x, while Q has density matrix I/2 and sits at the centre of the Bloch sphere, so an S_x measurement separates them completely. B describes a genuine difference in how the beams were prepared, but the S_z statistics are one half each for both beams, so this measurement cannot see the difference. C is right that the relative phase is what distinguishes a superposition from a mixture, but a real, positive relative phase puts the Bloch vector along x, not y: S_y gives one half each for P as well as for Q, and would only be the right choice for (|↑⟩ + i|↓⟩)/√2. D generalises from one basis to every basis, which is precisely the error that the interference term in P exposes.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(b)] Normalising with c₁² + c₂² instead of |c₁|² + |c₂|² gives 1/√8 and a vector that is not normalised. Substituting the result into the second row, −3.0i c₁ − 9.0 c₂ = 0, is a ten-second check that also catches a sign error in c₂.</a:t>
            </a:r>
          </a:p>
          <a:p>
            <a:pPr marL="0" indent="0">
              <a:buNone/>
            </a:pPr>
            <a:r>
              <a:rPr lang="en-GB" sz="1200" dirty="0"/>
              <a:t>[Examiner note (d)] Building |E₋⟩ by orthogonality to |E₊⟩ is where a forgotten complex conjugate costs marks: dropping it gives (|1⟩ − 3i|2⟩)/√10, which is not an eigenvector of H and leads to P₂ = 0.36 cos²(Et/ℏ), non-zero at t = 0 when the electron is certainly in |1⟩. The other common error is to attach separate phases to the dot-basis amplitudes of |1⟩; only energy eigenstates evolve by a phase alone.</a:t>
            </a:r>
          </a:p>
          <a:p>
            <a:pPr marL="0" indent="0">
              <a:buNone/>
            </a:pPr>
            <a:r>
              <a:rPr lang="en-GB" sz="1200" dirty="0"/>
              <a:t>[Examiner note (e)] A candidate who expects the electron to transfer completely has overlooked the unequal diagonal elements: the detuning caps the transfer at |H₁₂|²/E₊² = 9/25.</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(b)] Normalising with c₁² + c₂² instead of |c₁|² + |c₂|² gives 1/√8 and a vector that is not normalised. Substituting the result into the second row, −3.0i c₁ − 9.0 c₂ = 0, is a ten-second check that also catches a sign error in c₂.</a:t>
            </a:r>
          </a:p>
          <a:p>
            <a:pPr marL="0" indent="0">
              <a:buNone/>
            </a:pPr>
            <a:r>
              <a:rPr lang="en-GB" sz="1200" dirty="0"/>
              <a:t>[Examiner note (d)] Building |E₋⟩ by orthogonality to |E₊⟩ is where a forgotten complex conjugate costs marks: dropping it gives (|1⟩ − 3i|2⟩)/√10, which is not an eigenvector of H and leads to P₂ = 0.36 cos²(Et/ℏ), non-zero at t = 0 when the electron is certainly in |1⟩. The other common error is to attach separate phases to the dot-basis amplitudes of |1⟩; only energy eigenstates evolve by a phase alone.</a:t>
            </a:r>
          </a:p>
          <a:p>
            <a:pPr marL="0" indent="0">
              <a:buNone/>
            </a:pPr>
            <a:r>
              <a:rPr lang="en-GB" sz="1200" dirty="0"/>
              <a:t>[Examiner note (e)] A candidate who expects the electron to transfer completely has overlooked the unequal diagonal elements: the detuning caps the transfer at |H₁₂|²/E₊² = 9/25.</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Leaving V₀ in electronvolts inside the square root gives z₀ ≈ 7 × 10⁹ and a well with billions of bound states. A dimensionless z₀ of order one is the quickest unit check in the question.</a:t>
            </a:r>
          </a:p>
          <a:p>
            <a:pPr marL="0" indent="0">
              <a:buNone/>
            </a:pPr>
            <a:r>
              <a:rPr lang="en-GB" sz="1200" dirty="0"/>
              <a:t>[Examiner note (b)] Evaluating tan 1.15 in degrees gives a left side of 0.023 and apparent failure. Every trigonometric argument in a matching condition is in radians.</a:t>
            </a:r>
          </a:p>
          <a:p>
            <a:pPr marL="0" indent="0">
              <a:buNone/>
            </a:pPr>
            <a:r>
              <a:rPr lang="en-GB" sz="1200" dirty="0"/>
              <a:t>[Examiner note (c)] Using a instead of 2a in the infinite-well formula quadruples E₁,∞ to 1.51 eV, which lies above V₀ and should itself signal the error.</a:t>
            </a:r>
          </a:p>
          <a:p>
            <a:pPr marL="0" indent="0">
              <a:buNone/>
            </a:pPr>
            <a:r>
              <a:rPr lang="en-GB" sz="1200" dirty="0"/>
              <a:t>[Examiner note (d)] The mark most often lost is for drawing wavefunctions that reach zero at x = ±a, as in the infinite well. The non-zero value at the walls is the feature that lowered the energy in (c).</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Leaving V₀ in electronvolts inside the square root gives z₀ ≈ 7 × 10⁹ and a well with billions of bound states. A dimensionless z₀ of order one is the quickest unit check in the question.</a:t>
            </a:r>
          </a:p>
          <a:p>
            <a:pPr marL="0" indent="0">
              <a:buNone/>
            </a:pPr>
            <a:r>
              <a:rPr lang="en-GB" sz="1200" dirty="0"/>
              <a:t>[Examiner note (b)] Evaluating tan 1.15 in degrees gives a left side of 0.023 and apparent failure. Every trigonometric argument in a matching condition is in radians.</a:t>
            </a:r>
          </a:p>
          <a:p>
            <a:pPr marL="0" indent="0">
              <a:buNone/>
            </a:pPr>
            <a:r>
              <a:rPr lang="en-GB" sz="1200" dirty="0"/>
              <a:t>[Examiner note (c)] Using a instead of 2a in the infinite-well formula quadruples E₁,∞ to 1.51 eV, which lies above V₀ and should itself signal the error.</a:t>
            </a:r>
          </a:p>
          <a:p>
            <a:pPr marL="0" indent="0">
              <a:buNone/>
            </a:pPr>
            <a:r>
              <a:rPr lang="en-GB" sz="1200" dirty="0"/>
              <a:t>[Examiner note (d)] The mark most often lost is for drawing wavefunctions that reach zero at x = ±a, as in the infinite well. The non-zero value at the walls is the feature that lowered the energy in (c).</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angle between the axes instead of half of it, cos² 45° × sin² 45°, gives 0.25. The half-angle is the signature of spin one-half, for which opposite directions in space are orthogonal states.</a:t>
            </a:r>
          </a:p>
          <a:p>
            <a:pPr marL="0" indent="0">
              <a:buNone/>
            </a:pPr>
            <a:r>
              <a:rPr lang="en-GB" sz="1200" dirty="0"/>
              <a:t>[Examiner note (b)] Saying that the first analyser 'rotates the spin' earns nothing. A rotation is unitary and loses no neutrons, whereas this analyser blocks about 15% of the beam; the increase comes from a projection that destroys the orthogonality between the prepared state and the final filter.</a:t>
            </a:r>
          </a:p>
          <a:p>
            <a:pPr marL="0" indent="0">
              <a:buNone/>
            </a:pPr>
            <a:r>
              <a:rPr lang="en-GB" sz="1200" dirty="0"/>
              <a:t>[Examiner note (c)] Dropping the sign of γₙ gives cos(ωt/2)|+z⟩ − sin(ωt/2)|−z⟩, a spin turning towards −x instead of +x. The z probabilities agree, so only a careful candidate notices, but the sense of precession is physical and measurable along x.</a:t>
            </a:r>
          </a:p>
          <a:p>
            <a:pPr marL="0" indent="0">
              <a:buNone/>
            </a:pPr>
            <a:r>
              <a:rPr lang="en-GB" sz="1200" dirty="0"/>
              <a:t>[Examiner note (d)] Setting ωt/2 = π/2 gives 7.55 × 10⁻⁴ T, the field that turns the spin all the way to −z. The spin vector turns through ωt, twice the angle that appears in the spinor components.</a:t>
            </a:r>
          </a:p>
          <a:p>
            <a:pPr marL="0" indent="0">
              <a:buNone/>
            </a:pPr>
            <a:r>
              <a:rPr lang="en-GB" sz="1200" dirty="0"/>
              <a:t>[Examiner note (e)] Candidates who reason that 'the spin precesses, so some neutrons are lost' have not asked about the axis of precession: a spin along the field has nothing to precess about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Using the angle between the axes instead of half of it, cos² 45° × sin² 45°, gives 0.25. The half-angle is the signature of spin one-half, for which opposite directions in space are orthogonal states.</a:t>
            </a:r>
          </a:p>
          <a:p>
            <a:pPr marL="0" indent="0">
              <a:buNone/>
            </a:pPr>
            <a:r>
              <a:rPr lang="en-GB" sz="1200" dirty="0"/>
              <a:t>[Examiner note (b)] Saying that the first analyser 'rotates the spin' earns nothing. A rotation is unitary and loses no neutrons, whereas this analyser blocks about 15% of the beam; the increase comes from a projection that destroys the orthogonality between the prepared state and the final filter.</a:t>
            </a:r>
          </a:p>
          <a:p>
            <a:pPr marL="0" indent="0">
              <a:buNone/>
            </a:pPr>
            <a:r>
              <a:rPr lang="en-GB" sz="1200" dirty="0"/>
              <a:t>[Examiner note (c)] Dropping the sign of γₙ gives cos(ωt/2)|+z⟩ − sin(ωt/2)|−z⟩, a spin turning towards −x instead of +x. The z probabilities agree, so only a careful candidate notices, but the sense of precession is physical and measurable along x.</a:t>
            </a:r>
          </a:p>
          <a:p>
            <a:pPr marL="0" indent="0">
              <a:buNone/>
            </a:pPr>
            <a:r>
              <a:rPr lang="en-GB" sz="1200" dirty="0"/>
              <a:t>[Examiner note (d)] Setting ωt/2 = π/2 gives 7.55 × 10⁻⁴ T, the field that turns the spin all the way to −z. The spin vector turns through ωt, twice the angle that appears in the spinor components.</a:t>
            </a:r>
          </a:p>
          <a:p>
            <a:pPr marL="0" indent="0">
              <a:buNone/>
            </a:pPr>
            <a:r>
              <a:rPr lang="en-GB" sz="1200" dirty="0"/>
              <a:t>[Examiner note (e)] Candidates who reason that 'the spin precesses, so some neutrons are lost' have not asked about the axis of precession: a spin along the field has nothing to precess about it.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regime is decided by comparing k_BT with ℏω, not by how small T looks. Candidates who call 0.5 mK 'ultracold' and place the ion in its ground state miss about eight quanta of occupation.</a:t>
            </a:r>
          </a:p>
          <a:p>
            <a:pPr marL="0" indent="0">
              <a:buNone/>
            </a:pPr>
            <a:r>
              <a:rPr lang="en-GB" sz="1200" dirty="0"/>
              <a:t>[Examiner note (b)] Losing the relative phase e^(−iωt) gives a constant ⟨x⟩ = √(ℏ/2mω). A stationary expectation value from a superposition of two different energies should prompt a check.</a:t>
            </a:r>
          </a:p>
          <a:p>
            <a:pPr marL="0" indent="0">
              <a:buNone/>
            </a:pPr>
            <a:r>
              <a:rPr lang="en-GB" sz="1200" dirty="0"/>
              <a:t>[Examiner note (c)] The usual error is to take (Δx)² = ⟨x²⟩, which holds only when ⟨x⟩ = 0, as in a stationary state but not here. That route gives Δx Δp = ℏ at every time and misses the oscillation of the product entirely.</a:t>
            </a:r>
          </a:p>
          <a:p>
            <a:pPr marL="0" indent="0">
              <a:buNone/>
            </a:pPr>
            <a:r>
              <a:rPr lang="en-GB" sz="1200" dirty="0"/>
              <a:t>[Examiner note (d)] 'Superpositions carry more uncertainty' earns nothing: a coherent state is a superposition of every |n⟩ and still reaches ℏ/2. The deciding property is the Gaussian shape, which follows from the condition for equality.</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regime is decided by comparing k_BT with ℏω, not by how small T looks. Candidates who call 0.5 mK 'ultracold' and place the ion in its ground state miss about eight quanta of occupation.</a:t>
            </a:r>
          </a:p>
          <a:p>
            <a:pPr marL="0" indent="0">
              <a:buNone/>
            </a:pPr>
            <a:r>
              <a:rPr lang="en-GB" sz="1200" dirty="0"/>
              <a:t>[Examiner note (b)] Losing the relative phase e^(−iωt) gives a constant ⟨x⟩ = √(ℏ/2mω). A stationary expectation value from a superposition of two different energies should prompt a check.</a:t>
            </a:r>
          </a:p>
          <a:p>
            <a:pPr marL="0" indent="0">
              <a:buNone/>
            </a:pPr>
            <a:r>
              <a:rPr lang="en-GB" sz="1200" dirty="0"/>
              <a:t>[Examiner note (c)] The usual error is to take (Δx)² = ⟨x²⟩, which holds only when ⟨x⟩ = 0, as in a stationary state but not here. That route gives Δx Δp = ℏ at every time and misses the oscillation of the product entirely.</a:t>
            </a:r>
          </a:p>
          <a:p>
            <a:pPr marL="0" indent="0">
              <a:buNone/>
            </a:pPr>
            <a:r>
              <a:rPr lang="en-GB" sz="1200" dirty="0"/>
              <a:t>[Examiner note (d)] 'Superpositions carry more uncertainty' earns nothing: a coherent state is a superposition of every |n⟩ and still reaches ℏ/2. The deciding property is the Gaussian shape, which follows from the condition for equality.</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write +2κ, or κ, carry a sign or a factor of two into every later part; the 2 is there because the current follows the probability, the squared modulus of an amplitude decaying as e^(−κΔd).</a:t>
            </a:r>
          </a:p>
          <a:p>
            <a:pPr marL="0" indent="0">
              <a:buNone/>
            </a:pPr>
            <a:r>
              <a:rPr lang="en-GB" sz="1200" dirty="0"/>
              <a:t>[Examiner note (b)] Two errors dominate: using log₁₀ instead of ln, which scales the gradient by 0.434 and leads to a barrier height about five times too small, and failing to convert the gradient from pm⁻¹ to m⁻¹.</a:t>
            </a:r>
          </a:p>
          <a:p>
            <a:pPr marL="0" indent="0">
              <a:buNone/>
            </a:pPr>
            <a:r>
              <a:rPr lang="en-GB" sz="1200" dirty="0"/>
              <a:t>[Examiner note (c)] Because φ goes as κ², a 2% error in the gradient becomes a 4% error in φ. Rounding κ to 1 × 10¹⁰ m⁻¹ before squaring gives 3.8 eV.</a:t>
            </a:r>
          </a:p>
          <a:p>
            <a:pPr marL="0" indent="0">
              <a:buNone/>
            </a:pPr>
            <a:r>
              <a:rPr lang="en-GB" sz="1200" dirty="0"/>
              <a:t>[Examiner note (d)] The estimate rests on κ being the same for a displacement of a few picometres as over the 200 pm range fitted, and an answer that does not say so loses the first mark whatever its number.</a:t>
            </a:r>
          </a:p>
          <a:p>
            <a:pPr marL="0" indent="0">
              <a:buNone/>
            </a:pPr>
            <a:r>
              <a:rPr lang="en-GB" sz="1200" dirty="0"/>
              <a:t>[Examiner note (e)] Strong answers separate the two things the student has run together: whether the model fits, which the straightness of the line decides, and what the fitted parameter means, which is an image-lowered average barrier rather than the work function.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write +2κ, or κ, carry a sign or a factor of two into every later part; the 2 is there because the current follows the probability, the squared modulus of an amplitude decaying as e^(−κΔd).</a:t>
            </a:r>
          </a:p>
          <a:p>
            <a:pPr marL="0" indent="0">
              <a:buNone/>
            </a:pPr>
            <a:r>
              <a:rPr lang="en-GB" sz="1200" dirty="0"/>
              <a:t>[Examiner note (b)] Two errors dominate: using log₁₀ instead of ln, which scales the gradient by 0.434 and leads to a barrier height about five times too small, and failing to convert the gradient from pm⁻¹ to m⁻¹.</a:t>
            </a:r>
          </a:p>
          <a:p>
            <a:pPr marL="0" indent="0">
              <a:buNone/>
            </a:pPr>
            <a:r>
              <a:rPr lang="en-GB" sz="1200" dirty="0"/>
              <a:t>[Examiner note (c)] Because φ goes as κ², a 2% error in the gradient becomes a 4% error in φ. Rounding κ to 1 × 10¹⁰ m⁻¹ before squaring gives 3.8 eV.</a:t>
            </a:r>
          </a:p>
          <a:p>
            <a:pPr marL="0" indent="0">
              <a:buNone/>
            </a:pPr>
            <a:r>
              <a:rPr lang="en-GB" sz="1200" dirty="0"/>
              <a:t>[Examiner note (d)] The estimate rests on κ being the same for a displacement of a few picometres as over the 200 pm range fitted, and an answer that does not say so loses the first mark whatever its number.</a:t>
            </a:r>
          </a:p>
          <a:p>
            <a:pPr marL="0" indent="0">
              <a:buNone/>
            </a:pPr>
            <a:r>
              <a:rPr lang="en-GB" sz="1200" dirty="0"/>
              <a:t>[Examiner note (e)] Strong answers separate the two things the student has run together: whether the model fits, which the straightness of the line decides, and what the fitted parameter means, which is an image-lowered average barrier rather than the work function.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Applying Cauchy–Schwarz to A|ψ⟩ and B|ψ⟩ without subtracting the means bounds ⟨A²⟩⟨B²⟩, not the variances. The mean shift is the step that turns an inequality about vectors into an uncertainty relation.</a:t>
            </a:r>
          </a:p>
          <a:p>
            <a:pPr marL="0" indent="0">
              <a:buNone/>
            </a:pPr>
            <a:r>
              <a:rPr lang="en-GB" sz="1200" dirty="0"/>
              <a:t>[Examiner note (b)] The result is given, so every mark is for the ladder algebra. Asserting ⟨J_x²⟩ = ⟨J_y²⟩ 'by symmetry' earns nothing towards the value; the candidate must still show that the J±² cross terms drop out.</a:t>
            </a:r>
          </a:p>
          <a:p>
            <a:pPr marL="0" indent="0">
              <a:buNone/>
            </a:pPr>
            <a:r>
              <a:rPr lang="en-GB" sz="1200" dirty="0"/>
              <a:t>[Examiner note (c)] Solving the quadratic in |m| gives the roots j and −(j + 1). Rejecting the second, because |m| cannot be negative, is the step most often left unstated, and without it the answer is not determined.</a:t>
            </a:r>
          </a:p>
          <a:p>
            <a:pPr marL="0" indent="0">
              <a:buNone/>
            </a:pPr>
            <a:r>
              <a:rPr lang="en-GB" sz="1200" dirty="0"/>
              <a:t>[Examiner note (d)] This part separates candidates who treat the Robertson relation as the whole content of uncertainty from those who see it as one inequality with a state-dependent right-hand side. The strongest answers give the commutator argument, which settles every state at once, rather than checking |1, 0⟩ alone.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Applying Cauchy–Schwarz to A|ψ⟩ and B|ψ⟩ without subtracting the means bounds ⟨A²⟩⟨B²⟩, not the variances. The mean shift is the step that turns an inequality about vectors into an uncertainty relation.</a:t>
            </a:r>
          </a:p>
          <a:p>
            <a:pPr marL="0" indent="0">
              <a:buNone/>
            </a:pPr>
            <a:r>
              <a:rPr lang="en-GB" sz="1200" dirty="0"/>
              <a:t>[Examiner note (b)] The result is given, so every mark is for the ladder algebra. Asserting ⟨J_x²⟩ = ⟨J_y²⟩ 'by symmetry' earns nothing towards the value; the candidate must still show that the J±² cross terms drop out.</a:t>
            </a:r>
          </a:p>
          <a:p>
            <a:pPr marL="0" indent="0">
              <a:buNone/>
            </a:pPr>
            <a:r>
              <a:rPr lang="en-GB" sz="1200" dirty="0"/>
              <a:t>[Examiner note (c)] Solving the quadratic in |m| gives the roots j and −(j + 1). Rejecting the second, because |m| cannot be negative, is the step most often left unstated, and without it the answer is not determined.</a:t>
            </a:r>
          </a:p>
          <a:p>
            <a:pPr marL="0" indent="0">
              <a:buNone/>
            </a:pPr>
            <a:r>
              <a:rPr lang="en-GB" sz="1200" dirty="0"/>
              <a:t>[Examiner note (d)] This part separates candidates who treat the Robertson relation as the whole content of uncertainty from those who see it as one inequality with a state-dependent right-hand side. The strongest answers give the commutator argument, which settles every state at once, rather than checking |1, 0⟩ alone.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96c2d51004644b69"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b3b0d31da0a84bf1"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8cbae9105c624610"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ce21e1d41891465c"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efe76a97bbf7482d"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dc77c65400a84abf"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B14628A-D2C4-4ADE-B388-1E253B4C7DE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DC91E87-4438-43EC-B3EB-C8D6EC3B2EE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9F8354F-25CE-4D28-8B88-DFCD9A1D230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81785D-BD37-439A-9961-88FC4CF17B9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BE3C107-8D42-4D18-B768-88318C1ABF8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EF981F2-997E-47BF-979F-CD1FF790CEB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59F7D01-C0DC-4D07-85F9-CF3F38B4547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37A05AE-853B-49F2-B5AB-7E15C735244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58FDC9-C024-4D85-9360-5ECEF10D02D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62D2EA8-FD37-496B-86E1-E2D487CCF5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ad2ce695a6f64f2b" Type="http://schemas.openxmlformats.org/officeDocument/2006/relationships/theme" Target="/ppt/slideMasters/theme/interactive-theme2.xml"/><Relationship Id="R2c608a4293c84098" Type="http://schemas.openxmlformats.org/officeDocument/2006/relationships/slideLayout" Target="/ppt/slideLayouts/interactive-slideLayout1.xml"/><Relationship Id="R2bd71dde8d4f48d6" Type="http://schemas.openxmlformats.org/officeDocument/2006/relationships/slideLayout" Target="/ppt/slideLayouts/interactive-slideLayout2.xml"/><Relationship Id="Ra110e473c3134b54" Type="http://schemas.openxmlformats.org/officeDocument/2006/relationships/slideLayout" Target="/ppt/slideLayouts/interactive-slideLayout3.xml"/><Relationship Id="R829d7665ea6a40b2" Type="http://schemas.openxmlformats.org/officeDocument/2006/relationships/slideLayout" Target="/ppt/slideLayouts/interactive-slideLayout4.xml"/><Relationship Id="R270fabdddf45471a" Type="http://schemas.openxmlformats.org/officeDocument/2006/relationships/slideLayout" Target="/ppt/slideLayouts/interactive-slideLayout5.xml"/><Relationship Id="Rab327f0081d64fb4"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c608a4293c84098"/>
    <p:sldLayoutId xmlns:r="http://schemas.openxmlformats.org/officeDocument/2006/relationships" id="2147483650" r:id="R2bd71dde8d4f48d6"/>
    <p:sldLayoutId xmlns:r="http://schemas.openxmlformats.org/officeDocument/2006/relationships" id="2147483651" r:id="Ra110e473c3134b54"/>
    <p:sldLayoutId xmlns:r="http://schemas.openxmlformats.org/officeDocument/2006/relationships" id="2147483652" r:id="R829d7665ea6a40b2"/>
    <p:sldLayoutId xmlns:r="http://schemas.openxmlformats.org/officeDocument/2006/relationships" id="2147483653" r:id="R270fabdddf45471a"/>
    <p:sldLayoutId xmlns:r="http://schemas.openxmlformats.org/officeDocument/2006/relationships" id="2147483654" r:id="Rab327f0081d64fb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39.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39.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39.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39.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39.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39.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39.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39.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39.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39.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39.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39.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39.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39.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39.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39.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39.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3" Type="http://schemas.openxmlformats.org/officeDocument/2006/relationships/slide" Target="/ppt/slides/slide17.xml"/><Relationship Id="rIdGioNav34" Type="http://schemas.openxmlformats.org/officeDocument/2006/relationships/slide" Target="/ppt/slides/slide39.xml"/><Relationship Id="rIdGioNav35" Type="http://schemas.openxmlformats.org/officeDocument/2006/relationships/slide" Target="/ppt/slides/slide19.xml"/><Relationship Id="rIdGioNav37"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43" Type="http://schemas.openxmlformats.org/officeDocument/2006/relationships/slide" Target="/ppt/slides/slide18.xml"/><Relationship Id="rIdGioNav44" Type="http://schemas.openxmlformats.org/officeDocument/2006/relationships/slide" Target="/ppt/slides/slide39.xml"/><Relationship Id="rIdGioNav45" Type="http://schemas.openxmlformats.org/officeDocument/2006/relationships/slide" Target="/ppt/slides/slide20.xml"/><Relationship Id="rIdGioNav47"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4" Type="http://schemas.openxmlformats.org/officeDocument/2006/relationships/slide" Target="/ppt/slides/slide19.xml"/><Relationship Id="rIdGioNav25" Type="http://schemas.openxmlformats.org/officeDocument/2006/relationships/slide" Target="/ppt/slides/slide39.xml"/><Relationship Id="rIdGioNav26" Type="http://schemas.openxmlformats.org/officeDocument/2006/relationships/slide" Target="/ppt/slides/slide21.xml"/><Relationship Id="rIdGioNav28"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39.xml"/><Relationship Id="rIdGioNav32" Type="http://schemas.openxmlformats.org/officeDocument/2006/relationships/slide" Target="/ppt/slides/slide22.xml"/><Relationship Id="rIdGioNav34"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42" Type="http://schemas.openxmlformats.org/officeDocument/2006/relationships/slide" Target="/ppt/slides/slide21.xml"/><Relationship Id="rIdGioNav43" Type="http://schemas.openxmlformats.org/officeDocument/2006/relationships/slide" Target="/ppt/slides/slide39.xml"/><Relationship Id="rIdGioNav44" Type="http://schemas.openxmlformats.org/officeDocument/2006/relationships/slide" Target="/ppt/slides/slide23.xml"/><Relationship Id="rIdGioNav46" Type="http://schemas.openxmlformats.org/officeDocument/2006/relationships/slide" Target="/ppt/slid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24" Type="http://schemas.openxmlformats.org/officeDocument/2006/relationships/slide" Target="/ppt/slides/slide22.xml"/><Relationship Id="rIdGioNav25" Type="http://schemas.openxmlformats.org/officeDocument/2006/relationships/slide" Target="/ppt/slides/slide39.xml"/><Relationship Id="rIdGioNav26" Type="http://schemas.openxmlformats.org/officeDocument/2006/relationships/slide" Target="/ppt/slides/slide24.xml"/><Relationship Id="rIdGioNav28"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39.xml"/><Relationship Id="rIdGioNav35" Type="http://schemas.openxmlformats.org/officeDocument/2006/relationships/slide" Target="/ppt/slides/slide25.xml"/><Relationship Id="rIdGioNav37"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40" Type="http://schemas.openxmlformats.org/officeDocument/2006/relationships/slide" Target="/ppt/slides/slide24.xml"/><Relationship Id="rIdGioNav41" Type="http://schemas.openxmlformats.org/officeDocument/2006/relationships/slide" Target="/ppt/slides/slide39.xml"/><Relationship Id="rIdGioNav42" Type="http://schemas.openxmlformats.org/officeDocument/2006/relationships/slide" Target="/ppt/slides/slide26.xml"/><Relationship Id="rIdGioNav44" Type="http://schemas.openxmlformats.org/officeDocument/2006/relationships/slide" Target="/ppt/slid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29" Type="http://schemas.openxmlformats.org/officeDocument/2006/relationships/slide" Target="/ppt/slides/slide25.xml"/><Relationship Id="rIdGioNav30" Type="http://schemas.openxmlformats.org/officeDocument/2006/relationships/slide" Target="/ppt/slides/slide39.xml"/><Relationship Id="rIdGioNav31" Type="http://schemas.openxmlformats.org/officeDocument/2006/relationships/slide" Target="/ppt/slides/slide27.xml"/><Relationship Id="rIdGioNav33" Type="http://schemas.openxmlformats.org/officeDocument/2006/relationships/slide" Target="/ppt/slid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0" Type="http://schemas.openxmlformats.org/officeDocument/2006/relationships/slide" Target="/ppt/slides/slide26.xml"/><Relationship Id="rIdGioNav31" Type="http://schemas.openxmlformats.org/officeDocument/2006/relationships/slide" Target="/ppt/slides/slide39.xml"/><Relationship Id="rIdGioNav32" Type="http://schemas.openxmlformats.org/officeDocument/2006/relationships/slide" Target="/ppt/slides/slide28.xml"/><Relationship Id="rIdGioNav34" Type="http://schemas.openxmlformats.org/officeDocument/2006/relationships/slide" Target="/ppt/slides/slide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42" Type="http://schemas.openxmlformats.org/officeDocument/2006/relationships/slide" Target="/ppt/slides/slide27.xml"/><Relationship Id="rIdGioNav43" Type="http://schemas.openxmlformats.org/officeDocument/2006/relationships/slide" Target="/ppt/slides/slide39.xml"/><Relationship Id="rIdGioNav44" Type="http://schemas.openxmlformats.org/officeDocument/2006/relationships/slide" Target="/ppt/slides/slide29.xml"/><Relationship Id="rIdGioNav46" Type="http://schemas.openxmlformats.org/officeDocument/2006/relationships/slide" Target="/ppt/slid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4" Type="http://schemas.openxmlformats.org/officeDocument/2006/relationships/slide" Target="/ppt/slides/slide28.xml"/><Relationship Id="rIdGioNav25" Type="http://schemas.openxmlformats.org/officeDocument/2006/relationships/slide" Target="/ppt/slides/slide39.xml"/><Relationship Id="rIdGioNav26" Type="http://schemas.openxmlformats.org/officeDocument/2006/relationships/slide" Target="/ppt/slides/slide30.xml"/><Relationship Id="rIdGioNav28" Type="http://schemas.openxmlformats.org/officeDocument/2006/relationships/slide" Target="/ppt/slid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26" Type="http://schemas.openxmlformats.org/officeDocument/2006/relationships/slide" Target="/ppt/slides/slide29.xml"/><Relationship Id="rIdGioNav27" Type="http://schemas.openxmlformats.org/officeDocument/2006/relationships/slide" Target="/ppt/slides/slide39.xml"/><Relationship Id="rIdGioNav28" Type="http://schemas.openxmlformats.org/officeDocument/2006/relationships/slide" Target="/ppt/slides/slide31.xml"/><Relationship Id="rIdGioNav30" Type="http://schemas.openxmlformats.org/officeDocument/2006/relationships/slide" Target="/ppt/slides/slide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6" Type="http://schemas.openxmlformats.org/officeDocument/2006/relationships/slide" Target="/ppt/slides/slide30.xml"/><Relationship Id="rIdGioNav27" Type="http://schemas.openxmlformats.org/officeDocument/2006/relationships/slide" Target="/ppt/slides/slide39.xml"/><Relationship Id="rIdGioNav28" Type="http://schemas.openxmlformats.org/officeDocument/2006/relationships/slide" Target="/ppt/slides/slide32.xml"/><Relationship Id="rIdGioNav30" Type="http://schemas.openxmlformats.org/officeDocument/2006/relationships/slide" Target="/ppt/slides/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8" Type="http://schemas.openxmlformats.org/officeDocument/2006/relationships/slide" Target="/ppt/slides/slide31.xml"/><Relationship Id="rIdGioNav39" Type="http://schemas.openxmlformats.org/officeDocument/2006/relationships/slide" Target="/ppt/slides/slide39.xml"/><Relationship Id="rIdGioNav40" Type="http://schemas.openxmlformats.org/officeDocument/2006/relationships/slide" Target="/ppt/slides/slide33.xml"/><Relationship Id="rIdGioNav42" Type="http://schemas.openxmlformats.org/officeDocument/2006/relationships/slide" Target="/ppt/slid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31" Type="http://schemas.openxmlformats.org/officeDocument/2006/relationships/slide" Target="/ppt/slides/slide32.xml"/><Relationship Id="rIdGioNav32" Type="http://schemas.openxmlformats.org/officeDocument/2006/relationships/slide" Target="/ppt/slides/slide39.xml"/><Relationship Id="rIdGioNav33" Type="http://schemas.openxmlformats.org/officeDocument/2006/relationships/slide" Target="/ppt/slides/slide34.xml"/><Relationship Id="rIdGioNav35" Type="http://schemas.openxmlformats.org/officeDocument/2006/relationships/slide" Target="/ppt/slid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0" Type="http://schemas.openxmlformats.org/officeDocument/2006/relationships/slide" Target="/ppt/slides/slide33.xml"/><Relationship Id="rIdGioNav31" Type="http://schemas.openxmlformats.org/officeDocument/2006/relationships/slide" Target="/ppt/slides/slide39.xml"/><Relationship Id="rIdGioNav32" Type="http://schemas.openxmlformats.org/officeDocument/2006/relationships/slide" Target="/ppt/slides/slide35.xml"/><Relationship Id="rIdGioNav34"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9" Type="http://schemas.openxmlformats.org/officeDocument/2006/relationships/slide" Target="/ppt/slides/slide34.xml"/><Relationship Id="rIdGioNav40" Type="http://schemas.openxmlformats.org/officeDocument/2006/relationships/slide" Target="/ppt/slides/slide39.xml"/><Relationship Id="rIdGioNav41" Type="http://schemas.openxmlformats.org/officeDocument/2006/relationships/slide" Target="/ppt/slides/slide36.xml"/><Relationship Id="rIdGioNav43"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5" Type="http://schemas.openxmlformats.org/officeDocument/2006/relationships/slide" Target="/ppt/slides/slide35.xml"/><Relationship Id="rIdGioNav36" Type="http://schemas.openxmlformats.org/officeDocument/2006/relationships/slide" Target="/ppt/slides/slide39.xml"/><Relationship Id="rIdGioNav37" Type="http://schemas.openxmlformats.org/officeDocument/2006/relationships/slide" Target="/ppt/slides/slide37.xml"/><Relationship Id="rIdGioNav39" Type="http://schemas.openxmlformats.org/officeDocument/2006/relationships/slide" Target="/ppt/slid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39.xml"/><Relationship Id="rIdGioNav35" Type="http://schemas.openxmlformats.org/officeDocument/2006/relationships/slide" Target="/ppt/slides/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11" Type="http://schemas.openxmlformats.org/officeDocument/2006/relationships/slide" Target="/ppt/slides/slide37.xml"/><Relationship Id="rIdGioNav12" Type="http://schemas.openxmlformats.org/officeDocument/2006/relationships/slide" Target="/ppt/slides/slide39.xml"/><Relationship Id="rIdGioNav13" Type="http://schemas.openxmlformats.org/officeDocument/2006/relationships/slide" Target="/ppt/slides/slide38.xml"/></Relationships>
</file>

<file path=ppt/slides/_rels/slide39.xml.rels>&#65279;<?xml version="1.0" encoding="utf-8"?><Relationships xmlns="http://schemas.openxmlformats.org/package/2006/relationships"><Relationship Id="Rbf92008045864f7e" Type="http://schemas.openxmlformats.org/officeDocument/2006/relationships/slideLayout" Target="/ppt/slideLayouts/interactive-slideLayout6.xml"/><Relationship Id="Rd440f61eef904800" Type="http://schemas.openxmlformats.org/officeDocument/2006/relationships/slide" Target="/ppt/slides/slide1.xml"/><Relationship Id="R3940a1ddd0a1429c" Type="http://schemas.openxmlformats.org/officeDocument/2006/relationships/slide" Target="/ppt/slides/slide2.xml"/><Relationship Id="Re375f563c3e9416d" Type="http://schemas.openxmlformats.org/officeDocument/2006/relationships/slide" Target="/ppt/slides/slide3.xml"/><Relationship Id="Rc4ffdabab5064e81" Type="http://schemas.openxmlformats.org/officeDocument/2006/relationships/slide" Target="/ppt/slides/slide4.xml"/><Relationship Id="Ra2673d3f6b4f42a0" Type="http://schemas.openxmlformats.org/officeDocument/2006/relationships/slide" Target="/ppt/slides/slide5.xml"/><Relationship Id="R397f2e8e91294936" Type="http://schemas.openxmlformats.org/officeDocument/2006/relationships/slide" Target="/ppt/slides/slide6.xml"/><Relationship Id="Ra55eaeaa9c72401b" Type="http://schemas.openxmlformats.org/officeDocument/2006/relationships/slide" Target="/ppt/slides/slide7.xml"/><Relationship Id="R0ae25137a1f2409b" Type="http://schemas.openxmlformats.org/officeDocument/2006/relationships/slide" Target="/ppt/slides/slide8.xml"/><Relationship Id="R731739f04f974191" Type="http://schemas.openxmlformats.org/officeDocument/2006/relationships/slide" Target="/ppt/slides/slide9.xml"/><Relationship Id="R4a78c38cfcfb4565" Type="http://schemas.openxmlformats.org/officeDocument/2006/relationships/slide" Target="/ppt/slides/slide10.xml"/><Relationship Id="R64e4598ab63844f8" Type="http://schemas.openxmlformats.org/officeDocument/2006/relationships/slide" Target="/ppt/slides/slide11.xml"/><Relationship Id="R840cbc10d84b4845" Type="http://schemas.openxmlformats.org/officeDocument/2006/relationships/slide" Target="/ppt/slides/slide12.xml"/><Relationship Id="R27f57ecf00824762" Type="http://schemas.openxmlformats.org/officeDocument/2006/relationships/slide" Target="/ppt/slides/slide13.xml"/><Relationship Id="Rf34fe5d8c8fe4615" Type="http://schemas.openxmlformats.org/officeDocument/2006/relationships/slide" Target="/ppt/slides/slide14.xml"/><Relationship Id="R91d4167c46b04cd9" Type="http://schemas.openxmlformats.org/officeDocument/2006/relationships/slide" Target="/ppt/slides/slide15.xml"/><Relationship Id="R39c779735e074332" Type="http://schemas.openxmlformats.org/officeDocument/2006/relationships/slide" Target="/ppt/slides/slide16.xml"/><Relationship Id="R47434d9ae4e444d1" Type="http://schemas.openxmlformats.org/officeDocument/2006/relationships/slide" Target="/ppt/slides/slide1.xml"/><Relationship Id="Re2da8ab592254e8c" Type="http://schemas.openxmlformats.org/officeDocument/2006/relationships/slide" Target="/ppt/slides/slide40.xml"/><Relationship Id="R723ab2c0bb8a459c" Type="http://schemas.openxmlformats.org/officeDocument/2006/relationships/hyperlink" Target="https://giophysics.com/lessons/powerpoints/" TargetMode="External"/><Relationship Id="R8f78e07b73f04d32" Type="http://schemas.openxmlformats.org/officeDocument/2006/relationships/notesSlide" Target="/ppt/notesSlides/interactive-notesSlide1.xml"/></Relationships>
</file>

<file path=ppt/slides/_rels/slide40.xml.rels>&#65279;<?xml version="1.0" encoding="utf-8"?><Relationships xmlns="http://schemas.openxmlformats.org/package/2006/relationships"><Relationship Id="Rd31fc0b1dc1146cc" Type="http://schemas.openxmlformats.org/officeDocument/2006/relationships/slideLayout" Target="/ppt/slideLayouts/interactive-slideLayout6.xml"/><Relationship Id="R919a968595904b70" Type="http://schemas.openxmlformats.org/officeDocument/2006/relationships/slide" Target="/ppt/slides/slide17.xml"/><Relationship Id="Ra8615f72a96348c3" Type="http://schemas.openxmlformats.org/officeDocument/2006/relationships/slide" Target="/ppt/slides/slide18.xml"/><Relationship Id="R7d07c58d415c4df8" Type="http://schemas.openxmlformats.org/officeDocument/2006/relationships/slide" Target="/ppt/slides/slide19.xml"/><Relationship Id="R158b80095a344b47" Type="http://schemas.openxmlformats.org/officeDocument/2006/relationships/slide" Target="/ppt/slides/slide20.xml"/><Relationship Id="Rdaf996818a7a4d87" Type="http://schemas.openxmlformats.org/officeDocument/2006/relationships/slide" Target="/ppt/slides/slide21.xml"/><Relationship Id="Rd3086c1af52b40bf" Type="http://schemas.openxmlformats.org/officeDocument/2006/relationships/slide" Target="/ppt/slides/slide22.xml"/><Relationship Id="R1a754763f5ce439b" Type="http://schemas.openxmlformats.org/officeDocument/2006/relationships/slide" Target="/ppt/slides/slide23.xml"/><Relationship Id="R0154ca5e472349d9" Type="http://schemas.openxmlformats.org/officeDocument/2006/relationships/slide" Target="/ppt/slides/slide24.xml"/><Relationship Id="R71b2ab870e384713" Type="http://schemas.openxmlformats.org/officeDocument/2006/relationships/slide" Target="/ppt/slides/slide25.xml"/><Relationship Id="R51c6b41093c94478" Type="http://schemas.openxmlformats.org/officeDocument/2006/relationships/slide" Target="/ppt/slides/slide26.xml"/><Relationship Id="Rd778107c62bb4c6a" Type="http://schemas.openxmlformats.org/officeDocument/2006/relationships/slide" Target="/ppt/slides/slide27.xml"/><Relationship Id="Re10e9d307e334a92" Type="http://schemas.openxmlformats.org/officeDocument/2006/relationships/slide" Target="/ppt/slides/slide28.xml"/><Relationship Id="Rc89b21c4306641cd" Type="http://schemas.openxmlformats.org/officeDocument/2006/relationships/slide" Target="/ppt/slides/slide29.xml"/><Relationship Id="R40f51223e2004e07" Type="http://schemas.openxmlformats.org/officeDocument/2006/relationships/slide" Target="/ppt/slides/slide30.xml"/><Relationship Id="Rbf060776fa194732" Type="http://schemas.openxmlformats.org/officeDocument/2006/relationships/slide" Target="/ppt/slides/slide31.xml"/><Relationship Id="R5cf8bd29b57b4043" Type="http://schemas.openxmlformats.org/officeDocument/2006/relationships/slide" Target="/ppt/slides/slide32.xml"/><Relationship Id="R6efab87b100143b4" Type="http://schemas.openxmlformats.org/officeDocument/2006/relationships/slide" Target="/ppt/slides/slide1.xml"/><Relationship Id="R62beae8ce13f4435" Type="http://schemas.openxmlformats.org/officeDocument/2006/relationships/slide" Target="/ppt/slides/slide39.xml"/><Relationship Id="R20e4fabdcac6457d" Type="http://schemas.openxmlformats.org/officeDocument/2006/relationships/slide" Target="/ppt/slides/slide41.xml"/><Relationship Id="Rc827b38f1dae4743" Type="http://schemas.openxmlformats.org/officeDocument/2006/relationships/hyperlink" Target="https://giophysics.com/lessons/powerpoints/" TargetMode="External"/><Relationship Id="Re8641e39776a4591" Type="http://schemas.openxmlformats.org/officeDocument/2006/relationships/notesSlide" Target="/ppt/notesSlides/interactive-notesSlide2.xml"/></Relationships>
</file>

<file path=ppt/slides/_rels/slide41.xml.rels>&#65279;<?xml version="1.0" encoding="utf-8"?><Relationships xmlns="http://schemas.openxmlformats.org/package/2006/relationships"><Relationship Id="R42e63c50ca7a4568" Type="http://schemas.openxmlformats.org/officeDocument/2006/relationships/slideLayout" Target="/ppt/slideLayouts/interactive-slideLayout6.xml"/><Relationship Id="Rc51384ed86764a4e" Type="http://schemas.openxmlformats.org/officeDocument/2006/relationships/slide" Target="/ppt/slides/slide33.xml"/><Relationship Id="R44c64274b2704a72" Type="http://schemas.openxmlformats.org/officeDocument/2006/relationships/slide" Target="/ppt/slides/slide34.xml"/><Relationship Id="R3f791ce9fe9744e9" Type="http://schemas.openxmlformats.org/officeDocument/2006/relationships/slide" Target="/ppt/slides/slide35.xml"/><Relationship Id="Rb5f7acd2180b471b" Type="http://schemas.openxmlformats.org/officeDocument/2006/relationships/slide" Target="/ppt/slides/slide36.xml"/><Relationship Id="Rafe84dfec83d44e9" Type="http://schemas.openxmlformats.org/officeDocument/2006/relationships/slide" Target="/ppt/slides/slide37.xml"/><Relationship Id="R056049abd9e34378" Type="http://schemas.openxmlformats.org/officeDocument/2006/relationships/slide" Target="/ppt/slides/slide38.xml"/><Relationship Id="Rdd1331eddc2f4b34" Type="http://schemas.openxmlformats.org/officeDocument/2006/relationships/slide" Target="/ppt/slides/slide1.xml"/><Relationship Id="Rec379c3f53694af7" Type="http://schemas.openxmlformats.org/officeDocument/2006/relationships/slide" Target="/ppt/slides/slide40.xml"/><Relationship Id="R35b181c4b0b14c5f" Type="http://schemas.openxmlformats.org/officeDocument/2006/relationships/hyperlink" Target="https://giophysics.com/lessons/powerpoints/" TargetMode="External"/><Relationship Id="R9c987f317e184328"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V · Midterm Examination</a:t>
            </a:r>
          </a:p>
        </p:txBody>
      </p:sp>
      <p:sp>
        <p:nvSpPr>
          <p:cNvPr id="5" name="text"/>
          <p:cNvSpPr txBox="1"/>
          <p:nvPr/>
        </p:nvSpPr>
        <p:spPr>
          <a:xfrm>
            <a:off x="558800" y="203835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Examines Units 1 to 10: states and Hermitian operators in Dirac notation, the experimental case for quanta, Born's rule and unitary evolution, the box, the finite well and tunnelling, the oscillator's ladder, commutators and the Robertson bound, and angular momentum and spin one-half.</a:t>
            </a:r>
          </a:p>
        </p:txBody>
      </p:sp>
      <p:sp>
        <p:nvSpPr>
          <p:cNvPr id="6" name="panel"/>
          <p:cNvSpPr/>
          <p:nvPr/>
        </p:nvSpPr>
        <p:spPr>
          <a:xfrm>
            <a:off x="558800" y="2886075"/>
            <a:ext cx="11074400" cy="12700"/>
          </a:xfrm>
          <a:prstGeom prst="rect">
            <a:avLst/>
          </a:prstGeom>
          <a:solidFill>
            <a:srgbClr val="C6C8BB"/>
          </a:solidFill>
          <a:ln>
            <a:noFill/>
          </a:ln>
        </p:spPr>
      </p:sp>
      <p:sp>
        <p:nvSpPr>
          <p:cNvPr id="7" name="fact-label"/>
          <p:cNvSpPr txBox="1"/>
          <p:nvPr/>
        </p:nvSpPr>
        <p:spPr>
          <a:xfrm>
            <a:off x="558800" y="30638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0638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34264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34264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72 in total — all Core course</a:t>
            </a:r>
          </a:p>
        </p:txBody>
      </p:sp>
      <p:sp>
        <p:nvSpPr>
          <p:cNvPr id="11" name="fact-label"/>
          <p:cNvSpPr txBox="1"/>
          <p:nvPr/>
        </p:nvSpPr>
        <p:spPr>
          <a:xfrm>
            <a:off x="558800" y="36214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6214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14 questions</a:t>
            </a:r>
          </a:p>
        </p:txBody>
      </p:sp>
      <p:sp>
        <p:nvSpPr>
          <p:cNvPr id="13" name="fact-label"/>
          <p:cNvSpPr txBox="1"/>
          <p:nvPr/>
        </p:nvSpPr>
        <p:spPr>
          <a:xfrm>
            <a:off x="558800" y="39001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39001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5   ·   Demanding 7   ·   Discriminating 2</a:t>
            </a:r>
          </a:p>
        </p:txBody>
      </p:sp>
      <p:sp>
        <p:nvSpPr>
          <p:cNvPr id="15" name="fact-label"/>
          <p:cNvSpPr txBox="1"/>
          <p:nvPr/>
        </p:nvSpPr>
        <p:spPr>
          <a:xfrm>
            <a:off x="558800" y="41789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1789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UPV-01, UPV-02, UPV-03, UPV-04, UPV-05, UPV-06, UPV-07, UPV-08, UPV-09, UPV-10</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UPV-01.01, UPV-03.01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and |b⟩ are orthonormal kets, and a system is prepared in |ψ⟩ = (|a⟩ + i|b⟩)/√2. Which of the following kets describes the same physical state as |ψ⟩?</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i|b⟩)/√2</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(i|a⟩ + |b⟩)/√2</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(i|a⟩ − |b⟩)/√2</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|b⟩)/√2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(i|a⟩ − |b⟩)/√2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is i|ψ⟩: multiplying both components by the same unit-modulus factor changes no probability in any basis, so it is the same ray in Hilbert space. A reverses the sign of the relative phase, and B is simply i times A, so A and B are the same state as each other but not the state |ψ⟩; the pair is a reminder that a phase can only be factored out if it multiplies both components. D is tempting because it has the same moduli and so gives the same probabilities, one half each, in the {|a⟩, |b⟩} basis. But a measurement in the basis (|a⟩ ± |b⟩)/√2 gives the '+' outcome with certainty for D and with probability one half for |ψ⟩, so a relative phase is observable even though a global phase is not.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UPV-02.03   ·   U4</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semiclassical model of the interaction of light with matter, the electromagnetic field is a classical wave and only the electrons in the detector are treated quantum mechanically. Which observation can this model NOT account for?</a:t>
            </a:r>
          </a:p>
        </p:txBody>
      </p:sp>
      <p:sp>
        <p:nvSpPr>
          <p:cNvPr id="14" name="choice-letter"/>
          <p:cNvSpPr txBox="1"/>
          <p:nvPr/>
        </p:nvSpPr>
        <p:spPr>
          <a:xfrm>
            <a:off x="558800" y="1953260"/>
            <a:ext cx="381000" cy="619125"/>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Light from a single trapped atom, re-excited by one short laser pulse at a time, falls on a 50:50 beam splitter with a detector at each output, and coincident clicks at the two detectors within one pulse are far rarer than any classical wave of the same mean intensity allows.</a:t>
            </a:r>
          </a:p>
        </p:txBody>
      </p:sp>
      <p:sp>
        <p:nvSpPr>
          <p:cNvPr id="16" name="choice-letter"/>
          <p:cNvSpPr txBox="1"/>
          <p:nvPr/>
        </p:nvSpPr>
        <p:spPr>
          <a:xfrm>
            <a:off x="558800" y="2686685"/>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686685"/>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maximum kinetic energy of photoelectrons increases linearly with the frequency of the light, with gradient h.</a:t>
            </a:r>
          </a:p>
        </p:txBody>
      </p:sp>
      <p:sp>
        <p:nvSpPr>
          <p:cNvPr id="18" name="choice-letter"/>
          <p:cNvSpPr txBox="1"/>
          <p:nvPr/>
        </p:nvSpPr>
        <p:spPr>
          <a:xfrm>
            <a:off x="558800" y="3054985"/>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054985"/>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 photoelectrons are emitted below a threshold frequency, however intense the light.</a:t>
            </a:r>
          </a:p>
        </p:txBody>
      </p:sp>
      <p:sp>
        <p:nvSpPr>
          <p:cNvPr id="20" name="choice-letter"/>
          <p:cNvSpPr txBox="1"/>
          <p:nvPr/>
        </p:nvSpPr>
        <p:spPr>
          <a:xfrm>
            <a:off x="558800" y="3423285"/>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23285"/>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Photoelectrons are emitted with no measurable delay after very weak light is switched on.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7429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Light from a single trapped atom, re-excited by one short laser pulse at a time, falls on a 50:50 beam splitter with a detector at each output, and coincident clicks at the two detectors within one pulse are far rarer than any classical wave of the same mean intensity allows.</a:t>
            </a:r>
          </a:p>
        </p:txBody>
      </p:sp>
      <p:sp>
        <p:nvSpPr>
          <p:cNvPr id="15" name="text"/>
          <p:cNvSpPr txBox="1"/>
          <p:nvPr/>
        </p:nvSpPr>
        <p:spPr>
          <a:xfrm>
            <a:off x="558800" y="239395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65176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C and D are the three features usually quoted as proof that light is quantised, which is exactly why they tempt. Treat the light as a classical wave of frequency f = ω/2π perturbing a quantised electron: first-order perturbation theory drives transitions only to states lying ℏω = hf above the initial one, giving K_max = hf − φ, a straight line of gradient h against f (B), and a threshold at hf = φ whatever the amplitude (C). The same theory gives a transition rate proportional to the intensity from the moment the light is switched on, so the first electrons can leave at once (D); the long delay was a prediction for a classical electron slowly soaking up energy, not for a quantum electron in a classical field. A is different in kind. For any classical field divided equally by a beam splitter, ⟨I₁I₂⟩ ≥ ⟨I₁⟩⟨I₂⟩, so the coincidence ratio g⁽²⁾(0) cannot fall below 1. A single atom gives up its energy one quantum per excitation, and the observed suppression of coincidences requires a quantised field: it is the experiment that closes the gap the photoelectric effect leaves open.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UPV-03.02, UPV-05.06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is in the second excited state, n = 3, of an infinitely deep one-dimensional well occupying 0 &lt; x &lt; L. What is the probability of finding it in the first quarter of the well, 0 &lt; x &lt; L/4?</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0.15</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0.20</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0.25</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0.30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0.30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ψ₃(x) = √(2/L) sin(3πx/L), the integral of |ψ₃|² from 0 to L/4 is 1/4 + 1/(6π) = 0.30. C is the classical value, a quarter of the probability in a quarter of the well; the quantum result can differ from it by up to 1/(2nπ), which is appreciable only at small n. For n = 3 the quantum value is larger because the interval ends three-quarters of the way through the first lobe, which spans 0 &lt; x &lt; L/3: it keeps that lobe's maximum at x = L/6 and leaves out only the low-density region next to the node at x = L/3. B is 1/4 − 1/(6π) = 0.20, which follows from writing the antiderivative of sin²u as u/2 + (sin 2u)/4, the antiderivative of cos²u; it is in fact the probability for the next quarter, L/4 &lt; x &lt; L/2, since |ψ₃|² is symmetric about x = L/2 and the two quarters must share one half. A is 0.30 halved, the result of dropping the normalisation factor and using sin(3πx/L)/√L as the wavefunction.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UPV-06.04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steady beam of non-relativistic particles, each with kinetic energy E, travels in the +x direction and meets a potential step of height V₀ = 3E/4 at x = 0. What fraction of the incident probability current is transmitted past the step?</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1/9</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8/9</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16/9</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16/25</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8/9</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k₁ ∝ √E and k₂ ∝ √(E − V₀), k₂ = k₁/2. The transmitted amplitude is t = 2k₁/(k₁ + k₂) = 4/3, and the flux ratio is T = (k₂/k₁)|t|² = 8/9, so that R + T = 1/9 + 8/9 = 1. C is |t|² on its own: an amplitude ratio may exceed 1 because the wave slows beyond the step, and leaving out the velocity factor k₂/k₁ produces a 'probability' greater than one. A is the reflection coefficient R = [(k₁ − k₂)/(k₁ + k₂)]², the right calculation answering the wrong question. D follows from taking k₂/k₁ = 1/4, the ratio of kinetic energies, instead of its square root.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UPV-07.02, UPV-07.05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a one-dimensional harmonic oscillator of mass m and angular frequency ω, the position operator is x = √(ℏ/2mω)(a + a†), with a|n⟩ = √n |n − 1⟩ and a†|n⟩ = √(n + 1) |n + 1⟩. What is the matrix element ⟨3|x²|1⟩?</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 ℏ/(2mω)</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 ℏ/(2mω)</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3ℏ/(2mω)</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 ℏ/(2mω)</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Expanding (a + a†)² gives a², a†², aa† and a†a; only a†² can take |1⟩ to |3⟩, and a†a†|1⟩ = √2 √3 |3⟩, so the element is √6 ℏ/(2mω). A carries over the selection rule for x itself, which connects only states whose n differ by one; x² connects states whose n differ by zero or two, and parity allows this element because |1⟩ and |3⟩ are both odd. B uses a†|n⟩ = √n |n + 1⟩, putting the square root on the wrong index. D is the diagonal element ⟨1|x²|1⟩ = (2n + 1)ℏ/(2mω) with n = 1, which answers a different question.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UPV-08.07   ·   U1</a:t>
            </a:r>
          </a:p>
        </p:txBody>
      </p:sp>
      <p:sp>
        <p:nvSpPr>
          <p:cNvPr id="13" name="text"/>
          <p:cNvSpPr txBox="1"/>
          <p:nvPr/>
        </p:nvSpPr>
        <p:spPr>
          <a:xfrm>
            <a:off x="558800" y="1346200"/>
            <a:ext cx="11074400" cy="21463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Hermitian operators A and B on a finite-dimensional state space satisfy [A, B] = 0. Which statement must be true?</a:t>
            </a:r>
          </a:p>
        </p:txBody>
      </p:sp>
      <p:sp>
        <p:nvSpPr>
          <p:cNvPr id="14" name="choice-letter"/>
          <p:cNvSpPr txBox="1"/>
          <p:nvPr/>
        </p:nvSpPr>
        <p:spPr>
          <a:xfrm>
            <a:off x="558800" y="17386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7386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Every eigenvector of A is also an eigenvector of B.</a:t>
            </a:r>
          </a:p>
        </p:txBody>
      </p:sp>
      <p:sp>
        <p:nvSpPr>
          <p:cNvPr id="16" name="choice-letter"/>
          <p:cNvSpPr txBox="1"/>
          <p:nvPr/>
        </p:nvSpPr>
        <p:spPr>
          <a:xfrm>
            <a:off x="558800" y="21069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1069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ΔA ΔB = 0 in every state.</a:t>
            </a:r>
          </a:p>
        </p:txBody>
      </p:sp>
      <p:sp>
        <p:nvSpPr>
          <p:cNvPr id="18" name="choice-letter"/>
          <p:cNvSpPr txBox="1"/>
          <p:nvPr/>
        </p:nvSpPr>
        <p:spPr>
          <a:xfrm>
            <a:off x="558800" y="24752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4752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measurement of B made straight after a measurement of A leaves the state produced by the A measurement unchanged.</a:t>
            </a:r>
          </a:p>
        </p:txBody>
      </p:sp>
      <p:sp>
        <p:nvSpPr>
          <p:cNvPr id="20" name="choice-letter"/>
          <p:cNvSpPr txBox="1"/>
          <p:nvPr/>
        </p:nvSpPr>
        <p:spPr>
          <a:xfrm>
            <a:off x="558800" y="284353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284353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There is an orthonormal basis made entirely of simultaneous eigenvectors of A and B.</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There is an orthonormal basis made entirely of simultaneous eigenvectors of A and B.</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is the theorem: B maps each eigenspace of A into itself, and diagonalising B within each eigenspace produces a common orthonormal eigenbasis. A is guaranteed only when A is non-degenerate, because within a degenerate eigenspace of A nothing forces B to be a multiple of the identity. Take A = L² and B = L_z on the l = 0 and l = 1 states, a four-dimensional space: (|1, 1⟩ + |1, 0⟩)/√2 is an eigenvector of L² but not of L_z. C fails for the same reason: if the L² measurement leaves that superposition, a measurement of L_z projects it onto |1, 1⟩ or |1, 0⟩, changing the state although the value of L² survives, so compatibility protects the eigenvalue, not the state. B mistakes a lower bound for a value: the Robertson bound ½|⟨[A, B]⟩| is zero, but (|0, 0⟩ + |1, 1⟩)/√2 has ΔL² = ℏ² and ΔL_z = ℏ/2, so ΔA ΔB = ℏ³/2 in that state.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UPV-02.04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X-ray photons of wavelength 60.0 pm scatter from free electrons initially at rest, and photons scattered through 120° are detected. Take h/(mₑc) = 2.426 pm and hc = 1240 eV nm. What is the kinetic energy of an electron that has scattered one of these detected photons?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0.41 keV</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1.18 keV</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19.5 keV</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20.7 keV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1.18 keV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Compton shift is Δλ = (h/mₑc)(1 − cos 120°) = 2.426 pm × 1.5 = 3.64 pm, so λ′ = 63.64 pm, and the electron carries away the difference in photon energy: 20.67 keV − 19.48 keV = 1.18 keV. A comes from writing 1 − cos 120° = 0.5, losing the sign of cos 120° = −0.5; the shift is then a third of its true size, and the recoil energy falls to about a third as well. D is the energy of the incident photon and C that of the scattered photon. Each is a correct number for a different question, and both tempt because the recoil energy is small: the wavelength changes by only about 6%.</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UPV-10.06, UPV-10.07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Beam P consists of spin-½ atoms each prepared in (|↑⟩ + |↓⟩)/√2, where |↑⟩ and |↓⟩ are the eigenstates of S_z. Beam Q is an equal statistical mixture of atoms in |↑⟩ and atoms in |↓⟩. Which measurement, repeated on many atoms from each beam, distinguishes the two beams?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S_x: every atom from P gives +ℏ/2, while atoms from Q give +ℏ/2 and −ℏ/2 equally often.</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S_z: each atom from P gives either result with probability ½, whereas each atom in Q already has a definite value.</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S_y: the relative phase between |↑⟩ and |↓⟩ in P can only be detected by a measurement along y.</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None: in both beams each atom is found up along z with probability ½, so no measurement can separate them.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S_x: every atom from P gives +ℏ/2, while atoms from Q give +ℏ/2 and −ℏ/2 equally often.</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is the pure state |+x⟩, with its Bloch vector along +x, while Q has density matrix I/2 and sits at the centre of the Bloch sphere, so an S_x measurement separates them completely. B describes a genuine difference in how the beams were prepared, but the S_z statistics are one half each for both beams, so this measurement cannot see the difference. C is right that the relative phase is what distinguishes a superposition from a mixture, but a real, positive relative phase puts the Bloch vector along x, not y: S_y gives one half each for P as well as for Q, and would only be the right choice for (|↑⟩ + i|↓⟩)/√2. D generalises from one basis to every basis, which is precisely the error that the interference term in P exposes.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UPV-01.06, UPV-01.07, UPV-04.03, UPV-04.04</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shared between two coupled quantum dots is described in the orthonormal basis {|1⟩, |2⟩} of the two dot states by a Hamiltonian with matrix elements H₁₁ = 4.0 meV, H₂₂ = −4.0 meV, H₁₂ = 3.0i meV and H₂₁ = −3.0i meV. At t = 0 the electron is in |1⟩. Take ℏ = 6.582 × 10⁻¹⁶ eV s.</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energy eigenvalues are E₊ = +5.0 meV and E₋ = −5.0 meV.</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9781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normalised eigenvector |E₊⟩ as a combination of |1⟩ and |2⟩.</a:t>
            </a:r>
          </a:p>
        </p:txBody>
      </p:sp>
      <p:sp>
        <p:nvSpPr>
          <p:cNvPr id="20" name="part-ref"/>
          <p:cNvSpPr txBox="1"/>
          <p:nvPr/>
        </p:nvSpPr>
        <p:spPr>
          <a:xfrm>
            <a:off x="558800" y="331597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84694" y="331597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2" name="text"/>
          <p:cNvSpPr txBox="1"/>
          <p:nvPr/>
        </p:nvSpPr>
        <p:spPr>
          <a:xfrm>
            <a:off x="558800" y="35521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probability that a measurement of the energy at t = 0 gives +5.0 meV.</a:t>
            </a:r>
          </a:p>
        </p:txBody>
      </p:sp>
      <p:sp>
        <p:nvSpPr>
          <p:cNvPr id="23" name="part-ref"/>
          <p:cNvSpPr txBox="1"/>
          <p:nvPr/>
        </p:nvSpPr>
        <p:spPr>
          <a:xfrm>
            <a:off x="558800" y="38900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Derive</a:t>
            </a:r>
          </a:p>
        </p:txBody>
      </p:sp>
      <p:sp>
        <p:nvSpPr>
          <p:cNvPr id="24" name="part-marks"/>
          <p:cNvSpPr txBox="1"/>
          <p:nvPr/>
        </p:nvSpPr>
        <p:spPr>
          <a:xfrm>
            <a:off x="11009102" y="38900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1262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time-dependent Schrödinger equation, derive an expression for the probability P₂(t) that the electron is found in |2⟩ at time t.</a:t>
            </a:r>
          </a:p>
        </p:txBody>
      </p:sp>
      <p:sp>
        <p:nvSpPr>
          <p:cNvPr id="26" name="part-ref"/>
          <p:cNvSpPr txBox="1"/>
          <p:nvPr/>
        </p:nvSpPr>
        <p:spPr>
          <a:xfrm>
            <a:off x="558800" y="4464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4464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700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earliest time after t = 0 at which P₂ is greatest, and state that greatest value.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Sets det(H − EI) = 0 with the off-diagonal product written out: (4.0 − E)(−4.0 − E) − (3.0i)(−3.0i) = 0, with E in meV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(3.0i)(−3.0i) = +9.0, so E² − 16 − 9 = 0, giving E² = 25 and E± = ±5.0 meV</a:t>
            </a:r>
          </a:p>
        </p:txBody>
      </p:sp>
      <p:sp>
        <p:nvSpPr>
          <p:cNvPr id="19" name="ms-ref"/>
          <p:cNvSpPr txBox="1"/>
          <p:nvPr/>
        </p:nvSpPr>
        <p:spPr>
          <a:xfrm>
            <a:off x="558800" y="22459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2 marks</a:t>
            </a:r>
          </a:p>
        </p:txBody>
      </p:sp>
      <p:sp>
        <p:nvSpPr>
          <p:cNvPr id="20" name="ms-objective"/>
          <p:cNvSpPr txBox="1"/>
          <p:nvPr/>
        </p:nvSpPr>
        <p:spPr>
          <a:xfrm>
            <a:off x="11400482" y="22459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1" name="ms-tick"/>
          <p:cNvSpPr txBox="1"/>
          <p:nvPr/>
        </p:nvSpPr>
        <p:spPr>
          <a:xfrm>
            <a:off x="558800" y="24866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4866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the first row of (H − 5.0 meV I)c = 0: (4.0 − 5.0)c₁ + 3.0i c₂ = 0, so c₂ = −ic₁/3</a:t>
            </a:r>
          </a:p>
        </p:txBody>
      </p:sp>
      <p:sp>
        <p:nvSpPr>
          <p:cNvPr id="23" name="ms-tick"/>
          <p:cNvSpPr txBox="1"/>
          <p:nvPr/>
        </p:nvSpPr>
        <p:spPr>
          <a:xfrm>
            <a:off x="558800" y="27400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4" name="ms-point"/>
          <p:cNvSpPr txBox="1"/>
          <p:nvPr/>
        </p:nvSpPr>
        <p:spPr>
          <a:xfrm>
            <a:off x="812800" y="27400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Normalising with |c₁|² + |c₂|² = 1 gives |E₊⟩ = (3|1⟩ − i|2⟩)/√10, to within an overall phase</a:t>
            </a:r>
          </a:p>
        </p:txBody>
      </p:sp>
      <p:sp>
        <p:nvSpPr>
          <p:cNvPr id="25" name="text"/>
          <p:cNvSpPr txBox="1"/>
          <p:nvPr/>
        </p:nvSpPr>
        <p:spPr>
          <a:xfrm>
            <a:off x="812800" y="30695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Normalising with c₁² + c₂² instead of |c₁|² + |c₂|² gives 1/√8 and a vector that is not normalised. Substituting the result into the second row, −3.0i c₁ − 9.0 c₂ = 0, is a ten-second check that also catches a sign error in c₂.</a:t>
            </a:r>
          </a:p>
        </p:txBody>
      </p:sp>
      <p:sp>
        <p:nvSpPr>
          <p:cNvPr id="26" name="ms-ref"/>
          <p:cNvSpPr txBox="1"/>
          <p:nvPr/>
        </p:nvSpPr>
        <p:spPr>
          <a:xfrm>
            <a:off x="558800" y="35521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1 mark</a:t>
            </a:r>
          </a:p>
        </p:txBody>
      </p:sp>
      <p:sp>
        <p:nvSpPr>
          <p:cNvPr id="27" name="ms-objective"/>
          <p:cNvSpPr txBox="1"/>
          <p:nvPr/>
        </p:nvSpPr>
        <p:spPr>
          <a:xfrm>
            <a:off x="11400482" y="35521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8" name="ms-tick"/>
          <p:cNvSpPr txBox="1"/>
          <p:nvPr/>
        </p:nvSpPr>
        <p:spPr>
          <a:xfrm>
            <a:off x="558800" y="37928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7928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P(+5.0 meV) = |⟨E₊|1⟩|² = |3/√10|² = 0.90</a:t>
            </a:r>
          </a:p>
        </p:txBody>
      </p:sp>
      <p:sp>
        <p:nvSpPr>
          <p:cNvPr id="30" name="ms-ref"/>
          <p:cNvSpPr txBox="1"/>
          <p:nvPr/>
        </p:nvSpPr>
        <p:spPr>
          <a:xfrm>
            <a:off x="558800" y="41986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Derive — 3 marks</a:t>
            </a:r>
          </a:p>
        </p:txBody>
      </p:sp>
      <p:sp>
        <p:nvSpPr>
          <p:cNvPr id="31" name="ms-objective"/>
          <p:cNvSpPr txBox="1"/>
          <p:nvPr/>
        </p:nvSpPr>
        <p:spPr>
          <a:xfrm>
            <a:off x="11400482" y="41986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2" name="ms-tick"/>
          <p:cNvSpPr txBox="1"/>
          <p:nvPr/>
        </p:nvSpPr>
        <p:spPr>
          <a:xfrm>
            <a:off x="558800" y="44392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4392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H is time independent, iℏ d|ψ⟩/dt = H|ψ⟩ gives |ψ(t)⟩ = Σ e^(−iE±t/ℏ) |E±⟩⟨E±|1⟩, with ⟨E₊|1⟩ = 3/√10, ⟨E₋|1⟩ = 1/√10 and |E₋⟩ = (|1⟩ + 3i|2⟩)/√10 (or, since H² = (5.0 meV)² I, uses e^(−iHt/ℏ) = cos(Et/ℏ) I − i sin(Et/ℏ) H/E)</a:t>
            </a:r>
          </a:p>
        </p:txBody>
      </p:sp>
      <p:sp>
        <p:nvSpPr>
          <p:cNvPr id="34" name="ms-tick"/>
          <p:cNvSpPr txBox="1"/>
          <p:nvPr/>
        </p:nvSpPr>
        <p:spPr>
          <a:xfrm>
            <a:off x="558800" y="48825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5" name="ms-point"/>
          <p:cNvSpPr txBox="1"/>
          <p:nvPr/>
        </p:nvSpPr>
        <p:spPr>
          <a:xfrm>
            <a:off x="812800" y="48825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⟨2|ψ(t)⟩ = (3/√10)(−i/√10)e^(−iEt/ℏ) + (1/√10)(3i/√10)e^(iEt/ℏ) = (3i/10)(e^(iEt/ℏ) − e^(−iEt/ℏ)) = −(3/5) sin(Et/ℏ), where E = 5.0 meV</a:t>
            </a:r>
          </a:p>
        </p:txBody>
      </p:sp>
      <p:sp>
        <p:nvSpPr>
          <p:cNvPr id="36" name="ms-tick"/>
          <p:cNvSpPr txBox="1"/>
          <p:nvPr/>
        </p:nvSpPr>
        <p:spPr>
          <a:xfrm>
            <a:off x="558800" y="51358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7" name="ms-point"/>
          <p:cNvSpPr txBox="1"/>
          <p:nvPr/>
        </p:nvSpPr>
        <p:spPr>
          <a:xfrm>
            <a:off x="812800" y="51358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P₂(t) = (9/25) sin²(Et/ℏ) = 0.36 sin²[(5.0 meV)t/ℏ]</a:t>
            </a:r>
          </a:p>
        </p:txBody>
      </p:sp>
      <p:sp>
        <p:nvSpPr>
          <p:cNvPr id="38" name="text"/>
          <p:cNvSpPr txBox="1"/>
          <p:nvPr/>
        </p:nvSpPr>
        <p:spPr>
          <a:xfrm>
            <a:off x="812800" y="546544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Building |E₋⟩ by orthogonality to |E₊⟩ is where a forgotten complex conjugate costs marks: dropping it gives (|1⟩ − 3i|2⟩)/√10, which is not an eigenvector of H and leads to P₂ = 0.36 cos²(Et/ℏ), non-zero at t = 0 when the electron is certainly in |1⟩. The other common error is to attach separate phases to the dot-basis amplitudes of |1⟩; only energy eigenstates evolve by a phase alone.</a:t>
            </a:r>
          </a:p>
        </p:txBody>
      </p:sp>
      <p:sp>
        <p:nvSpPr>
          <p:cNvPr id="39" name="panel"/>
          <p:cNvSpPr/>
          <p:nvPr/>
        </p:nvSpPr>
        <p:spPr>
          <a:xfrm>
            <a:off x="558800" y="558800"/>
            <a:ext cx="11074400" cy="12700"/>
          </a:xfrm>
          <a:prstGeom prst="rect">
            <a:avLst/>
          </a:prstGeom>
          <a:solidFill>
            <a:srgbClr val="2F4B45"/>
          </a:solidFill>
          <a:ln>
            <a:noFill/>
          </a:ln>
        </p:spPr>
      </p:sp>
      <p:sp>
        <p:nvSpPr>
          <p:cNvPr id="4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4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2" name="panel"/>
          <p:cNvSpPr/>
          <p:nvPr/>
        </p:nvSpPr>
        <p:spPr>
          <a:xfrm>
            <a:off x="558800" y="6273800"/>
            <a:ext cx="11074400" cy="12700"/>
          </a:xfrm>
          <a:prstGeom prst="rect">
            <a:avLst/>
          </a:prstGeom>
          <a:solidFill>
            <a:srgbClr val="2F4B45"/>
          </a:solidFill>
          <a:ln>
            <a:noFill/>
          </a:ln>
        </p:spPr>
      </p:sp>
      <p:sp>
        <p:nvSpPr>
          <p:cNvPr id="4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3" action="ppaction://hlinksldjump"/>
              </a:rPr>
              <a:t>Previous</a:t>
            </a:r>
          </a:p>
        </p:txBody>
      </p:sp>
      <p:sp>
        <p:nvSpPr>
          <p:cNvPr id="4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Lesson menu</a:t>
            </a:r>
          </a:p>
        </p:txBody>
      </p:sp>
      <p:sp>
        <p:nvSpPr>
          <p:cNvPr id="4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5" action="ppaction://hlinksldjump"/>
              </a:rPr>
              <a:t>Next slide</a:t>
            </a:r>
          </a:p>
        </p:txBody>
      </p:sp>
      <p:sp>
        <p:nvSpPr>
          <p:cNvPr id="4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38</a:t>
            </a:r>
          </a:p>
        </p:txBody>
      </p:sp>
      <p:sp>
        <p:nvSpPr>
          <p:cNvPr id="4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7"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P₂ is greatest, at 0.36, when (5.0 meV)t/ℏ = π/2</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πℏ/(2 × 5.0 meV) = π × 6.582 × 10⁻¹⁶ eV s / (1.0 × 10⁻² eV) = 2.1 × 10⁻¹³ s</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candidate who expects the electron to transfer completely has overlooked the unequal diagonal elements: the detuning caps the transfer at |H₁₂|²/E₊² = 9/25.</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38</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UPV-05.03, UPV-06.01, UPV-06.02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of mass mₑ = 9.109 × 10⁻³¹ kg is bound in a symmetric one-dimensional square well occupying −a &lt; x &lt; a, with a = 0.500 nm. Its potential energy is zero inside the well and V₀ = 1.20 eV outside it. Measure the energy E from the bottom of the well and write k = √(2mₑE)/ℏ, z = ka and z₀ = (a/ℏ)√(2mₑV₀). The even bound states satisfy z tan z = √(z₀² − z²) and the odd bound states satisfy −z cot z = √(z₀² − z²). Take ℏ = 1.055 × 10⁻³⁴ J s and e = 1.602 × 10⁻¹⁹ C.</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z₀, and hence determine how many bound states the well holds.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z = 1.15 satisfies the even-parity condition to within 1%.</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Compare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ground-state energy of the electron, and compare it with the ground-state energy the electron would have in an infinitely deep well of the same width 2a.</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On one set of axes of ψ against x, from x = −2a to x = +2a, sketch the wavefunctions of the two bound states. Mark x = −a and x = +a.</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38</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z₀ = (0.500 × 10⁻⁹ m / 1.055 × 10⁻³⁴ J s) × √(2 × 9.109 × 10⁻³¹ kg × 1.20 × 1.602 × 10⁻¹⁹ J), with V₀ converted to joules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z₀ = 2.80 (dimensionless)</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 even root always exists; an odd root exists because z₀ &gt; π/2 = 1.57; a second even root would need z₀ &gt; π = 3.14. So the well holds 2 bound states, equivalently floor(2z₀/π) + 1 = floor(1.79) + 1 = 2</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Leaving V₀ in electronvolts inside the square root gives z₀ ≈ 7 × 10⁹ and a well with billions of bound states. A dimensionless z₀ of order one is the quickest unit check in the question.</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Left side: 1.15 × tan(1.15 rad) = 1.15 × 2.234 = 2.57</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Right side: √(2.80² − 1.15²) = 2.55 (2.56 with z₀ = 2.805), which differs from 2.57 by less than 1% (0.45% to 0.66%, depending on the z₀ used)</a:t>
            </a:r>
          </a:p>
        </p:txBody>
      </p:sp>
      <p:sp>
        <p:nvSpPr>
          <p:cNvPr id="28" name="text"/>
          <p:cNvSpPr txBox="1"/>
          <p:nvPr/>
        </p:nvSpPr>
        <p:spPr>
          <a:xfrm>
            <a:off x="812800" y="39192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Evaluating tan 1.15 in degrees gives a left side of 0.023 and apparent failure. Every trigonometric argument in a matching condition is in radians.</a:t>
            </a:r>
          </a:p>
        </p:txBody>
      </p:sp>
      <p:sp>
        <p:nvSpPr>
          <p:cNvPr id="29" name="ms-ref"/>
          <p:cNvSpPr txBox="1"/>
          <p:nvPr/>
        </p:nvSpPr>
        <p:spPr>
          <a:xfrm>
            <a:off x="558800" y="42367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Compare — 3 marks</a:t>
            </a:r>
          </a:p>
        </p:txBody>
      </p:sp>
      <p:sp>
        <p:nvSpPr>
          <p:cNvPr id="30" name="ms-objective"/>
          <p:cNvSpPr txBox="1"/>
          <p:nvPr/>
        </p:nvSpPr>
        <p:spPr>
          <a:xfrm>
            <a:off x="11400482" y="42367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E₁ = ℏ²z²/(2mₑa²) = V₀(z/z₀)² = 1.20 eV × (1.15/2.80)² = 0.20 eV</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Infinite well of width 2a = 1.00 nm: E₁,∞ = π²ℏ²/[2mₑ(2a)²] = 6.03 × 10⁻²⁰ J = 0.376 eV</a:t>
            </a:r>
          </a:p>
        </p:txBody>
      </p:sp>
      <p:sp>
        <p:nvSpPr>
          <p:cNvPr id="35" name="ms-tick"/>
          <p:cNvSpPr txBox="1"/>
          <p:nvPr/>
        </p:nvSpPr>
        <p:spPr>
          <a:xfrm>
            <a:off x="558800" y="4984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84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finite-well value is about 0.54 of the infinite-well value because the wavefunction extends into the classically forbidden region: spread over a greater effective width, it has less curvature and less kinetic energy. Both are non-zero, as confinement to a finite region requires</a:t>
            </a:r>
          </a:p>
        </p:txBody>
      </p:sp>
      <p:sp>
        <p:nvSpPr>
          <p:cNvPr id="37" name="text"/>
          <p:cNvSpPr txBox="1"/>
          <p:nvPr/>
        </p:nvSpPr>
        <p:spPr>
          <a:xfrm>
            <a:off x="812800" y="55035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a instead of 2a in the infinite-well formula quadruples E₁,∞ to 1.51 eV, which lies above V₀ and should itself signal the error.</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22 / 38</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Ground state: even with no node, cosine-like inside the well, joining smoothly (ψ and dψ/dx continuous) onto exponential decay outside, and non-zero at x = ±a</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First excited state: odd with a single node at x = 0, and with exponential tails that decay more slowly than the ground state's, because it lies nearer the top of the well (κa ≈ 1.7 against 2.6)</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mark most often lost is for drawing wavefunctions that reach zero at x = ±a, as in the infinite well. The non-zero value at the walls is the feature that lowered the energy in (c).</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38</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UPV-10.04, UPV-10.07, UPV-10.08</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Slow neutrons, which have spin ½ and gyromagnetic ratio γₙ = −1.832 × 10⁸ rad s⁻¹ T⁻¹, leave a polariser in the state |+z⟩. The spin operator is S = (ℏ/2)σ; in the {|+z⟩, |−z⟩} basis σ_y has rows (0, −i) and (i, 0), and exp(−iασ_y) = cos α I − i sin α σ_y for real α. An analyser set along a unit vector n̂ transmits only neutrons found in the +ℏ/2 eigenstate of n̂⋅S, and blocks the rest.</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neutrons pass first through an analyser whose n̂ lies in the xz-plane at 45° to the +z axis, and then through an analyser set along −z, which transmits only |−z⟩. Calculate the fraction of the neutrons leaving the polariser that emerge from the second analyser.</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762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the first analyser removed, no neutrons emerge from the −z analyser. Explain why inserting an analyser that removes neutrons from the beam increases the number emerging, and identify which step in the sequence is not unitary.</a:t>
            </a:r>
          </a:p>
        </p:txBody>
      </p:sp>
      <p:sp>
        <p:nvSpPr>
          <p:cNvPr id="20" name="part-ref"/>
          <p:cNvSpPr txBox="1"/>
          <p:nvPr/>
        </p:nvSpPr>
        <p:spPr>
          <a:xfrm>
            <a:off x="558800" y="37122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122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484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45° analyser is removed. Instead, the |+z⟩ neutrons cross a region of uniform magnetic field B along +y, where the Hamiltonian is H = −γₙB S_y, taking a time t. Show that on leaving the field the spin state is cos(ωt/2)|+z⟩ + sin(ωt/2)|−z⟩, where ω = |γₙ|B.</a:t>
            </a:r>
          </a:p>
        </p:txBody>
      </p:sp>
      <p:sp>
        <p:nvSpPr>
          <p:cNvPr id="23" name="part-ref"/>
          <p:cNvSpPr txBox="1"/>
          <p:nvPr/>
        </p:nvSpPr>
        <p:spPr>
          <a:xfrm>
            <a:off x="558800" y="44843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4843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205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neutrons travel at 2200 m s⁻¹ through a field region 5.00 cm long. Calculate the field B that turns |+z⟩ into |+x⟩ = (|+z⟩ + |−z⟩)/√2.</a:t>
            </a:r>
          </a:p>
        </p:txBody>
      </p:sp>
      <p:sp>
        <p:nvSpPr>
          <p:cNvPr id="26" name="part-ref"/>
          <p:cNvSpPr txBox="1"/>
          <p:nvPr/>
        </p:nvSpPr>
        <p:spPr>
          <a:xfrm>
            <a:off x="558800" y="505841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84694" y="505841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8" name="text"/>
          <p:cNvSpPr txBox="1"/>
          <p:nvPr/>
        </p:nvSpPr>
        <p:spPr>
          <a:xfrm>
            <a:off x="558800" y="52946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the fraction of the neutrons that a +z analyser placed after the field region would transmit if the same field pointed along +z instead of +y, and give the reason.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24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cos 22.5° |+z⟩ + sin 22.5° |−z⟩, so the first analyser transmits |⟨+n̂|+z⟩|² = cos² 22.5° = 0.854</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second analyser transmits |⟨−z|+n̂⟩|² = sin² 22.5° = 0.146 of these, so the fraction is 0.854 × 0.146 = 0.125 (exactly 1/8)</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angle between the axes instead of half of it, cos² 45° × sin² 45°, gives 0.25. The half-angle is the signature of spin one-half, for which opposite directions in space are orthogonal states.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 and |−z⟩ are orthogonal, so with no intermediate analyser the amplitude to pass the −z analyser is zero; the 45° analyser replaces the state by |+n̂⟩, which has amplitude sin 22.5° on |−z⟩</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analyser performs a projective measurement: projecting with |+n̂⟩⟨+n̂| and renormalising what survives is not unitary, since it discards part of the beam and cannot be reversed, whereas free flight between analysers is unitary</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Saying that the first analyser 'rotates the spin' earns nothing. A rotation is unitary and loses no neutrons, whereas this analyser blocks about 15% of the beam; the increase comes from a projection that destroys the orthogonality between the prepared state and the final filter.</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578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γₙ &lt; 0, H = |γₙ|B S_y = (ℏω/2)σ_y with ω = |γₙ|B; H is time independent, so the propagator is U = exp(−iHt/ℏ) = exp(−i(ωt/2)σ_y)</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the given identity, U = cos(ωt/2) I − i sin(ωt/2) σ_y</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σ_y|+z⟩ = i|−z⟩, so U|+z⟩ = cos(ωt/2)|+z⟩ − i sin(ωt/2)(i|−z⟩) = cos(ωt/2)|+z⟩ + sin(ωt/2)|−z⟩</a:t>
            </a:r>
          </a:p>
        </p:txBody>
      </p:sp>
      <p:sp>
        <p:nvSpPr>
          <p:cNvPr id="35" name="text"/>
          <p:cNvSpPr txBox="1"/>
          <p:nvPr/>
        </p:nvSpPr>
        <p:spPr>
          <a:xfrm>
            <a:off x="812800" y="54152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Dropping the sign of γₙ gives cos(ωt/2)|+z⟩ − sin(ωt/2)|−z⟩, a spin turning towards −x instead of +x. The z probabilities agree, so only a careful candidate notices, but the sense of precession is physical and measurable along x.</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38</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requires ωt/2 = π/4, so ωt = π/2, with t = L/v = 0.0500 m / 2200 m s⁻¹ = 2.27 × 10⁻⁵ 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π/(2|γₙ|t) = π / (2 × 1.832 × 10⁸ rad s⁻¹ T⁻¹ × 2.27 × 10⁻⁵ s) = 3.77 × 10⁻⁴ T</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Setting ωt/2 = π/2 gives 7.55 × 10⁻⁴ T, the field that turns the spin all the way to −z. The spin vector turns through ωt, twice the angle that appears in the spinor components.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1 mark</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All of them, a fraction of 1: with B along z, H is proportional to S_z, so |+z⟩ is a stationary state that acquires only a global phase, and the z populations do not change</a:t>
            </a:r>
          </a:p>
        </p:txBody>
      </p:sp>
      <p:sp>
        <p:nvSpPr>
          <p:cNvPr id="24" name="text"/>
          <p:cNvSpPr txBox="1"/>
          <p:nvPr/>
        </p:nvSpPr>
        <p:spPr>
          <a:xfrm>
            <a:off x="812800" y="34124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reason that 'the spin precesses, so some neutrons are lost' have not asked about the axis of precession: a spin along the field has nothing to precess about it.</a:t>
            </a:r>
          </a:p>
        </p:txBody>
      </p:sp>
      <p:sp>
        <p:nvSpPr>
          <p:cNvPr id="25" name="panel"/>
          <p:cNvSpPr/>
          <p:nvPr/>
        </p:nvSpPr>
        <p:spPr>
          <a:xfrm>
            <a:off x="558800" y="558800"/>
            <a:ext cx="11074400" cy="12700"/>
          </a:xfrm>
          <a:prstGeom prst="rect">
            <a:avLst/>
          </a:prstGeom>
          <a:solidFill>
            <a:srgbClr val="2F4B45"/>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2F4B45"/>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38</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UPV-07.07, UPV-07.09, UPV-08.05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single ⁴⁰Ca⁺ ion of mass m = 6.64 × 10⁻²⁶ kg is held in an ion trap whose potential along the trap axis is harmonic with angular frequency ω = 2π × 1.20 MHz = 7.54 × 10⁶ rad s⁻¹. Along that axis the position and momentum operators are x = √(ℏ/2mω)(a + a†) and p = i√(mℏω/2)(a† − a), with [a, a†] = 1 and number states |n⟩ of energy (n + ½)ℏω. Take ℏ = 1.055 × 10⁻³⁴ J s and k_B = 1.381 × 10⁻²³ J K⁻¹.</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Estimate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After laser cooling, the axial motion is in thermal equilibrium at T = 0.50 mK. Estimate the mean number of vibrational quanta n̄, stating the approximation you make and why it is justified.</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Further cooling and a laser pulse prepare the state |ψ(0)⟩ = (|0⟩ + |1⟩)/√2. Show that ⟨x⟩(t) = √(ℏ/2mω) cos ωt.</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product Δx Δp at t = 0 and at ωt = π/4, expressing each as a multiple of ℏ.</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Δx Δp exceeds ℏ/2 at every time for this state, although the ground state |0⟩ reaches ℏ/2.</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38</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Estimate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ℏω/(k_BT) = (1.055 × 10⁻³⁴ J s × 7.54 × 10⁶ rad s⁻¹)/(1.381 × 10⁻²³ J K⁻¹ × 5.0 × 10⁻⁴ K) = 0.115, so k_BT ≫ ℏω and the high-temperature (equipartition) limit n̄ ≈ k_BT/ℏω applies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1/0.115 ≈ 9 (8.7); the Bose–Einstein value 1/(e^0.115 − 1) = 8.2 is also accepted, as is any value from 8 to 9</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regime is decided by comparing k_BT with ℏω, not by how small T looks. Candidates who call 0.5 mK 'ultracold' and place the ion in its ground state miss about eight quanta of occupation.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number state evolves as e^(−i(n + ½)ωt)|n⟩, so up to a global phase |ψ(t)⟩ = (|0⟩ + e^(−iωt)|1⟩)/√2</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⟨0|a|1⟩ = 1 and ⟨1|a†|0⟩ = 1 contribute, giving ⟨a⟩ = ½e^(−iωt) and ⟨a†⟩ = ½e^(iωt), so ⟨x⟩ = √(ℏ/2mω)(⟨a⟩ + ⟨a†⟩) = √(ℏ/2mω) cos ωt</a:t>
            </a:r>
          </a:p>
        </p:txBody>
      </p:sp>
      <p:sp>
        <p:nvSpPr>
          <p:cNvPr id="26" name="text"/>
          <p:cNvSpPr txBox="1"/>
          <p:nvPr/>
        </p:nvSpPr>
        <p:spPr>
          <a:xfrm>
            <a:off x="812800" y="36658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Losing the relative phase e^(−iωt) gives a constant ⟨x⟩ = √(ℏ/2mω). A stationary expectation value from a superposition of two different energies should prompt a check.</a:t>
            </a:r>
          </a:p>
        </p:txBody>
      </p:sp>
      <p:sp>
        <p:nvSpPr>
          <p:cNvPr id="27" name="ms-ref"/>
          <p:cNvSpPr txBox="1"/>
          <p:nvPr/>
        </p:nvSpPr>
        <p:spPr>
          <a:xfrm>
            <a:off x="558800" y="4148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4 marks</a:t>
            </a:r>
          </a:p>
        </p:txBody>
      </p:sp>
      <p:sp>
        <p:nvSpPr>
          <p:cNvPr id="28" name="ms-objective"/>
          <p:cNvSpPr txBox="1"/>
          <p:nvPr/>
        </p:nvSpPr>
        <p:spPr>
          <a:xfrm>
            <a:off x="11400482" y="4148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3891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a†)² = a² + a†² + 2N + 1, and a² and a†² cannot connect |0⟩ with |1⟩, so ⟨x²⟩ = (ℏ/2mω)(2⟨N⟩ + 1) = ℏ/(mω) with ⟨N⟩ = ½; likewise −(a† − a)² = 2N + 1 − a² − a†² gives ⟨p²⟩ = mℏω</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i√(mℏω/2)(⟨a†⟩ − ⟨a⟩) = −√(mℏω/2) sin ωt, which equals m d⟨x⟩/dt as Ehrenfest's theorem requires</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(Δx)² = (ℏ/2mω)(2 − cos² ωt) and (Δp)² = (mℏω/2)(2 − sin² ωt), so Δx Δp = (ℏ/2)√[(2 − cos² ωt)(2 − sin² ωt)]</a:t>
            </a:r>
          </a:p>
        </p:txBody>
      </p:sp>
      <p:sp>
        <p:nvSpPr>
          <p:cNvPr id="35" name="ms-tick"/>
          <p:cNvSpPr txBox="1"/>
          <p:nvPr/>
        </p:nvSpPr>
        <p:spPr>
          <a:xfrm>
            <a:off x="558800" y="5339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339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 = 0, Δx Δp = (ℏ/2)√2 = 0.71ℏ; at ωt = π/4, Δx Δp = (ℏ/2)(3/2) = 0.75ℏ; both exceed ℏ/2</a:t>
            </a:r>
          </a:p>
        </p:txBody>
      </p:sp>
      <p:sp>
        <p:nvSpPr>
          <p:cNvPr id="37" name="text"/>
          <p:cNvSpPr txBox="1"/>
          <p:nvPr/>
        </p:nvSpPr>
        <p:spPr>
          <a:xfrm>
            <a:off x="812800" y="5668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usual error is to take (Δx)² = ⟨x²⟩, which holds only when ⟨x⟩ = 0, as in a stationary state but not here. That route gives Δx Δp = ℏ at every time and misses the oscillation of the product entirely.</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38</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Equality in Δx Δp ≥ ℏ/2 requires both inequalities of the derivation to be saturated, Cauchy–Schwarz and the dropping of Re⟨f|g⟩, which together demand (p − ⟨p⟩)|ψ⟩ = iλ(x − ⟨x⟩)|ψ⟩ with λ real, and normalisability needs λ &gt; 0; the only solutions are Gaussian wavefunctions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position space this state is proportional to (1 + c(t)x) e^(−mωx²/2ℏ) with c(t) = e^(−iωt)√(2mω/ℏ): a Gaussian multiplied by a polynomial, which is not a Gaussian at any t, so the bound is never reached, whereas |0⟩ is a Gaussian and reaches it</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'Superpositions carry more uncertainty' earns nothing: a coherent state is a superposition of every |n⟩ and still reaches ℏ/2. The deciding property is the Gaussian shape, which follows from the condition for equality.</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38</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UPV-06.05, UPV-06.09</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scanning tunnelling microscope tip is held above a clean metal surface at a fixed bias of 0.100 V. With the feedback loop switched off, the tip is withdrawn in steps, and the tunnelling current I is recorded against Δd, the increase in the tip–surface gap from its starting value. In the opaque-barrier limit I = I₀ exp(−2κΔd), where κ = √(2mₑφ)/ℏ and φ is the apparent barrier height. Take mₑ = 9.109 × 10⁻³¹ kg, ℏ = 1.055 × 10⁻³⁴ J s and e = 1.602 × 10⁻¹⁹ C.</a:t>
            </a:r>
          </a:p>
        </p:txBody>
      </p:sp>
      <p:sp>
        <p:nvSpPr>
          <p:cNvPr id="14" name="text"/>
          <p:cNvSpPr txBox="1"/>
          <p:nvPr/>
        </p:nvSpPr>
        <p:spPr>
          <a:xfrm>
            <a:off x="558800" y="238252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Tunnelling current as the tip is withdrawn, at a bias of 0.100 V</a:t>
            </a:r>
          </a:p>
        </p:txBody>
      </p:sp>
      <p:graphicFrame>
        <p:nvGraphicFramePr>
          <p:cNvPr id="15" name="readings"/>
          <p:cNvGraphicFramePr>
            <a:graphicFrameLocks noGrp="1"/>
          </p:cNvGraphicFramePr>
          <p:nvPr/>
        </p:nvGraphicFramePr>
        <p:xfrm>
          <a:off x="558800" y="2611120"/>
          <a:ext cx="11049000" cy="20447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Reading</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Increase in gap Δd (pm)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Tunnelling current I (nA)</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1.13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0.471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0.218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0.0924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0.0420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8336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7" name="part-marks"/>
          <p:cNvSpPr txBox="1"/>
          <p:nvPr/>
        </p:nvSpPr>
        <p:spPr>
          <a:xfrm>
            <a:off x="11084694" y="48336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8" name="text"/>
          <p:cNvSpPr txBox="1"/>
          <p:nvPr/>
        </p:nvSpPr>
        <p:spPr>
          <a:xfrm>
            <a:off x="558800" y="50698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gradient of a graph of ln(I/nA) against Δd, in terms of κ.</a:t>
            </a:r>
          </a:p>
        </p:txBody>
      </p:sp>
      <p:sp>
        <p:nvSpPr>
          <p:cNvPr id="19" name="part-ref"/>
          <p:cNvSpPr txBox="1"/>
          <p:nvPr/>
        </p:nvSpPr>
        <p:spPr>
          <a:xfrm>
            <a:off x="558800" y="54076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0" name="part-marks"/>
          <p:cNvSpPr txBox="1"/>
          <p:nvPr/>
        </p:nvSpPr>
        <p:spPr>
          <a:xfrm>
            <a:off x="11009102" y="54076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56438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κ from the data.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30 / 38</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apparent barrier height φ in electronvolts.</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constant-current imaging the feedback loop moves the tip to hold I fixed. Estimate the change in gap that changes the current by 10%, stating the assumption you make.</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9286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Photoemission gives the work function of this surface as 4.60 eV. A student concludes that either the STM data or the tunnelling model must be wrong. Evaluate this conclusion.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31 / 38</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−2κ, since ln(I/nA) = ln(I₀/nA) − 2κΔd</a:t>
            </a:r>
          </a:p>
        </p:txBody>
      </p:sp>
      <p:sp>
        <p:nvSpPr>
          <p:cNvPr id="17" name="text"/>
          <p:cNvSpPr txBox="1"/>
          <p:nvPr/>
        </p:nvSpPr>
        <p:spPr>
          <a:xfrm>
            <a:off x="812800" y="191643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write +2κ, or κ, carry a sign or a factor of two into every later part; the 2 is there because the current follows the probability, the squared modulus of an amplitude decaying as e^(−κΔd).</a:t>
            </a:r>
          </a:p>
        </p:txBody>
      </p:sp>
      <p:sp>
        <p:nvSpPr>
          <p:cNvPr id="18" name="ms-ref"/>
          <p:cNvSpPr txBox="1"/>
          <p:nvPr/>
        </p:nvSpPr>
        <p:spPr>
          <a:xfrm>
            <a:off x="558800" y="23990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19" name="ms-objective"/>
          <p:cNvSpPr txBox="1"/>
          <p:nvPr/>
        </p:nvSpPr>
        <p:spPr>
          <a:xfrm>
            <a:off x="11400482" y="23990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0" name="ms-tick"/>
          <p:cNvSpPr txBox="1"/>
          <p:nvPr/>
        </p:nvSpPr>
        <p:spPr>
          <a:xfrm>
            <a:off x="558800" y="26396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6396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ln(I/nA) for the six readings: 0.916, 0.122, −0.753, −1.523, −2.382, −3.170</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points lie on a straight line (no residual larger than about 0.03) of gradient −2.05 × 10⁻² pm⁻¹ (least squares −0.0205 pm⁻¹; accept −0.0200 to −0.0210 pm⁻¹)</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κ = 0.0205 pm⁻¹ / 2 = 1.03 × 10⁻² pm⁻¹ = 1.03 × 10¹⁰ m⁻¹ (accept 1.00 × 10¹⁰ to 1.05 × 10¹⁰ m⁻¹)</a:t>
            </a:r>
          </a:p>
        </p:txBody>
      </p:sp>
      <p:sp>
        <p:nvSpPr>
          <p:cNvPr id="26" name="text"/>
          <p:cNvSpPr txBox="1"/>
          <p:nvPr/>
        </p:nvSpPr>
        <p:spPr>
          <a:xfrm>
            <a:off x="812800" y="36658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errors dominate: using log₁₀ instead of ln, which scales the gradient by 0.434 and leads to a barrier height about five times too small, and failing to convert the gradient from pm⁻¹ to m⁻¹.</a:t>
            </a:r>
          </a:p>
        </p:txBody>
      </p:sp>
      <p:sp>
        <p:nvSpPr>
          <p:cNvPr id="27" name="ms-ref"/>
          <p:cNvSpPr txBox="1"/>
          <p:nvPr/>
        </p:nvSpPr>
        <p:spPr>
          <a:xfrm>
            <a:off x="558800" y="4148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28" name="ms-objective"/>
          <p:cNvSpPr txBox="1"/>
          <p:nvPr/>
        </p:nvSpPr>
        <p:spPr>
          <a:xfrm>
            <a:off x="11400482" y="4148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3891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 ℏ²κ²/(2mₑ) = (1.055 × 10⁻³⁴ J s)² × (1.03 × 10¹⁰ m⁻¹)² / (2 × 9.109 × 10⁻³¹ kg) = 6.4 × 10⁻¹⁹ J</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 4.0 eV (accept 3.8 to 4.2 eV, following from the κ found in (b))</a:t>
            </a:r>
          </a:p>
        </p:txBody>
      </p:sp>
      <p:sp>
        <p:nvSpPr>
          <p:cNvPr id="33" name="text"/>
          <p:cNvSpPr txBox="1"/>
          <p:nvPr/>
        </p:nvSpPr>
        <p:spPr>
          <a:xfrm>
            <a:off x="812800" y="49720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Because φ goes as κ², a 2% error in the gradient becomes a 4% error in φ. Rounding κ to 1 × 10¹⁰ m⁻¹ before squaring gives 3.8 eV.</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38</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Assumes the exponential law holds over a few picometres with the fitted κ and an unchanged prefactor I₀, so that the change in gap is ln(1.10)/(2κ) for a 10% rise in current, or ln(1/0.90)/(2κ) for a 10% fall</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Δd = 0.0953 / 0.0205 pm⁻¹ ≈ 5 pm (4.6 pm for a rise, 5.1 pm for a fall, and 4.9 pm from the small-change form 0.10/(2κ) are all accepted), so holding the current to 10% fixes the gap to a few picometres, about 2% of an atomic diameter</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estimate rests on κ being the same for a displacement of a few picometres as over the 200 pm range fitted, and an answer that does not say so loses the first mark whatever its number.</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fitted φ ≈ 4.0 eV is about 13% below 4.60 eV, but the apparent barrier height is not the work function: the image-charge potential rounds and lowers the barrier between tip and surface, and the tip's own work function also enters, so a lower apparent height is expected</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ln I values lie on a straight line to within about 0.03 over the whole 200 pm, which supports the exponential tunnelling model; the conclusion is not justified, because the data fit the model and the gap from 4.60 eV is explained by what φ represents</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Strong answers separate the two things the student has run together: whether the model fits, which the straightness of the line decides, and what the fitted parameter means, which is an image-lowered average barrier rather than the work function.</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38</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UPV-08.03, UPV-09.03, UPV-09.04</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Hermitian operators A and B and a normalised state |ψ⟩, write ⟨A⟩ = ⟨ψ|A|ψ⟩ and (ΔA)² = ⟨ψ|(A − ⟨A⟩)²|ψ⟩. The Cauchy–Schwarz inequality states that ⟨f|f⟩⟨g|g⟩ ≥ |⟨f|g⟩|² for any kets |f⟩ and |g⟩. The components of an angular momentum obey [J_x, J_y] = iℏJ_z and its cyclic permutations, J± = J_x ± iJ_y, and the simultaneous eigenstates |j, m⟩ of J² and J_z satisfy J²|j, m⟩ = ℏ²j(j + 1)|j, m⟩, J_z|j, m⟩ = mℏ|j, m⟩ and J±|j, m⟩ = ℏ√[j(j + 1) − m(m ± 1)] |j, m ± 1⟩.</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Cauchy–Schwarz inequality, derive the Robertson uncertainty relation, a lower bound on ΔA ΔB in terms of the commutator [A, B].</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in the state |j, m⟩, ⟨J_x⟩ = ⟨J_y⟩ = 0 and ⟨J_x²⟩ = ⟨J_y²⟩ = ½ℏ²[j(j + 1) − m²].</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states |j, m⟩ in which ΔJ_x ΔJ_y is exactly equal to the Robertson bound for J_x and J_y.</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argues: 'In the state |j = 1, m = 0⟩ the Robertson bound for J_x and J_y is zero, so a careful enough experiment could find both J_x and J_y with no spread in that state.' Evaluate this argument.</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38</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Defines |f⟩ = (A − ⟨A⟩)|ψ⟩ and |g⟩ = (B − ⟨B⟩)|ψ⟩; because the shifted operators are Hermitian, ⟨f|f⟩ = (ΔA)² and ⟨g|g⟩ = (ΔB)²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Cauchy–Schwarz gives (ΔA)²(ΔB)² ≥ |⟨f|g⟩|² ≥ (Im⟨f|g⟩)² = [(⟨f|g⟩ − ⟨g|f⟩)/2i]²</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⟨f|g⟩ − ⟨g|f⟩ = ⟨ψ|[A − ⟨A⟩, B − ⟨B⟩]|ψ⟩ = ⟨[A, B]⟩, because the numbers ⟨A⟩ and ⟨B⟩ commute with every operator</a:t>
            </a:r>
          </a:p>
        </p:txBody>
      </p:sp>
      <p:sp>
        <p:nvSpPr>
          <p:cNvPr id="21" name="ms-tick"/>
          <p:cNvSpPr txBox="1"/>
          <p:nvPr/>
        </p:nvSpPr>
        <p:spPr>
          <a:xfrm>
            <a:off x="558800" y="2346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346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Hence ΔA ΔB ≥ ½|⟨[A, B]⟩|, a real bound because [A, B] is anti-Hermitian and its expectation value is purely imaginary</a:t>
            </a:r>
          </a:p>
        </p:txBody>
      </p:sp>
      <p:sp>
        <p:nvSpPr>
          <p:cNvPr id="23" name="text"/>
          <p:cNvSpPr txBox="1"/>
          <p:nvPr/>
        </p:nvSpPr>
        <p:spPr>
          <a:xfrm>
            <a:off x="812800" y="2676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Applying Cauchy–Schwarz to A|ψ⟩ and B|ψ⟩ without subtracting the means bounds ⟨A²⟩⟨B²⟩, not the variances. The mean shift is the step that turns an inequality about vectors into an uncertainty relation.</a:t>
            </a:r>
          </a:p>
        </p:txBody>
      </p:sp>
      <p:sp>
        <p:nvSpPr>
          <p:cNvPr id="24" name="ms-ref"/>
          <p:cNvSpPr txBox="1"/>
          <p:nvPr/>
        </p:nvSpPr>
        <p:spPr>
          <a:xfrm>
            <a:off x="558800" y="3159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4 marks</a:t>
            </a:r>
          </a:p>
        </p:txBody>
      </p:sp>
      <p:sp>
        <p:nvSpPr>
          <p:cNvPr id="25" name="ms-objective"/>
          <p:cNvSpPr txBox="1"/>
          <p:nvPr/>
        </p:nvSpPr>
        <p:spPr>
          <a:xfrm>
            <a:off x="11400482" y="3159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J_x = (J₊ + J₋)/2 and J_y = (J₊ − J₋)/2i; J± changes m by ±1 and ⟨j, m|j, m ± 1⟩ = 0, so ⟨J_x⟩ = ⟨J_y⟩ = 0</a:t>
            </a:r>
          </a:p>
        </p:txBody>
      </p:sp>
      <p:sp>
        <p:nvSpPr>
          <p:cNvPr id="28" name="ms-tick"/>
          <p:cNvSpPr txBox="1"/>
          <p:nvPr/>
        </p:nvSpPr>
        <p:spPr>
          <a:xfrm>
            <a:off x="558800" y="3653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J_x² = ¼(J₊² + J₋² + J₊J₋ + J₋J₊) and J_y² = −¼(J₊² + J₋² − J₊J₋ − J₋J₊); the J±² terms change m by ±2 and have zero expectation value, so ⟨J_x²⟩ = ⟨J_y²⟩ = ¼⟨J₊J₋ + J₋J₊⟩</a:t>
            </a:r>
          </a:p>
        </p:txBody>
      </p:sp>
      <p:sp>
        <p:nvSpPr>
          <p:cNvPr id="30" name="ms-tick"/>
          <p:cNvSpPr txBox="1"/>
          <p:nvPr/>
        </p:nvSpPr>
        <p:spPr>
          <a:xfrm>
            <a:off x="558800" y="4096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096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J₊J₋ + J₋J₊ = 2(J_x² + J_y²) = 2(J² − J_z²); equivalently ⟨J₊J₋⟩ + ⟨J₋J₊⟩ = ℏ²[j(j + 1) − m(m − 1)] + ℏ²[j(j + 1) − m(m + 1)] from the given ladder elements</a:t>
            </a:r>
          </a:p>
        </p:txBody>
      </p:sp>
      <p:sp>
        <p:nvSpPr>
          <p:cNvPr id="32" name="ms-tick"/>
          <p:cNvSpPr txBox="1"/>
          <p:nvPr/>
        </p:nvSpPr>
        <p:spPr>
          <a:xfrm>
            <a:off x="558800" y="4539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539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⟨J_x²⟩ = ⟨J_y²⟩ = ½⟨J² − J_z²⟩ = ½ℏ²[j(j + 1) − m²]</a:t>
            </a:r>
          </a:p>
        </p:txBody>
      </p:sp>
      <p:sp>
        <p:nvSpPr>
          <p:cNvPr id="34" name="text"/>
          <p:cNvSpPr txBox="1"/>
          <p:nvPr/>
        </p:nvSpPr>
        <p:spPr>
          <a:xfrm>
            <a:off x="812800" y="4869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result is given, so every mark is for the ladder algebra. Asserting ⟨J_x²⟩ = ⟨J_y²⟩ 'by symmetry' earns nothing towards the value; the candidate must still show that the J±² cross terms drop out.</a:t>
            </a:r>
          </a:p>
        </p:txBody>
      </p:sp>
      <p:sp>
        <p:nvSpPr>
          <p:cNvPr id="35" name="panel"/>
          <p:cNvSpPr/>
          <p:nvPr/>
        </p:nvSpPr>
        <p:spPr>
          <a:xfrm>
            <a:off x="558800" y="558800"/>
            <a:ext cx="11074400" cy="12700"/>
          </a:xfrm>
          <a:prstGeom prst="rect">
            <a:avLst/>
          </a:prstGeom>
          <a:solidFill>
            <a:srgbClr val="2F4B45"/>
          </a:solidFill>
          <a:ln>
            <a:noFill/>
          </a:ln>
        </p:spPr>
      </p:sp>
      <p:sp>
        <p:nvSpPr>
          <p:cNvPr id="3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3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8" name="panel"/>
          <p:cNvSpPr/>
          <p:nvPr/>
        </p:nvSpPr>
        <p:spPr>
          <a:xfrm>
            <a:off x="558800" y="6273800"/>
            <a:ext cx="11074400" cy="12700"/>
          </a:xfrm>
          <a:prstGeom prst="rect">
            <a:avLst/>
          </a:prstGeom>
          <a:solidFill>
            <a:srgbClr val="2F4B45"/>
          </a:solidFill>
          <a:ln>
            <a:noFill/>
          </a:ln>
        </p:spPr>
      </p:sp>
      <p:sp>
        <p:nvSpPr>
          <p:cNvPr id="3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Previous</a:t>
            </a:r>
          </a:p>
        </p:txBody>
      </p:sp>
      <p:sp>
        <p:nvSpPr>
          <p:cNvPr id="4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Lesson menu</a:t>
            </a:r>
          </a:p>
        </p:txBody>
      </p:sp>
      <p:sp>
        <p:nvSpPr>
          <p:cNvPr id="4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Next slide</a:t>
            </a:r>
          </a:p>
        </p:txBody>
      </p:sp>
      <p:sp>
        <p:nvSpPr>
          <p:cNvPr id="4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38</a:t>
            </a:r>
          </a:p>
        </p:txBody>
      </p:sp>
      <p:sp>
        <p:nvSpPr>
          <p:cNvPr id="4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both means zero, (b) gives ΔJ_x ΔJ_y = ½ℏ²[j(j + 1) − m²]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Robertson bound is ½|⟨[J_x, J_y]⟩| = ½ℏ|⟨J_z⟩| = ½ℏ²|m|</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Equality requires j(j + 1) − m² = |m|, that is (j − |m|)(j + |m| + 1) = 0, and since j + |m| + 1 &gt; 0 this means |m| = j: only the extreme states |j, ±j⟩ reach the bound, which for spin ½ includes both S_z eigenstates</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Solving the quadratic in |m| gives the roots j and −(j + 1). Rejecting the second, because |m| cannot be negative, is the step most often left unstated, and without it the answer is not determined.</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|1, 0⟩, (b) gives ΔJ_x = ΔJ_y = ℏ, so ΔJ_x ΔJ_y = ℏ²: the spreads belong to the prepared state, no experimental care reduces them, and a lower bound of zero is not a value the state attains</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Zero spread in both would need a common eigenvector of J_x and J_y; then [J_x, J_y]|ψ⟩ = 0 forces J_z|ψ⟩ = 0, the cyclic relations then force J_x|ψ⟩ = J_y|ψ⟩ = 0, so J²|ψ⟩ = 0 and j = 0</a:t>
            </a:r>
          </a:p>
        </p:txBody>
      </p:sp>
      <p:sp>
        <p:nvSpPr>
          <p:cNvPr id="28" name="ms-tick"/>
          <p:cNvSpPr txBox="1"/>
          <p:nvPr/>
        </p:nvSpPr>
        <p:spPr>
          <a:xfrm>
            <a:off x="558800" y="4222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222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Judgement: the argument fails. A vanishing bound is necessary but not sufficient for joint sharpness, and no state with j ≥ ½, |1, 0⟩ included, has both components sharp</a:t>
            </a:r>
          </a:p>
        </p:txBody>
      </p:sp>
      <p:sp>
        <p:nvSpPr>
          <p:cNvPr id="30" name="text"/>
          <p:cNvSpPr txBox="1"/>
          <p:nvPr/>
        </p:nvSpPr>
        <p:spPr>
          <a:xfrm>
            <a:off x="812800" y="4742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part separates candidates who treat the Robertson relation as the whole content of uncertainty from those who see it as one inequality with a state-dependent right-hand side. The strongest answers give the commutator argument, which settles every state at once, rather than checking |1, 0⟩ alone.</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V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38</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V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38</a:t>
            </a:r>
          </a:p>
        </p:txBody>
      </p:sp>
    </p:spTree>
  </p:cSld>
  <p:clrMapOvr>
    <a:masterClrMapping/>
  </p:clrMapOvr>
</p:sld>
</file>

<file path=ppt/slides/slide39.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646A59F3-4494-4F33-A9D7-275DC340E0A1}"/>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DDA553FB-14CE-4542-BE87-A6AB348E2682}"/>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Midterm Examination</a:t>
            </a:r>
          </a:p>
        </p:txBody>
      </p:sp>
      <p:sp>
        <p:nvSpPr>
          <p:cNvPr id="3" name="interactive-menu-row-1">
            <a:extLst xmlns:a="http://schemas.openxmlformats.org/drawingml/2006/main">
              <a:ext uri="{FF2B5EF4-FFF2-40B4-BE49-F238E27FC236}">
                <a16:creationId xmlns:a16="http://schemas.microsoft.com/office/drawing/2014/main" id="{B641C708-BF61-47F9-B0B1-4CFD97240B2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440f61eef904800" action="ppaction://hlinksldjump"/>
              </a:rPr>
              <a:t>1. University Physics V · Midterm Examination</a:t>
            </a:r>
          </a:p>
        </p:txBody>
      </p:sp>
      <p:sp>
        <p:nvSpPr>
          <p:cNvPr id="4" name="interactive-menu-row-2">
            <a:extLst xmlns:a="http://schemas.openxmlformats.org/drawingml/2006/main">
              <a:ext uri="{FF2B5EF4-FFF2-40B4-BE49-F238E27FC236}">
                <a16:creationId xmlns:a16="http://schemas.microsoft.com/office/drawing/2014/main" id="{A95FD639-FFD7-49EB-A826-B7133372FEF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40a1ddd0a1429c"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3A3EF726-787D-4C79-9AF4-6B604CE287BD}"/>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375f563c3e9416d" action="ppaction://hlinksldjump"/>
              </a:rPr>
              <a:t>3. C</a:t>
            </a:r>
          </a:p>
        </p:txBody>
      </p:sp>
      <p:sp>
        <p:nvSpPr>
          <p:cNvPr id="6" name="interactive-menu-row-4">
            <a:extLst xmlns:a="http://schemas.openxmlformats.org/drawingml/2006/main">
              <a:ext uri="{FF2B5EF4-FFF2-40B4-BE49-F238E27FC236}">
                <a16:creationId xmlns:a16="http://schemas.microsoft.com/office/drawing/2014/main" id="{81EC85E9-86EF-4041-AED6-4B4E43A54744}"/>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4ffdabab5064e81"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5E1A8188-08F6-4631-AD03-8FFF24BAA3D0}"/>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2673d3f6b4f42a0" action="ppaction://hlinksldjump"/>
              </a:rPr>
              <a:t>5. A</a:t>
            </a:r>
          </a:p>
        </p:txBody>
      </p:sp>
      <p:sp>
        <p:nvSpPr>
          <p:cNvPr id="8" name="interactive-menu-row-6">
            <a:extLst xmlns:a="http://schemas.openxmlformats.org/drawingml/2006/main">
              <a:ext uri="{FF2B5EF4-FFF2-40B4-BE49-F238E27FC236}">
                <a16:creationId xmlns:a16="http://schemas.microsoft.com/office/drawing/2014/main" id="{A566495C-E884-4A24-8917-185CE3E2A315}"/>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7f2e8e91294936"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E27FFF19-9F43-4A78-A2F9-DF55D3717850}"/>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55eaeaa9c72401b" action="ppaction://hlinksldjump"/>
              </a:rPr>
              <a:t>7. D</a:t>
            </a:r>
          </a:p>
        </p:txBody>
      </p:sp>
      <p:sp>
        <p:nvSpPr>
          <p:cNvPr id="10" name="interactive-menu-row-8">
            <a:extLst xmlns:a="http://schemas.openxmlformats.org/drawingml/2006/main">
              <a:ext uri="{FF2B5EF4-FFF2-40B4-BE49-F238E27FC236}">
                <a16:creationId xmlns:a16="http://schemas.microsoft.com/office/drawing/2014/main" id="{8E5BC08B-1DF4-4D40-A43D-88AC4530E495}"/>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ae25137a1f2409b"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5E76C575-BB27-4C85-AD04-143763DF7E72}"/>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31739f04f974191" action="ppaction://hlinksldjump"/>
              </a:rPr>
              <a:t>9. B</a:t>
            </a:r>
          </a:p>
        </p:txBody>
      </p:sp>
      <p:sp>
        <p:nvSpPr>
          <p:cNvPr id="12" name="interactive-menu-row-10">
            <a:extLst xmlns:a="http://schemas.openxmlformats.org/drawingml/2006/main">
              <a:ext uri="{FF2B5EF4-FFF2-40B4-BE49-F238E27FC236}">
                <a16:creationId xmlns:a16="http://schemas.microsoft.com/office/drawing/2014/main" id="{B3560DC5-D9AB-43E2-8313-3F2C14C26312}"/>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a78c38cfcfb4565"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11422929-1538-43E1-8C0A-C02050391C7D}"/>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4e4598ab63844f8" action="ppaction://hlinksldjump"/>
              </a:rPr>
              <a:t>11. C</a:t>
            </a:r>
          </a:p>
        </p:txBody>
      </p:sp>
      <p:sp>
        <p:nvSpPr>
          <p:cNvPr id="14" name="interactive-menu-row-12">
            <a:extLst xmlns:a="http://schemas.openxmlformats.org/drawingml/2006/main">
              <a:ext uri="{FF2B5EF4-FFF2-40B4-BE49-F238E27FC236}">
                <a16:creationId xmlns:a16="http://schemas.microsoft.com/office/drawing/2014/main" id="{3DD224A4-0051-4FF7-B822-03222BBFC54D}"/>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40cbc10d84b4845"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B4AD1F36-FD73-44C5-AD53-905DFE022439}"/>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7f57ecf00824762" action="ppaction://hlinksldjump"/>
              </a:rPr>
              <a:t>13. D</a:t>
            </a:r>
          </a:p>
        </p:txBody>
      </p:sp>
      <p:sp>
        <p:nvSpPr>
          <p:cNvPr id="16" name="interactive-menu-row-14">
            <a:extLst xmlns:a="http://schemas.openxmlformats.org/drawingml/2006/main">
              <a:ext uri="{FF2B5EF4-FFF2-40B4-BE49-F238E27FC236}">
                <a16:creationId xmlns:a16="http://schemas.microsoft.com/office/drawing/2014/main" id="{69129209-22D5-46C4-A0C5-1CB2A613F314}"/>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34fe5d8c8fe4615"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1244BC3F-5EFB-45D9-A34B-69F5C5EBC515}"/>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d4167c46b04cd9" action="ppaction://hlinksldjump"/>
              </a:rPr>
              <a:t>15. B</a:t>
            </a:r>
          </a:p>
        </p:txBody>
      </p:sp>
      <p:sp>
        <p:nvSpPr>
          <p:cNvPr id="18" name="interactive-menu-row-16">
            <a:extLst xmlns:a="http://schemas.openxmlformats.org/drawingml/2006/main">
              <a:ext uri="{FF2B5EF4-FFF2-40B4-BE49-F238E27FC236}">
                <a16:creationId xmlns:a16="http://schemas.microsoft.com/office/drawing/2014/main" id="{10939E04-5446-43A0-A549-C612F9285038}"/>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c779735e074332"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4E94834F-4ECB-4060-B7FC-B7F70AEF6036}"/>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EDBAAE8-7106-486B-9A38-B40D144AAA2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47434d9ae4e444d1"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880CEC5F-68A5-4A24-A857-F4FC0E542707}"/>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2da8ab592254e8c"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3928F22A-6654-4F09-BD6B-31F71BC45752}"/>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23ab2c0bb8a459c"/>
              </a:rPr>
              <a:t>Online lesson</a:t>
            </a:r>
          </a:p>
        </p:txBody>
      </p:sp>
    </p:spTree>
    <p:extLst>
      <p:ext uri="{BB962C8B-B14F-4D97-AF65-F5344CB8AC3E}">
        <p14:creationId xmlns:p14="http://schemas.microsoft.com/office/powerpoint/2010/main" val="132500043"/>
      </p:ext>
    </p:extLst>
  </p:cSld>
</p:sld>
</file>

<file path=ppt/slides/slide40.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C94E8FDF-E7E5-4770-94A1-F1EA937FB88B}"/>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A342142F-3A83-4145-859D-406A26744100}"/>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Midterm Examination</a:t>
            </a:r>
          </a:p>
        </p:txBody>
      </p:sp>
      <p:sp>
        <p:nvSpPr>
          <p:cNvPr id="3" name="interactive-menu-row-1">
            <a:extLst xmlns:a="http://schemas.openxmlformats.org/drawingml/2006/main">
              <a:ext uri="{FF2B5EF4-FFF2-40B4-BE49-F238E27FC236}">
                <a16:creationId xmlns:a16="http://schemas.microsoft.com/office/drawing/2014/main" id="{9889B7E6-51DA-458E-A204-CAF9C0683203}"/>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9a968595904b70" action="ppaction://hlinksldjump"/>
              </a:rPr>
              <a:t>17. A</a:t>
            </a:r>
          </a:p>
        </p:txBody>
      </p:sp>
      <p:sp>
        <p:nvSpPr>
          <p:cNvPr id="4" name="interactive-menu-row-2">
            <a:extLst xmlns:a="http://schemas.openxmlformats.org/drawingml/2006/main">
              <a:ext uri="{FF2B5EF4-FFF2-40B4-BE49-F238E27FC236}">
                <a16:creationId xmlns:a16="http://schemas.microsoft.com/office/drawing/2014/main" id="{E7F8B94D-A4C4-48BD-BC07-0742E0D70A33}"/>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615f72a96348c3"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DCD40B0D-78E0-4DBD-A443-686D3AAA3BA6}"/>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07c58d415c4df8"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6EAAB9E4-B13E-475F-B326-972FC2D8323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8b80095a344b47"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07D71541-95AF-44FD-82FE-86CCB9460414}"/>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af996818a7a4d87"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2E606873-1683-4CBD-91C7-6B5A44B47A1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3086c1af52b40bf" action="ppaction://hlinksldjump"/>
              </a:rPr>
              <a:t>22. Answer 10</a:t>
            </a:r>
          </a:p>
        </p:txBody>
      </p:sp>
      <p:sp>
        <p:nvSpPr>
          <p:cNvPr id="9" name="interactive-menu-row-7">
            <a:extLst xmlns:a="http://schemas.openxmlformats.org/drawingml/2006/main">
              <a:ext uri="{FF2B5EF4-FFF2-40B4-BE49-F238E27FC236}">
                <a16:creationId xmlns:a16="http://schemas.microsoft.com/office/drawing/2014/main" id="{02BCCA93-4AA3-42C4-9E0A-EBD1C0B50473}"/>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a754763f5ce439b" action="ppaction://hlinksldjump"/>
              </a:rPr>
              <a:t>23. Answer 10 (cont.)</a:t>
            </a:r>
          </a:p>
        </p:txBody>
      </p:sp>
      <p:sp>
        <p:nvSpPr>
          <p:cNvPr id="10" name="interactive-menu-row-8">
            <a:extLst xmlns:a="http://schemas.openxmlformats.org/drawingml/2006/main">
              <a:ext uri="{FF2B5EF4-FFF2-40B4-BE49-F238E27FC236}">
                <a16:creationId xmlns:a16="http://schemas.microsoft.com/office/drawing/2014/main" id="{0AE105E6-3103-48B8-8EBC-F30C27E3F7C5}"/>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154ca5e472349d9" action="ppaction://hlinksldjump"/>
              </a:rPr>
              <a:t>24. Question 11</a:t>
            </a:r>
          </a:p>
        </p:txBody>
      </p:sp>
      <p:sp>
        <p:nvSpPr>
          <p:cNvPr id="11" name="interactive-menu-row-9">
            <a:extLst xmlns:a="http://schemas.openxmlformats.org/drawingml/2006/main">
              <a:ext uri="{FF2B5EF4-FFF2-40B4-BE49-F238E27FC236}">
                <a16:creationId xmlns:a16="http://schemas.microsoft.com/office/drawing/2014/main" id="{59099D97-E346-4B37-B27B-F51E4D0A0E92}"/>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b2ab870e384713" action="ppaction://hlinksldjump"/>
              </a:rPr>
              <a:t>25. Answer 11</a:t>
            </a:r>
          </a:p>
        </p:txBody>
      </p:sp>
      <p:sp>
        <p:nvSpPr>
          <p:cNvPr id="12" name="interactive-menu-row-10">
            <a:extLst xmlns:a="http://schemas.openxmlformats.org/drawingml/2006/main">
              <a:ext uri="{FF2B5EF4-FFF2-40B4-BE49-F238E27FC236}">
                <a16:creationId xmlns:a16="http://schemas.microsoft.com/office/drawing/2014/main" id="{D6ADB2E3-317E-429A-BB9C-DA2C04E48F32}"/>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1c6b41093c94478" action="ppaction://hlinksldjump"/>
              </a:rPr>
              <a:t>26. Answer 11 (cont.)</a:t>
            </a:r>
          </a:p>
        </p:txBody>
      </p:sp>
      <p:sp>
        <p:nvSpPr>
          <p:cNvPr id="13" name="interactive-menu-row-11">
            <a:extLst xmlns:a="http://schemas.openxmlformats.org/drawingml/2006/main">
              <a:ext uri="{FF2B5EF4-FFF2-40B4-BE49-F238E27FC236}">
                <a16:creationId xmlns:a16="http://schemas.microsoft.com/office/drawing/2014/main" id="{0E527248-29C6-421D-85F3-8377A924F6B4}"/>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778107c62bb4c6a" action="ppaction://hlinksldjump"/>
              </a:rPr>
              <a:t>27. Question 12</a:t>
            </a:r>
          </a:p>
        </p:txBody>
      </p:sp>
      <p:sp>
        <p:nvSpPr>
          <p:cNvPr id="14" name="interactive-menu-row-12">
            <a:extLst xmlns:a="http://schemas.openxmlformats.org/drawingml/2006/main">
              <a:ext uri="{FF2B5EF4-FFF2-40B4-BE49-F238E27FC236}">
                <a16:creationId xmlns:a16="http://schemas.microsoft.com/office/drawing/2014/main" id="{CCEC6B24-0434-4D67-9A61-71724E39DB3A}"/>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10e9d307e334a92" action="ppaction://hlinksldjump"/>
              </a:rPr>
              <a:t>28. Answer 12</a:t>
            </a:r>
          </a:p>
        </p:txBody>
      </p:sp>
      <p:sp>
        <p:nvSpPr>
          <p:cNvPr id="15" name="interactive-menu-row-13">
            <a:extLst xmlns:a="http://schemas.openxmlformats.org/drawingml/2006/main">
              <a:ext uri="{FF2B5EF4-FFF2-40B4-BE49-F238E27FC236}">
                <a16:creationId xmlns:a16="http://schemas.microsoft.com/office/drawing/2014/main" id="{344848E6-0144-4053-AB90-14E08B84829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89b21c4306641cd" action="ppaction://hlinksldjump"/>
              </a:rPr>
              <a:t>29. Answer 12 (cont.)</a:t>
            </a:r>
          </a:p>
        </p:txBody>
      </p:sp>
      <p:sp>
        <p:nvSpPr>
          <p:cNvPr id="16" name="interactive-menu-row-14">
            <a:extLst xmlns:a="http://schemas.openxmlformats.org/drawingml/2006/main">
              <a:ext uri="{FF2B5EF4-FFF2-40B4-BE49-F238E27FC236}">
                <a16:creationId xmlns:a16="http://schemas.microsoft.com/office/drawing/2014/main" id="{50376776-732F-4D5F-9636-93414B0CD4F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0f51223e2004e07" action="ppaction://hlinksldjump"/>
              </a:rPr>
              <a:t>30. Question 13</a:t>
            </a:r>
          </a:p>
        </p:txBody>
      </p:sp>
      <p:sp>
        <p:nvSpPr>
          <p:cNvPr id="17" name="interactive-menu-row-15">
            <a:extLst xmlns:a="http://schemas.openxmlformats.org/drawingml/2006/main">
              <a:ext uri="{FF2B5EF4-FFF2-40B4-BE49-F238E27FC236}">
                <a16:creationId xmlns:a16="http://schemas.microsoft.com/office/drawing/2014/main" id="{9DCEA5FB-C1C7-45AF-9884-36F283C08FED}"/>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f060776fa194732" action="ppaction://hlinksldjump"/>
              </a:rPr>
              <a:t>31. Question 13 (cont.)</a:t>
            </a:r>
          </a:p>
        </p:txBody>
      </p:sp>
      <p:sp>
        <p:nvSpPr>
          <p:cNvPr id="18" name="interactive-menu-row-16">
            <a:extLst xmlns:a="http://schemas.openxmlformats.org/drawingml/2006/main">
              <a:ext uri="{FF2B5EF4-FFF2-40B4-BE49-F238E27FC236}">
                <a16:creationId xmlns:a16="http://schemas.microsoft.com/office/drawing/2014/main" id="{4B464B98-B97C-47FD-8263-DCCE08A1008C}"/>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cf8bd29b57b4043" action="ppaction://hlinksldjump"/>
              </a:rPr>
              <a:t>32. Answer 13</a:t>
            </a:r>
          </a:p>
        </p:txBody>
      </p:sp>
      <p:sp>
        <p:nvSpPr>
          <p:cNvPr id="19" name="interactive-menu-help">
            <a:extLst xmlns:a="http://schemas.openxmlformats.org/drawingml/2006/main">
              <a:ext uri="{FF2B5EF4-FFF2-40B4-BE49-F238E27FC236}">
                <a16:creationId xmlns:a16="http://schemas.microsoft.com/office/drawing/2014/main" id="{94920844-F05E-4401-9D36-B05EEFA1E006}"/>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41ACDAB-4C34-4D5E-8AAE-A9E722B3AAAE}"/>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6efab87b100143b4"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6C0C8019-458C-4576-8FCB-B0D203F35400}"/>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2beae8ce13f4435"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CB5B652E-CE5C-40DE-A4E1-F68B2E4F8DEA}"/>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0e4fabdcac6457d"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19BC5F70-3D66-4F33-A18A-B06B8A8EB1C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827b38f1dae4743"/>
              </a:rPr>
              <a:t>Online lesson</a:t>
            </a:r>
          </a:p>
        </p:txBody>
      </p:sp>
    </p:spTree>
    <p:extLst>
      <p:ext uri="{BB962C8B-B14F-4D97-AF65-F5344CB8AC3E}">
        <p14:creationId xmlns:p14="http://schemas.microsoft.com/office/powerpoint/2010/main" val="811693760"/>
      </p:ext>
    </p:extLst>
  </p:cSld>
</p:sld>
</file>

<file path=ppt/slides/slide4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3" name="interactive-menu-title">
            <a:extLst xmlns:a="http://schemas.openxmlformats.org/drawingml/2006/main">
              <a:ext uri="{FF2B5EF4-FFF2-40B4-BE49-F238E27FC236}">
                <a16:creationId xmlns:a16="http://schemas.microsoft.com/office/drawing/2014/main" id="{45E4B622-E7EC-4495-A327-82601A36D44F}"/>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8DAC333-B5DE-47E1-84BE-84AD2C70931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V · Midterm Examination</a:t>
            </a:r>
          </a:p>
        </p:txBody>
      </p:sp>
      <p:sp>
        <p:nvSpPr>
          <p:cNvPr id="3" name="interactive-menu-row-1">
            <a:extLst xmlns:a="http://schemas.openxmlformats.org/drawingml/2006/main">
              <a:ext uri="{FF2B5EF4-FFF2-40B4-BE49-F238E27FC236}">
                <a16:creationId xmlns:a16="http://schemas.microsoft.com/office/drawing/2014/main" id="{48A50D3A-07FC-4992-B023-A64087A7B16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1384ed86764a4e" action="ppaction://hlinksldjump"/>
              </a:rPr>
              <a:t>33. Answer 13 (cont.)</a:t>
            </a:r>
          </a:p>
        </p:txBody>
      </p:sp>
      <p:sp>
        <p:nvSpPr>
          <p:cNvPr id="4" name="interactive-menu-row-2">
            <a:extLst xmlns:a="http://schemas.openxmlformats.org/drawingml/2006/main">
              <a:ext uri="{FF2B5EF4-FFF2-40B4-BE49-F238E27FC236}">
                <a16:creationId xmlns:a16="http://schemas.microsoft.com/office/drawing/2014/main" id="{482F779B-B499-443C-B928-418A28014001}"/>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4c64274b2704a72" action="ppaction://hlinksldjump"/>
              </a:rPr>
              <a:t>34. Question 14</a:t>
            </a:r>
          </a:p>
        </p:txBody>
      </p:sp>
      <p:sp>
        <p:nvSpPr>
          <p:cNvPr id="5" name="interactive-menu-row-3">
            <a:extLst xmlns:a="http://schemas.openxmlformats.org/drawingml/2006/main">
              <a:ext uri="{FF2B5EF4-FFF2-40B4-BE49-F238E27FC236}">
                <a16:creationId xmlns:a16="http://schemas.microsoft.com/office/drawing/2014/main" id="{9B9F7CB4-93BB-4796-89B8-36C0B582FFCC}"/>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f791ce9fe9744e9" action="ppaction://hlinksldjump"/>
              </a:rPr>
              <a:t>35. Answer 14</a:t>
            </a:r>
          </a:p>
        </p:txBody>
      </p:sp>
      <p:sp>
        <p:nvSpPr>
          <p:cNvPr id="6" name="interactive-menu-row-4">
            <a:extLst xmlns:a="http://schemas.openxmlformats.org/drawingml/2006/main">
              <a:ext uri="{FF2B5EF4-FFF2-40B4-BE49-F238E27FC236}">
                <a16:creationId xmlns:a16="http://schemas.microsoft.com/office/drawing/2014/main" id="{8CBAE2F5-0060-41A2-854E-4796F45B17E9}"/>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5f7acd2180b471b" action="ppaction://hlinksldjump"/>
              </a:rPr>
              <a:t>36. Answer 14 (cont.)</a:t>
            </a:r>
          </a:p>
        </p:txBody>
      </p:sp>
      <p:sp>
        <p:nvSpPr>
          <p:cNvPr id="7" name="interactive-menu-row-5">
            <a:extLst xmlns:a="http://schemas.openxmlformats.org/drawingml/2006/main">
              <a:ext uri="{FF2B5EF4-FFF2-40B4-BE49-F238E27FC236}">
                <a16:creationId xmlns:a16="http://schemas.microsoft.com/office/drawing/2014/main" id="{A7D73526-9F00-491A-B826-821DB5863D64}"/>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fe84dfec83d44e9" action="ppaction://hlinksldjump"/>
              </a:rPr>
              <a:t>37. Command words</a:t>
            </a:r>
          </a:p>
        </p:txBody>
      </p:sp>
      <p:sp>
        <p:nvSpPr>
          <p:cNvPr id="8" name="interactive-menu-row-6">
            <a:extLst xmlns:a="http://schemas.openxmlformats.org/drawingml/2006/main">
              <a:ext uri="{FF2B5EF4-FFF2-40B4-BE49-F238E27FC236}">
                <a16:creationId xmlns:a16="http://schemas.microsoft.com/office/drawing/2014/main" id="{B4403026-46B9-4528-9313-0F1636F9AE4B}"/>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56049abd9e34378" action="ppaction://hlinksldjump"/>
              </a:rPr>
              <a:t>38. Command words</a:t>
            </a:r>
          </a:p>
        </p:txBody>
      </p:sp>
      <p:sp>
        <p:nvSpPr>
          <p:cNvPr id="9" name="interactive-menu-help">
            <a:extLst xmlns:a="http://schemas.openxmlformats.org/drawingml/2006/main">
              <a:ext uri="{FF2B5EF4-FFF2-40B4-BE49-F238E27FC236}">
                <a16:creationId xmlns:a16="http://schemas.microsoft.com/office/drawing/2014/main" id="{536882EE-B99E-45D8-B77A-4D27B2F06832}"/>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0" name="interactive-menu-resume">
            <a:extLst xmlns:a="http://schemas.openxmlformats.org/drawingml/2006/main">
              <a:ext uri="{FF2B5EF4-FFF2-40B4-BE49-F238E27FC236}">
                <a16:creationId xmlns:a16="http://schemas.microsoft.com/office/drawing/2014/main" id="{8EF58863-03BE-4D05-B149-0FDB9010D81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d1331eddc2f4b34" action="ppaction://hlinksldjump"/>
              </a:rPr>
              <a:t>Start lesson</a:t>
            </a:r>
          </a:p>
        </p:txBody>
      </p:sp>
      <p:sp>
        <p:nvSpPr>
          <p:cNvPr id="11" name="interactive-menu-previous">
            <a:extLst xmlns:a="http://schemas.openxmlformats.org/drawingml/2006/main">
              <a:ext uri="{FF2B5EF4-FFF2-40B4-BE49-F238E27FC236}">
                <a16:creationId xmlns:a16="http://schemas.microsoft.com/office/drawing/2014/main" id="{BB72F27D-DB4E-4171-8FF6-AC69D23D089F}"/>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c379c3f53694af7" action="ppaction://hlinksldjump"/>
              </a:rPr>
              <a:t>Previous menu</a:t>
            </a:r>
          </a:p>
        </p:txBody>
      </p:sp>
      <p:sp>
        <p:nvSpPr>
          <p:cNvPr id="12" name="interactive-online-source">
            <a:extLst xmlns:a="http://schemas.openxmlformats.org/drawingml/2006/main">
              <a:ext uri="{FF2B5EF4-FFF2-40B4-BE49-F238E27FC236}">
                <a16:creationId xmlns:a16="http://schemas.microsoft.com/office/drawing/2014/main" id="{0A5726BE-A191-4782-B5AC-1EE952B7D955}"/>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5b181c4b0b14c5f"/>
              </a:rPr>
              <a:t>Online lesson</a:t>
            </a:r>
          </a:p>
        </p:txBody>
      </p:sp>
    </p:spTree>
    <p:extLst>
      <p:ext uri="{BB962C8B-B14F-4D97-AF65-F5344CB8AC3E}">
        <p14:creationId xmlns:p14="http://schemas.microsoft.com/office/powerpoint/2010/main" val="1315300851"/>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41</Slides>
  <Notes>38</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V · Midterm Examination</dc:title>
  <dc:subject>University Physics V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