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Masters/interactive-slideMaster1.xml" ContentType="application/vnd.openxmlformats-officedocument.presentationml.slideMaster+xml"/>
  <Override PartName="/ppt/slideMasters/theme/interactive-theme2.xml" ContentType="application/vnd.openxmlformats-officedocument.theme+xml"/>
  <Override PartName="/ppt/slideLayouts/interactive-slideLayout1.xml" ContentType="application/vnd.openxmlformats-officedocument.presentationml.slideLayout+xml"/>
  <Override PartName="/ppt/slideLayouts/interactive-slideLayout2.xml" ContentType="application/vnd.openxmlformats-officedocument.presentationml.slideLayout+xml"/>
  <Override PartName="/ppt/slideLayouts/interactive-slideLayout3.xml" ContentType="application/vnd.openxmlformats-officedocument.presentationml.slideLayout+xml"/>
  <Override PartName="/ppt/slideLayouts/interactive-slideLayout4.xml" ContentType="application/vnd.openxmlformats-officedocument.presentationml.slideLayout+xml"/>
  <Override PartName="/ppt/slideLayouts/interactive-slideLayout5.xml" ContentType="application/vnd.openxmlformats-officedocument.presentationml.slideLayout+xml"/>
  <Override PartName="/ppt/slideLayouts/interactive-slideLayout6.xml" ContentType="application/vnd.openxmlformats-officedocument.presentationml.slideLayout+xml"/>
  <Override PartName="/ppt/slides/slide65.xml" ContentType="application/vnd.openxmlformats-officedocument.presentationml.slide+xml"/>
  <Override PartName="/ppt/notesSlides/interactive-notesSlide1.xml" ContentType="application/vnd.openxmlformats-officedocument.presentationml.notesSlide+xml"/>
  <Override PartName="/ppt/slides/slide66.xml" ContentType="application/vnd.openxmlformats-officedocument.presentationml.slide+xml"/>
  <Override PartName="/ppt/notesSlides/interactive-notesSlide2.xml" ContentType="application/vnd.openxmlformats-officedocument.presentationml.notesSlide+xml"/>
  <Override PartName="/ppt/slides/slide67.xml" ContentType="application/vnd.openxmlformats-officedocument.presentationml.slide+xml"/>
  <Override PartName="/ppt/notesSlides/interactive-notesSlide3.xml" ContentType="application/vnd.openxmlformats-officedocument.presentationml.notesSlide+xml"/>
  <Override PartName="/ppt/slides/slide68.xml" ContentType="application/vnd.openxmlformats-officedocument.presentationml.slide+xml"/>
  <Override PartName="/ppt/notesSlides/interactive-notesSlide4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xmlns:r="http://schemas.openxmlformats.org/officeDocument/2006/relationships" id="2147485000" r:id="rIdGioMenuMaster"/>
  </p:sldMasterIdLst>
  <p:notesMasterIdLst>
    <p:notesMasterId r:id="rId6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xmlns:r="http://schemas.openxmlformats.org/officeDocument/2006/relationships" id="320" r:id="rIdGioMenu1"/>
    <p:sldId xmlns:r="http://schemas.openxmlformats.org/officeDocument/2006/relationships" id="321" r:id="rIdGioMenu2"/>
    <p:sldId xmlns:r="http://schemas.openxmlformats.org/officeDocument/2006/relationships" id="322" r:id="rIdGioMenu3"/>
    <p:sldId xmlns:r="http://schemas.openxmlformats.org/officeDocument/2006/relationships" id="323" r:id="rIdGioMenu4"/>
  </p:sldIdLst>
  <p:sldSz cx="12192000" cy="6858000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notesMaster" Target="notesMasters/notesMaster1.xml"/><Relationship Id="rId67" Type="http://schemas.openxmlformats.org/officeDocument/2006/relationships/theme" Target="theme/theme1.xml"/><Relationship Id="rIdGioMenu1" Type="http://schemas.openxmlformats.org/officeDocument/2006/relationships/slide" Target="/ppt/slides/slide65.xml"/><Relationship Id="rIdGioMenu2" Type="http://schemas.openxmlformats.org/officeDocument/2006/relationships/slide" Target="/ppt/slides/slide66.xml"/><Relationship Id="rIdGioMenu3" Type="http://schemas.openxmlformats.org/officeDocument/2006/relationships/slide" Target="/ppt/slides/slide67.xml"/><Relationship Id="rIdGioMenu4" Type="http://schemas.openxmlformats.org/officeDocument/2006/relationships/slide" Target="/ppt/slides/slide68.xml"/><Relationship Id="rIdGioMenuMaster" Type="http://schemas.openxmlformats.org/officeDocument/2006/relationships/slideMaster" Target="/ppt/slideMasters/interactive-slideMaster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25717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Notes Placeholder"/>
          <p:cNvSpPr>
            <a:spLocks noGrp="1"/>
          </p:cNvSpPr>
          <p:nvPr>
            <p:ph type="body" sz="quarter" idx="3"/>
          </p:nvPr>
        </p:nvSpPr>
        <p:spPr>
          <a:xfrm>
            <a:off x="685800" y="34290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interactive-notesSlide1.xml.rels>&#65279;<?xml version="1.0" encoding="utf-8"?><Relationships xmlns="http://schemas.openxmlformats.org/package/2006/relationships"><Relationship Id="R1e7759026d99491e" Type="http://schemas.openxmlformats.org/officeDocument/2006/relationships/slide" Target="/ppt/slides/slide65.xml"/><Relationship Id="Rfc6866a874614651" Type="http://schemas.openxmlformats.org/officeDocument/2006/relationships/notesMaster" Target="/ppt/notesMasters/notesMaster1.xml"/></Relationships>
</file>

<file path=ppt/notesSlides/_rels/interactive-notesSlide2.xml.rels>&#65279;<?xml version="1.0" encoding="utf-8"?><Relationships xmlns="http://schemas.openxmlformats.org/package/2006/relationships"><Relationship Id="R0e40750f2fad4c61" Type="http://schemas.openxmlformats.org/officeDocument/2006/relationships/slide" Target="/ppt/slides/slide66.xml"/><Relationship Id="Rcda30155dfe644f9" Type="http://schemas.openxmlformats.org/officeDocument/2006/relationships/notesMaster" Target="/ppt/notesMasters/notesMaster1.xml"/></Relationships>
</file>

<file path=ppt/notesSlides/_rels/interactive-notesSlide3.xml.rels>&#65279;<?xml version="1.0" encoding="utf-8"?><Relationships xmlns="http://schemas.openxmlformats.org/package/2006/relationships"><Relationship Id="Rdc0835c1d02644eb" Type="http://schemas.openxmlformats.org/officeDocument/2006/relationships/slide" Target="/ppt/slides/slide67.xml"/><Relationship Id="R686894da70f14559" Type="http://schemas.openxmlformats.org/officeDocument/2006/relationships/notesMaster" Target="/ppt/notesMasters/notesMaster1.xml"/></Relationships>
</file>

<file path=ppt/notesSlides/_rels/interactive-notesSlide4.xml.rels>&#65279;<?xml version="1.0" encoding="utf-8"?><Relationships xmlns="http://schemas.openxmlformats.org/package/2006/relationships"><Relationship Id="Rc726bac9c7214bfe" Type="http://schemas.openxmlformats.org/officeDocument/2006/relationships/slide" Target="/ppt/slides/slide68.xml"/><Relationship Id="Rd52aa24c36034708" Type="http://schemas.openxmlformats.org/officeDocument/2006/relationships/notesMaster" Target="/ppt/notesMasters/notesMaster1.xml"/></Relationships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interactive-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University Quantum Field Theory I · Final Examination</a:t>
            </a:r>
          </a:p>
          <a:p xmlns:a="http://schemas.openxmlformats.org/drawingml/2006/main">
            <a:r>
              <a:t>The menu links to the original teaching slides. In Slide Show, select a section or use the navigation controls. Space advances existing click-to-reveal sequences. Next slide skips directly to the next slide. Online models require a browser and an internet connection.</a:t>
            </a:r>
          </a:p>
          <a:p xmlns:a="http://schemas.openxmlformats.org/drawingml/2006/main">
            <a:r>
              <a:t>[Source] https://giophysics.com/lessons/powerpoints/</a:t>
            </a:r>
          </a:p>
          <a:p xmlns:a="http://schemas.openxmlformats.org/drawingml/2006/main">
            <a:r>
              <a:t>Curriculum level and optional content retain their original labels. A linked page does not certify complete syllabus or practical coverage.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interactive-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University Quantum Field Theory I · Final Examination</a:t>
            </a:r>
          </a:p>
          <a:p xmlns:a="http://schemas.openxmlformats.org/drawingml/2006/main">
            <a:r>
              <a:t>The menu links to the original teaching slides. In Slide Show, select a section or use the navigation controls. Space advances existing click-to-reveal sequences. Next slide skips directly to the next slide. Online models require a browser and an internet connection.</a:t>
            </a:r>
          </a:p>
          <a:p xmlns:a="http://schemas.openxmlformats.org/drawingml/2006/main">
            <a:r>
              <a:t>[Source] https://giophysics.com/lessons/powerpoints/</a:t>
            </a:r>
          </a:p>
          <a:p xmlns:a="http://schemas.openxmlformats.org/drawingml/2006/main">
            <a:r>
              <a:t>Curriculum level and optional content retain their original labels. A linked page does not certify complete syllabus or practical coverage.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interactive-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University Quantum Field Theory I · Final Examination</a:t>
            </a:r>
          </a:p>
          <a:p xmlns:a="http://schemas.openxmlformats.org/drawingml/2006/main">
            <a:r>
              <a:t>The menu links to the original teaching slides. In Slide Show, select a section or use the navigation controls. Space advances existing click-to-reveal sequences. Next slide skips directly to the next slide. Online models require a browser and an internet connection.</a:t>
            </a:r>
          </a:p>
          <a:p xmlns:a="http://schemas.openxmlformats.org/drawingml/2006/main">
            <a:r>
              <a:t>[Source] https://giophysics.com/lessons/powerpoints/</a:t>
            </a:r>
          </a:p>
          <a:p xmlns:a="http://schemas.openxmlformats.org/drawingml/2006/main">
            <a:r>
              <a:t>Curriculum level and optional content retain their original labels. A linked page does not certify complete syllabus or practical coverage.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interactive-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University Quantum Field Theory I · Final Examination</a:t>
            </a:r>
          </a:p>
          <a:p xmlns:a="http://schemas.openxmlformats.org/drawingml/2006/main">
            <a:r>
              <a:t>The menu links to the original teaching slides. In Slide Show, select a section or use the navigation controls. Space advances existing click-to-reveal sequences. Next slide skips directly to the next slide. Online models require a browser and an internet connection.</a:t>
            </a:r>
          </a:p>
          <a:p xmlns:a="http://schemas.openxmlformats.org/drawingml/2006/main">
            <a:r>
              <a:t>[Source] https://giophysics.com/lessons/powerpoints/</a:t>
            </a:r>
          </a:p>
          <a:p xmlns:a="http://schemas.openxmlformats.org/drawingml/2006/main">
            <a:r>
              <a:t>Curriculum level and optional content retain their original labels. A linked page does not certify complete syllabus or practical coverage.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[Format] Each course has the two papers a university course is examined by: a midterm on the first half of its units, and a cumulative final weighted towards the second half. Every paper combines short conceptual multiple-choice items with structured problems, a data or estimation question, and at least one extended derivation. Constants are given where a question needs them; a calculator and your own formula sheet are assumed.</a:t>
            </a:r>
          </a:p>
          <a:p>
            <a:pPr marL="0" indent="0">
              <a:buNone/>
            </a:pPr>
            <a:r>
              <a:rPr lang="en-GB" sz="1200" dirty="0"/>
              <a:t>[Demand] Pitched at what a strong course grade requires rather than at what a homework set rehearses. Routine substitutions carry few marks; most sit on problems that have to be set up before they can be solved, on derivations from a named law, and on checking a result against its limits. Every paper still opens with entry points, so you can tell which marks you should be securing first.</a:t>
            </a:r>
          </a:p>
          <a:p>
            <a:pPr marL="0" indent="0">
              <a:buNone/>
            </a:pPr>
            <a:r>
              <a:rPr lang="en-GB" sz="1200" dirty="0"/>
              <a:t>[Source] GioPhysics University Physics course maps — https://giophysics.com/university-physics/</a:t>
            </a:r>
          </a:p>
          <a:p>
            <a:pPr marL="0" indent="0">
              <a:buNone/>
            </a:pPr>
            <a:r>
              <a:rPr lang="en-GB" sz="1200" dirty="0"/>
              <a:t>[Disclaimer] Written by GioPhysics from its own University Physics course maps. These are practice examinations in a university style: they are not the examinations of any university, contain no past-paper questions, and carry no academic credit. For a course you are taking, your instructor's syllabus and past papers remain the authority.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Routine — The standard application — the named equation, the usual graph read.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[Answer] B — The poles sit at p⁰ = ±(E_p − iε′); for x⁰ &gt; y⁰ the contour closes in the lower half-plane around p⁰ = +E_p and gives ⟨0|φ(x)φ(y)|0⟩, and for x⁰ &lt; y⁰ it closes in the upper half-plane around p⁰ = −E_p and gives ⟨0|φ(y)φ(x)|0⟩, so the placement of the iε is the time ordering.</a:t>
            </a:r>
          </a:p>
          <a:p>
            <a:pPr marL="0" indent="0">
              <a:buNone/>
            </a:pPr>
            <a:r>
              <a:rPr lang="en-GB" sz="1200" dirty="0"/>
              <a:t>[Distractors] B is correct. Writing p² − m² + iε = (p⁰)² − E_p² + iε, the zeros are at p⁰ = ±√(E_p² − iε) = ±(E_p − iε′) with ε′ = ε/2E_p: the positive-energy pole lies just below the real axis and the negative-energy pole just above it. For x⁰ &gt; y⁰ the factor e^(−ip⁰(x⁰ − y⁰)) dies away where Im p⁰ &lt; 0, so the contour closes below, encloses p⁰ = E_p − iε′, and the residue gives ∫ d³p/((2π)³2E_p) e^(−ip⋅(x − y)) = ⟨0|φ(x)φ(y)|0⟩; for x⁰ &lt; y⁰ it closes above and gives the other order. A describes the retarded propagator, whose poles are both pushed below the axis by p⁰ → p⁰ + iε; closing above for x⁰ &lt; y⁰ then encloses nothing, and it is D_R, not D_F, that vanishes before the source acts. C is the commonest misconception about D_F: outside the light cone it falls as e^(−mr) but does not vanish. Causality lives in the commutator [φ(x), φ(y)] = D(x − y) − D(y − x), which is zero at spacelike separation because the two orderings there are related by a Lorentz transformation. D closes the contour on the wrong side: for x⁰ &gt; y⁰ the exponential grows in the upper half-plane, and the pole that contributes for that time order is the positive-energy one, a particle created at y and absorbed at x; the negative-energy pole contributes only for x⁰ &lt; y⁰.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Routine — The standard application — the named equation, the usual graph read.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[Answer] D — S = 2 in (i) and S = 1 in (ii)</a:t>
            </a:r>
          </a:p>
          <a:p>
            <a:pPr marL="0" indent="0">
              <a:buNone/>
            </a:pPr>
            <a:r>
              <a:rPr lang="en-GB" sz="1200" dirty="0"/>
              <a:t>[Distractors] In (i) the second-order term carries (1/2!)(1/3!)². The external points can be attached to the two vertices in 2 ways, x₁ can join any of the 3 fields at its vertex and x₂ any of the 3 at the other, and the two remaining fields at one vertex pair with the two at the other in 2 ways: 2 × 3 × 3 × 2 = 36 contractions against 2! × 3! × 3! = 72, leaving ½, so S = 2, the automorphism that swaps the two internal lines. In (ii) the 1/2! is cancelled by the 2 ways of assigning x₁ and x₂ to the vertices, there is no 1/3! to cancel, and ψ at each vertex must contract with ψ† at the other, which can be done in only one way, so S = 1 (D). A treats the two ψ propagators like the two φ lines of (i), but exchanging them reverses the arrows of ψ number, so it is not a symmetry of the diagram: what were two pairings of identical fields in (i) is here a single ψψ† and ψ†ψ contraction. B forgets that x₂, like x₁, can join any of the 3 fields at its vertex: 2 × 3 × 2 = 12 contractions against 72 leaves 1/6, as though one vertex kept its whole 1/3!; counting the 3 choices for x₂ as well gives 36 and leaves only ½. C assumes that the 1/n! of a φⁿ coupling always cancels completely, which it does for tree diagrams; a loop whose two lines can be exchanged keeps a ½.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Demanding — Several steps, and you have to choose them. Nothing says which comes first.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[Answer] C — At M² = 9m², because the symmetry φ → −φ stops φ from connecting the vacuum to states with an even number of particles; 0 ≤ Z ≤ 1, because ρ is non-negative and the canonical commutator fixes ∫(dM²/2π)ρ(M²) = 1.</a:t>
            </a:r>
          </a:p>
          <a:p>
            <a:pPr marL="0" indent="0">
              <a:buNone/>
            </a:pPr>
            <a:r>
              <a:rPr lang="en-GB" sz="1200" dirty="0"/>
              <a:t>[Distractors] C is correct. ρ(M²) collects |⟨λ₀|φ(0)|Ω⟩|² over the states of invariant mass M. The Lagrangian is invariant under φ → −φ, and so is the vacuum, so φ connects the vacuum only to states of odd particle number: the one-particle pole, then three particles from M² = 9m². The canonical equal-time commutator, applied to the spectral form, gives ∫(dM²/2π)ρ(M²) = 1, that is Z plus the weight of the continuum equals 1, and since every contribution to ρ is a squared modulus, 0 ≤ Z ≤ 1. A takes the generic two-particle threshold, which is right for a single scalar without the symmetry, such as φ³ theory, where φ can create two of its own quanta; in φ⁴ the two-particle matrix element ⟨p₁p₂|φ(0)|Ω⟩ vanishes identically. B inverts the sum rule: the continuum takes weight away from the pole, so Z falls below 1, and a Z above 1 would need states of negative norm. D describes QED, where massless photons put the electron pole at the end of a cut and the residue needs an infrared regulator; in φ⁴ every quantum has mass m, so a gap separates the pole from the continuum.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Recall — One idea, one step. The mark is for knowing it.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[Answer] A — gφ³ in d = 6</a:t>
            </a:r>
          </a:p>
          <a:p>
            <a:pPr marL="0" indent="0">
              <a:buNone/>
            </a:pPr>
            <a:r>
              <a:rPr lang="en-GB" sz="1200" dirty="0"/>
              <a:t>[Distractors] The coupling of φⁿ in d dimensions has mass dimension d − n(d − 2)/2. For φ³ in d = 6 this is 6 − 3 × 2 = 0, so the superficial degree of divergence of a diagram depends only on its external legs and a finite set of counterterms serves at every order: renormalisable (A). B gives 4 − 3 = 1 and C gives 3 − 4 × ½ = 1, positive mass dimensions, so the degree of divergence falls with every extra vertex and only finitely many diagrams diverge at all: super-renormalisable, a stronger property than the one asked for. D gives 4 − 6 = −2, so each vertex raises the degree of divergence by 2, functions with ever more external legs diverge at higher orders, and ever more counterterms are needed: non-renormalisable. φ⁶ is renormalisable in d = 3, where its coupling is dimensionless, as φ⁴ is in d = 4.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Routine — The standard application — the named equation, the usual graph read.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[Answer] D — 0.44</a:t>
            </a:r>
          </a:p>
          <a:p>
            <a:pPr marL="0" indent="0">
              <a:buNone/>
            </a:pPr>
            <a:r>
              <a:rPr lang="en-GB" sz="1200" dirty="0"/>
              <a:t>[Distractors] With β = √(1 − 4m²/m_φ²) = √(1 − 3.24/5.76) = 0.661, the traces give Σ|M|² = g²Tr[(p̸₁ + m)(p̸₂ − m)] = 4g²(p₁⋅p₂ − m²) = 2g²m_φ²β² for the scalar coupling and g²Tr[(p̸₁ + m)(p̸₂ + m)] = 4g²(p₁⋅p₂ + m²) = 2g²m_φ² for the pseudoscalar, the γ⁵ on each side of p̸₂ − m turning it into −p̸₂ − m. The phase space is the same, so the ratio is β² = 0.4375 ≈ 0.44 (D): the scalar rate goes as β³ and the pseudoscalar rate as β. A fermion pair has parity (−1)^(L+1), so a 0⁺ boson must produce it in a p wave, suppressed near threshold, and a 0⁻ boson in an s wave. A stops at one power of β, as though the p-wave suppression entered the rate linearly rather than through the square of an amplitude proportional to β. B supposes that γ⁵ changes only a phase of the amplitude; it changes the relative sign of p̸₂ and m inside the trace, which is the difference between p₁⋅p₂ − m² and p₁⋅p₂ + m². C gives the pseudoscalar the p wave and the scalar the s wave, the parity assignment reversed.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Routine — The standard application — the named equation, the usual graph read.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[Answer] B — Because k_μ contracted into the electron current gives v̄(p₂)(p̸₁ + p̸₂)u(p₁) = (m_e − m_e)v̄(p₂)u(p₁) = 0 by the Dirac equation, and likewise on the muon line, so the k_μk_ν term vanishes for any ξ.</a:t>
            </a:r>
          </a:p>
          <a:p>
            <a:pPr marL="0" indent="0">
              <a:buNone/>
            </a:pPr>
            <a:r>
              <a:rPr lang="en-GB" sz="1200" dirty="0"/>
              <a:t>[Distractors] B is correct. Between on-shell spinors p̸₁u(p₁) = m_e u(p₁) and v̄(p₂)p̸₂ = −m_e v̄(p₂), so k_μ v̄(p₂)γ^μu(p₁) = 0 exactly, with the masses kept; on the muon line ū(p₃)(p̸₃ + p̸₄)v(p₄) = (m_μ − m_μ)ū(p₃)v(p₄) = 0 likewise. Each current is conserved, and any term proportional to k_μ or k_ν drops out whatever ξ multiplies it. A confuses the internal photon with an external one: here k² = s, far from zero, and it is the conservation of the currents, not the mass shell, that removes the term. C argues in a circle: that no physical amplitude depends on ξ is what has to be shown, and it is current conservation that shows it, here at tree level and, through the Ward–Takahashi identity, to all orders. D gets the mechanism wrong: the term is not suppressed by m_e²/s but vanishes exactly for any masses, because each current is conserved on its own, so nothing has to be neglected.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Routine — The standard application — the named equation, the usual graph read.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[Answer] A — As (1 − cos θ): the initial pair has angular momentum +1 along the beam and the final pair −1 along the μ⁻ direction, so the amplitude is proportional to the rotation matrix element d¹₁,₋₁(θ), which vanishes in the forward direction.</a:t>
            </a:r>
          </a:p>
          <a:p>
            <a:pPr marL="0" indent="0">
              <a:buNone/>
            </a:pPr>
            <a:r>
              <a:rPr lang="en-GB" sz="1200" dirty="0"/>
              <a:t>[Distractors] A is correct. With the e⁻ right-handed along +z and the e⁺ left-handed along −z, both spins point along +z, so J_z = +1. The μ⁻ is left-handed along its direction n̂ and the μ⁺ right-handed along −n̂, so both spins point along −n̂, a projection −1 on n̂. The amplitude is therefore proportional to d¹₁,₋₁(θ) = (1 − cos θ)/2, which vanishes at θ = 0, where a projection +1 cannot become −1 along the same axis, and is largest backwards. Squaring and summing the four combinations gives 2[(1 + cos θ)² + (1 − cos θ)²] ∝ 1 + cos²θ. B gives the dependence of e⁻_R e⁺_L → μ⁻_R μ⁺_L, in which the final spins also point along +n̂; it credits the vertices with a correlation that comes from angular momentum. C misplaces the chirality rule: it holds along each fermion line, so it fixes the e⁺ helicity once the e⁻'s is chosen, but the muons are on a different line, and the photon couples to μ⁻_L μ⁺_R as readily as to μ⁻_R μ⁺_L. D forgets that the initial and final pairs have definite projections ±1 along their own axes, so the amplitudes are d¹ functions with m = ±1, (1 ± cos θ)/2; a sin θ dependence would need a projection 0, which helicity conservation at high energy forbids.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Demanding — Several steps, and you have to choose them. Nothing says which comes first.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[Answer] D — 2³P₂</a:t>
            </a:r>
          </a:p>
          <a:p>
            <a:pPr marL="0" indent="0">
              <a:buNone/>
            </a:pPr>
            <a:r>
              <a:rPr lang="en-GB" sz="1200" dirty="0"/>
              <a:t>[Distractors] Two photons have C = +1, so the level needs L + S even and, by Landau and Yang, J ≠ 1. 2³P₂ has L = 1, S = 1, C = +1 and J = 2, so J^PC = 2⁺⁺ and two-photon annihilation is allowed (D), though in practice this level decays radiatively to lower levels far faster than it annihilates, because annihilation needs the pair at contact, where a P-wave function vanishes. A is ortho-positronium, C = (−1)^(0+1) = −1, which needs an odd number of photons and decays into three; that is why its lifetime, 142 ns, is about a thousand times longer than para-positronium's 125 ps. B has C = (−1)^(1+0) = −1, like ortho-positronium, although S = 0: the orbital angular momentum contributes its own sign. C has C = +1 and passes the charge-conjugation test, but J = 1, and Landau and Yang's theorem, which follows from Bose symmetry and rotational invariance for two real photons, forbids it.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Recall — One idea, one step. The mark is for knowing it.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[Answer] A — The Ward–Takahashi identity gives Z₁ = Z₂ for every charged field, whatever its other interactions, so e = Z₃^(1/2)e₀, and Z₃ comes from the photon's own self-energy, which is common to every particle the photon meets.</a:t>
            </a:r>
          </a:p>
          <a:p>
            <a:pPr marL="0" indent="0">
              <a:buNone/>
            </a:pPr>
            <a:r>
              <a:rPr lang="en-GB" sz="1200" dirty="0"/>
              <a:t>[Distractors] A is correct. The identity follows from current conservation alone and forces the vertex and field renormalisations of any charged particle to cancel, so charge renormalisation is carried entirely by Z₃, the vacuum polarisation of the photon, which acts in the same way on every charge. B is wrong in fact: strong interactions dress the proton's vertex heavily, giving it a charge radius near 0.84 fm and an anomalous moment of 1.79 nuclear magnetons; what they cannot change is F₁(0) = 1, and that is the content of Z₁ = Z₂. C confuses the form of the coupling with its size: the electron's anomalous moment is 0.00116 and the proton's 1.79, so the vertex corrections are wildly different, and still the charges agree. D puts the conclusion into the definition: QED has one charge parameter, fixed by Thomson scattering, and that every other particle's charge then comes out as an exact multiple of it is a prediction, not a convention.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Routine — The standard application — the named equation, the usual graph read.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[Answer] C — A sharp cutoff is not invariant under shifts of the loop momentum and breaks gauge invariance: Π^μν acquires a term proportional to g^μνΛ² that is not of the transverse form (q²g^μν − q^μq^ν)Π(q²) and would give the photon a mass, whereas dimensional regularisation keeps Π^μν transverse.</a:t>
            </a:r>
          </a:p>
          <a:p>
            <a:pPr marL="0" indent="0">
              <a:buNone/>
            </a:pPr>
            <a:r>
              <a:rPr lang="en-GB" sz="1200" dirty="0"/>
              <a:t>[Distractors] C is correct. With a sharp cutoff the shift of loop momentum used to complete the square changes the integral by a surface term, and the result contains a piece of order (α/π)Λ²g^μν. Contracting it with q_μ does not give zero, so the Ward identity fails, and in the resummed propagator that piece acts as a photon mass squared of order αΛ². Dimensional regularisation has no surface terms, respects the shift and the gauge symmetry, and gives Π^μν = (q²g^μν − q^μq^ν)Π(q²) exactly, so the photon stays massless. A has the regulators backwards: dimensional regularisation does not make the loop finite but turns its logarithmic divergence into a 1/ε pole, which Z₃ absorbs, and the transverse part of the cutoff result diverges only logarithmically too; the trouble with the cutoff is the extra term that is not transverse. B forgets that the electron in the loop is massive: Π(q²) is finite as q² → 0, and QED's infrared problems come from massless photons on external or soft lines, not from this loop. D is exactly what fails for the sharp cutoff.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Routine — The standard application — the named equation, the usual graph read.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(c)] Candidates who divide ℏ by Γ in MeV while keeping ℏ in GeV s are out by a factor of 1000; the check is that Γ/m_φ = 0.004, a narrow resonance, so τ must be a few hundred times 1/m_φ = 8.2 × 10⁻²⁵ s.</a:t>
            </a:r>
          </a:p>
          <a:p>
            <a:pPr marL="0" indent="0">
              <a:buNone/>
            </a:pPr>
            <a:r>
              <a:rPr lang="en-GB" sz="1200" dirty="0"/>
              <a:t>[Examiner note (d)] The factor 1/(2m_ψ)² is the part most often lost: without it Ṽ(q) is dimensionless, V(r) comes out with the dimension of an energy cubed, too large by the factor (2m_ψ)², and cannot be compared with the Born amplitude of quantum mechanics.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(c)] Candidates who divide ℏ by Γ in MeV while keeping ℏ in GeV s are out by a factor of 1000; the check is that Γ/m_φ = 0.004, a narrow resonance, so τ must be a few hundred times 1/m_φ = 8.2 × 10⁻²⁵ s.</a:t>
            </a:r>
          </a:p>
          <a:p>
            <a:pPr marL="0" indent="0">
              <a:buNone/>
            </a:pPr>
            <a:r>
              <a:rPr lang="en-GB" sz="1200" dirty="0"/>
              <a:t>[Examiner note (d)] The factor 1/(2m_ψ)² is the part most often lost: without it Ṽ(q) is dimensionless, V(r) comes out with the dimension of an energy cubed, too large by the factor (2m_ψ)², and cannot be compared with the Born amplitude of quantum mechanics.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Demanding — Several steps, and you have to choose them. Nothing says which comes first.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Demanding — Several steps, and you have to choose them. Nothing says which comes first.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integrate over the full 4π without the factor ½ count every final configuration twice and report 1.24 μb.</a:t>
            </a:r>
          </a:p>
          <a:p>
            <a:pPr marL="0" indent="0">
              <a:buNone/>
            </a:pPr>
            <a:r>
              <a:rPr lang="en-GB" sz="1200" dirty="0"/>
              <a:t>[Examiner note (b)] Candidates who stop at 2 × 12 × 12 forget that the two internal lines can be formed in two ways and find ¼, which the optical theorem in (c) would then show to be wrong.</a:t>
            </a:r>
          </a:p>
          <a:p>
            <a:pPr marL="0" indent="0">
              <a:buNone/>
            </a:pPr>
            <a:r>
              <a:rPr lang="en-GB" sz="1200" dirty="0"/>
              <a:t>[Examiner note (c)] The factor ½ appears twice and must be matched: once as the loop's symmetry factor and once in the identical-particle phase space. A candidate who drops either finds the optical theorem out by a factor of 2 and should read that as a counting error, not as a failure of unitarity.</a:t>
            </a:r>
          </a:p>
          <a:p>
            <a:pPr marL="0" indent="0">
              <a:buNone/>
            </a:pPr>
            <a:r>
              <a:rPr lang="en-GB" sz="1200" dirty="0"/>
              <a:t>[Examiner note (d)] A candidate who says the divergence cancels in Im M has the right conclusion for the wrong reason: nothing cancels, the divergence is simply real.</a:t>
            </a:r>
          </a:p>
          <a:p>
            <a:pPr marL="0" indent="0">
              <a:buNone/>
            </a:pPr>
            <a:r>
              <a:rPr lang="en-GB" sz="1200" dirty="0"/>
              <a:t>[Examiner note (e)] Candidates who use log₁₀ for the natural logarithm, or ln(μ²/μ₀²) with the coefficient for d/d ln μ, are out by factors of 2.3 or 2 in the running.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integrate over the full 4π without the factor ½ count every final configuration twice and report 1.24 μb.</a:t>
            </a:r>
          </a:p>
          <a:p>
            <a:pPr marL="0" indent="0">
              <a:buNone/>
            </a:pPr>
            <a:r>
              <a:rPr lang="en-GB" sz="1200" dirty="0"/>
              <a:t>[Examiner note (b)] Candidates who stop at 2 × 12 × 12 forget that the two internal lines can be formed in two ways and find ¼, which the optical theorem in (c) would then show to be wrong.</a:t>
            </a:r>
          </a:p>
          <a:p>
            <a:pPr marL="0" indent="0">
              <a:buNone/>
            </a:pPr>
            <a:r>
              <a:rPr lang="en-GB" sz="1200" dirty="0"/>
              <a:t>[Examiner note (c)] The factor ½ appears twice and must be matched: once as the loop's symmetry factor and once in the identical-particle phase space. A candidate who drops either finds the optical theorem out by a factor of 2 and should read that as a counting error, not as a failure of unitarity.</a:t>
            </a:r>
          </a:p>
          <a:p>
            <a:pPr marL="0" indent="0">
              <a:buNone/>
            </a:pPr>
            <a:r>
              <a:rPr lang="en-GB" sz="1200" dirty="0"/>
              <a:t>[Examiner note (d)] A candidate who says the divergence cancels in Im M has the right conclusion for the wrong reason: nothing cancels, the divergence is simply real.</a:t>
            </a:r>
          </a:p>
          <a:p>
            <a:pPr marL="0" indent="0">
              <a:buNone/>
            </a:pPr>
            <a:r>
              <a:rPr lang="en-GB" sz="1200" dirty="0"/>
              <a:t>[Examiner note (e)] Candidates who use log₁₀ for the natural logarithm, or ln(μ²/μ₀²) with the coefficient for d/d ln μ, are out by factors of 2.3 or 2 in the running.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integrate over the full 4π without the factor ½ count every final configuration twice and report 1.24 μb.</a:t>
            </a:r>
          </a:p>
          <a:p>
            <a:pPr marL="0" indent="0">
              <a:buNone/>
            </a:pPr>
            <a:r>
              <a:rPr lang="en-GB" sz="1200" dirty="0"/>
              <a:t>[Examiner note (b)] Candidates who stop at 2 × 12 × 12 forget that the two internal lines can be formed in two ways and find ¼, which the optical theorem in (c) would then show to be wrong.</a:t>
            </a:r>
          </a:p>
          <a:p>
            <a:pPr marL="0" indent="0">
              <a:buNone/>
            </a:pPr>
            <a:r>
              <a:rPr lang="en-GB" sz="1200" dirty="0"/>
              <a:t>[Examiner note (c)] The factor ½ appears twice and must be matched: once as the loop's symmetry factor and once in the identical-particle phase space. A candidate who drops either finds the optical theorem out by a factor of 2 and should read that as a counting error, not as a failure of unitarity.</a:t>
            </a:r>
          </a:p>
          <a:p>
            <a:pPr marL="0" indent="0">
              <a:buNone/>
            </a:pPr>
            <a:r>
              <a:rPr lang="en-GB" sz="1200" dirty="0"/>
              <a:t>[Examiner note (d)] A candidate who says the divergence cancels in Im M has the right conclusion for the wrong reason: nothing cancels, the divergence is simply real.</a:t>
            </a:r>
          </a:p>
          <a:p>
            <a:pPr marL="0" indent="0">
              <a:buNone/>
            </a:pPr>
            <a:r>
              <a:rPr lang="en-GB" sz="1200" dirty="0"/>
              <a:t>[Examiner note (e)] Candidates who use log₁₀ for the natural logarithm, or ln(μ²/μ₀²) with the coefficient for d/d ln μ, are out by factors of 2.3 or 2 in the running.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Demanding — Several steps, and you have to choose them. Nothing says which comes first.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Demanding — Several steps, and you have to choose them. Nothing says which comes first.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write the antiparticle spin sum as p̸ + m reverse the sign of the mass term, and those who drop −m_μ²Tr(γ_μγ_ν) lose it. The massless limit, (s²/8)(1 + cos²θ), cannot catch either slip, because both errors vanish with m_μ; threshold can: at β = 0 the correct bracket is s²/4 at every angle, whereas the reversed sign makes it vanish and the dropped term halves it.</a:t>
            </a:r>
          </a:p>
          <a:p>
            <a:pPr marL="0" indent="0">
              <a:buNone/>
            </a:pPr>
            <a:r>
              <a:rPr lang="en-GB" sz="1200" dirty="0"/>
              <a:t>[Examiner note (b)] The ratio |p_f|/|p_i| = β is the factor most often left out above threshold, and with it the cross-section's rise from zero at threshold.</a:t>
            </a:r>
          </a:p>
          <a:p>
            <a:pPr marL="0" indent="0">
              <a:buNone/>
            </a:pPr>
            <a:r>
              <a:rPr lang="en-GB" sz="1200" dirty="0"/>
              <a:t>[Examiner note (c)] Candidates who forget (ℏc)², or use it upside down, are wrong by factors of order 10⁶; 86.9 nb divided by s in GeV² is the number to check against.</a:t>
            </a:r>
          </a:p>
          <a:p>
            <a:pPr marL="0" indent="0">
              <a:buNone/>
            </a:pPr>
            <a:r>
              <a:rPr lang="en-GB" sz="1200" dirty="0"/>
              <a:t>[Examiner note (d)] A sketch that shows the 1 + cos²θ shape at both energies has missed what the mass term does: near threshold the muons are produced mostly in an s wave and the distribution flattens.</a:t>
            </a:r>
          </a:p>
          <a:p>
            <a:pPr marL="0" indent="0">
              <a:buNone/>
            </a:pPr>
            <a:r>
              <a:rPr lang="en-GB" sz="1200" dirty="0"/>
              <a:t>[Examiner note (e)] Crossing one fermion only would give a negative squared amplitude: the sign rule is what keeps the crossed result physical, and checking the sign of the answer catches the error.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write the antiparticle spin sum as p̸ + m reverse the sign of the mass term, and those who drop −m_μ²Tr(γ_μγ_ν) lose it. The massless limit, (s²/8)(1 + cos²θ), cannot catch either slip, because both errors vanish with m_μ; threshold can: at β = 0 the correct bracket is s²/4 at every angle, whereas the reversed sign makes it vanish and the dropped term halves it.</a:t>
            </a:r>
          </a:p>
          <a:p>
            <a:pPr marL="0" indent="0">
              <a:buNone/>
            </a:pPr>
            <a:r>
              <a:rPr lang="en-GB" sz="1200" dirty="0"/>
              <a:t>[Examiner note (b)] The ratio |p_f|/|p_i| = β is the factor most often left out above threshold, and with it the cross-section's rise from zero at threshold.</a:t>
            </a:r>
          </a:p>
          <a:p>
            <a:pPr marL="0" indent="0">
              <a:buNone/>
            </a:pPr>
            <a:r>
              <a:rPr lang="en-GB" sz="1200" dirty="0"/>
              <a:t>[Examiner note (c)] Candidates who forget (ℏc)², or use it upside down, are wrong by factors of order 10⁶; 86.9 nb divided by s in GeV² is the number to check against.</a:t>
            </a:r>
          </a:p>
          <a:p>
            <a:pPr marL="0" indent="0">
              <a:buNone/>
            </a:pPr>
            <a:r>
              <a:rPr lang="en-GB" sz="1200" dirty="0"/>
              <a:t>[Examiner note (d)] A sketch that shows the 1 + cos²θ shape at both energies has missed what the mass term does: near threshold the muons are produced mostly in an s wave and the distribution flattens.</a:t>
            </a:r>
          </a:p>
          <a:p>
            <a:pPr marL="0" indent="0">
              <a:buNone/>
            </a:pPr>
            <a:r>
              <a:rPr lang="en-GB" sz="1200" dirty="0"/>
              <a:t>[Examiner note (e)] Crossing one fermion only would give a negative squared amplitude: the sign rule is what keeps the crossed result physical, and checking the sign of the answer catches the error.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Demanding — Several steps, and you have to choose them. Nothing says which comes first.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Demanding — Several steps, and you have to choose them. Nothing says which comes first.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check one diagram, find a non-zero result and conclude that the Ward identity fails have missed that it is a statement about the complete amplitude; the two diagrams are not separately gauge invariant.</a:t>
            </a:r>
          </a:p>
          <a:p>
            <a:pPr marL="0" indent="0">
              <a:buNone/>
            </a:pPr>
            <a:r>
              <a:rPr lang="en-GB" sz="1200" dirty="0"/>
              <a:t>[Examiner note (b)] The classical radius is α times the reduced Compton wavelength, 386 fm; candidates who put that wavelength itself in place of r_e are out by 137² in the cross-section.</a:t>
            </a:r>
          </a:p>
          <a:p>
            <a:pPr marL="0" indent="0">
              <a:buNone/>
            </a:pPr>
            <a:r>
              <a:rPr lang="en-GB" sz="1200" dirty="0"/>
              <a:t>[Examiner note (c)] Candidates who evaluate the bracket with log₁₀ obtain a cross-section larger than Thomson's, which should stop them at once: Klein–Nishina never exceeds the Thomson value.</a:t>
            </a:r>
          </a:p>
          <a:p>
            <a:pPr marL="0" indent="0">
              <a:buNone/>
            </a:pPr>
            <a:r>
              <a:rPr lang="en-GB" sz="1200" dirty="0"/>
              <a:t>[Examiner note (d)] Two factors are lost most often: the 4 that comes from the spin singlet carrying the whole two-photon rate, and the reduced mass, which makes the atom's radius 2/(mα) rather than 1/(mα) and changes |ψ(0)|² by a factor of 8.</a:t>
            </a:r>
          </a:p>
          <a:p>
            <a:pPr marL="0" indent="0">
              <a:buNone/>
            </a:pPr>
            <a:r>
              <a:rPr lang="en-GB" sz="1200" dirty="0"/>
              <a:t>[Examiner note (e)] Candidates who attribute the sign to the s- and t-channel propagators having opposite signs confuse a kinematic factor with the statistics of the fields.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check one diagram, find a non-zero result and conclude that the Ward identity fails have missed that it is a statement about the complete amplitude; the two diagrams are not separately gauge invariant.</a:t>
            </a:r>
          </a:p>
          <a:p>
            <a:pPr marL="0" indent="0">
              <a:buNone/>
            </a:pPr>
            <a:r>
              <a:rPr lang="en-GB" sz="1200" dirty="0"/>
              <a:t>[Examiner note (b)] The classical radius is α times the reduced Compton wavelength, 386 fm; candidates who put that wavelength itself in place of r_e are out by 137² in the cross-section.</a:t>
            </a:r>
          </a:p>
          <a:p>
            <a:pPr marL="0" indent="0">
              <a:buNone/>
            </a:pPr>
            <a:r>
              <a:rPr lang="en-GB" sz="1200" dirty="0"/>
              <a:t>[Examiner note (c)] Candidates who evaluate the bracket with log₁₀ obtain a cross-section larger than Thomson's, which should stop them at once: Klein–Nishina never exceeds the Thomson value.</a:t>
            </a:r>
          </a:p>
          <a:p>
            <a:pPr marL="0" indent="0">
              <a:buNone/>
            </a:pPr>
            <a:r>
              <a:rPr lang="en-GB" sz="1200" dirty="0"/>
              <a:t>[Examiner note (d)] Two factors are lost most often: the 4 that comes from the spin singlet carrying the whole two-photon rate, and the reduced mass, which makes the atom's radius 2/(mα) rather than 1/(mα) and changes |ψ(0)|² by a factor of 8.</a:t>
            </a:r>
          </a:p>
          <a:p>
            <a:pPr marL="0" indent="0">
              <a:buNone/>
            </a:pPr>
            <a:r>
              <a:rPr lang="en-GB" sz="1200" dirty="0"/>
              <a:t>[Examiner note (e)] Candidates who attribute the sign to the s- and t-channel propagators having opposite signs confuse a kinematic factor with the statistics of the fields.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Demanding — Several steps, and you have to choose them. Nothing says which comes first.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Demanding — Several steps, and you have to choose them. Nothing says which comes first.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move ψ past ψ̄ without a sign find the current even and must then conclude, wrongly, that QED violates C. The sign from anticommutation and the sign in M_C⁻¹γ^μM_C = −(γ^μ)ᵀ are two different signs, and both are needed.</a:t>
            </a:r>
          </a:p>
          <a:p>
            <a:pPr marL="0" indent="0">
              <a:buNone/>
            </a:pPr>
            <a:r>
              <a:rPr lang="en-GB" sz="1200" dirty="0"/>
              <a:t>[Examiner note (b)] Candidates who let T complex-conjugate the coefficient as well count the i twice: it is already inside the Hermitian bilinear whose sign is given, and d is real.</a:t>
            </a:r>
          </a:p>
          <a:p>
            <a:pPr marL="0" indent="0">
              <a:buNone/>
            </a:pPr>
            <a:r>
              <a:rPr lang="en-GB" sz="1200" dirty="0"/>
              <a:t>[Examiner note (c)] A common slip is to say that each loop vanishes separately; only the two orientations together cancel, and for an even number of photons the same pairing doubles the result instead.</a:t>
            </a:r>
          </a:p>
          <a:p>
            <a:pPr marL="0" indent="0">
              <a:buNone/>
            </a:pPr>
            <a:r>
              <a:rPr lang="en-GB" sz="1200" dirty="0"/>
              <a:t>[Examiner note (d)] An estimate earns nothing without its assumptions. A candidate who writes d ~ e/Λ, without the chirality flip and the loop factor, finds about 5 × 10¹⁵ GeV, a scale that means nothing here.</a:t>
            </a:r>
          </a:p>
          <a:p>
            <a:pPr marL="0" indent="0">
              <a:buNone/>
            </a:pPr>
            <a:r>
              <a:rPr lang="en-GB" sz="1200" dirty="0"/>
              <a:t>[Examiner note (e)] Candidates who reason from C alone predict the same relation but cannot defend it: C is not a symmetry of nature, being broken maximally by the weak interaction. Only CPT, which holds for every local, Lorentz-invariant, Hermitian theory, is guaranteed to survive, and it alone fixes the positron's moment.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move ψ past ψ̄ without a sign find the current even and must then conclude, wrongly, that QED violates C. The sign from anticommutation and the sign in M_C⁻¹γ^μM_C = −(γ^μ)ᵀ are two different signs, and both are needed.</a:t>
            </a:r>
          </a:p>
          <a:p>
            <a:pPr marL="0" indent="0">
              <a:buNone/>
            </a:pPr>
            <a:r>
              <a:rPr lang="en-GB" sz="1200" dirty="0"/>
              <a:t>[Examiner note (b)] Candidates who let T complex-conjugate the coefficient as well count the i twice: it is already inside the Hermitian bilinear whose sign is given, and d is real.</a:t>
            </a:r>
          </a:p>
          <a:p>
            <a:pPr marL="0" indent="0">
              <a:buNone/>
            </a:pPr>
            <a:r>
              <a:rPr lang="en-GB" sz="1200" dirty="0"/>
              <a:t>[Examiner note (c)] A common slip is to say that each loop vanishes separately; only the two orientations together cancel, and for an even number of photons the same pairing doubles the result instead.</a:t>
            </a:r>
          </a:p>
          <a:p>
            <a:pPr marL="0" indent="0">
              <a:buNone/>
            </a:pPr>
            <a:r>
              <a:rPr lang="en-GB" sz="1200" dirty="0"/>
              <a:t>[Examiner note (d)] An estimate earns nothing without its assumptions. A candidate who writes d ~ e/Λ, without the chirality flip and the loop factor, finds about 5 × 10¹⁵ GeV, a scale that means nothing here.</a:t>
            </a:r>
          </a:p>
          <a:p>
            <a:pPr marL="0" indent="0">
              <a:buNone/>
            </a:pPr>
            <a:r>
              <a:rPr lang="en-GB" sz="1200" dirty="0"/>
              <a:t>[Examiner note (e)] Candidates who reason from C alone predict the same relation but cannot defend it: C is not a symmetry of nature, being broken maximally by the weak interaction. Only CPT, which holds for every local, Lorentz-invariant, Hermitian theory, is guaranteed to survive, and it alone fixes the positron's moment.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Discriminating — The part that separates the top grade: an unfamiliar context, a derivation, or an argument that has to hold together to earn anything.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Discriminating — The part that separates the top grade: an unfamiliar context, a derivation, or an argument that has to hold together to earn anything.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The sign is where candidates go wrong: q² is negative for a spacelike transfer, so the q² term of F₁ weakens the attraction at large |q|, which is a repulsive contact term. A candidate who finds the s levels lowered has lost that sign.</a:t>
            </a:r>
          </a:p>
          <a:p>
            <a:pPr marL="0" indent="0">
              <a:buNone/>
            </a:pPr>
            <a:r>
              <a:rPr lang="en-GB" sz="1200" dirty="0"/>
              <a:t>[Examiner note (b)] Candidates who say that the μ_γ dependence is a divergence to be renormalised away have confused the infrared with the ultraviolet: no counterterm removes μ_γ here; the binding does, by cutting off the soft photons at atomic energies.</a:t>
            </a:r>
          </a:p>
          <a:p>
            <a:pPr marL="0" indent="0">
              <a:buNone/>
            </a:pPr>
            <a:r>
              <a:rPr lang="en-GB" sz="1200" dirty="0"/>
              <a:t>[Examiner note (c)] Candidates who keep K or μ_γ in a final answer have not finished the matching. One who measures ⟨E⟩_2s in Ry rather than Z²Ry makes an error of ln 4 = 1.39 U, about 3000 MHz.</a:t>
            </a:r>
          </a:p>
          <a:p>
            <a:pPr marL="0" indent="0">
              <a:buNone/>
            </a:pPr>
            <a:r>
              <a:rPr lang="en-GB" sz="1200" dirty="0"/>
              <a:t>[Examiner note (d)] The 2P_(1/2) level moves down, so its shift adds to the splitting; candidates who subtract its magnitude find 13 412 MHz.</a:t>
            </a:r>
          </a:p>
          <a:p>
            <a:pPr marL="0" indent="0">
              <a:buNone/>
            </a:pPr>
            <a:r>
              <a:rPr lang="en-GB" sz="1200" dirty="0"/>
              <a:t>[Examiner note (e)] An evaluation that stops at 'agrees to 1.5%' earns one mark. The second is for using the two atoms together: the Z dependence of the shortfall identifies the order of the missing term.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The sign is where candidates go wrong: q² is negative for a spacelike transfer, so the q² term of F₁ weakens the attraction at large |q|, which is a repulsive contact term. A candidate who finds the s levels lowered has lost that sign.</a:t>
            </a:r>
          </a:p>
          <a:p>
            <a:pPr marL="0" indent="0">
              <a:buNone/>
            </a:pPr>
            <a:r>
              <a:rPr lang="en-GB" sz="1200" dirty="0"/>
              <a:t>[Examiner note (b)] Candidates who say that the μ_γ dependence is a divergence to be renormalised away have confused the infrared with the ultraviolet: no counterterm removes μ_γ here; the binding does, by cutting off the soft photons at atomic energies.</a:t>
            </a:r>
          </a:p>
          <a:p>
            <a:pPr marL="0" indent="0">
              <a:buNone/>
            </a:pPr>
            <a:r>
              <a:rPr lang="en-GB" sz="1200" dirty="0"/>
              <a:t>[Examiner note (c)] Candidates who keep K or μ_γ in a final answer have not finished the matching. One who measures ⟨E⟩_2s in Ry rather than Z²Ry makes an error of ln 4 = 1.39 U, about 3000 MHz.</a:t>
            </a:r>
          </a:p>
          <a:p>
            <a:pPr marL="0" indent="0">
              <a:buNone/>
            </a:pPr>
            <a:r>
              <a:rPr lang="en-GB" sz="1200" dirty="0"/>
              <a:t>[Examiner note (d)] The 2P_(1/2) level moves down, so its shift adds to the splitting; candidates who subtract its magnitude find 13 412 MHz.</a:t>
            </a:r>
          </a:p>
          <a:p>
            <a:pPr marL="0" indent="0">
              <a:buNone/>
            </a:pPr>
            <a:r>
              <a:rPr lang="en-GB" sz="1200" dirty="0"/>
              <a:t>[Examiner note (e)] An evaluation that stops at 'agrees to 1.5%' earns one mark. The second is for using the two atoms together: the Z dependence of the shortfall identifies the order of the missing term.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The sign is where candidates go wrong: q² is negative for a spacelike transfer, so the q² term of F₁ weakens the attraction at large |q|, which is a repulsive contact term. A candidate who finds the s levels lowered has lost that sign.</a:t>
            </a:r>
          </a:p>
          <a:p>
            <a:pPr marL="0" indent="0">
              <a:buNone/>
            </a:pPr>
            <a:r>
              <a:rPr lang="en-GB" sz="1200" dirty="0"/>
              <a:t>[Examiner note (b)] Candidates who say that the μ_γ dependence is a divergence to be renormalised away have confused the infrared with the ultraviolet: no counterterm removes μ_γ here; the binding does, by cutting off the soft photons at atomic energies.</a:t>
            </a:r>
          </a:p>
          <a:p>
            <a:pPr marL="0" indent="0">
              <a:buNone/>
            </a:pPr>
            <a:r>
              <a:rPr lang="en-GB" sz="1200" dirty="0"/>
              <a:t>[Examiner note (c)] Candidates who keep K or μ_γ in a final answer have not finished the matching. One who measures ⟨E⟩_2s in Ry rather than Z²Ry makes an error of ln 4 = 1.39 U, about 3000 MHz.</a:t>
            </a:r>
          </a:p>
          <a:p>
            <a:pPr marL="0" indent="0">
              <a:buNone/>
            </a:pPr>
            <a:r>
              <a:rPr lang="en-GB" sz="1200" dirty="0"/>
              <a:t>[Examiner note (d)] The 2P_(1/2) level moves down, so its shift adds to the splitting; candidates who subtract its magnitude find 13 412 MHz.</a:t>
            </a:r>
          </a:p>
          <a:p>
            <a:pPr marL="0" indent="0">
              <a:buNone/>
            </a:pPr>
            <a:r>
              <a:rPr lang="en-GB" sz="1200" dirty="0"/>
              <a:t>[Examiner note (e)] An evaluation that stops at 'agrees to 1.5%' earns one mark. The second is for using the two atoms together: the Z dependence of the shortfall identifies the order of the missing term.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Demanding — Several steps, and you have to choose them. Nothing says which comes first.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Demanding — Several steps, and you have to choose them. Nothing says which comes first.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differentiate with respect to ln μ and then plot against ln s are out by a factor of 2, and would read the data as requiring only half as many charged species, Σ ≈ 3.3, which looks like the leptons alone.</a:t>
            </a:r>
          </a:p>
          <a:p>
            <a:pPr marL="0" indent="0">
              <a:buNone/>
            </a:pPr>
            <a:r>
              <a:rPr lang="en-GB" sz="1200" dirty="0"/>
              <a:t>[Examiner note (b)] Fitting σ itself against 1/s, or plotting α rather than 1/α, gives curves rather than a line; the linear variable is 1/α, because one-loop running sums a geometric series in the logarithm.</a:t>
            </a:r>
          </a:p>
          <a:p>
            <a:pPr marL="0" indent="0">
              <a:buNone/>
            </a:pPr>
            <a:r>
              <a:rPr lang="en-GB" sz="1200" dirty="0"/>
              <a:t>[Examiner note (c)] Candidates who take the gradient from the first and last points alone get −0.68, which is acceptable, but must then estimate its uncertainty from the error bars; a gradient quoted without one cannot be used in (d).</a:t>
            </a:r>
          </a:p>
          <a:p>
            <a:pPr marL="0" indent="0">
              <a:buNone/>
            </a:pPr>
            <a:r>
              <a:rPr lang="en-GB" sz="1200" dirty="0"/>
              <a:t>[Examiner note (d)] A comparison that does not use the uncertainty in the gradient is not an evaluation; the point of (c) was to have one.</a:t>
            </a:r>
          </a:p>
          <a:p>
            <a:pPr marL="0" indent="0">
              <a:buNone/>
            </a:pPr>
            <a:r>
              <a:rPr lang="en-GB" sz="1200" dirty="0"/>
              <a:t>[Examiner note (e)] Candidates who extrapolate from the 58 GeV point with the lepton-only gradient reach about 129.3 and have discarded the slope they measured; the extrapolation must use the fitted line.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differentiate with respect to ln μ and then plot against ln s are out by a factor of 2, and would read the data as requiring only half as many charged species, Σ ≈ 3.3, which looks like the leptons alone.</a:t>
            </a:r>
          </a:p>
          <a:p>
            <a:pPr marL="0" indent="0">
              <a:buNone/>
            </a:pPr>
            <a:r>
              <a:rPr lang="en-GB" sz="1200" dirty="0"/>
              <a:t>[Examiner note (b)] Fitting σ itself against 1/s, or plotting α rather than 1/α, gives curves rather than a line; the linear variable is 1/α, because one-loop running sums a geometric series in the logarithm.</a:t>
            </a:r>
          </a:p>
          <a:p>
            <a:pPr marL="0" indent="0">
              <a:buNone/>
            </a:pPr>
            <a:r>
              <a:rPr lang="en-GB" sz="1200" dirty="0"/>
              <a:t>[Examiner note (c)] Candidates who take the gradient from the first and last points alone get −0.68, which is acceptable, but must then estimate its uncertainty from the error bars; a gradient quoted without one cannot be used in (d).</a:t>
            </a:r>
          </a:p>
          <a:p>
            <a:pPr marL="0" indent="0">
              <a:buNone/>
            </a:pPr>
            <a:r>
              <a:rPr lang="en-GB" sz="1200" dirty="0"/>
              <a:t>[Examiner note (d)] A comparison that does not use the uncertainty in the gradient is not an evaluation; the point of (c) was to have one.</a:t>
            </a:r>
          </a:p>
          <a:p>
            <a:pPr marL="0" indent="0">
              <a:buNone/>
            </a:pPr>
            <a:r>
              <a:rPr lang="en-GB" sz="1200" dirty="0"/>
              <a:t>[Examiner note (e)] Candidates who extrapolate from the 58 GeV point with the lepton-only gradient reach about 129.3 and have discarded the slope they measured; the extrapolation must use the fitted line.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differentiate with respect to ln μ and then plot against ln s are out by a factor of 2, and would read the data as requiring only half as many charged species, Σ ≈ 3.3, which looks like the leptons alone.</a:t>
            </a:r>
          </a:p>
          <a:p>
            <a:pPr marL="0" indent="0">
              <a:buNone/>
            </a:pPr>
            <a:r>
              <a:rPr lang="en-GB" sz="1200" dirty="0"/>
              <a:t>[Examiner note (b)] Fitting σ itself against 1/s, or plotting α rather than 1/α, gives curves rather than a line; the linear variable is 1/α, because one-loop running sums a geometric series in the logarithm.</a:t>
            </a:r>
          </a:p>
          <a:p>
            <a:pPr marL="0" indent="0">
              <a:buNone/>
            </a:pPr>
            <a:r>
              <a:rPr lang="en-GB" sz="1200" dirty="0"/>
              <a:t>[Examiner note (c)] Candidates who take the gradient from the first and last points alone get −0.68, which is acceptable, but must then estimate its uncertainty from the error bars; a gradient quoted without one cannot be used in (d).</a:t>
            </a:r>
          </a:p>
          <a:p>
            <a:pPr marL="0" indent="0">
              <a:buNone/>
            </a:pPr>
            <a:r>
              <a:rPr lang="en-GB" sz="1200" dirty="0"/>
              <a:t>[Examiner note (d)] A comparison that does not use the uncertainty in the gradient is not an evaluation; the point of (c) was to have one.</a:t>
            </a:r>
          </a:p>
          <a:p>
            <a:pPr marL="0" indent="0">
              <a:buNone/>
            </a:pPr>
            <a:r>
              <a:rPr lang="en-GB" sz="1200" dirty="0"/>
              <a:t>[Examiner note (e)] Candidates who extrapolate from the 58 GeV point with the lepton-only gradient reach about 129.3 and have discarded the slope they measured; the extrapolation must use the fitted line.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Discriminating — The part that separates the top grade: an unfamiliar context, a derivation, or an argument that has to hold together to earn anything.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Discriminating — The part that separates the top grade: an unfamiliar context, a derivation, or an argument that has to hold together to earn anything.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count external lines as propagators, or forget that every vertex ends two electron lines, lose the independence of D from V, which is the whole point.</a:t>
            </a:r>
          </a:p>
          <a:p>
            <a:pPr marL="0" indent="0">
              <a:buNone/>
            </a:pPr>
            <a:r>
              <a:rPr lang="en-GB" sz="1200" dirty="0"/>
              <a:t>[Examiner note (b)] The answer 'because the integral happens to be logarithmic' earns nothing: a symmetry forces the power of m, and the power of m forces the logarithm.</a:t>
            </a:r>
          </a:p>
          <a:p>
            <a:pPr marL="0" indent="0">
              <a:buNone/>
            </a:pPr>
            <a:r>
              <a:rPr lang="en-GB" sz="1200" dirty="0"/>
              <a:t>[Examiner note (c)] Using the four-dimensional identities γ^μγ_μ = 4 and γ^μk̸γ_μ = −2k̸ here loses the O(ε) terms that, multiplied by the 2/ε pole, supply finite parts of δm; the result would then depend on the order in which the limits are taken.</a:t>
            </a:r>
          </a:p>
          <a:p>
            <a:pPr marL="0" indent="0">
              <a:buNone/>
            </a:pPr>
            <a:r>
              <a:rPr lang="en-GB" sz="1200" dirty="0"/>
              <a:t>[Examiner note (d)] The −1 from the O(ε) numerator times the pole is the finite part the d-dimensional Dirac algebra supplies; candidates who drop it get 5/3 for the constant instead of 4/3.</a:t>
            </a:r>
          </a:p>
          <a:p>
            <a:pPr marL="0" indent="0">
              <a:buNone/>
            </a:pPr>
            <a:r>
              <a:rPr lang="en-GB" sz="1200" dirty="0"/>
              <a:t>[Examiner note (e)] Candidates who report δm/m ≈ α are close in size but have missed the comparison: it is the dependence on Λ, logarithmic against linear, that separates a natural mass from a fine-tuned one.</a:t>
            </a:r>
          </a:p>
          <a:p>
            <a:pPr marL="0" indent="0">
              <a:buNone/>
            </a:pPr>
            <a:r>
              <a:rPr lang="en-GB" sz="1200" dirty="0"/>
              <a:t>[Examiner note (f)] Candidates who argue from the one-loop expressions show only δ₁ = δ₂ at this order; the identity holds to all orders and for any charged particle, which is what makes charge universal.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count external lines as propagators, or forget that every vertex ends two electron lines, lose the independence of D from V, which is the whole point.</a:t>
            </a:r>
          </a:p>
          <a:p>
            <a:pPr marL="0" indent="0">
              <a:buNone/>
            </a:pPr>
            <a:r>
              <a:rPr lang="en-GB" sz="1200" dirty="0"/>
              <a:t>[Examiner note (b)] The answer 'because the integral happens to be logarithmic' earns nothing: a symmetry forces the power of m, and the power of m forces the logarithm.</a:t>
            </a:r>
          </a:p>
          <a:p>
            <a:pPr marL="0" indent="0">
              <a:buNone/>
            </a:pPr>
            <a:r>
              <a:rPr lang="en-GB" sz="1200" dirty="0"/>
              <a:t>[Examiner note (c)] Using the four-dimensional identities γ^μγ_μ = 4 and γ^μk̸γ_μ = −2k̸ here loses the O(ε) terms that, multiplied by the 2/ε pole, supply finite parts of δm; the result would then depend on the order in which the limits are taken.</a:t>
            </a:r>
          </a:p>
          <a:p>
            <a:pPr marL="0" indent="0">
              <a:buNone/>
            </a:pPr>
            <a:r>
              <a:rPr lang="en-GB" sz="1200" dirty="0"/>
              <a:t>[Examiner note (d)] The −1 from the O(ε) numerator times the pole is the finite part the d-dimensional Dirac algebra supplies; candidates who drop it get 5/3 for the constant instead of 4/3.</a:t>
            </a:r>
          </a:p>
          <a:p>
            <a:pPr marL="0" indent="0">
              <a:buNone/>
            </a:pPr>
            <a:r>
              <a:rPr lang="en-GB" sz="1200" dirty="0"/>
              <a:t>[Examiner note (e)] Candidates who report δm/m ≈ α are close in size but have missed the comparison: it is the dependence on Λ, logarithmic against linear, that separates a natural mass from a fine-tuned one.</a:t>
            </a:r>
          </a:p>
          <a:p>
            <a:pPr marL="0" indent="0">
              <a:buNone/>
            </a:pPr>
            <a:r>
              <a:rPr lang="en-GB" sz="1200" dirty="0"/>
              <a:t>[Examiner note (f)] Candidates who argue from the one-loop expressions show only δ₁ = δ₂ at this order; the identity holds to all orders and for any charged particle, which is what makes charge universal.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count external lines as propagators, or forget that every vertex ends two electron lines, lose the independence of D from V, which is the whole point.</a:t>
            </a:r>
          </a:p>
          <a:p>
            <a:pPr marL="0" indent="0">
              <a:buNone/>
            </a:pPr>
            <a:r>
              <a:rPr lang="en-GB" sz="1200" dirty="0"/>
              <a:t>[Examiner note (b)] The answer 'because the integral happens to be logarithmic' earns nothing: a symmetry forces the power of m, and the power of m forces the logarithm.</a:t>
            </a:r>
          </a:p>
          <a:p>
            <a:pPr marL="0" indent="0">
              <a:buNone/>
            </a:pPr>
            <a:r>
              <a:rPr lang="en-GB" sz="1200" dirty="0"/>
              <a:t>[Examiner note (c)] Using the four-dimensional identities γ^μγ_μ = 4 and γ^μk̸γ_μ = −2k̸ here loses the O(ε) terms that, multiplied by the 2/ε pole, supply finite parts of δm; the result would then depend on the order in which the limits are taken.</a:t>
            </a:r>
          </a:p>
          <a:p>
            <a:pPr marL="0" indent="0">
              <a:buNone/>
            </a:pPr>
            <a:r>
              <a:rPr lang="en-GB" sz="1200" dirty="0"/>
              <a:t>[Examiner note (d)] The −1 from the O(ε) numerator times the pole is the finite part the d-dimensional Dirac algebra supplies; candidates who drop it get 5/3 for the constant instead of 4/3.</a:t>
            </a:r>
          </a:p>
          <a:p>
            <a:pPr marL="0" indent="0">
              <a:buNone/>
            </a:pPr>
            <a:r>
              <a:rPr lang="en-GB" sz="1200" dirty="0"/>
              <a:t>[Examiner note (e)] Candidates who report δm/m ≈ α are close in size but have missed the comparison: it is the dependence on Λ, logarithmic against linear, that separates a natural mass from a fine-tuned one.</a:t>
            </a:r>
          </a:p>
          <a:p>
            <a:pPr marL="0" indent="0">
              <a:buNone/>
            </a:pPr>
            <a:r>
              <a:rPr lang="en-GB" sz="1200" dirty="0"/>
              <a:t>[Examiner note (f)] Candidates who argue from the one-loop expressions show only δ₁ = δ₂ at this order; the identity holds to all orders and for any charged particle, which is what makes charge universal.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Discriminating — The part that separates the top grade: an unfamiliar context, a derivation, or an argument that has to hold together to earn anything.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[Demand] Discriminating — The part that separates the top grade: an unfamiliar context, a derivation, or an argument that has to hold together to earn anything.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list structures without using current conservation are left with three form factors; it is the Ward identity, not Lorentz invariance, that removes q^μ.</a:t>
            </a:r>
          </a:p>
          <a:p>
            <a:pPr marL="0" indent="0">
              <a:buNone/>
            </a:pPr>
            <a:r>
              <a:rPr lang="en-GB" sz="1200" dirty="0"/>
              <a:t>[Examiner note (b)] Candidates who take the moment from the σ^μν term alone obtain g = 2F₂(0); the Dirac moment g = 2 is already in γ^μ, through the lower components of the spinors.</a:t>
            </a:r>
          </a:p>
          <a:p>
            <a:pPr marL="0" indent="0">
              <a:buNone/>
            </a:pPr>
            <a:r>
              <a:rPr lang="en-GB" sz="1200" dirty="0"/>
              <a:t>[Examiner note (c)] The factor 2 in 2/D³ from the Feynman parametrisation is the one most often dropped, giving α/4π. A second check is that a prediction cannot depend on a counterterm, and F₂ has none to depend on.</a:t>
            </a:r>
          </a:p>
          <a:p>
            <a:pPr marL="0" indent="0">
              <a:buNone/>
            </a:pPr>
            <a:r>
              <a:rPr lang="en-GB" sz="1200" dirty="0"/>
              <a:t>[Examiner note (d)] The subtraction must be carried to ten significant figures; candidates who round α/2π to 1.1614 × 10⁻³ find a residual dominated by their own rounding.</a:t>
            </a:r>
          </a:p>
          <a:p>
            <a:pPr marL="0" indent="0">
              <a:buNone/>
            </a:pPr>
            <a:r>
              <a:rPr lang="en-GB" sz="1200" dirty="0"/>
              <a:t>[Examiner note (e)] The assumption is what matters: the theory must add no uncertainty of its own, since dropping even the three-loop term would shift α⁻¹ by 2π × 1.48 × 10⁻⁸ × 137.036² = 0.0017, some 10⁵ times this precision.</a:t>
            </a:r>
          </a:p>
          <a:p>
            <a:pPr marL="0" indent="0">
              <a:buNone/>
            </a:pPr>
            <a:r>
              <a:rPr lang="en-GB" sz="1200" dirty="0"/>
              <a:t>[Examiner note (f)] Candidates who try to remove μ_γ with a counterterm have confused the infrared with the ultraviolet; the cancellation is between final states that the detector cannot tell apart.</a:t>
            </a:r>
          </a:p>
          <a:p>
            <a:pPr marL="0" indent="0">
              <a:buNone/>
            </a:pPr>
            <a:r>
              <a:rPr lang="en-GB" sz="1200" dirty="0"/>
              <a:t>[Examiner note (g)] A correction of 29% is no sign of error but the double logarithm doing its work; candidates who stop at the order-α factor have ignored α² terms that exponentiation shows to be about 0.04.</a:t>
            </a:r>
          </a:p>
          <a:p>
            <a:pPr marL="0" indent="0">
              <a:buNone/>
            </a:pPr>
            <a:r>
              <a:rPr lang="en-GB" sz="1200" dirty="0"/>
              <a:t>[Examiner note (h)] Candidates who conclude from (g) that the correction becomes infinitely negative as E_l → 0 have kept only the first order of a series that sums to a power tending to zero.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list structures without using current conservation are left with three form factors; it is the Ward identity, not Lorentz invariance, that removes q^μ.</a:t>
            </a:r>
          </a:p>
          <a:p>
            <a:pPr marL="0" indent="0">
              <a:buNone/>
            </a:pPr>
            <a:r>
              <a:rPr lang="en-GB" sz="1200" dirty="0"/>
              <a:t>[Examiner note (b)] Candidates who take the moment from the σ^μν term alone obtain g = 2F₂(0); the Dirac moment g = 2 is already in γ^μ, through the lower components of the spinors.</a:t>
            </a:r>
          </a:p>
          <a:p>
            <a:pPr marL="0" indent="0">
              <a:buNone/>
            </a:pPr>
            <a:r>
              <a:rPr lang="en-GB" sz="1200" dirty="0"/>
              <a:t>[Examiner note (c)] The factor 2 in 2/D³ from the Feynman parametrisation is the one most often dropped, giving α/4π. A second check is that a prediction cannot depend on a counterterm, and F₂ has none to depend on.</a:t>
            </a:r>
          </a:p>
          <a:p>
            <a:pPr marL="0" indent="0">
              <a:buNone/>
            </a:pPr>
            <a:r>
              <a:rPr lang="en-GB" sz="1200" dirty="0"/>
              <a:t>[Examiner note (d)] The subtraction must be carried to ten significant figures; candidates who round α/2π to 1.1614 × 10⁻³ find a residual dominated by their own rounding.</a:t>
            </a:r>
          </a:p>
          <a:p>
            <a:pPr marL="0" indent="0">
              <a:buNone/>
            </a:pPr>
            <a:r>
              <a:rPr lang="en-GB" sz="1200" dirty="0"/>
              <a:t>[Examiner note (e)] The assumption is what matters: the theory must add no uncertainty of its own, since dropping even the three-loop term would shift α⁻¹ by 2π × 1.48 × 10⁻⁸ × 137.036² = 0.0017, some 10⁵ times this precision.</a:t>
            </a:r>
          </a:p>
          <a:p>
            <a:pPr marL="0" indent="0">
              <a:buNone/>
            </a:pPr>
            <a:r>
              <a:rPr lang="en-GB" sz="1200" dirty="0"/>
              <a:t>[Examiner note (f)] Candidates who try to remove μ_γ with a counterterm have confused the infrared with the ultraviolet; the cancellation is between final states that the detector cannot tell apart.</a:t>
            </a:r>
          </a:p>
          <a:p>
            <a:pPr marL="0" indent="0">
              <a:buNone/>
            </a:pPr>
            <a:r>
              <a:rPr lang="en-GB" sz="1200" dirty="0"/>
              <a:t>[Examiner note (g)] A correction of 29% is no sign of error but the double logarithm doing its work; candidates who stop at the order-α factor have ignored α² terms that exponentiation shows to be about 0.04.</a:t>
            </a:r>
          </a:p>
          <a:p>
            <a:pPr marL="0" indent="0">
              <a:buNone/>
            </a:pPr>
            <a:r>
              <a:rPr lang="en-GB" sz="1200" dirty="0"/>
              <a:t>[Examiner note (h)] Candidates who conclude from (g) that the correction becomes infinitely negative as E_l → 0 have kept only the first order of a series that sums to a power tending to zero.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list structures without using current conservation are left with three form factors; it is the Ward identity, not Lorentz invariance, that removes q^μ.</a:t>
            </a:r>
          </a:p>
          <a:p>
            <a:pPr marL="0" indent="0">
              <a:buNone/>
            </a:pPr>
            <a:r>
              <a:rPr lang="en-GB" sz="1200" dirty="0"/>
              <a:t>[Examiner note (b)] Candidates who take the moment from the σ^μν term alone obtain g = 2F₂(0); the Dirac moment g = 2 is already in γ^μ, through the lower components of the spinors.</a:t>
            </a:r>
          </a:p>
          <a:p>
            <a:pPr marL="0" indent="0">
              <a:buNone/>
            </a:pPr>
            <a:r>
              <a:rPr lang="en-GB" sz="1200" dirty="0"/>
              <a:t>[Examiner note (c)] The factor 2 in 2/D³ from the Feynman parametrisation is the one most often dropped, giving α/4π. A second check is that a prediction cannot depend on a counterterm, and F₂ has none to depend on.</a:t>
            </a:r>
          </a:p>
          <a:p>
            <a:pPr marL="0" indent="0">
              <a:buNone/>
            </a:pPr>
            <a:r>
              <a:rPr lang="en-GB" sz="1200" dirty="0"/>
              <a:t>[Examiner note (d)] The subtraction must be carried to ten significant figures; candidates who round α/2π to 1.1614 × 10⁻³ find a residual dominated by their own rounding.</a:t>
            </a:r>
          </a:p>
          <a:p>
            <a:pPr marL="0" indent="0">
              <a:buNone/>
            </a:pPr>
            <a:r>
              <a:rPr lang="en-GB" sz="1200" dirty="0"/>
              <a:t>[Examiner note (e)] The assumption is what matters: the theory must add no uncertainty of its own, since dropping even the three-loop term would shift α⁻¹ by 2π × 1.48 × 10⁻⁸ × 137.036² = 0.0017, some 10⁵ times this precision.</a:t>
            </a:r>
          </a:p>
          <a:p>
            <a:pPr marL="0" indent="0">
              <a:buNone/>
            </a:pPr>
            <a:r>
              <a:rPr lang="en-GB" sz="1200" dirty="0"/>
              <a:t>[Examiner note (f)] Candidates who try to remove μ_γ with a counterterm have confused the infrared with the ultraviolet; the cancellation is between final states that the detector cannot tell apart.</a:t>
            </a:r>
          </a:p>
          <a:p>
            <a:pPr marL="0" indent="0">
              <a:buNone/>
            </a:pPr>
            <a:r>
              <a:rPr lang="en-GB" sz="1200" dirty="0"/>
              <a:t>[Examiner note (g)] A correction of 29% is no sign of error but the double logarithm doing its work; candidates who stop at the order-α factor have ignored α² terms that exponentiation shows to be about 0.04.</a:t>
            </a:r>
          </a:p>
          <a:p>
            <a:pPr marL="0" indent="0">
              <a:buNone/>
            </a:pPr>
            <a:r>
              <a:rPr lang="en-GB" sz="1200" dirty="0"/>
              <a:t>[Examiner note (h)] Candidates who conclude from (g) that the correction becomes infinitely negative as E_l → 0 have kept only the first order of a series that sums to a power tending to zero.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[Marking] One line per mark, awarded independently unless a point says otherwise.</a:t>
            </a:r>
          </a:p>
          <a:p>
            <a:pPr marL="0" indent="0">
              <a:buNone/>
            </a:pPr>
            <a:r>
              <a:rPr lang="en-GB" sz="1200" dirty="0"/>
              <a:t>[Examiner note (a)] Candidates who list structures without using current conservation are left with three form factors; it is the Ward identity, not Lorentz invariance, that removes q^μ.</a:t>
            </a:r>
          </a:p>
          <a:p>
            <a:pPr marL="0" indent="0">
              <a:buNone/>
            </a:pPr>
            <a:r>
              <a:rPr lang="en-GB" sz="1200" dirty="0"/>
              <a:t>[Examiner note (b)] Candidates who take the moment from the σ^μν term alone obtain g = 2F₂(0); the Dirac moment g = 2 is already in γ^μ, through the lower components of the spinors.</a:t>
            </a:r>
          </a:p>
          <a:p>
            <a:pPr marL="0" indent="0">
              <a:buNone/>
            </a:pPr>
            <a:r>
              <a:rPr lang="en-GB" sz="1200" dirty="0"/>
              <a:t>[Examiner note (c)] The factor 2 in 2/D³ from the Feynman parametrisation is the one most often dropped, giving α/4π. A second check is that a prediction cannot depend on a counterterm, and F₂ has none to depend on.</a:t>
            </a:r>
          </a:p>
          <a:p>
            <a:pPr marL="0" indent="0">
              <a:buNone/>
            </a:pPr>
            <a:r>
              <a:rPr lang="en-GB" sz="1200" dirty="0"/>
              <a:t>[Examiner note (d)] The subtraction must be carried to ten significant figures; candidates who round α/2π to 1.1614 × 10⁻³ find a residual dominated by their own rounding.</a:t>
            </a:r>
          </a:p>
          <a:p>
            <a:pPr marL="0" indent="0">
              <a:buNone/>
            </a:pPr>
            <a:r>
              <a:rPr lang="en-GB" sz="1200" dirty="0"/>
              <a:t>[Examiner note (e)] The assumption is what matters: the theory must add no uncertainty of its own, since dropping even the three-loop term would shift α⁻¹ by 2π × 1.48 × 10⁻⁸ × 137.036² = 0.0017, some 10⁵ times this precision.</a:t>
            </a:r>
          </a:p>
          <a:p>
            <a:pPr marL="0" indent="0">
              <a:buNone/>
            </a:pPr>
            <a:r>
              <a:rPr lang="en-GB" sz="1200" dirty="0"/>
              <a:t>[Examiner note (f)] Candidates who try to remove μ_γ with a counterterm have confused the infrared with the ultraviolet; the cancellation is between final states that the detector cannot tell apart.</a:t>
            </a:r>
          </a:p>
          <a:p>
            <a:pPr marL="0" indent="0">
              <a:buNone/>
            </a:pPr>
            <a:r>
              <a:rPr lang="en-GB" sz="1200" dirty="0"/>
              <a:t>[Examiner note (g)] A correction of 29% is no sign of error but the double logarithm doing its work; candidates who stop at the order-α factor have ignored α² terms that exponentiation shows to be about 0.04.</a:t>
            </a:r>
          </a:p>
          <a:p>
            <a:pPr marL="0" indent="0">
              <a:buNone/>
            </a:pPr>
            <a:r>
              <a:rPr lang="en-GB" sz="1200" dirty="0"/>
              <a:t>[Examiner note (h)] Candidates who conclude from (g) that the correction becomes infinitely negative as E_l → 0 have kept only the first order of a series that sums to a power tending to zero.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[Objectives] U1 Conceptual understanding: Identify the governing principle and the conditions under which it holds, and reason qualitatively about what a result must look like before calculating it.   U2 Mathematical modelling and derivation: Translate a physical situation into mathematics: choose coordinates and approximations, set up the governing equations, solve them symbolically, and derive stated results from named laws.   U3 Quantitative problem solving: Carry a multi-step calculation to a numerical result with correct units and sensible precision, and check it against dimensions, limiting cases and orders of magnitude.   U4 Data, estimation and experimental reasoning: Analyse measurements and their uncertainties, linearise and fit data, estimate orders of magnitude from stated assumptions, and judge whether evidence supports a model.</a:t>
            </a:r>
          </a:p>
          <a:p>
            <a:pPr marL="0" indent="0">
              <a:buNone/>
            </a:pPr>
            <a:r>
              <a:rPr lang="en-GB" sz="1200" dirty="0"/>
              <a:t>[Source] GioPhysics University Physics course maps — https://giophysics.com/university-physics/</a:t>
            </a:r>
          </a:p>
          <a:p>
            <a:pPr marL="0" indent="0">
              <a:buNone/>
            </a:pPr>
            <a:r>
              <a:rPr lang="en-GB" sz="1200" dirty="0"/>
              <a:t>[Disclaimer] Written by GioPhysics from its own University Physics course maps. These are practice examinations in a university style: they are not the examinations of any university, contain no past-paper questions, and carry no academic credit. For a course you are taking, your instructor's syllabus and past papers remain the authority.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/>
              <a:t>[Objectives] U1 Conceptual understanding: Identify the governing principle and the conditions under which it holds, and reason qualitatively about what a result must look like before calculating it.   U2 Mathematical modelling and derivation: Translate a physical situation into mathematics: choose coordinates and approximations, set up the governing equations, solve them symbolically, and derive stated results from named laws.   U3 Quantitative problem solving: Carry a multi-step calculation to a numerical result with correct units and sensible precision, and check it against dimensions, limiting cases and orders of magnitude.   U4 Data, estimation and experimental reasoning: Analyse measurements and their uncertainties, linearise and fit data, estimate orders of magnitude from stated assumptions, and judge whether evidence supports a model.</a:t>
            </a:r>
          </a:p>
          <a:p>
            <a:pPr marL="0" indent="0">
              <a:buNone/>
            </a:pPr>
            <a:r>
              <a:rPr lang="en-GB" sz="1200" dirty="0"/>
              <a:t>[Source] GioPhysics University Physics course maps — https://giophysics.com/university-physics/</a:t>
            </a:r>
          </a:p>
          <a:p>
            <a:pPr marL="0" indent="0">
              <a:buNone/>
            </a:pPr>
            <a:r>
              <a:rPr lang="en-GB" sz="1200" dirty="0"/>
              <a:t>[Disclaimer] Written by GioPhysics from its own University Physics course maps. These are practice examinations in a university style: they are not the examinations of any university, contain no past-paper questions, and carry no academic credit. For a course you are taking, your instructor's syllabus and past papers remain the authority.</a:t>
            </a:r>
          </a:p>
        </p:txBody>
      </p:sp>
    </p:spTree>
  </p:cSld>
  <p:clrMapOvr>
    <a:masterClrMapping/>
  </p:clrMapOvr>
</p:notes>
</file>

<file path=ppt/slideLayouts/_rels/interactive-slideLayout1.xml.rels>&#65279;<?xml version="1.0" encoding="utf-8"?><Relationships xmlns="http://schemas.openxmlformats.org/package/2006/relationships"><Relationship Id="Rb9e4f821e5ee4a30" Type="http://schemas.openxmlformats.org/officeDocument/2006/relationships/slideMaster" Target="/ppt/slideMasters/interactive-slideMaster1.xml"/></Relationships>
</file>

<file path=ppt/slideLayouts/_rels/interactive-slideLayout2.xml.rels>&#65279;<?xml version="1.0" encoding="utf-8"?><Relationships xmlns="http://schemas.openxmlformats.org/package/2006/relationships"><Relationship Id="Rbf6560b6b91b48ad" Type="http://schemas.openxmlformats.org/officeDocument/2006/relationships/slideMaster" Target="/ppt/slideMasters/interactive-slideMaster1.xml"/></Relationships>
</file>

<file path=ppt/slideLayouts/_rels/interactive-slideLayout3.xml.rels>&#65279;<?xml version="1.0" encoding="utf-8"?><Relationships xmlns="http://schemas.openxmlformats.org/package/2006/relationships"><Relationship Id="R39b17189cf894a65" Type="http://schemas.openxmlformats.org/officeDocument/2006/relationships/slideMaster" Target="/ppt/slideMasters/interactive-slideMaster1.xml"/></Relationships>
</file>

<file path=ppt/slideLayouts/_rels/interactive-slideLayout4.xml.rels>&#65279;<?xml version="1.0" encoding="utf-8"?><Relationships xmlns="http://schemas.openxmlformats.org/package/2006/relationships"><Relationship Id="Rcd25280d799b44a7" Type="http://schemas.openxmlformats.org/officeDocument/2006/relationships/slideMaster" Target="/ppt/slideMasters/interactive-slideMaster1.xml"/></Relationships>
</file>

<file path=ppt/slideLayouts/_rels/interactive-slideLayout5.xml.rels>&#65279;<?xml version="1.0" encoding="utf-8"?><Relationships xmlns="http://schemas.openxmlformats.org/package/2006/relationships"><Relationship Id="R0d94119a67bf44c6" Type="http://schemas.openxmlformats.org/officeDocument/2006/relationships/slideMaster" Target="/ppt/slideMasters/interactive-slideMaster1.xml"/></Relationships>
</file>

<file path=ppt/slideLayouts/_rels/interactive-slideLayout6.xml.rels>&#65279;<?xml version="1.0" encoding="utf-8"?><Relationships xmlns="http://schemas.openxmlformats.org/package/2006/relationships"><Relationship Id="Rfd33b370a4944dcc" Type="http://schemas.openxmlformats.org/officeDocument/2006/relationships/slideMaster" Target="/ppt/slideMasters/interactive-slideMaster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interactive-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A234E18-2FA7-4262-9F49-054A871DA4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C986737-D3F3-4EB7-8673-16BE4B85950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interactive-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DFEF836-3D1B-41E3-82F2-437B4ADF6B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interactive-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E1CC47D-0189-4260-A273-85EC36282D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5C47E44-5CDD-4218-9DB5-394363F5234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interactive-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C2215BF-C9CE-4809-BF50-2304BF902BC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2A1A38A-2FA6-46C2-A3B3-CB3F075278F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BE07D1F-6222-4EC8-94D8-1C3B254C460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interactive-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5C55093-74B3-4EBF-AED7-EDDF85EF09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4CAF3B4-D416-47FA-A4E4-F6B33F40EA2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interactive-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interactive-slideMaster1.xml.rels>&#65279;<?xml version="1.0" encoding="utf-8"?><Relationships xmlns="http://schemas.openxmlformats.org/package/2006/relationships"><Relationship Id="R51d9dca71b334cf1" Type="http://schemas.openxmlformats.org/officeDocument/2006/relationships/theme" Target="/ppt/slideMasters/theme/interactive-theme2.xml"/><Relationship Id="Rad4b22cc67534635" Type="http://schemas.openxmlformats.org/officeDocument/2006/relationships/slideLayout" Target="/ppt/slideLayouts/interactive-slideLayout1.xml"/><Relationship Id="Rdf220a68518e4237" Type="http://schemas.openxmlformats.org/officeDocument/2006/relationships/slideLayout" Target="/ppt/slideLayouts/interactive-slideLayout2.xml"/><Relationship Id="R6281c818db8a4931" Type="http://schemas.openxmlformats.org/officeDocument/2006/relationships/slideLayout" Target="/ppt/slideLayouts/interactive-slideLayout3.xml"/><Relationship Id="R177c7731973942d4" Type="http://schemas.openxmlformats.org/officeDocument/2006/relationships/slideLayout" Target="/ppt/slideLayouts/interactive-slideLayout4.xml"/><Relationship Id="R83fd8897d07f436a" Type="http://schemas.openxmlformats.org/officeDocument/2006/relationships/slideLayout" Target="/ppt/slideLayouts/interactive-slideLayout5.xml"/><Relationship Id="R0d7aa8f5b9334d13" Type="http://schemas.openxmlformats.org/officeDocument/2006/relationships/slideLayout" Target="/ppt/slideLayouts/interactive-slideLayout6.xml"/></Relationships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interactive-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d4b22cc67534635"/>
    <p:sldLayoutId xmlns:r="http://schemas.openxmlformats.org/officeDocument/2006/relationships" id="2147483650" r:id="Rdf220a68518e4237"/>
    <p:sldLayoutId xmlns:r="http://schemas.openxmlformats.org/officeDocument/2006/relationships" id="2147483651" r:id="R6281c818db8a4931"/>
    <p:sldLayoutId xmlns:r="http://schemas.openxmlformats.org/officeDocument/2006/relationships" id="2147483652" r:id="R177c7731973942d4"/>
    <p:sldLayoutId xmlns:r="http://schemas.openxmlformats.org/officeDocument/2006/relationships" id="2147483653" r:id="R83fd8897d07f436a"/>
    <p:sldLayoutId xmlns:r="http://schemas.openxmlformats.org/officeDocument/2006/relationships" id="2147483654" r:id="R0d7aa8f5b9334d1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buNone/>
        <a:defRPr sz="3200">
          <a:solidFill>
            <a:schemeClr val="tx1"/>
          </a:solidFill>
          <a:latin typeface="+mj-lt"/>
        </a:defRPr>
      </a:lvl1pPr>
    </p:titleStyle>
    <p:bodyStyle>
      <a:lvl1pPr marL="0" algn="l">
        <a:buNone/>
        <a:defRPr sz="1300">
          <a:solidFill>
            <a:schemeClr val="tx1"/>
          </a:solidFill>
          <a:latin typeface="+mn-lt"/>
        </a:defRPr>
      </a:lvl1pPr>
    </p:bodyStyle>
    <p:otherStyle>
      <a:lvl1pPr marL="0" algn="l">
        <a:buNone/>
        <a:defRPr sz="1300">
          <a:solidFill>
            <a:schemeClr val="tx1"/>
          </a:solidFill>
          <a:latin typeface="+mn-lt"/>
        </a:defRPr>
      </a:lvl1pPr>
    </p:otherStyle>
  </p:txStyles>
</p:sldMaster>
</file>

<file path=ppt/slideMasters/theme/interactive-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GioNav23" Type="http://schemas.openxmlformats.org/officeDocument/2006/relationships/slide" Target="/ppt/slides/slide1.xml"/><Relationship Id="rIdGioNav24" Type="http://schemas.openxmlformats.org/officeDocument/2006/relationships/slide" Target="/ppt/slides/slide65.xml"/><Relationship Id="rIdGioNav25" Type="http://schemas.openxmlformats.org/officeDocument/2006/relationships/slide" Target="/ppt/slides/slide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GioNav26" Type="http://schemas.openxmlformats.org/officeDocument/2006/relationships/slide" Target="/ppt/slides/slide1.xml"/><Relationship Id="rIdGioNav27" Type="http://schemas.openxmlformats.org/officeDocument/2006/relationships/slide" Target="/ppt/slides/slide65.xml"/><Relationship Id="rIdGioNav28" Type="http://schemas.openxmlformats.org/officeDocument/2006/relationships/slide" Target="/ppt/slides/slide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GioNav21" Type="http://schemas.openxmlformats.org/officeDocument/2006/relationships/slide" Target="/ppt/slides/slide2.xml"/><Relationship Id="rIdGioNav22" Type="http://schemas.openxmlformats.org/officeDocument/2006/relationships/slide" Target="/ppt/slides/slide65.xml"/><Relationship Id="rIdGioNav23" Type="http://schemas.openxmlformats.org/officeDocument/2006/relationships/slide" Target="/ppt/slides/slide4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GioNav26" Type="http://schemas.openxmlformats.org/officeDocument/2006/relationships/slide" Target="/ppt/slides/slide3.xml"/><Relationship Id="rIdGioNav27" Type="http://schemas.openxmlformats.org/officeDocument/2006/relationships/slide" Target="/ppt/slides/slide65.xml"/><Relationship Id="rIdGioNav28" Type="http://schemas.openxmlformats.org/officeDocument/2006/relationships/slide" Target="/ppt/slides/slide5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GioNav21" Type="http://schemas.openxmlformats.org/officeDocument/2006/relationships/slide" Target="/ppt/slides/slide4.xml"/><Relationship Id="rIdGioNav22" Type="http://schemas.openxmlformats.org/officeDocument/2006/relationships/slide" Target="/ppt/slides/slide65.xml"/><Relationship Id="rIdGioNav23" Type="http://schemas.openxmlformats.org/officeDocument/2006/relationships/slide" Target="/ppt/slides/slide6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GioNav26" Type="http://schemas.openxmlformats.org/officeDocument/2006/relationships/slide" Target="/ppt/slides/slide5.xml"/><Relationship Id="rIdGioNav27" Type="http://schemas.openxmlformats.org/officeDocument/2006/relationships/slide" Target="/ppt/slides/slide65.xml"/><Relationship Id="rIdGioNav28" Type="http://schemas.openxmlformats.org/officeDocument/2006/relationships/slide" Target="/ppt/slides/slide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GioNav21" Type="http://schemas.openxmlformats.org/officeDocument/2006/relationships/slide" Target="/ppt/slides/slide6.xml"/><Relationship Id="rIdGioNav22" Type="http://schemas.openxmlformats.org/officeDocument/2006/relationships/slide" Target="/ppt/slides/slide65.xml"/><Relationship Id="rIdGioNav23" Type="http://schemas.openxmlformats.org/officeDocument/2006/relationships/slide" Target="/ppt/slides/slide8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GioNav26" Type="http://schemas.openxmlformats.org/officeDocument/2006/relationships/slide" Target="/ppt/slides/slide7.xml"/><Relationship Id="rIdGioNav27" Type="http://schemas.openxmlformats.org/officeDocument/2006/relationships/slide" Target="/ppt/slides/slide65.xml"/><Relationship Id="rIdGioNav28" Type="http://schemas.openxmlformats.org/officeDocument/2006/relationships/slide" Target="/ppt/slides/slide9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GioNav21" Type="http://schemas.openxmlformats.org/officeDocument/2006/relationships/slide" Target="/ppt/slides/slide8.xml"/><Relationship Id="rIdGioNav22" Type="http://schemas.openxmlformats.org/officeDocument/2006/relationships/slide" Target="/ppt/slides/slide65.xml"/><Relationship Id="rIdGioNav23" Type="http://schemas.openxmlformats.org/officeDocument/2006/relationships/slide" Target="/ppt/slides/slide10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GioNav26" Type="http://schemas.openxmlformats.org/officeDocument/2006/relationships/slide" Target="/ppt/slides/slide9.xml"/><Relationship Id="rIdGioNav27" Type="http://schemas.openxmlformats.org/officeDocument/2006/relationships/slide" Target="/ppt/slides/slide65.xml"/><Relationship Id="rIdGioNav28" Type="http://schemas.openxmlformats.org/officeDocument/2006/relationships/slide" Target="/ppt/slides/slide11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GioNav21" Type="http://schemas.openxmlformats.org/officeDocument/2006/relationships/slide" Target="/ppt/slides/slide10.xml"/><Relationship Id="rIdGioNav22" Type="http://schemas.openxmlformats.org/officeDocument/2006/relationships/slide" Target="/ppt/slides/slide65.xml"/><Relationship Id="rIdGioNav23" Type="http://schemas.openxmlformats.org/officeDocument/2006/relationships/slide" Target="/ppt/slides/slide1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GioNav26" Type="http://schemas.openxmlformats.org/officeDocument/2006/relationships/slide" Target="/ppt/slides/slide11.xml"/><Relationship Id="rIdGioNav27" Type="http://schemas.openxmlformats.org/officeDocument/2006/relationships/slide" Target="/ppt/slides/slide65.xml"/><Relationship Id="rIdGioNav28" Type="http://schemas.openxmlformats.org/officeDocument/2006/relationships/slide" Target="/ppt/slides/slide13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GioNav21" Type="http://schemas.openxmlformats.org/officeDocument/2006/relationships/slide" Target="/ppt/slides/slide12.xml"/><Relationship Id="rIdGioNav22" Type="http://schemas.openxmlformats.org/officeDocument/2006/relationships/slide" Target="/ppt/slides/slide65.xml"/><Relationship Id="rIdGioNav23" Type="http://schemas.openxmlformats.org/officeDocument/2006/relationships/slide" Target="/ppt/slides/slide14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GioNav26" Type="http://schemas.openxmlformats.org/officeDocument/2006/relationships/slide" Target="/ppt/slides/slide13.xml"/><Relationship Id="rIdGioNav27" Type="http://schemas.openxmlformats.org/officeDocument/2006/relationships/slide" Target="/ppt/slides/slide65.xml"/><Relationship Id="rIdGioNav28" Type="http://schemas.openxmlformats.org/officeDocument/2006/relationships/slide" Target="/ppt/slides/slide15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GioNav21" Type="http://schemas.openxmlformats.org/officeDocument/2006/relationships/slide" Target="/ppt/slides/slide14.xml"/><Relationship Id="rIdGioNav22" Type="http://schemas.openxmlformats.org/officeDocument/2006/relationships/slide" Target="/ppt/slides/slide65.xml"/><Relationship Id="rIdGioNav23" Type="http://schemas.openxmlformats.org/officeDocument/2006/relationships/slide" Target="/ppt/slides/slide16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GioNav26" Type="http://schemas.openxmlformats.org/officeDocument/2006/relationships/slide" Target="/ppt/slides/slide15.xml"/><Relationship Id="rIdGioNav27" Type="http://schemas.openxmlformats.org/officeDocument/2006/relationships/slide" Target="/ppt/slides/slide65.xml"/><Relationship Id="rIdGioNav28" Type="http://schemas.openxmlformats.org/officeDocument/2006/relationships/slide" Target="/ppt/slides/slide1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GioNav21" Type="http://schemas.openxmlformats.org/officeDocument/2006/relationships/slide" Target="/ppt/slides/slide16.xml"/><Relationship Id="rIdGioNav22" Type="http://schemas.openxmlformats.org/officeDocument/2006/relationships/slide" Target="/ppt/slides/slide65.xml"/><Relationship Id="rIdGioNav23" Type="http://schemas.openxmlformats.org/officeDocument/2006/relationships/slide" Target="/ppt/slides/slide18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GioNav26" Type="http://schemas.openxmlformats.org/officeDocument/2006/relationships/slide" Target="/ppt/slides/slide17.xml"/><Relationship Id="rIdGioNav27" Type="http://schemas.openxmlformats.org/officeDocument/2006/relationships/slide" Target="/ppt/slides/slide65.xml"/><Relationship Id="rIdGioNav28" Type="http://schemas.openxmlformats.org/officeDocument/2006/relationships/slide" Target="/ppt/slides/slide19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GioNav21" Type="http://schemas.openxmlformats.org/officeDocument/2006/relationships/slide" Target="/ppt/slides/slide18.xml"/><Relationship Id="rIdGioNav22" Type="http://schemas.openxmlformats.org/officeDocument/2006/relationships/slide" Target="/ppt/slides/slide65.xml"/><Relationship Id="rIdGioNav23" Type="http://schemas.openxmlformats.org/officeDocument/2006/relationships/slide" Target="/ppt/slides/slide20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GioNav26" Type="http://schemas.openxmlformats.org/officeDocument/2006/relationships/slide" Target="/ppt/slides/slide19.xml"/><Relationship Id="rIdGioNav27" Type="http://schemas.openxmlformats.org/officeDocument/2006/relationships/slide" Target="/ppt/slides/slide65.xml"/><Relationship Id="rIdGioNav28" Type="http://schemas.openxmlformats.org/officeDocument/2006/relationships/slide" Target="/ppt/slides/slide21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GioNav21" Type="http://schemas.openxmlformats.org/officeDocument/2006/relationships/slide" Target="/ppt/slides/slide20.xml"/><Relationship Id="rIdGioNav22" Type="http://schemas.openxmlformats.org/officeDocument/2006/relationships/slide" Target="/ppt/slides/slide65.xml"/><Relationship Id="rIdGioNav23" Type="http://schemas.openxmlformats.org/officeDocument/2006/relationships/slide" Target="/ppt/slides/slide2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GioNav33" Type="http://schemas.openxmlformats.org/officeDocument/2006/relationships/slide" Target="/ppt/slides/slide21.xml"/><Relationship Id="rIdGioNav34" Type="http://schemas.openxmlformats.org/officeDocument/2006/relationships/slide" Target="/ppt/slides/slide65.xml"/><Relationship Id="rIdGioNav35" Type="http://schemas.openxmlformats.org/officeDocument/2006/relationships/slide" Target="/ppt/slides/slide23.xml"/><Relationship Id="rIdGioNav37" Type="http://schemas.openxmlformats.org/officeDocument/2006/relationships/slide" Target="/ppt/slides/slide23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GioNav34" Type="http://schemas.openxmlformats.org/officeDocument/2006/relationships/slide" Target="/ppt/slides/slide22.xml"/><Relationship Id="rIdGioNav35" Type="http://schemas.openxmlformats.org/officeDocument/2006/relationships/slide" Target="/ppt/slides/slide65.xml"/><Relationship Id="rIdGioNav36" Type="http://schemas.openxmlformats.org/officeDocument/2006/relationships/slide" Target="/ppt/slides/slide24.xml"/><Relationship Id="rIdGioNav38" Type="http://schemas.openxmlformats.org/officeDocument/2006/relationships/slide" Target="/ppt/slides/slide2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GioNav30" Type="http://schemas.openxmlformats.org/officeDocument/2006/relationships/slide" Target="/ppt/slides/slide23.xml"/><Relationship Id="rIdGioNav31" Type="http://schemas.openxmlformats.org/officeDocument/2006/relationships/slide" Target="/ppt/slides/slide65.xml"/><Relationship Id="rIdGioNav32" Type="http://schemas.openxmlformats.org/officeDocument/2006/relationships/slide" Target="/ppt/slides/slide25.xml"/><Relationship Id="rIdGioNav34" Type="http://schemas.openxmlformats.org/officeDocument/2006/relationships/slide" Target="/ppt/slides/slide2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GioNav30" Type="http://schemas.openxmlformats.org/officeDocument/2006/relationships/slide" Target="/ppt/slides/slide24.xml"/><Relationship Id="rIdGioNav31" Type="http://schemas.openxmlformats.org/officeDocument/2006/relationships/slide" Target="/ppt/slides/slide65.xml"/><Relationship Id="rIdGioNav32" Type="http://schemas.openxmlformats.org/officeDocument/2006/relationships/slide" Target="/ppt/slides/slide26.xml"/><Relationship Id="rIdGioNav34" Type="http://schemas.openxmlformats.org/officeDocument/2006/relationships/slide" Target="/ppt/slides/slide27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GioNav20" Type="http://schemas.openxmlformats.org/officeDocument/2006/relationships/slide" Target="/ppt/slides/slide25.xml"/><Relationship Id="rIdGioNav21" Type="http://schemas.openxmlformats.org/officeDocument/2006/relationships/slide" Target="/ppt/slides/slide65.xml"/><Relationship Id="rIdGioNav22" Type="http://schemas.openxmlformats.org/officeDocument/2006/relationships/slide" Target="/ppt/slides/slide27.xml"/><Relationship Id="rIdGioNav24" Type="http://schemas.openxmlformats.org/officeDocument/2006/relationships/slide" Target="/ppt/slides/slide27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GioNav33" Type="http://schemas.openxmlformats.org/officeDocument/2006/relationships/slide" Target="/ppt/slides/slide26.xml"/><Relationship Id="rIdGioNav34" Type="http://schemas.openxmlformats.org/officeDocument/2006/relationships/slide" Target="/ppt/slides/slide65.xml"/><Relationship Id="rIdGioNav35" Type="http://schemas.openxmlformats.org/officeDocument/2006/relationships/slide" Target="/ppt/slides/slide28.xml"/><Relationship Id="rIdGioNav37" Type="http://schemas.openxmlformats.org/officeDocument/2006/relationships/slide" Target="/ppt/slides/slide25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GioNav31" Type="http://schemas.openxmlformats.org/officeDocument/2006/relationships/slide" Target="/ppt/slides/slide27.xml"/><Relationship Id="rIdGioNav32" Type="http://schemas.openxmlformats.org/officeDocument/2006/relationships/slide" Target="/ppt/slides/slide65.xml"/><Relationship Id="rIdGioNav33" Type="http://schemas.openxmlformats.org/officeDocument/2006/relationships/slide" Target="/ppt/slides/slide29.xml"/><Relationship Id="rIdGioNav35" Type="http://schemas.openxmlformats.org/officeDocument/2006/relationships/slide" Target="/ppt/slides/slide25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GioNav24" Type="http://schemas.openxmlformats.org/officeDocument/2006/relationships/slide" Target="/ppt/slides/slide28.xml"/><Relationship Id="rIdGioNav25" Type="http://schemas.openxmlformats.org/officeDocument/2006/relationships/slide" Target="/ppt/slides/slide65.xml"/><Relationship Id="rIdGioNav26" Type="http://schemas.openxmlformats.org/officeDocument/2006/relationships/slide" Target="/ppt/slides/slide30.xml"/><Relationship Id="rIdGioNav28" Type="http://schemas.openxmlformats.org/officeDocument/2006/relationships/slide" Target="/ppt/slides/slide25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GioNav30" Type="http://schemas.openxmlformats.org/officeDocument/2006/relationships/slide" Target="/ppt/slides/slide29.xml"/><Relationship Id="rIdGioNav31" Type="http://schemas.openxmlformats.org/officeDocument/2006/relationships/slide" Target="/ppt/slides/slide65.xml"/><Relationship Id="rIdGioNav32" Type="http://schemas.openxmlformats.org/officeDocument/2006/relationships/slide" Target="/ppt/slides/slide31.xml"/><Relationship Id="rIdGioNav34" Type="http://schemas.openxmlformats.org/officeDocument/2006/relationships/slide" Target="/ppt/slides/slide32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GioNav20" Type="http://schemas.openxmlformats.org/officeDocument/2006/relationships/slide" Target="/ppt/slides/slide30.xml"/><Relationship Id="rIdGioNav21" Type="http://schemas.openxmlformats.org/officeDocument/2006/relationships/slide" Target="/ppt/slides/slide65.xml"/><Relationship Id="rIdGioNav22" Type="http://schemas.openxmlformats.org/officeDocument/2006/relationships/slide" Target="/ppt/slides/slide32.xml"/><Relationship Id="rIdGioNav24" Type="http://schemas.openxmlformats.org/officeDocument/2006/relationships/slide" Target="/ppt/slides/slide32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GioNav35" Type="http://schemas.openxmlformats.org/officeDocument/2006/relationships/slide" Target="/ppt/slides/slide31.xml"/><Relationship Id="rIdGioNav36" Type="http://schemas.openxmlformats.org/officeDocument/2006/relationships/slide" Target="/ppt/slides/slide65.xml"/><Relationship Id="rIdGioNav37" Type="http://schemas.openxmlformats.org/officeDocument/2006/relationships/slide" Target="/ppt/slides/slide33.xml"/><Relationship Id="rIdGioNav39" Type="http://schemas.openxmlformats.org/officeDocument/2006/relationships/slide" Target="/ppt/slides/slide30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GioNav38" Type="http://schemas.openxmlformats.org/officeDocument/2006/relationships/slide" Target="/ppt/slides/slide32.xml"/><Relationship Id="rIdGioNav39" Type="http://schemas.openxmlformats.org/officeDocument/2006/relationships/slide" Target="/ppt/slides/slide65.xml"/><Relationship Id="rIdGioNav40" Type="http://schemas.openxmlformats.org/officeDocument/2006/relationships/slide" Target="/ppt/slides/slide34.xml"/><Relationship Id="rIdGioNav42" Type="http://schemas.openxmlformats.org/officeDocument/2006/relationships/slide" Target="/ppt/slides/slide30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GioNav30" Type="http://schemas.openxmlformats.org/officeDocument/2006/relationships/slide" Target="/ppt/slides/slide33.xml"/><Relationship Id="rIdGioNav31" Type="http://schemas.openxmlformats.org/officeDocument/2006/relationships/slide" Target="/ppt/slides/slide65.xml"/><Relationship Id="rIdGioNav32" Type="http://schemas.openxmlformats.org/officeDocument/2006/relationships/slide" Target="/ppt/slides/slide35.xml"/><Relationship Id="rIdGioNav34" Type="http://schemas.openxmlformats.org/officeDocument/2006/relationships/slide" Target="/ppt/slides/slide36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GioNav20" Type="http://schemas.openxmlformats.org/officeDocument/2006/relationships/slide" Target="/ppt/slides/slide34.xml"/><Relationship Id="rIdGioNav21" Type="http://schemas.openxmlformats.org/officeDocument/2006/relationships/slide" Target="/ppt/slides/slide65.xml"/><Relationship Id="rIdGioNav22" Type="http://schemas.openxmlformats.org/officeDocument/2006/relationships/slide" Target="/ppt/slides/slide36.xml"/><Relationship Id="rIdGioNav24" Type="http://schemas.openxmlformats.org/officeDocument/2006/relationships/slide" Target="/ppt/slides/slide36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GioNav38" Type="http://schemas.openxmlformats.org/officeDocument/2006/relationships/slide" Target="/ppt/slides/slide35.xml"/><Relationship Id="rIdGioNav39" Type="http://schemas.openxmlformats.org/officeDocument/2006/relationships/slide" Target="/ppt/slides/slide65.xml"/><Relationship Id="rIdGioNav40" Type="http://schemas.openxmlformats.org/officeDocument/2006/relationships/slide" Target="/ppt/slides/slide37.xml"/><Relationship Id="rIdGioNav42" Type="http://schemas.openxmlformats.org/officeDocument/2006/relationships/slide" Target="/ppt/slides/slide34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GioNav31" Type="http://schemas.openxmlformats.org/officeDocument/2006/relationships/slide" Target="/ppt/slides/slide36.xml"/><Relationship Id="rIdGioNav32" Type="http://schemas.openxmlformats.org/officeDocument/2006/relationships/slide" Target="/ppt/slides/slide65.xml"/><Relationship Id="rIdGioNav33" Type="http://schemas.openxmlformats.org/officeDocument/2006/relationships/slide" Target="/ppt/slides/slide38.xml"/><Relationship Id="rIdGioNav35" Type="http://schemas.openxmlformats.org/officeDocument/2006/relationships/slide" Target="/ppt/slides/slide34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GioNav30" Type="http://schemas.openxmlformats.org/officeDocument/2006/relationships/slide" Target="/ppt/slides/slide37.xml"/><Relationship Id="rIdGioNav31" Type="http://schemas.openxmlformats.org/officeDocument/2006/relationships/slide" Target="/ppt/slides/slide65.xml"/><Relationship Id="rIdGioNav32" Type="http://schemas.openxmlformats.org/officeDocument/2006/relationships/slide" Target="/ppt/slides/slide39.xml"/><Relationship Id="rIdGioNav34" Type="http://schemas.openxmlformats.org/officeDocument/2006/relationships/slide" Target="/ppt/slides/slide40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GioNav20" Type="http://schemas.openxmlformats.org/officeDocument/2006/relationships/slide" Target="/ppt/slides/slide38.xml"/><Relationship Id="rIdGioNav21" Type="http://schemas.openxmlformats.org/officeDocument/2006/relationships/slide" Target="/ppt/slides/slide65.xml"/><Relationship Id="rIdGioNav22" Type="http://schemas.openxmlformats.org/officeDocument/2006/relationships/slide" Target="/ppt/slides/slide40.xml"/><Relationship Id="rIdGioNav24" Type="http://schemas.openxmlformats.org/officeDocument/2006/relationships/slide" Target="/ppt/slides/slide40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GioNav33" Type="http://schemas.openxmlformats.org/officeDocument/2006/relationships/slide" Target="/ppt/slides/slide39.xml"/><Relationship Id="rIdGioNav34" Type="http://schemas.openxmlformats.org/officeDocument/2006/relationships/slide" Target="/ppt/slides/slide65.xml"/><Relationship Id="rIdGioNav35" Type="http://schemas.openxmlformats.org/officeDocument/2006/relationships/slide" Target="/ppt/slides/slide41.xml"/><Relationship Id="rIdGioNav37" Type="http://schemas.openxmlformats.org/officeDocument/2006/relationships/slide" Target="/ppt/slides/slide38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GioNav36" Type="http://schemas.openxmlformats.org/officeDocument/2006/relationships/slide" Target="/ppt/slides/slide40.xml"/><Relationship Id="rIdGioNav37" Type="http://schemas.openxmlformats.org/officeDocument/2006/relationships/slide" Target="/ppt/slides/slide65.xml"/><Relationship Id="rIdGioNav38" Type="http://schemas.openxmlformats.org/officeDocument/2006/relationships/slide" Target="/ppt/slides/slide42.xml"/><Relationship Id="rIdGioNav40" Type="http://schemas.openxmlformats.org/officeDocument/2006/relationships/slide" Target="/ppt/slides/slide38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GioNav27" Type="http://schemas.openxmlformats.org/officeDocument/2006/relationships/slide" Target="/ppt/slides/slide41.xml"/><Relationship Id="rIdGioNav28" Type="http://schemas.openxmlformats.org/officeDocument/2006/relationships/slide" Target="/ppt/slides/slide65.xml"/><Relationship Id="rIdGioNav29" Type="http://schemas.openxmlformats.org/officeDocument/2006/relationships/slide" Target="/ppt/slides/slide43.xml"/><Relationship Id="rIdGioNav31" Type="http://schemas.openxmlformats.org/officeDocument/2006/relationships/slide" Target="/ppt/slides/slide44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GioNav23" Type="http://schemas.openxmlformats.org/officeDocument/2006/relationships/slide" Target="/ppt/slides/slide42.xml"/><Relationship Id="rIdGioNav24" Type="http://schemas.openxmlformats.org/officeDocument/2006/relationships/slide" Target="/ppt/slides/slide65.xml"/><Relationship Id="rIdGioNav25" Type="http://schemas.openxmlformats.org/officeDocument/2006/relationships/slide" Target="/ppt/slides/slide44.xml"/><Relationship Id="rIdGioNav27" Type="http://schemas.openxmlformats.org/officeDocument/2006/relationships/slide" Target="/ppt/slides/slide44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GioNav33" Type="http://schemas.openxmlformats.org/officeDocument/2006/relationships/slide" Target="/ppt/slides/slide43.xml"/><Relationship Id="rIdGioNav34" Type="http://schemas.openxmlformats.org/officeDocument/2006/relationships/slide" Target="/ppt/slides/slide65.xml"/><Relationship Id="rIdGioNav35" Type="http://schemas.openxmlformats.org/officeDocument/2006/relationships/slide" Target="/ppt/slides/slide45.xml"/><Relationship Id="rIdGioNav37" Type="http://schemas.openxmlformats.org/officeDocument/2006/relationships/slide" Target="/ppt/slides/slide42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GioNav33" Type="http://schemas.openxmlformats.org/officeDocument/2006/relationships/slide" Target="/ppt/slides/slide44.xml"/><Relationship Id="rIdGioNav34" Type="http://schemas.openxmlformats.org/officeDocument/2006/relationships/slide" Target="/ppt/slides/slide65.xml"/><Relationship Id="rIdGioNav35" Type="http://schemas.openxmlformats.org/officeDocument/2006/relationships/slide" Target="/ppt/slides/slide46.xml"/><Relationship Id="rIdGioNav37" Type="http://schemas.openxmlformats.org/officeDocument/2006/relationships/slide" Target="/ppt/slides/slide42.xml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GioNav24" Type="http://schemas.openxmlformats.org/officeDocument/2006/relationships/slide" Target="/ppt/slides/slide45.xml"/><Relationship Id="rIdGioNav25" Type="http://schemas.openxmlformats.org/officeDocument/2006/relationships/slide" Target="/ppt/slides/slide65.xml"/><Relationship Id="rIdGioNav26" Type="http://schemas.openxmlformats.org/officeDocument/2006/relationships/slide" Target="/ppt/slides/slide47.xml"/><Relationship Id="rIdGioNav28" Type="http://schemas.openxmlformats.org/officeDocument/2006/relationships/slide" Target="/ppt/slides/slide42.xml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GioNav20" Type="http://schemas.openxmlformats.org/officeDocument/2006/relationships/slide" Target="/ppt/slides/slide46.xml"/><Relationship Id="rIdGioNav21" Type="http://schemas.openxmlformats.org/officeDocument/2006/relationships/slide" Target="/ppt/slides/slide65.xml"/><Relationship Id="rIdGioNav22" Type="http://schemas.openxmlformats.org/officeDocument/2006/relationships/slide" Target="/ppt/slides/slide48.xml"/><Relationship Id="rIdGioNav24" Type="http://schemas.openxmlformats.org/officeDocument/2006/relationships/slide" Target="/ppt/slides/slide49.xml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GioNav32" Type="http://schemas.openxmlformats.org/officeDocument/2006/relationships/slide" Target="/ppt/slides/slide47.xml"/><Relationship Id="rIdGioNav33" Type="http://schemas.openxmlformats.org/officeDocument/2006/relationships/slide" Target="/ppt/slides/slide65.xml"/><Relationship Id="rIdGioNav34" Type="http://schemas.openxmlformats.org/officeDocument/2006/relationships/slide" Target="/ppt/slides/slide49.xml"/><Relationship Id="rIdGioNav36" Type="http://schemas.openxmlformats.org/officeDocument/2006/relationships/slide" Target="/ppt/slides/slide49.xml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GioNav31" Type="http://schemas.openxmlformats.org/officeDocument/2006/relationships/slide" Target="/ppt/slides/slide48.xml"/><Relationship Id="rIdGioNav32" Type="http://schemas.openxmlformats.org/officeDocument/2006/relationships/slide" Target="/ppt/slides/slide65.xml"/><Relationship Id="rIdGioNav33" Type="http://schemas.openxmlformats.org/officeDocument/2006/relationships/slide" Target="/ppt/slides/slide50.xml"/><Relationship Id="rIdGioNav35" Type="http://schemas.openxmlformats.org/officeDocument/2006/relationships/slide" Target="/ppt/slides/slide47.xml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GioNav35" Type="http://schemas.openxmlformats.org/officeDocument/2006/relationships/slide" Target="/ppt/slides/slide49.xml"/><Relationship Id="rIdGioNav36" Type="http://schemas.openxmlformats.org/officeDocument/2006/relationships/slide" Target="/ppt/slides/slide65.xml"/><Relationship Id="rIdGioNav37" Type="http://schemas.openxmlformats.org/officeDocument/2006/relationships/slide" Target="/ppt/slides/slide51.xml"/><Relationship Id="rIdGioNav39" Type="http://schemas.openxmlformats.org/officeDocument/2006/relationships/slide" Target="/ppt/slides/slide47.xml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GioNav24" Type="http://schemas.openxmlformats.org/officeDocument/2006/relationships/slide" Target="/ppt/slides/slide50.xml"/><Relationship Id="rIdGioNav25" Type="http://schemas.openxmlformats.org/officeDocument/2006/relationships/slide" Target="/ppt/slides/slide65.xml"/><Relationship Id="rIdGioNav26" Type="http://schemas.openxmlformats.org/officeDocument/2006/relationships/slide" Target="/ppt/slides/slide52.xml"/><Relationship Id="rIdGioNav28" Type="http://schemas.openxmlformats.org/officeDocument/2006/relationships/slide" Target="/ppt/slides/slide47.xml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GioNav30" Type="http://schemas.openxmlformats.org/officeDocument/2006/relationships/slide" Target="/ppt/slides/slide51.xml"/><Relationship Id="rIdGioNav31" Type="http://schemas.openxmlformats.org/officeDocument/2006/relationships/slide" Target="/ppt/slides/slide65.xml"/><Relationship Id="rIdGioNav32" Type="http://schemas.openxmlformats.org/officeDocument/2006/relationships/slide" Target="/ppt/slides/slide53.xml"/><Relationship Id="rIdGioNav34" Type="http://schemas.openxmlformats.org/officeDocument/2006/relationships/slide" Target="/ppt/slides/slide54.xml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GioNav23" Type="http://schemas.openxmlformats.org/officeDocument/2006/relationships/slide" Target="/ppt/slides/slide52.xml"/><Relationship Id="rIdGioNav24" Type="http://schemas.openxmlformats.org/officeDocument/2006/relationships/slide" Target="/ppt/slides/slide65.xml"/><Relationship Id="rIdGioNav25" Type="http://schemas.openxmlformats.org/officeDocument/2006/relationships/slide" Target="/ppt/slides/slide54.xml"/><Relationship Id="rIdGioNav27" Type="http://schemas.openxmlformats.org/officeDocument/2006/relationships/slide" Target="/ppt/slides/slide54.xml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GioNav31" Type="http://schemas.openxmlformats.org/officeDocument/2006/relationships/slide" Target="/ppt/slides/slide53.xml"/><Relationship Id="rIdGioNav32" Type="http://schemas.openxmlformats.org/officeDocument/2006/relationships/slide" Target="/ppt/slides/slide65.xml"/><Relationship Id="rIdGioNav33" Type="http://schemas.openxmlformats.org/officeDocument/2006/relationships/slide" Target="/ppt/slides/slide55.xml"/><Relationship Id="rIdGioNav35" Type="http://schemas.openxmlformats.org/officeDocument/2006/relationships/slide" Target="/ppt/slides/slide52.xml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GioNav37" Type="http://schemas.openxmlformats.org/officeDocument/2006/relationships/slide" Target="/ppt/slides/slide54.xml"/><Relationship Id="rIdGioNav38" Type="http://schemas.openxmlformats.org/officeDocument/2006/relationships/slide" Target="/ppt/slides/slide65.xml"/><Relationship Id="rIdGioNav39" Type="http://schemas.openxmlformats.org/officeDocument/2006/relationships/slide" Target="/ppt/slides/slide56.xml"/><Relationship Id="rIdGioNav41" Type="http://schemas.openxmlformats.org/officeDocument/2006/relationships/slide" Target="/ppt/slides/slide52.xml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GioNav31" Type="http://schemas.openxmlformats.org/officeDocument/2006/relationships/slide" Target="/ppt/slides/slide55.xml"/><Relationship Id="rIdGioNav32" Type="http://schemas.openxmlformats.org/officeDocument/2006/relationships/slide" Target="/ppt/slides/slide65.xml"/><Relationship Id="rIdGioNav33" Type="http://schemas.openxmlformats.org/officeDocument/2006/relationships/slide" Target="/ppt/slides/slide57.xml"/><Relationship Id="rIdGioNav35" Type="http://schemas.openxmlformats.org/officeDocument/2006/relationships/slide" Target="/ppt/slides/slide52.xml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GioNav27" Type="http://schemas.openxmlformats.org/officeDocument/2006/relationships/slide" Target="/ppt/slides/slide56.xml"/><Relationship Id="rIdGioNav28" Type="http://schemas.openxmlformats.org/officeDocument/2006/relationships/slide" Target="/ppt/slides/slide65.xml"/><Relationship Id="rIdGioNav29" Type="http://schemas.openxmlformats.org/officeDocument/2006/relationships/slide" Target="/ppt/slides/slide58.xml"/><Relationship Id="rIdGioNav31" Type="http://schemas.openxmlformats.org/officeDocument/2006/relationships/slide" Target="/ppt/slides/slide59.xml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GioNav32" Type="http://schemas.openxmlformats.org/officeDocument/2006/relationships/slide" Target="/ppt/slides/slide57.xml"/><Relationship Id="rIdGioNav33" Type="http://schemas.openxmlformats.org/officeDocument/2006/relationships/slide" Target="/ppt/slides/slide65.xml"/><Relationship Id="rIdGioNav34" Type="http://schemas.openxmlformats.org/officeDocument/2006/relationships/slide" Target="/ppt/slides/slide59.xml"/><Relationship Id="rIdGioNav36" Type="http://schemas.openxmlformats.org/officeDocument/2006/relationships/slide" Target="/ppt/slides/slide59.xml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GioNav31" Type="http://schemas.openxmlformats.org/officeDocument/2006/relationships/slide" Target="/ppt/slides/slide58.xml"/><Relationship Id="rIdGioNav32" Type="http://schemas.openxmlformats.org/officeDocument/2006/relationships/slide" Target="/ppt/slides/slide65.xml"/><Relationship Id="rIdGioNav33" Type="http://schemas.openxmlformats.org/officeDocument/2006/relationships/slide" Target="/ppt/slides/slide60.xml"/><Relationship Id="rIdGioNav35" Type="http://schemas.openxmlformats.org/officeDocument/2006/relationships/slide" Target="/ppt/slides/slide57.xml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GioNav35" Type="http://schemas.openxmlformats.org/officeDocument/2006/relationships/slide" Target="/ppt/slides/slide59.xml"/><Relationship Id="rIdGioNav36" Type="http://schemas.openxmlformats.org/officeDocument/2006/relationships/slide" Target="/ppt/slides/slide65.xml"/><Relationship Id="rIdGioNav37" Type="http://schemas.openxmlformats.org/officeDocument/2006/relationships/slide" Target="/ppt/slides/slide61.xml"/><Relationship Id="rIdGioNav39" Type="http://schemas.openxmlformats.org/officeDocument/2006/relationships/slide" Target="/ppt/slides/slide57.xml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GioNav36" Type="http://schemas.openxmlformats.org/officeDocument/2006/relationships/slide" Target="/ppt/slides/slide60.xml"/><Relationship Id="rIdGioNav37" Type="http://schemas.openxmlformats.org/officeDocument/2006/relationships/slide" Target="/ppt/slides/slide65.xml"/><Relationship Id="rIdGioNav38" Type="http://schemas.openxmlformats.org/officeDocument/2006/relationships/slide" Target="/ppt/slides/slide62.xml"/><Relationship Id="rIdGioNav40" Type="http://schemas.openxmlformats.org/officeDocument/2006/relationships/slide" Target="/ppt/slides/slide57.xml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GioNav22" Type="http://schemas.openxmlformats.org/officeDocument/2006/relationships/slide" Target="/ppt/slides/slide61.xml"/><Relationship Id="rIdGioNav23" Type="http://schemas.openxmlformats.org/officeDocument/2006/relationships/slide" Target="/ppt/slides/slide65.xml"/><Relationship Id="rIdGioNav24" Type="http://schemas.openxmlformats.org/officeDocument/2006/relationships/slide" Target="/ppt/slides/slide63.xml"/><Relationship Id="rIdGioNav26" Type="http://schemas.openxmlformats.org/officeDocument/2006/relationships/slide" Target="/ppt/slides/slide57.xml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GioNav33" Type="http://schemas.openxmlformats.org/officeDocument/2006/relationships/slide" Target="/ppt/slides/slide62.xml"/><Relationship Id="rIdGioNav34" Type="http://schemas.openxmlformats.org/officeDocument/2006/relationships/slide" Target="/ppt/slides/slide65.xml"/><Relationship Id="rIdGioNav35" Type="http://schemas.openxmlformats.org/officeDocument/2006/relationships/slide" Target="/ppt/slides/slide64.xml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GioNav11" Type="http://schemas.openxmlformats.org/officeDocument/2006/relationships/slide" Target="/ppt/slides/slide63.xml"/><Relationship Id="rIdGioNav12" Type="http://schemas.openxmlformats.org/officeDocument/2006/relationships/slide" Target="/ppt/slides/slide65.xml"/><Relationship Id="rIdGioNav13" Type="http://schemas.openxmlformats.org/officeDocument/2006/relationships/slide" Target="/ppt/slides/slide64.xml"/></Relationships>
</file>

<file path=ppt/slides/_rels/slide65.xml.rels>&#65279;<?xml version="1.0" encoding="utf-8"?><Relationships xmlns="http://schemas.openxmlformats.org/package/2006/relationships"><Relationship Id="Re4f9db66b7c1425b" Type="http://schemas.openxmlformats.org/officeDocument/2006/relationships/slideLayout" Target="/ppt/slideLayouts/interactive-slideLayout6.xml"/><Relationship Id="Rb1928a9736514cab" Type="http://schemas.openxmlformats.org/officeDocument/2006/relationships/slide" Target="/ppt/slides/slide1.xml"/><Relationship Id="Rd80edc605cb84f53" Type="http://schemas.openxmlformats.org/officeDocument/2006/relationships/slide" Target="/ppt/slides/slide2.xml"/><Relationship Id="Re5c47a5702f0486c" Type="http://schemas.openxmlformats.org/officeDocument/2006/relationships/slide" Target="/ppt/slides/slide3.xml"/><Relationship Id="Ra8ba981de2d747fa" Type="http://schemas.openxmlformats.org/officeDocument/2006/relationships/slide" Target="/ppt/slides/slide4.xml"/><Relationship Id="Rc00f222f159647c4" Type="http://schemas.openxmlformats.org/officeDocument/2006/relationships/slide" Target="/ppt/slides/slide5.xml"/><Relationship Id="Ra03cd02d7b3a4ecc" Type="http://schemas.openxmlformats.org/officeDocument/2006/relationships/slide" Target="/ppt/slides/slide6.xml"/><Relationship Id="R7e85828ff9054f7b" Type="http://schemas.openxmlformats.org/officeDocument/2006/relationships/slide" Target="/ppt/slides/slide7.xml"/><Relationship Id="R1e1457c8ce314243" Type="http://schemas.openxmlformats.org/officeDocument/2006/relationships/slide" Target="/ppt/slides/slide8.xml"/><Relationship Id="R8ba71727be924208" Type="http://schemas.openxmlformats.org/officeDocument/2006/relationships/slide" Target="/ppt/slides/slide9.xml"/><Relationship Id="R9c03bb2630654c40" Type="http://schemas.openxmlformats.org/officeDocument/2006/relationships/slide" Target="/ppt/slides/slide10.xml"/><Relationship Id="R6655ac73b4e14ca1" Type="http://schemas.openxmlformats.org/officeDocument/2006/relationships/slide" Target="/ppt/slides/slide11.xml"/><Relationship Id="R6af32315a7f04b00" Type="http://schemas.openxmlformats.org/officeDocument/2006/relationships/slide" Target="/ppt/slides/slide12.xml"/><Relationship Id="R3ab8ae54dbfc423a" Type="http://schemas.openxmlformats.org/officeDocument/2006/relationships/slide" Target="/ppt/slides/slide13.xml"/><Relationship Id="Re6dc673067db4aad" Type="http://schemas.openxmlformats.org/officeDocument/2006/relationships/slide" Target="/ppt/slides/slide14.xml"/><Relationship Id="R53412de8d3114858" Type="http://schemas.openxmlformats.org/officeDocument/2006/relationships/slide" Target="/ppt/slides/slide15.xml"/><Relationship Id="Ree1f66bc36994053" Type="http://schemas.openxmlformats.org/officeDocument/2006/relationships/slide" Target="/ppt/slides/slide16.xml"/><Relationship Id="Ref46491b3aab4aad" Type="http://schemas.openxmlformats.org/officeDocument/2006/relationships/slide" Target="/ppt/slides/slide1.xml"/><Relationship Id="R689d48e2299d4b70" Type="http://schemas.openxmlformats.org/officeDocument/2006/relationships/slide" Target="/ppt/slides/slide66.xml"/><Relationship Id="R97cead64d9824d0d" Type="http://schemas.openxmlformats.org/officeDocument/2006/relationships/hyperlink" Target="https://giophysics.com/lessons/powerpoints/" TargetMode="External"/><Relationship Id="Reb2c8634d503445d" Type="http://schemas.openxmlformats.org/officeDocument/2006/relationships/notesSlide" Target="/ppt/notesSlides/interactive-notesSlide1.xml"/></Relationships>
</file>

<file path=ppt/slides/_rels/slide66.xml.rels>&#65279;<?xml version="1.0" encoding="utf-8"?><Relationships xmlns="http://schemas.openxmlformats.org/package/2006/relationships"><Relationship Id="Rcdc2f2d2eadb4277" Type="http://schemas.openxmlformats.org/officeDocument/2006/relationships/slideLayout" Target="/ppt/slideLayouts/interactive-slideLayout6.xml"/><Relationship Id="Rb9022502cc744183" Type="http://schemas.openxmlformats.org/officeDocument/2006/relationships/slide" Target="/ppt/slides/slide17.xml"/><Relationship Id="R39996899f42346a4" Type="http://schemas.openxmlformats.org/officeDocument/2006/relationships/slide" Target="/ppt/slides/slide18.xml"/><Relationship Id="Re24f19e673004505" Type="http://schemas.openxmlformats.org/officeDocument/2006/relationships/slide" Target="/ppt/slides/slide19.xml"/><Relationship Id="Rf636c5aaf3964214" Type="http://schemas.openxmlformats.org/officeDocument/2006/relationships/slide" Target="/ppt/slides/slide20.xml"/><Relationship Id="R1017824c035047d4" Type="http://schemas.openxmlformats.org/officeDocument/2006/relationships/slide" Target="/ppt/slides/slide21.xml"/><Relationship Id="R5c4027fd7cc04a28" Type="http://schemas.openxmlformats.org/officeDocument/2006/relationships/slide" Target="/ppt/slides/slide22.xml"/><Relationship Id="R8dadd8bbab374f91" Type="http://schemas.openxmlformats.org/officeDocument/2006/relationships/slide" Target="/ppt/slides/slide23.xml"/><Relationship Id="Rbe2da2731b97414c" Type="http://schemas.openxmlformats.org/officeDocument/2006/relationships/slide" Target="/ppt/slides/slide24.xml"/><Relationship Id="R59d2efad5ed640a0" Type="http://schemas.openxmlformats.org/officeDocument/2006/relationships/slide" Target="/ppt/slides/slide25.xml"/><Relationship Id="R839745b14998443a" Type="http://schemas.openxmlformats.org/officeDocument/2006/relationships/slide" Target="/ppt/slides/slide26.xml"/><Relationship Id="Rc7beb50c0d2b4b6f" Type="http://schemas.openxmlformats.org/officeDocument/2006/relationships/slide" Target="/ppt/slides/slide27.xml"/><Relationship Id="Rad56e1b59a764dea" Type="http://schemas.openxmlformats.org/officeDocument/2006/relationships/slide" Target="/ppt/slides/slide28.xml"/><Relationship Id="R7a590ade06534a77" Type="http://schemas.openxmlformats.org/officeDocument/2006/relationships/slide" Target="/ppt/slides/slide29.xml"/><Relationship Id="Rac67cd4702b94cb4" Type="http://schemas.openxmlformats.org/officeDocument/2006/relationships/slide" Target="/ppt/slides/slide30.xml"/><Relationship Id="R601139316ae24832" Type="http://schemas.openxmlformats.org/officeDocument/2006/relationships/slide" Target="/ppt/slides/slide31.xml"/><Relationship Id="R333bb728cd2944db" Type="http://schemas.openxmlformats.org/officeDocument/2006/relationships/slide" Target="/ppt/slides/slide32.xml"/><Relationship Id="R8e3c7a0d332344cf" Type="http://schemas.openxmlformats.org/officeDocument/2006/relationships/slide" Target="/ppt/slides/slide1.xml"/><Relationship Id="R9f2f3930a42a4501" Type="http://schemas.openxmlformats.org/officeDocument/2006/relationships/slide" Target="/ppt/slides/slide65.xml"/><Relationship Id="R724a8319ce7f4ca4" Type="http://schemas.openxmlformats.org/officeDocument/2006/relationships/slide" Target="/ppt/slides/slide67.xml"/><Relationship Id="R7c9fa50d115441ce" Type="http://schemas.openxmlformats.org/officeDocument/2006/relationships/hyperlink" Target="https://giophysics.com/lessons/powerpoints/" TargetMode="External"/><Relationship Id="R5c145689eaea47ec" Type="http://schemas.openxmlformats.org/officeDocument/2006/relationships/notesSlide" Target="/ppt/notesSlides/interactive-notesSlide2.xml"/></Relationships>
</file>

<file path=ppt/slides/_rels/slide67.xml.rels>&#65279;<?xml version="1.0" encoding="utf-8"?><Relationships xmlns="http://schemas.openxmlformats.org/package/2006/relationships"><Relationship Id="R17e27a345852417b" Type="http://schemas.openxmlformats.org/officeDocument/2006/relationships/slideLayout" Target="/ppt/slideLayouts/interactive-slideLayout6.xml"/><Relationship Id="R73f5312977a74d40" Type="http://schemas.openxmlformats.org/officeDocument/2006/relationships/slide" Target="/ppt/slides/slide33.xml"/><Relationship Id="R66e926841fd045a8" Type="http://schemas.openxmlformats.org/officeDocument/2006/relationships/slide" Target="/ppt/slides/slide34.xml"/><Relationship Id="R655082e992c74408" Type="http://schemas.openxmlformats.org/officeDocument/2006/relationships/slide" Target="/ppt/slides/slide35.xml"/><Relationship Id="Rcaa81ee6b0c04ec9" Type="http://schemas.openxmlformats.org/officeDocument/2006/relationships/slide" Target="/ppt/slides/slide36.xml"/><Relationship Id="R85eb63528ba9478e" Type="http://schemas.openxmlformats.org/officeDocument/2006/relationships/slide" Target="/ppt/slides/slide37.xml"/><Relationship Id="Ref99d3e4557d4f0c" Type="http://schemas.openxmlformats.org/officeDocument/2006/relationships/slide" Target="/ppt/slides/slide38.xml"/><Relationship Id="Rb4a9eb1fff4a45e4" Type="http://schemas.openxmlformats.org/officeDocument/2006/relationships/slide" Target="/ppt/slides/slide39.xml"/><Relationship Id="R502bd09e955e4122" Type="http://schemas.openxmlformats.org/officeDocument/2006/relationships/slide" Target="/ppt/slides/slide40.xml"/><Relationship Id="R92085829c3204c06" Type="http://schemas.openxmlformats.org/officeDocument/2006/relationships/slide" Target="/ppt/slides/slide41.xml"/><Relationship Id="R216307dde64643fc" Type="http://schemas.openxmlformats.org/officeDocument/2006/relationships/slide" Target="/ppt/slides/slide42.xml"/><Relationship Id="R6cd05f97e4644d32" Type="http://schemas.openxmlformats.org/officeDocument/2006/relationships/slide" Target="/ppt/slides/slide43.xml"/><Relationship Id="R9ffa5619741e41ac" Type="http://schemas.openxmlformats.org/officeDocument/2006/relationships/slide" Target="/ppt/slides/slide44.xml"/><Relationship Id="R206cadceb00341a8" Type="http://schemas.openxmlformats.org/officeDocument/2006/relationships/slide" Target="/ppt/slides/slide45.xml"/><Relationship Id="Raa150f2f890840c1" Type="http://schemas.openxmlformats.org/officeDocument/2006/relationships/slide" Target="/ppt/slides/slide46.xml"/><Relationship Id="R65f18261b8034abd" Type="http://schemas.openxmlformats.org/officeDocument/2006/relationships/slide" Target="/ppt/slides/slide47.xml"/><Relationship Id="R7d16c7fb79ce4c78" Type="http://schemas.openxmlformats.org/officeDocument/2006/relationships/slide" Target="/ppt/slides/slide48.xml"/><Relationship Id="Rf826b38b6bb24998" Type="http://schemas.openxmlformats.org/officeDocument/2006/relationships/slide" Target="/ppt/slides/slide1.xml"/><Relationship Id="R0b45c2b5f04e47b4" Type="http://schemas.openxmlformats.org/officeDocument/2006/relationships/slide" Target="/ppt/slides/slide66.xml"/><Relationship Id="Rb79667d83acd4d6a" Type="http://schemas.openxmlformats.org/officeDocument/2006/relationships/slide" Target="/ppt/slides/slide68.xml"/><Relationship Id="R6576d333219c4404" Type="http://schemas.openxmlformats.org/officeDocument/2006/relationships/hyperlink" Target="https://giophysics.com/lessons/powerpoints/" TargetMode="External"/><Relationship Id="R38a9e0b5967d4093" Type="http://schemas.openxmlformats.org/officeDocument/2006/relationships/notesSlide" Target="/ppt/notesSlides/interactive-notesSlide3.xml"/></Relationships>
</file>

<file path=ppt/slides/_rels/slide68.xml.rels>&#65279;<?xml version="1.0" encoding="utf-8"?><Relationships xmlns="http://schemas.openxmlformats.org/package/2006/relationships"><Relationship Id="R3eaf4695324447e0" Type="http://schemas.openxmlformats.org/officeDocument/2006/relationships/slideLayout" Target="/ppt/slideLayouts/interactive-slideLayout6.xml"/><Relationship Id="R3c5bdf3b02a0465f" Type="http://schemas.openxmlformats.org/officeDocument/2006/relationships/slide" Target="/ppt/slides/slide49.xml"/><Relationship Id="R6f5aa5df439e4e85" Type="http://schemas.openxmlformats.org/officeDocument/2006/relationships/slide" Target="/ppt/slides/slide50.xml"/><Relationship Id="R7f50443924b04813" Type="http://schemas.openxmlformats.org/officeDocument/2006/relationships/slide" Target="/ppt/slides/slide51.xml"/><Relationship Id="Rd15cf020fb074b18" Type="http://schemas.openxmlformats.org/officeDocument/2006/relationships/slide" Target="/ppt/slides/slide52.xml"/><Relationship Id="R2f5ff222a65b4ff8" Type="http://schemas.openxmlformats.org/officeDocument/2006/relationships/slide" Target="/ppt/slides/slide53.xml"/><Relationship Id="Re8789395d4f34c41" Type="http://schemas.openxmlformats.org/officeDocument/2006/relationships/slide" Target="/ppt/slides/slide54.xml"/><Relationship Id="R295d0caf4eac4571" Type="http://schemas.openxmlformats.org/officeDocument/2006/relationships/slide" Target="/ppt/slides/slide55.xml"/><Relationship Id="Re96d4b595bbb4175" Type="http://schemas.openxmlformats.org/officeDocument/2006/relationships/slide" Target="/ppt/slides/slide56.xml"/><Relationship Id="Rb8c2fa08fce04d70" Type="http://schemas.openxmlformats.org/officeDocument/2006/relationships/slide" Target="/ppt/slides/slide57.xml"/><Relationship Id="Ra7d8f6ead3c84715" Type="http://schemas.openxmlformats.org/officeDocument/2006/relationships/slide" Target="/ppt/slides/slide58.xml"/><Relationship Id="R7d18cf2800894860" Type="http://schemas.openxmlformats.org/officeDocument/2006/relationships/slide" Target="/ppt/slides/slide59.xml"/><Relationship Id="R6fb52e91c869452a" Type="http://schemas.openxmlformats.org/officeDocument/2006/relationships/slide" Target="/ppt/slides/slide60.xml"/><Relationship Id="R8bcfc21a2b2d4edf" Type="http://schemas.openxmlformats.org/officeDocument/2006/relationships/slide" Target="/ppt/slides/slide61.xml"/><Relationship Id="Rd0c8310698da4ab5" Type="http://schemas.openxmlformats.org/officeDocument/2006/relationships/slide" Target="/ppt/slides/slide62.xml"/><Relationship Id="R7130a5b814bc4da6" Type="http://schemas.openxmlformats.org/officeDocument/2006/relationships/slide" Target="/ppt/slides/slide63.xml"/><Relationship Id="Rc02ea19c06464885" Type="http://schemas.openxmlformats.org/officeDocument/2006/relationships/slide" Target="/ppt/slides/slide64.xml"/><Relationship Id="R177c87a48093440e" Type="http://schemas.openxmlformats.org/officeDocument/2006/relationships/slide" Target="/ppt/slides/slide1.xml"/><Relationship Id="R7456c46727e5404b" Type="http://schemas.openxmlformats.org/officeDocument/2006/relationships/slide" Target="/ppt/slides/slide67.xml"/><Relationship Id="R644aca586ce84878" Type="http://schemas.openxmlformats.org/officeDocument/2006/relationships/hyperlink" Target="https://giophysics.com/lessons/powerpoints/" TargetMode="External"/><Relationship Id="R8e9cd39feb364ce4" Type="http://schemas.openxmlformats.org/officeDocument/2006/relationships/notesSlide" Target="/ppt/notesSlides/interactive-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el"/>
          <p:cNvSpPr/>
          <p:nvPr/>
        </p:nvSpPr>
        <p:spPr>
          <a:xfrm>
            <a:off x="558800" y="8890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3" name="text"/>
          <p:cNvSpPr txBox="1"/>
          <p:nvPr/>
        </p:nvSpPr>
        <p:spPr>
          <a:xfrm>
            <a:off x="558800" y="1066800"/>
            <a:ext cx="11074400" cy="2146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1" i="0" dirty="0">
                <a:solidFill>
                  <a:srgbClr val="4C5F59"/>
                </a:solidFill>
                <a:latin typeface="Arial"/>
                <a:cs typeface="Arial"/>
              </a:rPr>
              <a:t>University · GioPhysics University Physics · Physics I–V, Quantum Mechanics I–II, Advanced QM and QFT I</a:t>
            </a:r>
          </a:p>
        </p:txBody>
      </p:sp>
      <p:sp>
        <p:nvSpPr>
          <p:cNvPr id="4" name="text"/>
          <p:cNvSpPr txBox="1"/>
          <p:nvPr/>
        </p:nvSpPr>
        <p:spPr>
          <a:xfrm>
            <a:off x="558800" y="1383030"/>
            <a:ext cx="11074400" cy="1056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320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5" name="text"/>
          <p:cNvSpPr txBox="1"/>
          <p:nvPr/>
        </p:nvSpPr>
        <p:spPr>
          <a:xfrm>
            <a:off x="558800" y="2566670"/>
            <a:ext cx="110744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4C5F59"/>
                </a:solidFill>
                <a:latin typeface="Arial"/>
                <a:cs typeface="Arial"/>
              </a:rPr>
              <a:t>The whole course, weighted towards its second half: QED at tree level by traces and crossing, C, P and T on quantised fields, the self-energy and the Ward–Takahashi identity, vacuum polarisation and the running of α, g − 2 with the infrared cancellation, and the Lamb shift at order α(Zα)⁴, with the first half's propagators, rates and one-loop φ⁴ sampled.</a:t>
            </a:r>
          </a:p>
        </p:txBody>
      </p:sp>
      <p:sp>
        <p:nvSpPr>
          <p:cNvPr id="6" name="panel"/>
          <p:cNvSpPr/>
          <p:nvPr/>
        </p:nvSpPr>
        <p:spPr>
          <a:xfrm>
            <a:off x="558800" y="3414395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7" name="fact-label"/>
          <p:cNvSpPr txBox="1"/>
          <p:nvPr/>
        </p:nvSpPr>
        <p:spPr>
          <a:xfrm>
            <a:off x="558800" y="3592195"/>
            <a:ext cx="13208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4C5F59"/>
                </a:solidFill>
                <a:latin typeface="Arial"/>
                <a:cs typeface="Arial"/>
              </a:rPr>
              <a:t>MIRRORS</a:t>
            </a:r>
          </a:p>
        </p:txBody>
      </p:sp>
      <p:sp>
        <p:nvSpPr>
          <p:cNvPr id="8" name="fact-value"/>
          <p:cNvSpPr txBox="1"/>
          <p:nvPr/>
        </p:nvSpPr>
        <p:spPr>
          <a:xfrm>
            <a:off x="1879600" y="3592195"/>
            <a:ext cx="97536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102E29"/>
                </a:solidFill>
                <a:latin typeface="Arial"/>
                <a:cs typeface="Arial"/>
              </a:rPr>
              <a:t>A cumulative university final: conceptual multiple choice, structured problems, a data-analysis question and two extended derivations</a:t>
            </a:r>
          </a:p>
        </p:txBody>
      </p:sp>
      <p:sp>
        <p:nvSpPr>
          <p:cNvPr id="9" name="fact-label"/>
          <p:cNvSpPr txBox="1"/>
          <p:nvPr/>
        </p:nvSpPr>
        <p:spPr>
          <a:xfrm>
            <a:off x="558800" y="4060825"/>
            <a:ext cx="13208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4C5F59"/>
                </a:solidFill>
                <a:latin typeface="Arial"/>
                <a:cs typeface="Arial"/>
              </a:rPr>
              <a:t>MARKS</a:t>
            </a:r>
          </a:p>
        </p:txBody>
      </p:sp>
      <p:sp>
        <p:nvSpPr>
          <p:cNvPr id="10" name="fact-value"/>
          <p:cNvSpPr txBox="1"/>
          <p:nvPr/>
        </p:nvSpPr>
        <p:spPr>
          <a:xfrm>
            <a:off x="1879600" y="4060825"/>
            <a:ext cx="97536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102E29"/>
                </a:solidFill>
                <a:latin typeface="Arial"/>
                <a:cs typeface="Arial"/>
              </a:rPr>
              <a:t>117 in total — all Core course</a:t>
            </a:r>
          </a:p>
        </p:txBody>
      </p:sp>
      <p:sp>
        <p:nvSpPr>
          <p:cNvPr id="11" name="fact-label"/>
          <p:cNvSpPr txBox="1"/>
          <p:nvPr/>
        </p:nvSpPr>
        <p:spPr>
          <a:xfrm>
            <a:off x="558800" y="4339590"/>
            <a:ext cx="13208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4C5F59"/>
                </a:solidFill>
                <a:latin typeface="Arial"/>
                <a:cs typeface="Arial"/>
              </a:rPr>
              <a:t>TIME</a:t>
            </a:r>
          </a:p>
        </p:txBody>
      </p:sp>
      <p:sp>
        <p:nvSpPr>
          <p:cNvPr id="12" name="fact-value"/>
          <p:cNvSpPr txBox="1"/>
          <p:nvPr/>
        </p:nvSpPr>
        <p:spPr>
          <a:xfrm>
            <a:off x="1879600" y="4339590"/>
            <a:ext cx="97536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102E29"/>
                </a:solidFill>
                <a:latin typeface="Arial"/>
                <a:cs typeface="Arial"/>
              </a:rPr>
              <a:t>150 minutes · 19 questions</a:t>
            </a:r>
          </a:p>
        </p:txBody>
      </p:sp>
      <p:sp>
        <p:nvSpPr>
          <p:cNvPr id="13" name="fact-label"/>
          <p:cNvSpPr txBox="1"/>
          <p:nvPr/>
        </p:nvSpPr>
        <p:spPr>
          <a:xfrm>
            <a:off x="558800" y="4618355"/>
            <a:ext cx="13208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4C5F59"/>
                </a:solidFill>
                <a:latin typeface="Arial"/>
                <a:cs typeface="Arial"/>
              </a:rPr>
              <a:t>DEMAND</a:t>
            </a:r>
          </a:p>
        </p:txBody>
      </p:sp>
      <p:sp>
        <p:nvSpPr>
          <p:cNvPr id="14" name="fact-value"/>
          <p:cNvSpPr txBox="1"/>
          <p:nvPr/>
        </p:nvSpPr>
        <p:spPr>
          <a:xfrm>
            <a:off x="1879600" y="4618355"/>
            <a:ext cx="97536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102E29"/>
                </a:solidFill>
                <a:latin typeface="Arial"/>
                <a:cs typeface="Arial"/>
              </a:rPr>
              <a:t>Recall 2   ·   Routine 7   ·   Demanding 7   ·   Discriminating 3</a:t>
            </a:r>
          </a:p>
        </p:txBody>
      </p:sp>
      <p:sp>
        <p:nvSpPr>
          <p:cNvPr id="15" name="fact-label"/>
          <p:cNvSpPr txBox="1"/>
          <p:nvPr/>
        </p:nvSpPr>
        <p:spPr>
          <a:xfrm>
            <a:off x="558800" y="4897120"/>
            <a:ext cx="13208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4C5F59"/>
                </a:solidFill>
                <a:latin typeface="Arial"/>
                <a:cs typeface="Arial"/>
              </a:rPr>
              <a:t>UNITS</a:t>
            </a:r>
          </a:p>
        </p:txBody>
      </p:sp>
      <p:sp>
        <p:nvSpPr>
          <p:cNvPr id="16" name="fact-value"/>
          <p:cNvSpPr txBox="1"/>
          <p:nvPr/>
        </p:nvSpPr>
        <p:spPr>
          <a:xfrm>
            <a:off x="1879600" y="4897120"/>
            <a:ext cx="97536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102E29"/>
                </a:solidFill>
                <a:latin typeface="Arial"/>
                <a:cs typeface="Arial"/>
              </a:rPr>
              <a:t>UQFTI-01, UQFTI-02, UQFTI-03, UQFTI-04, UQFTI-05, UQFTI-06, UQFTI-07, UQFTI-08, UQFTI-09, UQFTI-10, UQFTI-11, UQFTI-12, UQFTI-13, UQFTI-14, UQFTI-15</a:t>
            </a:r>
          </a:p>
        </p:txBody>
      </p:sp>
      <p:sp>
        <p:nvSpPr>
          <p:cNvPr id="17" name="panel"/>
          <p:cNvSpPr/>
          <p:nvPr/>
        </p:nvSpPr>
        <p:spPr>
          <a:xfrm>
            <a:off x="558800" y="5773420"/>
            <a:ext cx="31750" cy="34798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18" name="text"/>
          <p:cNvSpPr txBox="1"/>
          <p:nvPr/>
        </p:nvSpPr>
        <p:spPr>
          <a:xfrm>
            <a:off x="787400" y="5798820"/>
            <a:ext cx="10845800" cy="2971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00" b="0" i="1" dirty="0">
                <a:solidFill>
                  <a:srgbClr val="4C5F59"/>
                </a:solidFill>
                <a:latin typeface="Arial"/>
                <a:cs typeface="Arial"/>
              </a:rPr>
              <a:t>Written by GioPhysics from its own University Physics course maps. These are practice examinations in a university style: they are not the examinations of any university, contain no past-paper questions, and carry no academic credit. For a course you are taking, your instructor's syllabus and past papers remain the authority.</a:t>
            </a:r>
          </a:p>
        </p:txBody>
      </p:sp>
      <p:sp>
        <p:nvSpPr>
          <p:cNvPr id="19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0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1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2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3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3" action="ppaction://hlinksldjump"/>
              </a:rPr>
              <a:t>Previous</a:t>
            </a:r>
          </a:p>
        </p:txBody>
      </p:sp>
      <p:sp>
        <p:nvSpPr>
          <p:cNvPr id="24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4" action="ppaction://hlinksldjump"/>
              </a:rPr>
              <a:t>Lesson menu</a:t>
            </a:r>
          </a:p>
        </p:txBody>
      </p:sp>
      <p:sp>
        <p:nvSpPr>
          <p:cNvPr id="25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5" action="ppaction://hlinksldjump"/>
              </a:rPr>
              <a:t>Next slide</a:t>
            </a:r>
          </a:p>
        </p:txBody>
      </p:sp>
      <p:sp>
        <p:nvSpPr>
          <p:cNvPr id="26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1 / 64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9971546" y="711200"/>
            <a:ext cx="80783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971546" y="711200"/>
            <a:ext cx="80783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Routine</a:t>
            </a:r>
          </a:p>
        </p:txBody>
      </p:sp>
      <p:sp>
        <p:nvSpPr>
          <p:cNvPr id="8" name="panel"/>
          <p:cNvSpPr/>
          <p:nvPr/>
        </p:nvSpPr>
        <p:spPr>
          <a:xfrm>
            <a:off x="8782345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782345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368456" y="711200"/>
            <a:ext cx="1312289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368456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Topics UQFTI-01.05, UQFTI-01.06, UQFTI-01.07   ·   U1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64389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For a free real scalar field of mass m, in natural units ℏ = c = 1 with the metric (+, −, −, −), the Feynman propagator is D_F(x − y) = ∫ d⁴p/(2π)⁴ i e^(−ip⋅(x − y))/(p² − m² + iε), with E_p = √(|p|² + m²) for the three-momentum p and ε → 0⁺. The p⁰ integral is done first, by closing the contour in whichever half of the complex p⁰ plane makes the exponential decay. Which statement is correct?</a:t>
            </a:r>
          </a:p>
        </p:txBody>
      </p:sp>
      <p:sp>
        <p:nvSpPr>
          <p:cNvPr id="14" name="choice-letter"/>
          <p:cNvSpPr txBox="1"/>
          <p:nvPr/>
        </p:nvSpPr>
        <p:spPr>
          <a:xfrm>
            <a:off x="558800" y="216789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A</a:t>
            </a:r>
          </a:p>
        </p:txBody>
      </p:sp>
      <p:sp>
        <p:nvSpPr>
          <p:cNvPr id="15" name="choice"/>
          <p:cNvSpPr txBox="1"/>
          <p:nvPr/>
        </p:nvSpPr>
        <p:spPr>
          <a:xfrm>
            <a:off x="939800" y="216789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The iε places both poles just below the real p⁰ axis, so D_F vanishes whenever x⁰ &lt; y⁰, as the response of a causal system must.</a:t>
            </a:r>
          </a:p>
        </p:txBody>
      </p:sp>
      <p:sp>
        <p:nvSpPr>
          <p:cNvPr id="16" name="choice-letter"/>
          <p:cNvSpPr txBox="1"/>
          <p:nvPr/>
        </p:nvSpPr>
        <p:spPr>
          <a:xfrm>
            <a:off x="558800" y="2536190"/>
            <a:ext cx="3810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B</a:t>
            </a:r>
          </a:p>
        </p:txBody>
      </p:sp>
      <p:sp>
        <p:nvSpPr>
          <p:cNvPr id="17" name="choice"/>
          <p:cNvSpPr txBox="1"/>
          <p:nvPr/>
        </p:nvSpPr>
        <p:spPr>
          <a:xfrm>
            <a:off x="939800" y="2536190"/>
            <a:ext cx="105664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The poles sit at p⁰ = ±(E_p − iε′); for x⁰ &gt; y⁰ the contour closes in the lower half-plane around p⁰ = +E_p and gives ⟨0|φ(x)φ(y)|0⟩, and for x⁰ &lt; y⁰ it closes in the upper half-plane around p⁰ = −E_p and gives ⟨0|φ(y)φ(x)|0⟩, so the placement of the iε is the time ordering.</a:t>
            </a:r>
          </a:p>
        </p:txBody>
      </p:sp>
      <p:sp>
        <p:nvSpPr>
          <p:cNvPr id="18" name="choice-letter"/>
          <p:cNvSpPr txBox="1"/>
          <p:nvPr/>
        </p:nvSpPr>
        <p:spPr>
          <a:xfrm>
            <a:off x="558800" y="3269615"/>
            <a:ext cx="3810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C</a:t>
            </a:r>
          </a:p>
        </p:txBody>
      </p:sp>
      <p:sp>
        <p:nvSpPr>
          <p:cNvPr id="19" name="choice"/>
          <p:cNvSpPr txBox="1"/>
          <p:nvPr/>
        </p:nvSpPr>
        <p:spPr>
          <a:xfrm>
            <a:off x="939800" y="3269615"/>
            <a:ext cx="105664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Because it is time-ordered, D_F(x − y) vanishes when x − y is spacelike, and that is how the theory keeps measurements outside each other's light cones from interfering.</a:t>
            </a:r>
          </a:p>
        </p:txBody>
      </p:sp>
      <p:sp>
        <p:nvSpPr>
          <p:cNvPr id="20" name="choice-letter"/>
          <p:cNvSpPr txBox="1"/>
          <p:nvPr/>
        </p:nvSpPr>
        <p:spPr>
          <a:xfrm>
            <a:off x="558800" y="3796665"/>
            <a:ext cx="3810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21" name="choice"/>
          <p:cNvSpPr txBox="1"/>
          <p:nvPr/>
        </p:nvSpPr>
        <p:spPr>
          <a:xfrm>
            <a:off x="939800" y="3796665"/>
            <a:ext cx="105664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For x⁰ &gt; y⁰ the contour closes in the upper half-plane around p⁰ = −E_p, so for that time order D_F describes an antiparticle carried from y to x.</a:t>
            </a:r>
          </a:p>
        </p:txBody>
      </p:sp>
      <p:sp>
        <p:nvSpPr>
          <p:cNvPr id="22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3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4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5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6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6" action="ppaction://hlinksldjump"/>
              </a:rPr>
              <a:t>Previous</a:t>
            </a:r>
          </a:p>
        </p:txBody>
      </p:sp>
      <p:sp>
        <p:nvSpPr>
          <p:cNvPr id="27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7" action="ppaction://hlinksldjump"/>
              </a:rPr>
              <a:t>Lesson menu</a:t>
            </a:r>
          </a:p>
        </p:txBody>
      </p:sp>
      <p:sp>
        <p:nvSpPr>
          <p:cNvPr id="28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8" action="ppaction://hlinksldjump"/>
              </a:rPr>
              <a:t>Next slide</a:t>
            </a:r>
          </a:p>
        </p:txBody>
      </p:sp>
      <p:sp>
        <p:nvSpPr>
          <p:cNvPr id="29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2 / 64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9971546" y="711200"/>
            <a:ext cx="80783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971546" y="711200"/>
            <a:ext cx="80783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Routine</a:t>
            </a:r>
          </a:p>
        </p:txBody>
      </p:sp>
      <p:sp>
        <p:nvSpPr>
          <p:cNvPr id="8" name="panel"/>
          <p:cNvSpPr/>
          <p:nvPr/>
        </p:nvSpPr>
        <p:spPr>
          <a:xfrm>
            <a:off x="8782345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782345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368456" y="711200"/>
            <a:ext cx="1312289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368456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answer-letter"/>
          <p:cNvSpPr txBox="1"/>
          <p:nvPr/>
        </p:nvSpPr>
        <p:spPr>
          <a:xfrm>
            <a:off x="558800" y="1346200"/>
            <a:ext cx="711200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4000" b="1" i="0" dirty="0">
                <a:solidFill>
                  <a:srgbClr val="E0A93F"/>
                </a:solidFill>
                <a:latin typeface="Arial"/>
                <a:cs typeface="Arial"/>
              </a:rPr>
              <a:t>B</a:t>
            </a:r>
          </a:p>
        </p:txBody>
      </p:sp>
      <p:sp>
        <p:nvSpPr>
          <p:cNvPr id="14" name="text"/>
          <p:cNvSpPr txBox="1"/>
          <p:nvPr/>
        </p:nvSpPr>
        <p:spPr>
          <a:xfrm>
            <a:off x="1447800" y="1447800"/>
            <a:ext cx="10185400" cy="7429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500" b="0" i="0" dirty="0">
                <a:solidFill>
                  <a:srgbClr val="F3EFDF"/>
                </a:solidFill>
                <a:latin typeface="Arial"/>
                <a:cs typeface="Arial"/>
              </a:rPr>
              <a:t>The poles sit at p⁰ = ±(E_p − iε′); for x⁰ &gt; y⁰ the contour closes in the lower half-plane around p⁰ = +E_p and gives ⟨0|φ(x)φ(y)|0⟩, and for x⁰ &lt; y⁰ it closes in the upper half-plane around p⁰ = −E_p and gives ⟨0|φ(y)φ(x)|0⟩, so the placement of the iε is the time ordering.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58800" y="2393950"/>
            <a:ext cx="11074400" cy="1816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00" b="1" i="0" dirty="0">
                <a:solidFill>
                  <a:srgbClr val="E0A93F"/>
                </a:solidFill>
                <a:latin typeface="Arial"/>
                <a:cs typeface="Arial"/>
              </a:rPr>
              <a:t>Why the other three are there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2651760"/>
            <a:ext cx="11074400" cy="170878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B is correct. Writing p² − m² + iε = (p⁰)² − E_p² + iε, the zeros are at p⁰ = ±√(E_p² − iε) = ±(E_p − iε′) with ε′ = ε/2E_p: the positive-energy pole lies just below the real axis and the negative-energy pole just above it. For x⁰ &gt; y⁰ the factor e^(−ip⁰(x⁰ − y⁰)) dies away where Im p⁰ &lt; 0, so the contour closes below, encloses p⁰ = E_p − iε′, and the residue gives ∫ d³p/((2π)³2E_p) e^(−ip⋅(x − y)) = ⟨0|φ(x)φ(y)|0⟩; for x⁰ &lt; y⁰ it closes above and gives the other order. A describes the retarded propagator, whose poles are both pushed below the axis by p⁰ → p⁰ + iε; closing above for x⁰ &lt; y⁰ then encloses nothing, and it is D_R, not D_F, that vanishes before the source acts. C is the commonest misconception about D_F: outside the light cone it falls as e^(−mr) but does not vanish. Causality lives in the commutator [φ(x), φ(y)] = D(x − y) − D(y − x), which is zero at spacelike separation because the two orderings there are related by a Lorentz transformation. D closes the contour on the wrong side: for x⁰ &gt; y⁰ the exponential grows in the upper half-plane, and the pole that contributes for that time order is the positive-energy one, a particle created at y and absorbed at x; the negative-energy pole contributes only for x⁰ &lt; y⁰.</a:t>
            </a:r>
          </a:p>
        </p:txBody>
      </p:sp>
      <p:sp>
        <p:nvSpPr>
          <p:cNvPr id="17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18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0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1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1" action="ppaction://hlinksldjump"/>
              </a:rPr>
              <a:t>Previous</a:t>
            </a:r>
          </a:p>
        </p:txBody>
      </p:sp>
      <p:sp>
        <p:nvSpPr>
          <p:cNvPr id="22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2" action="ppaction://hlinksldjump"/>
              </a:rPr>
              <a:t>Lesson menu</a:t>
            </a:r>
          </a:p>
        </p:txBody>
      </p:sp>
      <p:sp>
        <p:nvSpPr>
          <p:cNvPr id="23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3" action="ppaction://hlinksldjump"/>
              </a:rPr>
              <a:t>Next slide</a:t>
            </a:r>
          </a:p>
        </p:txBody>
      </p:sp>
      <p:sp>
        <p:nvSpPr>
          <p:cNvPr id="24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 / 64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2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9971546" y="711200"/>
            <a:ext cx="80783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971546" y="711200"/>
            <a:ext cx="80783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Routine</a:t>
            </a:r>
          </a:p>
        </p:txBody>
      </p:sp>
      <p:sp>
        <p:nvSpPr>
          <p:cNvPr id="8" name="panel"/>
          <p:cNvSpPr/>
          <p:nvPr/>
        </p:nvSpPr>
        <p:spPr>
          <a:xfrm>
            <a:off x="8782345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782345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368456" y="711200"/>
            <a:ext cx="1312289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368456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Topics UQFTI-03.02, UQFTI-03.06   ·   U2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10731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Two theories are expanded to second order in their coupling, in natural units. In theory (i) a real scalar φ has L_int = −(g/3!)φ³. In theory (ii), the scalar Yukawa model, a complex scalar ψ and a real scalar φ have L_int = −gψ†ψφ. In each, the order-g² correction to the φ two-point function ⟨0|Tφ(x₁)φ(x₂)|0⟩ contains a one-loop diagram in which x₁ joins one vertex, x₂ joins the other, and the two vertices are linked by two internal lines; in (ii) these form a closed ψ loop. If each diagram is written with its vertex factors and propagators and an overall 1/S, what are the symmetry factors S in (i) and (ii)?</a:t>
            </a:r>
          </a:p>
        </p:txBody>
      </p:sp>
      <p:sp>
        <p:nvSpPr>
          <p:cNvPr id="14" name="choice-letter"/>
          <p:cNvSpPr txBox="1"/>
          <p:nvPr/>
        </p:nvSpPr>
        <p:spPr>
          <a:xfrm>
            <a:off x="558800" y="259715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A</a:t>
            </a:r>
          </a:p>
        </p:txBody>
      </p:sp>
      <p:sp>
        <p:nvSpPr>
          <p:cNvPr id="15" name="choice"/>
          <p:cNvSpPr txBox="1"/>
          <p:nvPr/>
        </p:nvSpPr>
        <p:spPr>
          <a:xfrm>
            <a:off x="939800" y="259715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S = 2 in both</a:t>
            </a:r>
          </a:p>
        </p:txBody>
      </p:sp>
      <p:sp>
        <p:nvSpPr>
          <p:cNvPr id="16" name="choice-letter"/>
          <p:cNvSpPr txBox="1"/>
          <p:nvPr/>
        </p:nvSpPr>
        <p:spPr>
          <a:xfrm>
            <a:off x="558800" y="296545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B</a:t>
            </a:r>
          </a:p>
        </p:txBody>
      </p:sp>
      <p:sp>
        <p:nvSpPr>
          <p:cNvPr id="17" name="choice"/>
          <p:cNvSpPr txBox="1"/>
          <p:nvPr/>
        </p:nvSpPr>
        <p:spPr>
          <a:xfrm>
            <a:off x="939800" y="296545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S = 6 in (i) and S = 1 in (ii)</a:t>
            </a:r>
          </a:p>
        </p:txBody>
      </p:sp>
      <p:sp>
        <p:nvSpPr>
          <p:cNvPr id="18" name="choice-letter"/>
          <p:cNvSpPr txBox="1"/>
          <p:nvPr/>
        </p:nvSpPr>
        <p:spPr>
          <a:xfrm>
            <a:off x="558800" y="333375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C</a:t>
            </a:r>
          </a:p>
        </p:txBody>
      </p:sp>
      <p:sp>
        <p:nvSpPr>
          <p:cNvPr id="19" name="choice"/>
          <p:cNvSpPr txBox="1"/>
          <p:nvPr/>
        </p:nvSpPr>
        <p:spPr>
          <a:xfrm>
            <a:off x="939800" y="333375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S = 1 in both</a:t>
            </a:r>
          </a:p>
        </p:txBody>
      </p:sp>
      <p:sp>
        <p:nvSpPr>
          <p:cNvPr id="20" name="choice-letter"/>
          <p:cNvSpPr txBox="1"/>
          <p:nvPr/>
        </p:nvSpPr>
        <p:spPr>
          <a:xfrm>
            <a:off x="558800" y="370205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21" name="choice"/>
          <p:cNvSpPr txBox="1"/>
          <p:nvPr/>
        </p:nvSpPr>
        <p:spPr>
          <a:xfrm>
            <a:off x="939800" y="370205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S = 2 in (i) and S = 1 in (ii)</a:t>
            </a:r>
          </a:p>
        </p:txBody>
      </p:sp>
      <p:sp>
        <p:nvSpPr>
          <p:cNvPr id="22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3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4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5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6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6" action="ppaction://hlinksldjump"/>
              </a:rPr>
              <a:t>Previous</a:t>
            </a:r>
          </a:p>
        </p:txBody>
      </p:sp>
      <p:sp>
        <p:nvSpPr>
          <p:cNvPr id="27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7" action="ppaction://hlinksldjump"/>
              </a:rPr>
              <a:t>Lesson menu</a:t>
            </a:r>
          </a:p>
        </p:txBody>
      </p:sp>
      <p:sp>
        <p:nvSpPr>
          <p:cNvPr id="28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8" action="ppaction://hlinksldjump"/>
              </a:rPr>
              <a:t>Next slide</a:t>
            </a:r>
          </a:p>
        </p:txBody>
      </p:sp>
      <p:sp>
        <p:nvSpPr>
          <p:cNvPr id="29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4 / 64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2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9971546" y="711200"/>
            <a:ext cx="80783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971546" y="711200"/>
            <a:ext cx="80783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Routine</a:t>
            </a:r>
          </a:p>
        </p:txBody>
      </p:sp>
      <p:sp>
        <p:nvSpPr>
          <p:cNvPr id="8" name="panel"/>
          <p:cNvSpPr/>
          <p:nvPr/>
        </p:nvSpPr>
        <p:spPr>
          <a:xfrm>
            <a:off x="8782345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782345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368456" y="711200"/>
            <a:ext cx="1312289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368456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answer-letter"/>
          <p:cNvSpPr txBox="1"/>
          <p:nvPr/>
        </p:nvSpPr>
        <p:spPr>
          <a:xfrm>
            <a:off x="558800" y="1346200"/>
            <a:ext cx="711200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4000" b="1" i="0" dirty="0">
                <a:solidFill>
                  <a:srgbClr val="E0A93F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14" name="text"/>
          <p:cNvSpPr txBox="1"/>
          <p:nvPr/>
        </p:nvSpPr>
        <p:spPr>
          <a:xfrm>
            <a:off x="1447800" y="1447800"/>
            <a:ext cx="101854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500" b="0" i="0" dirty="0">
                <a:solidFill>
                  <a:srgbClr val="F3EFDF"/>
                </a:solidFill>
                <a:latin typeface="Arial"/>
                <a:cs typeface="Arial"/>
              </a:rPr>
              <a:t>S = 2 in (i) and S = 1 in (ii)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58800" y="2209800"/>
            <a:ext cx="11074400" cy="1816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00" b="1" i="0" dirty="0">
                <a:solidFill>
                  <a:srgbClr val="E0A93F"/>
                </a:solidFill>
                <a:latin typeface="Arial"/>
                <a:cs typeface="Arial"/>
              </a:rPr>
              <a:t>Why the other three are there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2467610"/>
            <a:ext cx="11074400" cy="170878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In (i) the second-order term carries (1/2!)(1/3!)². The external points can be attached to the two vertices in 2 ways, x₁ can join any of the 3 fields at its vertex and x₂ any of the 3 at the other, and the two remaining fields at one vertex pair with the two at the other in 2 ways: 2 × 3 × 3 × 2 = 36 contractions against 2! × 3! × 3! = 72, leaving ½, so S = 2, the automorphism that swaps the two internal lines. In (ii) the 1/2! is cancelled by the 2 ways of assigning x₁ and x₂ to the vertices, there is no 1/3! to cancel, and ψ at each vertex must contract with ψ† at the other, which can be done in only one way, so S = 1 (D). A treats the two ψ propagators like the two φ lines of (i), but exchanging them reverses the arrows of ψ number, so it is not a symmetry of the diagram: what were two pairings of identical fields in (i) is here a single ψψ† and ψ†ψ contraction. B forgets that x₂, like x₁, can join any of the 3 fields at its vertex: 2 × 3 × 2 = 12 contractions against 72 leaves 1/6, as though one vertex kept its whole 1/3!; counting the 3 choices for x₂ as well gives 36 and leaves only ½. C assumes that the 1/n! of a φⁿ coupling always cancels completely, which it does for tree diagrams; a loop whose two lines can be exchanged keeps a ½.</a:t>
            </a:r>
          </a:p>
        </p:txBody>
      </p:sp>
      <p:sp>
        <p:nvSpPr>
          <p:cNvPr id="17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18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0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1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1" action="ppaction://hlinksldjump"/>
              </a:rPr>
              <a:t>Previous</a:t>
            </a:r>
          </a:p>
        </p:txBody>
      </p:sp>
      <p:sp>
        <p:nvSpPr>
          <p:cNvPr id="22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2" action="ppaction://hlinksldjump"/>
              </a:rPr>
              <a:t>Lesson menu</a:t>
            </a:r>
          </a:p>
        </p:txBody>
      </p:sp>
      <p:sp>
        <p:nvSpPr>
          <p:cNvPr id="23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3" action="ppaction://hlinksldjump"/>
              </a:rPr>
              <a:t>Next slide</a:t>
            </a:r>
          </a:p>
        </p:txBody>
      </p:sp>
      <p:sp>
        <p:nvSpPr>
          <p:cNvPr id="24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5 / 64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3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9725003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725003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535801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535801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121913" y="711200"/>
            <a:ext cx="1312289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121913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Topics UQFTI-04.02, UQFTI-04.03   ·   U1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64389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In φ⁴ theory, L = ½∂_μφ∂^μφ − ½m₀²φ² − (λ/4!)φ⁴ with 0 &lt; λ ≪ 1, the single particle has physical mass m. The Källén–Lehmann representation writes the exact two-point function as ⟨Ω|Tφ(x)φ(y)|Ω⟩ = ∫₀^∞ (dM²/2π) ρ(M²) D_F(x − y; M²), with ρ(M²) = 2πZδ(M² − m²) plus a continuum. Where does the continuum begin, and what bounds Z?</a:t>
            </a:r>
          </a:p>
        </p:txBody>
      </p:sp>
      <p:sp>
        <p:nvSpPr>
          <p:cNvPr id="14" name="choice-letter"/>
          <p:cNvSpPr txBox="1"/>
          <p:nvPr/>
        </p:nvSpPr>
        <p:spPr>
          <a:xfrm>
            <a:off x="558800" y="2167890"/>
            <a:ext cx="3810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A</a:t>
            </a:r>
          </a:p>
        </p:txBody>
      </p:sp>
      <p:sp>
        <p:nvSpPr>
          <p:cNvPr id="15" name="choice"/>
          <p:cNvSpPr txBox="1"/>
          <p:nvPr/>
        </p:nvSpPr>
        <p:spPr>
          <a:xfrm>
            <a:off x="939800" y="2167890"/>
            <a:ext cx="105664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At M² = 4m², the threshold for two particles, with 0 ≤ Z ≤ 1 because ρ is non-negative and the canonical commutator fixes ∫(dM²/2π)ρ(M²) = 1.</a:t>
            </a:r>
          </a:p>
        </p:txBody>
      </p:sp>
      <p:sp>
        <p:nvSpPr>
          <p:cNvPr id="16" name="choice-letter"/>
          <p:cNvSpPr txBox="1"/>
          <p:nvPr/>
        </p:nvSpPr>
        <p:spPr>
          <a:xfrm>
            <a:off x="558800" y="2694940"/>
            <a:ext cx="3810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B</a:t>
            </a:r>
          </a:p>
        </p:txBody>
      </p:sp>
      <p:sp>
        <p:nvSpPr>
          <p:cNvPr id="17" name="choice"/>
          <p:cNvSpPr txBox="1"/>
          <p:nvPr/>
        </p:nvSpPr>
        <p:spPr>
          <a:xfrm>
            <a:off x="939800" y="2694940"/>
            <a:ext cx="105664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At M² = 4m², with Z ≥ 1, because interactions add multiparticle states to the one-particle state and so increase the weight of the pole.</a:t>
            </a:r>
          </a:p>
        </p:txBody>
      </p:sp>
      <p:sp>
        <p:nvSpPr>
          <p:cNvPr id="18" name="choice-letter"/>
          <p:cNvSpPr txBox="1"/>
          <p:nvPr/>
        </p:nvSpPr>
        <p:spPr>
          <a:xfrm>
            <a:off x="558800" y="3221990"/>
            <a:ext cx="3810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C</a:t>
            </a:r>
          </a:p>
        </p:txBody>
      </p:sp>
      <p:sp>
        <p:nvSpPr>
          <p:cNvPr id="19" name="choice"/>
          <p:cNvSpPr txBox="1"/>
          <p:nvPr/>
        </p:nvSpPr>
        <p:spPr>
          <a:xfrm>
            <a:off x="939800" y="3221990"/>
            <a:ext cx="105664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At M² = 9m², because the symmetry φ → −φ stops φ from connecting the vacuum to states with an even number of particles; 0 ≤ Z ≤ 1, because ρ is non-negative and the canonical commutator fixes ∫(dM²/2π)ρ(M²) = 1.</a:t>
            </a:r>
          </a:p>
        </p:txBody>
      </p:sp>
      <p:sp>
        <p:nvSpPr>
          <p:cNvPr id="20" name="choice-letter"/>
          <p:cNvSpPr txBox="1"/>
          <p:nvPr/>
        </p:nvSpPr>
        <p:spPr>
          <a:xfrm>
            <a:off x="558800" y="3749040"/>
            <a:ext cx="3810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21" name="choice"/>
          <p:cNvSpPr txBox="1"/>
          <p:nvPr/>
        </p:nvSpPr>
        <p:spPr>
          <a:xfrm>
            <a:off x="939800" y="3749040"/>
            <a:ext cx="105664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Immediately above M² = m², because a particle can always be accompanied by arbitrarily soft quanta, so the pole sits at the start of a branch cut.</a:t>
            </a:r>
          </a:p>
        </p:txBody>
      </p:sp>
      <p:sp>
        <p:nvSpPr>
          <p:cNvPr id="22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3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4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5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6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6" action="ppaction://hlinksldjump"/>
              </a:rPr>
              <a:t>Previous</a:t>
            </a:r>
          </a:p>
        </p:txBody>
      </p:sp>
      <p:sp>
        <p:nvSpPr>
          <p:cNvPr id="27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7" action="ppaction://hlinksldjump"/>
              </a:rPr>
              <a:t>Lesson menu</a:t>
            </a:r>
          </a:p>
        </p:txBody>
      </p:sp>
      <p:sp>
        <p:nvSpPr>
          <p:cNvPr id="28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8" action="ppaction://hlinksldjump"/>
              </a:rPr>
              <a:t>Next slide</a:t>
            </a:r>
          </a:p>
        </p:txBody>
      </p:sp>
      <p:sp>
        <p:nvSpPr>
          <p:cNvPr id="29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6 / 64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3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9725003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725003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535801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535801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121913" y="711200"/>
            <a:ext cx="1312289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121913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answer-letter"/>
          <p:cNvSpPr txBox="1"/>
          <p:nvPr/>
        </p:nvSpPr>
        <p:spPr>
          <a:xfrm>
            <a:off x="558800" y="1346200"/>
            <a:ext cx="711200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4000" b="1" i="0" dirty="0">
                <a:solidFill>
                  <a:srgbClr val="E0A93F"/>
                </a:solidFill>
                <a:latin typeface="Arial"/>
                <a:cs typeface="Arial"/>
              </a:rPr>
              <a:t>C</a:t>
            </a:r>
          </a:p>
        </p:txBody>
      </p:sp>
      <p:sp>
        <p:nvSpPr>
          <p:cNvPr id="14" name="text"/>
          <p:cNvSpPr txBox="1"/>
          <p:nvPr/>
        </p:nvSpPr>
        <p:spPr>
          <a:xfrm>
            <a:off x="1447800" y="1447800"/>
            <a:ext cx="10185400" cy="7429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500" b="0" i="0" dirty="0">
                <a:solidFill>
                  <a:srgbClr val="F3EFDF"/>
                </a:solidFill>
                <a:latin typeface="Arial"/>
                <a:cs typeface="Arial"/>
              </a:rPr>
              <a:t>At M² = 9m², because the symmetry φ → −φ stops φ from connecting the vacuum to states with an even number of particles; 0 ≤ Z ≤ 1, because ρ is non-negative and the canonical commutator fixes ∫(dM²/2π)ρ(M²) = 1.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58800" y="2393950"/>
            <a:ext cx="11074400" cy="1816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00" b="1" i="0" dirty="0">
                <a:solidFill>
                  <a:srgbClr val="E0A93F"/>
                </a:solidFill>
                <a:latin typeface="Arial"/>
                <a:cs typeface="Arial"/>
              </a:rPr>
              <a:t>Why the other three are there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2651760"/>
            <a:ext cx="11074400" cy="1518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C is correct. ρ(M²) collects |⟨λ₀|φ(0)|Ω⟩|² over the states of invariant mass M. The Lagrangian is invariant under φ → −φ, and so is the vacuum, so φ connects the vacuum only to states of odd particle number: the one-particle pole, then three particles from M² = 9m². The canonical equal-time commutator, applied to the spectral form, gives ∫(dM²/2π)ρ(M²) = 1, that is Z plus the weight of the continuum equals 1, and since every contribution to ρ is a squared modulus, 0 ≤ Z ≤ 1. A takes the generic two-particle threshold, which is right for a single scalar without the symmetry, such as φ³ theory, where φ can create two of its own quanta; in φ⁴ the two-particle matrix element ⟨p₁p₂|φ(0)|Ω⟩ vanishes identically. B inverts the sum rule: the continuum takes weight away from the pole, so Z falls below 1, and a Z above 1 would need states of negative norm. D describes QED, where massless photons put the electron pole at the end of a cut and the residue needs an infrared regulator; in φ⁴ every quantum has mass m, so a gap separates the pole from the continuum.</a:t>
            </a:r>
          </a:p>
        </p:txBody>
      </p:sp>
      <p:sp>
        <p:nvSpPr>
          <p:cNvPr id="17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18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0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1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1" action="ppaction://hlinksldjump"/>
              </a:rPr>
              <a:t>Previous</a:t>
            </a:r>
          </a:p>
        </p:txBody>
      </p:sp>
      <p:sp>
        <p:nvSpPr>
          <p:cNvPr id="22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2" action="ppaction://hlinksldjump"/>
              </a:rPr>
              <a:t>Lesson menu</a:t>
            </a:r>
          </a:p>
        </p:txBody>
      </p:sp>
      <p:sp>
        <p:nvSpPr>
          <p:cNvPr id="23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3" action="ppaction://hlinksldjump"/>
              </a:rPr>
              <a:t>Next slide</a:t>
            </a:r>
          </a:p>
        </p:txBody>
      </p:sp>
      <p:sp>
        <p:nvSpPr>
          <p:cNvPr id="24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7 / 64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4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10089604" y="711200"/>
            <a:ext cx="689775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10089604" y="711200"/>
            <a:ext cx="689775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Recall</a:t>
            </a:r>
          </a:p>
        </p:txBody>
      </p:sp>
      <p:sp>
        <p:nvSpPr>
          <p:cNvPr id="8" name="panel"/>
          <p:cNvSpPr/>
          <p:nvPr/>
        </p:nvSpPr>
        <p:spPr>
          <a:xfrm>
            <a:off x="8900402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900402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486514" y="711200"/>
            <a:ext cx="1312289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486514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Topics UQFTI-06.01   ·   U1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4292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In d spacetime dimensions a dimensionless action with a canonical kinetic term gives a scalar field the mass dimension (d − 2)/2. Which interaction has a dimensionless coupling, so that the theory is renormalisable but not super-renormalisable?</a:t>
            </a:r>
          </a:p>
        </p:txBody>
      </p:sp>
      <p:sp>
        <p:nvSpPr>
          <p:cNvPr id="14" name="choice-letter"/>
          <p:cNvSpPr txBox="1"/>
          <p:nvPr/>
        </p:nvSpPr>
        <p:spPr>
          <a:xfrm>
            <a:off x="558800" y="195326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A</a:t>
            </a:r>
          </a:p>
        </p:txBody>
      </p:sp>
      <p:sp>
        <p:nvSpPr>
          <p:cNvPr id="15" name="choice"/>
          <p:cNvSpPr txBox="1"/>
          <p:nvPr/>
        </p:nvSpPr>
        <p:spPr>
          <a:xfrm>
            <a:off x="939800" y="195326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gφ³ in d = 6</a:t>
            </a:r>
          </a:p>
        </p:txBody>
      </p:sp>
      <p:sp>
        <p:nvSpPr>
          <p:cNvPr id="16" name="choice-letter"/>
          <p:cNvSpPr txBox="1"/>
          <p:nvPr/>
        </p:nvSpPr>
        <p:spPr>
          <a:xfrm>
            <a:off x="558800" y="232156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B</a:t>
            </a:r>
          </a:p>
        </p:txBody>
      </p:sp>
      <p:sp>
        <p:nvSpPr>
          <p:cNvPr id="17" name="choice"/>
          <p:cNvSpPr txBox="1"/>
          <p:nvPr/>
        </p:nvSpPr>
        <p:spPr>
          <a:xfrm>
            <a:off x="939800" y="232156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gφ³ in d = 4</a:t>
            </a:r>
          </a:p>
        </p:txBody>
      </p:sp>
      <p:sp>
        <p:nvSpPr>
          <p:cNvPr id="18" name="choice-letter"/>
          <p:cNvSpPr txBox="1"/>
          <p:nvPr/>
        </p:nvSpPr>
        <p:spPr>
          <a:xfrm>
            <a:off x="558800" y="268986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C</a:t>
            </a:r>
          </a:p>
        </p:txBody>
      </p:sp>
      <p:sp>
        <p:nvSpPr>
          <p:cNvPr id="19" name="choice"/>
          <p:cNvSpPr txBox="1"/>
          <p:nvPr/>
        </p:nvSpPr>
        <p:spPr>
          <a:xfrm>
            <a:off x="939800" y="268986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λφ⁴ in d = 3</a:t>
            </a:r>
          </a:p>
        </p:txBody>
      </p:sp>
      <p:sp>
        <p:nvSpPr>
          <p:cNvPr id="20" name="choice-letter"/>
          <p:cNvSpPr txBox="1"/>
          <p:nvPr/>
        </p:nvSpPr>
        <p:spPr>
          <a:xfrm>
            <a:off x="558800" y="305816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21" name="choice"/>
          <p:cNvSpPr txBox="1"/>
          <p:nvPr/>
        </p:nvSpPr>
        <p:spPr>
          <a:xfrm>
            <a:off x="939800" y="305816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gφ⁶ in d = 4</a:t>
            </a:r>
          </a:p>
        </p:txBody>
      </p:sp>
      <p:sp>
        <p:nvSpPr>
          <p:cNvPr id="22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3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4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5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6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6" action="ppaction://hlinksldjump"/>
              </a:rPr>
              <a:t>Previous</a:t>
            </a:r>
          </a:p>
        </p:txBody>
      </p:sp>
      <p:sp>
        <p:nvSpPr>
          <p:cNvPr id="27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7" action="ppaction://hlinksldjump"/>
              </a:rPr>
              <a:t>Lesson menu</a:t>
            </a:r>
          </a:p>
        </p:txBody>
      </p:sp>
      <p:sp>
        <p:nvSpPr>
          <p:cNvPr id="28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8" action="ppaction://hlinksldjump"/>
              </a:rPr>
              <a:t>Next slide</a:t>
            </a:r>
          </a:p>
        </p:txBody>
      </p:sp>
      <p:sp>
        <p:nvSpPr>
          <p:cNvPr id="29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8 / 64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4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10089604" y="711200"/>
            <a:ext cx="689775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10089604" y="711200"/>
            <a:ext cx="689775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Recall</a:t>
            </a:r>
          </a:p>
        </p:txBody>
      </p:sp>
      <p:sp>
        <p:nvSpPr>
          <p:cNvPr id="8" name="panel"/>
          <p:cNvSpPr/>
          <p:nvPr/>
        </p:nvSpPr>
        <p:spPr>
          <a:xfrm>
            <a:off x="8900402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900402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486514" y="711200"/>
            <a:ext cx="1312289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486514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answer-letter"/>
          <p:cNvSpPr txBox="1"/>
          <p:nvPr/>
        </p:nvSpPr>
        <p:spPr>
          <a:xfrm>
            <a:off x="558800" y="1346200"/>
            <a:ext cx="711200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4000" b="1" i="0" dirty="0">
                <a:solidFill>
                  <a:srgbClr val="E0A93F"/>
                </a:solidFill>
                <a:latin typeface="Arial"/>
                <a:cs typeface="Arial"/>
              </a:rPr>
              <a:t>A</a:t>
            </a:r>
          </a:p>
        </p:txBody>
      </p:sp>
      <p:sp>
        <p:nvSpPr>
          <p:cNvPr id="14" name="text"/>
          <p:cNvSpPr txBox="1"/>
          <p:nvPr/>
        </p:nvSpPr>
        <p:spPr>
          <a:xfrm>
            <a:off x="1447800" y="1447800"/>
            <a:ext cx="101854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500" b="0" i="0" dirty="0">
                <a:solidFill>
                  <a:srgbClr val="F3EFDF"/>
                </a:solidFill>
                <a:latin typeface="Arial"/>
                <a:cs typeface="Arial"/>
              </a:rPr>
              <a:t>gφ³ in d = 6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58800" y="2209800"/>
            <a:ext cx="11074400" cy="1816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00" b="1" i="0" dirty="0">
                <a:solidFill>
                  <a:srgbClr val="E0A93F"/>
                </a:solidFill>
                <a:latin typeface="Arial"/>
                <a:cs typeface="Arial"/>
              </a:rPr>
              <a:t>Why the other three are there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2467610"/>
            <a:ext cx="11074400" cy="113919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coupling of φⁿ in d dimensions has mass dimension d − n(d − 2)/2. For φ³ in d = 6 this is 6 − 3 × 2 = 0, so the superficial degree of divergence of a diagram depends only on its external legs and a finite set of counterterms serves at every order: renormalisable (A). B gives 4 − 3 = 1 and C gives 3 − 4 × ½ = 1, positive mass dimensions, so the degree of divergence falls with every extra vertex and only finitely many diagrams diverge at all: super-renormalisable, a stronger property than the one asked for. D gives 4 − 6 = −2, so each vertex raises the degree of divergence by 2, functions with ever more external legs diverge at higher orders, and ever more counterterms are needed: non-renormalisable. φ⁶ is renormalisable in d = 3, where its coupling is dimensionless, as φ⁴ is in d = 4.</a:t>
            </a:r>
          </a:p>
        </p:txBody>
      </p:sp>
      <p:sp>
        <p:nvSpPr>
          <p:cNvPr id="17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18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0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1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1" action="ppaction://hlinksldjump"/>
              </a:rPr>
              <a:t>Previous</a:t>
            </a:r>
          </a:p>
        </p:txBody>
      </p:sp>
      <p:sp>
        <p:nvSpPr>
          <p:cNvPr id="22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2" action="ppaction://hlinksldjump"/>
              </a:rPr>
              <a:t>Lesson menu</a:t>
            </a:r>
          </a:p>
        </p:txBody>
      </p:sp>
      <p:sp>
        <p:nvSpPr>
          <p:cNvPr id="23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3" action="ppaction://hlinksldjump"/>
              </a:rPr>
              <a:t>Next slide</a:t>
            </a:r>
          </a:p>
        </p:txBody>
      </p:sp>
      <p:sp>
        <p:nvSpPr>
          <p:cNvPr id="24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 / 64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5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9971546" y="711200"/>
            <a:ext cx="80783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971546" y="711200"/>
            <a:ext cx="80783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Routine</a:t>
            </a:r>
          </a:p>
        </p:txBody>
      </p:sp>
      <p:sp>
        <p:nvSpPr>
          <p:cNvPr id="8" name="panel"/>
          <p:cNvSpPr/>
          <p:nvPr/>
        </p:nvSpPr>
        <p:spPr>
          <a:xfrm>
            <a:off x="8782345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782345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368456" y="711200"/>
            <a:ext cx="1312289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368456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Topics UQFTI-07.07   ·   U3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858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A spin-zero boson φ of mass 2.40 GeV decays to a fermion–antifermion pair, the fermion being a Dirac particle of mass 0.90 GeV. Compare a scalar coupling gφψ̄ψ with a pseudoscalar coupling igφψ̄γ⁵ψ of the same real strength g. In both cases Γ = |p| Σ|M|²/(8πm_φ²), with the sum over final spins and |p| the momentum of either fermion in the rest frame of φ. What is Γ_scalar/Γ_pseudoscalar?</a:t>
            </a:r>
          </a:p>
        </p:txBody>
      </p:sp>
      <p:sp>
        <p:nvSpPr>
          <p:cNvPr id="14" name="choice-letter"/>
          <p:cNvSpPr txBox="1"/>
          <p:nvPr/>
        </p:nvSpPr>
        <p:spPr>
          <a:xfrm>
            <a:off x="558800" y="238252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A</a:t>
            </a:r>
          </a:p>
        </p:txBody>
      </p:sp>
      <p:sp>
        <p:nvSpPr>
          <p:cNvPr id="15" name="choice"/>
          <p:cNvSpPr txBox="1"/>
          <p:nvPr/>
        </p:nvSpPr>
        <p:spPr>
          <a:xfrm>
            <a:off x="939800" y="238252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0.66</a:t>
            </a:r>
          </a:p>
        </p:txBody>
      </p:sp>
      <p:sp>
        <p:nvSpPr>
          <p:cNvPr id="16" name="choice-letter"/>
          <p:cNvSpPr txBox="1"/>
          <p:nvPr/>
        </p:nvSpPr>
        <p:spPr>
          <a:xfrm>
            <a:off x="558800" y="275082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B</a:t>
            </a:r>
          </a:p>
        </p:txBody>
      </p:sp>
      <p:sp>
        <p:nvSpPr>
          <p:cNvPr id="17" name="choice"/>
          <p:cNvSpPr txBox="1"/>
          <p:nvPr/>
        </p:nvSpPr>
        <p:spPr>
          <a:xfrm>
            <a:off x="939800" y="275082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1.00</a:t>
            </a:r>
          </a:p>
        </p:txBody>
      </p:sp>
      <p:sp>
        <p:nvSpPr>
          <p:cNvPr id="18" name="choice-letter"/>
          <p:cNvSpPr txBox="1"/>
          <p:nvPr/>
        </p:nvSpPr>
        <p:spPr>
          <a:xfrm>
            <a:off x="558800" y="311912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C</a:t>
            </a:r>
          </a:p>
        </p:txBody>
      </p:sp>
      <p:sp>
        <p:nvSpPr>
          <p:cNvPr id="19" name="choice"/>
          <p:cNvSpPr txBox="1"/>
          <p:nvPr/>
        </p:nvSpPr>
        <p:spPr>
          <a:xfrm>
            <a:off x="939800" y="311912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2.29</a:t>
            </a:r>
          </a:p>
        </p:txBody>
      </p:sp>
      <p:sp>
        <p:nvSpPr>
          <p:cNvPr id="20" name="choice-letter"/>
          <p:cNvSpPr txBox="1"/>
          <p:nvPr/>
        </p:nvSpPr>
        <p:spPr>
          <a:xfrm>
            <a:off x="558800" y="348742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21" name="choice"/>
          <p:cNvSpPr txBox="1"/>
          <p:nvPr/>
        </p:nvSpPr>
        <p:spPr>
          <a:xfrm>
            <a:off x="939800" y="348742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0.44</a:t>
            </a:r>
          </a:p>
        </p:txBody>
      </p:sp>
      <p:sp>
        <p:nvSpPr>
          <p:cNvPr id="22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3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4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5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6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6" action="ppaction://hlinksldjump"/>
              </a:rPr>
              <a:t>Previous</a:t>
            </a:r>
          </a:p>
        </p:txBody>
      </p:sp>
      <p:sp>
        <p:nvSpPr>
          <p:cNvPr id="27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7" action="ppaction://hlinksldjump"/>
              </a:rPr>
              <a:t>Lesson menu</a:t>
            </a:r>
          </a:p>
        </p:txBody>
      </p:sp>
      <p:sp>
        <p:nvSpPr>
          <p:cNvPr id="28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8" action="ppaction://hlinksldjump"/>
              </a:rPr>
              <a:t>Next slide</a:t>
            </a:r>
          </a:p>
        </p:txBody>
      </p:sp>
      <p:sp>
        <p:nvSpPr>
          <p:cNvPr id="29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10 / 64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5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9971546" y="711200"/>
            <a:ext cx="80783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971546" y="711200"/>
            <a:ext cx="80783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Routine</a:t>
            </a:r>
          </a:p>
        </p:txBody>
      </p:sp>
      <p:sp>
        <p:nvSpPr>
          <p:cNvPr id="8" name="panel"/>
          <p:cNvSpPr/>
          <p:nvPr/>
        </p:nvSpPr>
        <p:spPr>
          <a:xfrm>
            <a:off x="8782345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782345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368456" y="711200"/>
            <a:ext cx="1312289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368456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answer-letter"/>
          <p:cNvSpPr txBox="1"/>
          <p:nvPr/>
        </p:nvSpPr>
        <p:spPr>
          <a:xfrm>
            <a:off x="558800" y="1346200"/>
            <a:ext cx="711200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4000" b="1" i="0" dirty="0">
                <a:solidFill>
                  <a:srgbClr val="E0A93F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14" name="text"/>
          <p:cNvSpPr txBox="1"/>
          <p:nvPr/>
        </p:nvSpPr>
        <p:spPr>
          <a:xfrm>
            <a:off x="1447800" y="1447800"/>
            <a:ext cx="101854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500" b="0" i="0" dirty="0">
                <a:solidFill>
                  <a:srgbClr val="F3EFDF"/>
                </a:solidFill>
                <a:latin typeface="Arial"/>
                <a:cs typeface="Arial"/>
              </a:rPr>
              <a:t>0.44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58800" y="2209800"/>
            <a:ext cx="11074400" cy="1816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00" b="1" i="0" dirty="0">
                <a:solidFill>
                  <a:srgbClr val="E0A93F"/>
                </a:solidFill>
                <a:latin typeface="Arial"/>
                <a:cs typeface="Arial"/>
              </a:rPr>
              <a:t>Why the other three are there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2467610"/>
            <a:ext cx="11074400" cy="132905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With β = √(1 − 4m²/m_φ²) = √(1 − 3.24/5.76) = 0.661, the traces give Σ|M|² = g²Tr[(p̸₁ + m)(p̸₂ − m)] = 4g²(p₁⋅p₂ − m²) = 2g²m_φ²β² for the scalar coupling and g²Tr[(p̸₁ + m)(p̸₂ + m)] = 4g²(p₁⋅p₂ + m²) = 2g²m_φ² for the pseudoscalar, the γ⁵ on each side of p̸₂ − m turning it into −p̸₂ − m. The phase space is the same, so the ratio is β² = 0.4375 ≈ 0.44 (D): the scalar rate goes as β³ and the pseudoscalar rate as β. A fermion pair has parity (−1)^(L+1), so a 0⁺ boson must produce it in a p wave, suppressed near threshold, and a 0⁻ boson in an s wave. A stops at one power of β, as though the p-wave suppression entered the rate linearly rather than through the square of an amplitude proportional to β. B supposes that γ⁵ changes only a phase of the amplitude; it changes the relative sign of p̸₂ and m inside the trace, which is the difference between p₁⋅p₂ − m² and p₁⋅p₂ + m². C gives the pseudoscalar the p wave and the scalar the s wave, the parity assignment reversed.</a:t>
            </a:r>
          </a:p>
        </p:txBody>
      </p:sp>
      <p:sp>
        <p:nvSpPr>
          <p:cNvPr id="17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18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0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1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1" action="ppaction://hlinksldjump"/>
              </a:rPr>
              <a:t>Previous</a:t>
            </a:r>
          </a:p>
        </p:txBody>
      </p:sp>
      <p:sp>
        <p:nvSpPr>
          <p:cNvPr id="22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2" action="ppaction://hlinksldjump"/>
              </a:rPr>
              <a:t>Lesson menu</a:t>
            </a:r>
          </a:p>
        </p:txBody>
      </p:sp>
      <p:sp>
        <p:nvSpPr>
          <p:cNvPr id="23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3" action="ppaction://hlinksldjump"/>
              </a:rPr>
              <a:t>Next slide</a:t>
            </a:r>
          </a:p>
        </p:txBody>
      </p:sp>
      <p:sp>
        <p:nvSpPr>
          <p:cNvPr id="24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11 / 64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6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9971546" y="711200"/>
            <a:ext cx="80783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971546" y="711200"/>
            <a:ext cx="80783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Routine</a:t>
            </a:r>
          </a:p>
        </p:txBody>
      </p:sp>
      <p:sp>
        <p:nvSpPr>
          <p:cNvPr id="8" name="panel"/>
          <p:cNvSpPr/>
          <p:nvPr/>
        </p:nvSpPr>
        <p:spPr>
          <a:xfrm>
            <a:off x="8782345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782345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368456" y="711200"/>
            <a:ext cx="1312289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368456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Topics UQFTI-08.04, UQFTI-08.06   ·   U1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4292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In a general covariant gauge the photon propagator is −i[g_μν − (1 − ξ)k_μk_ν/k²]/(k² + iε). In the tree amplitude for e⁻(p₁)e⁺(p₂) → μ⁻(p₃)μ⁺(p₄), the virtual photon carries k = p₁ + p₂ = p₃ + p₄, with k² = s. Why does the amplitude not depend on ξ?</a:t>
            </a:r>
          </a:p>
        </p:txBody>
      </p:sp>
      <p:sp>
        <p:nvSpPr>
          <p:cNvPr id="14" name="choice-letter"/>
          <p:cNvSpPr txBox="1"/>
          <p:nvPr/>
        </p:nvSpPr>
        <p:spPr>
          <a:xfrm>
            <a:off x="558800" y="195326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A</a:t>
            </a:r>
          </a:p>
        </p:txBody>
      </p:sp>
      <p:sp>
        <p:nvSpPr>
          <p:cNvPr id="15" name="choice"/>
          <p:cNvSpPr txBox="1"/>
          <p:nvPr/>
        </p:nvSpPr>
        <p:spPr>
          <a:xfrm>
            <a:off x="939800" y="195326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Because the photon is massless, k² = 0, so the k_μk_ν term is multiplied by zero.</a:t>
            </a:r>
          </a:p>
        </p:txBody>
      </p:sp>
      <p:sp>
        <p:nvSpPr>
          <p:cNvPr id="16" name="choice-letter"/>
          <p:cNvSpPr txBox="1"/>
          <p:nvPr/>
        </p:nvSpPr>
        <p:spPr>
          <a:xfrm>
            <a:off x="558800" y="2321560"/>
            <a:ext cx="3810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B</a:t>
            </a:r>
          </a:p>
        </p:txBody>
      </p:sp>
      <p:sp>
        <p:nvSpPr>
          <p:cNvPr id="17" name="choice"/>
          <p:cNvSpPr txBox="1"/>
          <p:nvPr/>
        </p:nvSpPr>
        <p:spPr>
          <a:xfrm>
            <a:off x="939800" y="2321560"/>
            <a:ext cx="105664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Because k_μ contracted into the electron current gives v̄(p₂)(p̸₁ + p̸₂)u(p₁) = (m_e − m_e)v̄(p₂)u(p₁) = 0 by the Dirac equation, and likewise on the muon line, so the k_μk_ν term vanishes for any ξ.</a:t>
            </a:r>
          </a:p>
        </p:txBody>
      </p:sp>
      <p:sp>
        <p:nvSpPr>
          <p:cNvPr id="18" name="choice-letter"/>
          <p:cNvSpPr txBox="1"/>
          <p:nvPr/>
        </p:nvSpPr>
        <p:spPr>
          <a:xfrm>
            <a:off x="558800" y="284861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C</a:t>
            </a:r>
          </a:p>
        </p:txBody>
      </p:sp>
      <p:sp>
        <p:nvSpPr>
          <p:cNvPr id="19" name="choice"/>
          <p:cNvSpPr txBox="1"/>
          <p:nvPr/>
        </p:nvSpPr>
        <p:spPr>
          <a:xfrm>
            <a:off x="939800" y="284861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Because one may choose ξ = 1, and a choice of gauge cannot change a physical amplitude.</a:t>
            </a:r>
          </a:p>
        </p:txBody>
      </p:sp>
      <p:sp>
        <p:nvSpPr>
          <p:cNvPr id="20" name="choice-letter"/>
          <p:cNvSpPr txBox="1"/>
          <p:nvPr/>
        </p:nvSpPr>
        <p:spPr>
          <a:xfrm>
            <a:off x="558800" y="321691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21" name="choice"/>
          <p:cNvSpPr txBox="1"/>
          <p:nvPr/>
        </p:nvSpPr>
        <p:spPr>
          <a:xfrm>
            <a:off x="939800" y="321691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Because the k_μk_ν term is suppressed by m_e²/s, and vanishes once the electron mass is neglected.</a:t>
            </a:r>
          </a:p>
        </p:txBody>
      </p:sp>
      <p:sp>
        <p:nvSpPr>
          <p:cNvPr id="22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3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4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5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6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6" action="ppaction://hlinksldjump"/>
              </a:rPr>
              <a:t>Previous</a:t>
            </a:r>
          </a:p>
        </p:txBody>
      </p:sp>
      <p:sp>
        <p:nvSpPr>
          <p:cNvPr id="27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7" action="ppaction://hlinksldjump"/>
              </a:rPr>
              <a:t>Lesson menu</a:t>
            </a:r>
          </a:p>
        </p:txBody>
      </p:sp>
      <p:sp>
        <p:nvSpPr>
          <p:cNvPr id="28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8" action="ppaction://hlinksldjump"/>
              </a:rPr>
              <a:t>Next slide</a:t>
            </a:r>
          </a:p>
        </p:txBody>
      </p:sp>
      <p:sp>
        <p:nvSpPr>
          <p:cNvPr id="29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12 / 64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6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9971546" y="711200"/>
            <a:ext cx="80783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971546" y="711200"/>
            <a:ext cx="80783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Routine</a:t>
            </a:r>
          </a:p>
        </p:txBody>
      </p:sp>
      <p:sp>
        <p:nvSpPr>
          <p:cNvPr id="8" name="panel"/>
          <p:cNvSpPr/>
          <p:nvPr/>
        </p:nvSpPr>
        <p:spPr>
          <a:xfrm>
            <a:off x="8782345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782345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368456" y="711200"/>
            <a:ext cx="1312289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368456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answer-letter"/>
          <p:cNvSpPr txBox="1"/>
          <p:nvPr/>
        </p:nvSpPr>
        <p:spPr>
          <a:xfrm>
            <a:off x="558800" y="1346200"/>
            <a:ext cx="711200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4000" b="1" i="0" dirty="0">
                <a:solidFill>
                  <a:srgbClr val="E0A93F"/>
                </a:solidFill>
                <a:latin typeface="Arial"/>
                <a:cs typeface="Arial"/>
              </a:rPr>
              <a:t>B</a:t>
            </a:r>
          </a:p>
        </p:txBody>
      </p:sp>
      <p:sp>
        <p:nvSpPr>
          <p:cNvPr id="14" name="text"/>
          <p:cNvSpPr txBox="1"/>
          <p:nvPr/>
        </p:nvSpPr>
        <p:spPr>
          <a:xfrm>
            <a:off x="1447800" y="1447800"/>
            <a:ext cx="10185400" cy="495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500" b="0" i="0" dirty="0">
                <a:solidFill>
                  <a:srgbClr val="F3EFDF"/>
                </a:solidFill>
                <a:latin typeface="Arial"/>
                <a:cs typeface="Arial"/>
              </a:rPr>
              <a:t>Because k_μ contracted into the electron current gives v̄(p₂)(p̸₁ + p̸₂)u(p₁) = (m_e − m_e)v̄(p₂)u(p₁) = 0 by the Dirac equation, and likewise on the muon line, so the k_μk_ν term vanishes for any ξ.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58800" y="2209800"/>
            <a:ext cx="11074400" cy="1816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00" b="1" i="0" dirty="0">
                <a:solidFill>
                  <a:srgbClr val="E0A93F"/>
                </a:solidFill>
                <a:latin typeface="Arial"/>
                <a:cs typeface="Arial"/>
              </a:rPr>
              <a:t>Why the other three are there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2467610"/>
            <a:ext cx="11074400" cy="113919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B is correct. Between on-shell spinors p̸₁u(p₁) = m_e u(p₁) and v̄(p₂)p̸₂ = −m_e v̄(p₂), so k_μ v̄(p₂)γ^μu(p₁) = 0 exactly, with the masses kept; on the muon line ū(p₃)(p̸₃ + p̸₄)v(p₄) = (m_μ − m_μ)ū(p₃)v(p₄) = 0 likewise. Each current is conserved, and any term proportional to k_μ or k_ν drops out whatever ξ multiplies it. A confuses the internal photon with an external one: here k² = s, far from zero, and it is the conservation of the currents, not the mass shell, that removes the term. C argues in a circle: that no physical amplitude depends on ξ is what has to be shown, and it is current conservation that shows it, here at tree level and, through the Ward–Takahashi identity, to all orders. D gets the mechanism wrong: the term is not suppressed by m_e²/s but vanishes exactly for any masses, because each current is conserved on its own, so nothing has to be neglected.</a:t>
            </a:r>
          </a:p>
        </p:txBody>
      </p:sp>
      <p:sp>
        <p:nvSpPr>
          <p:cNvPr id="17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18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0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1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1" action="ppaction://hlinksldjump"/>
              </a:rPr>
              <a:t>Previous</a:t>
            </a:r>
          </a:p>
        </p:txBody>
      </p:sp>
      <p:sp>
        <p:nvSpPr>
          <p:cNvPr id="22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2" action="ppaction://hlinksldjump"/>
              </a:rPr>
              <a:t>Lesson menu</a:t>
            </a:r>
          </a:p>
        </p:txBody>
      </p:sp>
      <p:sp>
        <p:nvSpPr>
          <p:cNvPr id="23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3" action="ppaction://hlinksldjump"/>
              </a:rPr>
              <a:t>Next slide</a:t>
            </a:r>
          </a:p>
        </p:txBody>
      </p:sp>
      <p:sp>
        <p:nvSpPr>
          <p:cNvPr id="24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13 / 64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7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9971546" y="711200"/>
            <a:ext cx="80783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971546" y="711200"/>
            <a:ext cx="80783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Routine</a:t>
            </a:r>
          </a:p>
        </p:txBody>
      </p:sp>
      <p:sp>
        <p:nvSpPr>
          <p:cNvPr id="8" name="panel"/>
          <p:cNvSpPr/>
          <p:nvPr/>
        </p:nvSpPr>
        <p:spPr>
          <a:xfrm>
            <a:off x="8782345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782345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368456" y="711200"/>
            <a:ext cx="1312289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368456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Topics UQFTI-09.07   ·   U1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64389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At √s ≫ m_μ the reaction e⁺e⁻ → μ⁺μ⁻ by one-photon exchange proceeds through four helicity combinations, because the vector coupling joins a right-handed fermion only to a left-handed antifermion, and vice versa. The e⁻ moves along +z, and θ is the angle between the outgoing μ⁻ and the incoming e⁻. How does the amplitude for e⁻_R e⁺_L → μ⁻_L μ⁺_R depend on θ, and why?</a:t>
            </a:r>
          </a:p>
        </p:txBody>
      </p:sp>
      <p:sp>
        <p:nvSpPr>
          <p:cNvPr id="14" name="choice-letter"/>
          <p:cNvSpPr txBox="1"/>
          <p:nvPr/>
        </p:nvSpPr>
        <p:spPr>
          <a:xfrm>
            <a:off x="558800" y="2167890"/>
            <a:ext cx="3810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A</a:t>
            </a:r>
          </a:p>
        </p:txBody>
      </p:sp>
      <p:sp>
        <p:nvSpPr>
          <p:cNvPr id="15" name="choice"/>
          <p:cNvSpPr txBox="1"/>
          <p:nvPr/>
        </p:nvSpPr>
        <p:spPr>
          <a:xfrm>
            <a:off x="939800" y="2167890"/>
            <a:ext cx="105664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As (1 − cos θ): the initial pair has angular momentum +1 along the beam and the final pair −1 along the μ⁻ direction, so the amplitude is proportional to the rotation matrix element d¹₁,₋₁(θ), which vanishes in the forward direction.</a:t>
            </a:r>
          </a:p>
        </p:txBody>
      </p:sp>
      <p:sp>
        <p:nvSpPr>
          <p:cNvPr id="16" name="choice-letter"/>
          <p:cNvSpPr txBox="1"/>
          <p:nvPr/>
        </p:nvSpPr>
        <p:spPr>
          <a:xfrm>
            <a:off x="558800" y="269494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B</a:t>
            </a:r>
          </a:p>
        </p:txBody>
      </p:sp>
      <p:sp>
        <p:nvSpPr>
          <p:cNvPr id="17" name="choice"/>
          <p:cNvSpPr txBox="1"/>
          <p:nvPr/>
        </p:nvSpPr>
        <p:spPr>
          <a:xfrm>
            <a:off x="939800" y="269494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As (1 + cos θ): helicity is conserved at each vertex, so the μ⁻ prefers to follow the e⁻.</a:t>
            </a:r>
          </a:p>
        </p:txBody>
      </p:sp>
      <p:sp>
        <p:nvSpPr>
          <p:cNvPr id="18" name="choice-letter"/>
          <p:cNvSpPr txBox="1"/>
          <p:nvPr/>
        </p:nvSpPr>
        <p:spPr>
          <a:xfrm>
            <a:off x="558800" y="3063240"/>
            <a:ext cx="3810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C</a:t>
            </a:r>
          </a:p>
        </p:txBody>
      </p:sp>
      <p:sp>
        <p:nvSpPr>
          <p:cNvPr id="19" name="choice"/>
          <p:cNvSpPr txBox="1"/>
          <p:nvPr/>
        </p:nvSpPr>
        <p:spPr>
          <a:xfrm>
            <a:off x="939800" y="3063240"/>
            <a:ext cx="105664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It vanishes at every angle: helicity is conserved along a fermion line, so a right-handed electron cannot produce a left-handed muon.</a:t>
            </a:r>
          </a:p>
        </p:txBody>
      </p:sp>
      <p:sp>
        <p:nvSpPr>
          <p:cNvPr id="20" name="choice-letter"/>
          <p:cNvSpPr txBox="1"/>
          <p:nvPr/>
        </p:nvSpPr>
        <p:spPr>
          <a:xfrm>
            <a:off x="558800" y="3590290"/>
            <a:ext cx="3810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21" name="choice"/>
          <p:cNvSpPr txBox="1"/>
          <p:nvPr/>
        </p:nvSpPr>
        <p:spPr>
          <a:xfrm>
            <a:off x="939800" y="3590290"/>
            <a:ext cx="105664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As sin θ: the virtual photon carries one unit of angular momentum, so every helicity amplitude has the angular dependence of a dipole.</a:t>
            </a:r>
          </a:p>
        </p:txBody>
      </p:sp>
      <p:sp>
        <p:nvSpPr>
          <p:cNvPr id="22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3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4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5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6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6" action="ppaction://hlinksldjump"/>
              </a:rPr>
              <a:t>Previous</a:t>
            </a:r>
          </a:p>
        </p:txBody>
      </p:sp>
      <p:sp>
        <p:nvSpPr>
          <p:cNvPr id="27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7" action="ppaction://hlinksldjump"/>
              </a:rPr>
              <a:t>Lesson menu</a:t>
            </a:r>
          </a:p>
        </p:txBody>
      </p:sp>
      <p:sp>
        <p:nvSpPr>
          <p:cNvPr id="28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8" action="ppaction://hlinksldjump"/>
              </a:rPr>
              <a:t>Next slide</a:t>
            </a:r>
          </a:p>
        </p:txBody>
      </p:sp>
      <p:sp>
        <p:nvSpPr>
          <p:cNvPr id="29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14 / 64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7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9971546" y="711200"/>
            <a:ext cx="80783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971546" y="711200"/>
            <a:ext cx="80783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Routine</a:t>
            </a:r>
          </a:p>
        </p:txBody>
      </p:sp>
      <p:sp>
        <p:nvSpPr>
          <p:cNvPr id="8" name="panel"/>
          <p:cNvSpPr/>
          <p:nvPr/>
        </p:nvSpPr>
        <p:spPr>
          <a:xfrm>
            <a:off x="8782345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782345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368456" y="711200"/>
            <a:ext cx="1312289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368456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answer-letter"/>
          <p:cNvSpPr txBox="1"/>
          <p:nvPr/>
        </p:nvSpPr>
        <p:spPr>
          <a:xfrm>
            <a:off x="558800" y="1346200"/>
            <a:ext cx="711200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4000" b="1" i="0" dirty="0">
                <a:solidFill>
                  <a:srgbClr val="E0A93F"/>
                </a:solidFill>
                <a:latin typeface="Arial"/>
                <a:cs typeface="Arial"/>
              </a:rPr>
              <a:t>A</a:t>
            </a:r>
          </a:p>
        </p:txBody>
      </p:sp>
      <p:sp>
        <p:nvSpPr>
          <p:cNvPr id="14" name="text"/>
          <p:cNvSpPr txBox="1"/>
          <p:nvPr/>
        </p:nvSpPr>
        <p:spPr>
          <a:xfrm>
            <a:off x="1447800" y="1447800"/>
            <a:ext cx="10185400" cy="7429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500" b="0" i="0" dirty="0">
                <a:solidFill>
                  <a:srgbClr val="F3EFDF"/>
                </a:solidFill>
                <a:latin typeface="Arial"/>
                <a:cs typeface="Arial"/>
              </a:rPr>
              <a:t>As (1 − cos θ): the initial pair has angular momentum +1 along the beam and the final pair −1 along the μ⁻ direction, so the amplitude is proportional to the rotation matrix element d¹₁,₋₁(θ), which vanishes in the forward direction.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58800" y="2393950"/>
            <a:ext cx="11074400" cy="1816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00" b="1" i="0" dirty="0">
                <a:solidFill>
                  <a:srgbClr val="E0A93F"/>
                </a:solidFill>
                <a:latin typeface="Arial"/>
                <a:cs typeface="Arial"/>
              </a:rPr>
              <a:t>Why the other three are there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2651760"/>
            <a:ext cx="11074400" cy="1518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A is correct. With the e⁻ right-handed along +z and the e⁺ left-handed along −z, both spins point along +z, so J_z = +1. The μ⁻ is left-handed along its direction n̂ and the μ⁺ right-handed along −n̂, so both spins point along −n̂, a projection −1 on n̂. The amplitude is therefore proportional to d¹₁,₋₁(θ) = (1 − cos θ)/2, which vanishes at θ = 0, where a projection +1 cannot become −1 along the same axis, and is largest backwards. Squaring and summing the four combinations gives 2[(1 + cos θ)² + (1 − cos θ)²] ∝ 1 + cos²θ. B gives the dependence of e⁻_R e⁺_L → μ⁻_R μ⁺_L, in which the final spins also point along +n̂; it credits the vertices with a correlation that comes from angular momentum. C misplaces the chirality rule: it holds along each fermion line, so it fixes the e⁺ helicity once the e⁻'s is chosen, but the muons are on a different line, and the photon couples to μ⁻_L μ⁺_R as readily as to μ⁻_R μ⁺_L. D forgets that the initial and final pairs have definite projections ±1 along their own axes, so the amplitudes are d¹ functions with m = ±1, (1 ± cos θ)/2; a sin θ dependence would need a projection 0, which helicity conservation at high energy forbids.</a:t>
            </a:r>
          </a:p>
        </p:txBody>
      </p:sp>
      <p:sp>
        <p:nvSpPr>
          <p:cNvPr id="17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18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0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1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1" action="ppaction://hlinksldjump"/>
              </a:rPr>
              <a:t>Previous</a:t>
            </a:r>
          </a:p>
        </p:txBody>
      </p:sp>
      <p:sp>
        <p:nvSpPr>
          <p:cNvPr id="22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2" action="ppaction://hlinksldjump"/>
              </a:rPr>
              <a:t>Lesson menu</a:t>
            </a:r>
          </a:p>
        </p:txBody>
      </p:sp>
      <p:sp>
        <p:nvSpPr>
          <p:cNvPr id="23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3" action="ppaction://hlinksldjump"/>
              </a:rPr>
              <a:t>Next slide</a:t>
            </a:r>
          </a:p>
        </p:txBody>
      </p:sp>
      <p:sp>
        <p:nvSpPr>
          <p:cNvPr id="24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15 / 64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8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9725003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725003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535801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535801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121913" y="711200"/>
            <a:ext cx="1312289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121913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Topics UQFTI-11.08, UQFTI-11.09   ·   U1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64389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A positronium level with orbital angular momentum L and total spin S has charge-conjugation parity C = (−1)^(L+S), and a state of n photons has C = (−1)^n. Landau and Yang's theorem, quoted, forbids a state of total angular momentum J = 1 from decaying into two photons. Which level can annihilate directly into two photons?</a:t>
            </a:r>
          </a:p>
        </p:txBody>
      </p:sp>
      <p:sp>
        <p:nvSpPr>
          <p:cNvPr id="14" name="choice-letter"/>
          <p:cNvSpPr txBox="1"/>
          <p:nvPr/>
        </p:nvSpPr>
        <p:spPr>
          <a:xfrm>
            <a:off x="558800" y="216789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A</a:t>
            </a:r>
          </a:p>
        </p:txBody>
      </p:sp>
      <p:sp>
        <p:nvSpPr>
          <p:cNvPr id="15" name="choice"/>
          <p:cNvSpPr txBox="1"/>
          <p:nvPr/>
        </p:nvSpPr>
        <p:spPr>
          <a:xfrm>
            <a:off x="939800" y="216789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1³S₁</a:t>
            </a:r>
          </a:p>
        </p:txBody>
      </p:sp>
      <p:sp>
        <p:nvSpPr>
          <p:cNvPr id="16" name="choice-letter"/>
          <p:cNvSpPr txBox="1"/>
          <p:nvPr/>
        </p:nvSpPr>
        <p:spPr>
          <a:xfrm>
            <a:off x="558800" y="253619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B</a:t>
            </a:r>
          </a:p>
        </p:txBody>
      </p:sp>
      <p:sp>
        <p:nvSpPr>
          <p:cNvPr id="17" name="choice"/>
          <p:cNvSpPr txBox="1"/>
          <p:nvPr/>
        </p:nvSpPr>
        <p:spPr>
          <a:xfrm>
            <a:off x="939800" y="253619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2¹P₁</a:t>
            </a:r>
          </a:p>
        </p:txBody>
      </p:sp>
      <p:sp>
        <p:nvSpPr>
          <p:cNvPr id="18" name="choice-letter"/>
          <p:cNvSpPr txBox="1"/>
          <p:nvPr/>
        </p:nvSpPr>
        <p:spPr>
          <a:xfrm>
            <a:off x="558800" y="290449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C</a:t>
            </a:r>
          </a:p>
        </p:txBody>
      </p:sp>
      <p:sp>
        <p:nvSpPr>
          <p:cNvPr id="19" name="choice"/>
          <p:cNvSpPr txBox="1"/>
          <p:nvPr/>
        </p:nvSpPr>
        <p:spPr>
          <a:xfrm>
            <a:off x="939800" y="290449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2³P₁</a:t>
            </a:r>
          </a:p>
        </p:txBody>
      </p:sp>
      <p:sp>
        <p:nvSpPr>
          <p:cNvPr id="20" name="choice-letter"/>
          <p:cNvSpPr txBox="1"/>
          <p:nvPr/>
        </p:nvSpPr>
        <p:spPr>
          <a:xfrm>
            <a:off x="558800" y="327279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21" name="choice"/>
          <p:cNvSpPr txBox="1"/>
          <p:nvPr/>
        </p:nvSpPr>
        <p:spPr>
          <a:xfrm>
            <a:off x="939800" y="327279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2³P₂</a:t>
            </a:r>
          </a:p>
        </p:txBody>
      </p:sp>
      <p:sp>
        <p:nvSpPr>
          <p:cNvPr id="22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3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4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5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6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6" action="ppaction://hlinksldjump"/>
              </a:rPr>
              <a:t>Previous</a:t>
            </a:r>
          </a:p>
        </p:txBody>
      </p:sp>
      <p:sp>
        <p:nvSpPr>
          <p:cNvPr id="27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7" action="ppaction://hlinksldjump"/>
              </a:rPr>
              <a:t>Lesson menu</a:t>
            </a:r>
          </a:p>
        </p:txBody>
      </p:sp>
      <p:sp>
        <p:nvSpPr>
          <p:cNvPr id="28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8" action="ppaction://hlinksldjump"/>
              </a:rPr>
              <a:t>Next slide</a:t>
            </a:r>
          </a:p>
        </p:txBody>
      </p:sp>
      <p:sp>
        <p:nvSpPr>
          <p:cNvPr id="29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16 / 64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8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9725003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725003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535801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535801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121913" y="711200"/>
            <a:ext cx="1312289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121913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answer-letter"/>
          <p:cNvSpPr txBox="1"/>
          <p:nvPr/>
        </p:nvSpPr>
        <p:spPr>
          <a:xfrm>
            <a:off x="558800" y="1346200"/>
            <a:ext cx="711200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4000" b="1" i="0" dirty="0">
                <a:solidFill>
                  <a:srgbClr val="E0A93F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14" name="text"/>
          <p:cNvSpPr txBox="1"/>
          <p:nvPr/>
        </p:nvSpPr>
        <p:spPr>
          <a:xfrm>
            <a:off x="1447800" y="1447800"/>
            <a:ext cx="101854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500" b="0" i="0" dirty="0">
                <a:solidFill>
                  <a:srgbClr val="F3EFDF"/>
                </a:solidFill>
                <a:latin typeface="Arial"/>
                <a:cs typeface="Arial"/>
              </a:rPr>
              <a:t>2³P₂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58800" y="2209800"/>
            <a:ext cx="11074400" cy="1816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00" b="1" i="0" dirty="0">
                <a:solidFill>
                  <a:srgbClr val="E0A93F"/>
                </a:solidFill>
                <a:latin typeface="Arial"/>
                <a:cs typeface="Arial"/>
              </a:rPr>
              <a:t>Why the other three are there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2467610"/>
            <a:ext cx="11074400" cy="132905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Two photons have C = +1, so the level needs L + S even and, by Landau and Yang, J ≠ 1. 2³P₂ has L = 1, S = 1, C = +1 and J = 2, so J^PC = 2⁺⁺ and two-photon annihilation is allowed (D), though in practice this level decays radiatively to lower levels far faster than it annihilates, because annihilation needs the pair at contact, where a P-wave function vanishes. A is ortho-positronium, C = (−1)^(0+1) = −1, which needs an odd number of photons and decays into three; that is why its lifetime, 142 ns, is about a thousand times longer than para-positronium's 125 ps. B has C = (−1)^(1+0) = −1, like ortho-positronium, although S = 0: the orbital angular momentum contributes its own sign. C has C = +1 and passes the charge-conjugation test, but J = 1, and Landau and Yang's theorem, which follows from Bose symmetry and rotational invariance for two real photons, forbids it.</a:t>
            </a:r>
          </a:p>
        </p:txBody>
      </p:sp>
      <p:sp>
        <p:nvSpPr>
          <p:cNvPr id="17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18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0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1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1" action="ppaction://hlinksldjump"/>
              </a:rPr>
              <a:t>Previous</a:t>
            </a:r>
          </a:p>
        </p:txBody>
      </p:sp>
      <p:sp>
        <p:nvSpPr>
          <p:cNvPr id="22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2" action="ppaction://hlinksldjump"/>
              </a:rPr>
              <a:t>Lesson menu</a:t>
            </a:r>
          </a:p>
        </p:txBody>
      </p:sp>
      <p:sp>
        <p:nvSpPr>
          <p:cNvPr id="23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3" action="ppaction://hlinksldjump"/>
              </a:rPr>
              <a:t>Next slide</a:t>
            </a:r>
          </a:p>
        </p:txBody>
      </p:sp>
      <p:sp>
        <p:nvSpPr>
          <p:cNvPr id="24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17 / 64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9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10089604" y="711200"/>
            <a:ext cx="689775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10089604" y="711200"/>
            <a:ext cx="689775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Recall</a:t>
            </a:r>
          </a:p>
        </p:txBody>
      </p:sp>
      <p:sp>
        <p:nvSpPr>
          <p:cNvPr id="8" name="panel"/>
          <p:cNvSpPr/>
          <p:nvPr/>
        </p:nvSpPr>
        <p:spPr>
          <a:xfrm>
            <a:off x="8900402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900402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486514" y="711200"/>
            <a:ext cx="1312289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486514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Topics UQFTI-12.06, UQFTI-12.07   ·   U1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858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In renormalised QED with on-shell conditions the physical charge is e = Z₂Z₃^(1/2)e₀/Z₁, where Z₁ renormalises the vertex, Z₂ the charged field and Z₃ the photon field. A proton's coupling to the photon is dressed by strong interactions that the electron's is not, yet the hydrogen atom is neutral to better than one part in 10²⁰. Why are the renormalised charges of the electron and the proton exactly opposite, given opposite bare charges?</a:t>
            </a:r>
          </a:p>
        </p:txBody>
      </p:sp>
      <p:sp>
        <p:nvSpPr>
          <p:cNvPr id="14" name="choice-letter"/>
          <p:cNvSpPr txBox="1"/>
          <p:nvPr/>
        </p:nvSpPr>
        <p:spPr>
          <a:xfrm>
            <a:off x="558800" y="2382520"/>
            <a:ext cx="3810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A</a:t>
            </a:r>
          </a:p>
        </p:txBody>
      </p:sp>
      <p:sp>
        <p:nvSpPr>
          <p:cNvPr id="15" name="choice"/>
          <p:cNvSpPr txBox="1"/>
          <p:nvPr/>
        </p:nvSpPr>
        <p:spPr>
          <a:xfrm>
            <a:off x="939800" y="2382520"/>
            <a:ext cx="105664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The Ward–Takahashi identity gives Z₁ = Z₂ for every charged field, whatever its other interactions, so e = Z₃^(1/2)e₀, and Z₃ comes from the photon's own self-energy, which is common to every particle the photon meets.</a:t>
            </a:r>
          </a:p>
        </p:txBody>
      </p:sp>
      <p:sp>
        <p:nvSpPr>
          <p:cNvPr id="16" name="choice-letter"/>
          <p:cNvSpPr txBox="1"/>
          <p:nvPr/>
        </p:nvSpPr>
        <p:spPr>
          <a:xfrm>
            <a:off x="558800" y="290957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B</a:t>
            </a:r>
          </a:p>
        </p:txBody>
      </p:sp>
      <p:sp>
        <p:nvSpPr>
          <p:cNvPr id="17" name="choice"/>
          <p:cNvSpPr txBox="1"/>
          <p:nvPr/>
        </p:nvSpPr>
        <p:spPr>
          <a:xfrm>
            <a:off x="939800" y="290957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Strong interactions conserve charge, so they leave the proton's vertex unrenormalised.</a:t>
            </a:r>
          </a:p>
        </p:txBody>
      </p:sp>
      <p:sp>
        <p:nvSpPr>
          <p:cNvPr id="18" name="choice-letter"/>
          <p:cNvSpPr txBox="1"/>
          <p:nvPr/>
        </p:nvSpPr>
        <p:spPr>
          <a:xfrm>
            <a:off x="558800" y="327787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C</a:t>
            </a:r>
          </a:p>
        </p:txBody>
      </p:sp>
      <p:sp>
        <p:nvSpPr>
          <p:cNvPr id="19" name="choice"/>
          <p:cNvSpPr txBox="1"/>
          <p:nvPr/>
        </p:nvSpPr>
        <p:spPr>
          <a:xfrm>
            <a:off x="939800" y="327787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The electron and the proton both have spin ½, so their vertex corrections are equal.</a:t>
            </a:r>
          </a:p>
        </p:txBody>
      </p:sp>
      <p:sp>
        <p:nvSpPr>
          <p:cNvPr id="20" name="choice-letter"/>
          <p:cNvSpPr txBox="1"/>
          <p:nvPr/>
        </p:nvSpPr>
        <p:spPr>
          <a:xfrm>
            <a:off x="558800" y="3646170"/>
            <a:ext cx="3810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21" name="choice"/>
          <p:cNvSpPr txBox="1"/>
          <p:nvPr/>
        </p:nvSpPr>
        <p:spPr>
          <a:xfrm>
            <a:off x="939800" y="3646170"/>
            <a:ext cx="105664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The on-shell condition is imposed separately for each particle, so each renormalised charge is set equal to the measured one by definition.</a:t>
            </a:r>
          </a:p>
        </p:txBody>
      </p:sp>
      <p:sp>
        <p:nvSpPr>
          <p:cNvPr id="22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3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4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5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6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6" action="ppaction://hlinksldjump"/>
              </a:rPr>
              <a:t>Previous</a:t>
            </a:r>
          </a:p>
        </p:txBody>
      </p:sp>
      <p:sp>
        <p:nvSpPr>
          <p:cNvPr id="27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7" action="ppaction://hlinksldjump"/>
              </a:rPr>
              <a:t>Lesson menu</a:t>
            </a:r>
          </a:p>
        </p:txBody>
      </p:sp>
      <p:sp>
        <p:nvSpPr>
          <p:cNvPr id="28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8" action="ppaction://hlinksldjump"/>
              </a:rPr>
              <a:t>Next slide</a:t>
            </a:r>
          </a:p>
        </p:txBody>
      </p:sp>
      <p:sp>
        <p:nvSpPr>
          <p:cNvPr id="29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18 / 64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9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10089604" y="711200"/>
            <a:ext cx="689775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10089604" y="711200"/>
            <a:ext cx="689775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Recall</a:t>
            </a:r>
          </a:p>
        </p:txBody>
      </p:sp>
      <p:sp>
        <p:nvSpPr>
          <p:cNvPr id="8" name="panel"/>
          <p:cNvSpPr/>
          <p:nvPr/>
        </p:nvSpPr>
        <p:spPr>
          <a:xfrm>
            <a:off x="8900402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900402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486514" y="711200"/>
            <a:ext cx="1312289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486514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answer-letter"/>
          <p:cNvSpPr txBox="1"/>
          <p:nvPr/>
        </p:nvSpPr>
        <p:spPr>
          <a:xfrm>
            <a:off x="558800" y="1346200"/>
            <a:ext cx="711200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4000" b="1" i="0" dirty="0">
                <a:solidFill>
                  <a:srgbClr val="E0A93F"/>
                </a:solidFill>
                <a:latin typeface="Arial"/>
                <a:cs typeface="Arial"/>
              </a:rPr>
              <a:t>A</a:t>
            </a:r>
          </a:p>
        </p:txBody>
      </p:sp>
      <p:sp>
        <p:nvSpPr>
          <p:cNvPr id="14" name="text"/>
          <p:cNvSpPr txBox="1"/>
          <p:nvPr/>
        </p:nvSpPr>
        <p:spPr>
          <a:xfrm>
            <a:off x="1447800" y="1447800"/>
            <a:ext cx="10185400" cy="7429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500" b="0" i="0" dirty="0">
                <a:solidFill>
                  <a:srgbClr val="F3EFDF"/>
                </a:solidFill>
                <a:latin typeface="Arial"/>
                <a:cs typeface="Arial"/>
              </a:rPr>
              <a:t>The Ward–Takahashi identity gives Z₁ = Z₂ for every charged field, whatever its other interactions, so e = Z₃^(1/2)e₀, and Z₃ comes from the photon's own self-energy, which is common to every particle the photon meets.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58800" y="2393950"/>
            <a:ext cx="11074400" cy="1816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00" b="1" i="0" dirty="0">
                <a:solidFill>
                  <a:srgbClr val="E0A93F"/>
                </a:solidFill>
                <a:latin typeface="Arial"/>
                <a:cs typeface="Arial"/>
              </a:rPr>
              <a:t>Why the other three are there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2651760"/>
            <a:ext cx="11074400" cy="132905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A is correct. The identity follows from current conservation alone and forces the vertex and field renormalisations of any charged particle to cancel, so charge renormalisation is carried entirely by Z₃, the vacuum polarisation of the photon, which acts in the same way on every charge. B is wrong in fact: strong interactions dress the proton's vertex heavily, giving it a charge radius near 0.84 fm and an anomalous moment of 1.79 nuclear magnetons; what they cannot change is F₁(0) = 1, and that is the content of Z₁ = Z₂. C confuses the form of the coupling with its size: the electron's anomalous moment is 0.00116 and the proton's 1.79, so the vertex corrections are wildly different, and still the charges agree. D puts the conclusion into the definition: QED has one charge parameter, fixed by Thomson scattering, and that every other particle's charge then comes out as an exact multiple of it is a prediction, not a convention.</a:t>
            </a:r>
          </a:p>
        </p:txBody>
      </p:sp>
      <p:sp>
        <p:nvSpPr>
          <p:cNvPr id="17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18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0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1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1" action="ppaction://hlinksldjump"/>
              </a:rPr>
              <a:t>Previous</a:t>
            </a:r>
          </a:p>
        </p:txBody>
      </p:sp>
      <p:sp>
        <p:nvSpPr>
          <p:cNvPr id="22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2" action="ppaction://hlinksldjump"/>
              </a:rPr>
              <a:t>Lesson menu</a:t>
            </a:r>
          </a:p>
        </p:txBody>
      </p:sp>
      <p:sp>
        <p:nvSpPr>
          <p:cNvPr id="23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3" action="ppaction://hlinksldjump"/>
              </a:rPr>
              <a:t>Next slide</a:t>
            </a:r>
          </a:p>
        </p:txBody>
      </p:sp>
      <p:sp>
        <p:nvSpPr>
          <p:cNvPr id="24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19 / 64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10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9971546" y="711200"/>
            <a:ext cx="80783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971546" y="711200"/>
            <a:ext cx="80783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Routine</a:t>
            </a:r>
          </a:p>
        </p:txBody>
      </p:sp>
      <p:sp>
        <p:nvSpPr>
          <p:cNvPr id="8" name="panel"/>
          <p:cNvSpPr/>
          <p:nvPr/>
        </p:nvSpPr>
        <p:spPr>
          <a:xfrm>
            <a:off x="8782345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782345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368456" y="711200"/>
            <a:ext cx="1312289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368456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Topics UQFTI-13.01, UQFTI-13.02   ·   U1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4292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At one loop the electron loop gives the photon a self-energy iΠ^μν(q). Why is it computed in dimensional regularisation rather than with a sharp cutoff Λ on the Euclidean loop momentum?</a:t>
            </a:r>
          </a:p>
        </p:txBody>
      </p:sp>
      <p:sp>
        <p:nvSpPr>
          <p:cNvPr id="14" name="choice-letter"/>
          <p:cNvSpPr txBox="1"/>
          <p:nvPr/>
        </p:nvSpPr>
        <p:spPr>
          <a:xfrm>
            <a:off x="558800" y="1953260"/>
            <a:ext cx="3810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A</a:t>
            </a:r>
          </a:p>
        </p:txBody>
      </p:sp>
      <p:sp>
        <p:nvSpPr>
          <p:cNvPr id="15" name="choice"/>
          <p:cNvSpPr txBox="1"/>
          <p:nvPr/>
        </p:nvSpPr>
        <p:spPr>
          <a:xfrm>
            <a:off x="939800" y="1953260"/>
            <a:ext cx="10566400" cy="412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The sharp cutoff leaves Π(q²) quadratically divergent, which no counterterm can absorb, whereas dimensional regularisation makes the loop finite.</a:t>
            </a:r>
          </a:p>
        </p:txBody>
      </p:sp>
      <p:sp>
        <p:nvSpPr>
          <p:cNvPr id="16" name="choice-letter"/>
          <p:cNvSpPr txBox="1"/>
          <p:nvPr/>
        </p:nvSpPr>
        <p:spPr>
          <a:xfrm>
            <a:off x="558800" y="2480310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B</a:t>
            </a:r>
          </a:p>
        </p:txBody>
      </p:sp>
      <p:sp>
        <p:nvSpPr>
          <p:cNvPr id="17" name="choice"/>
          <p:cNvSpPr txBox="1"/>
          <p:nvPr/>
        </p:nvSpPr>
        <p:spPr>
          <a:xfrm>
            <a:off x="939800" y="2480310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The electron loop diverges in the infrared at q² = 0, which a cutoff on large momenta cannot regulate.</a:t>
            </a:r>
          </a:p>
        </p:txBody>
      </p:sp>
      <p:sp>
        <p:nvSpPr>
          <p:cNvPr id="18" name="choice-letter"/>
          <p:cNvSpPr txBox="1"/>
          <p:nvPr/>
        </p:nvSpPr>
        <p:spPr>
          <a:xfrm>
            <a:off x="558800" y="2848610"/>
            <a:ext cx="3810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C</a:t>
            </a:r>
          </a:p>
        </p:txBody>
      </p:sp>
      <p:sp>
        <p:nvSpPr>
          <p:cNvPr id="19" name="choice"/>
          <p:cNvSpPr txBox="1"/>
          <p:nvPr/>
        </p:nvSpPr>
        <p:spPr>
          <a:xfrm>
            <a:off x="939800" y="2848610"/>
            <a:ext cx="105664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A sharp cutoff is not invariant under shifts of the loop momentum and breaks gauge invariance: Π^μν acquires a term proportional to g^μνΛ² that is not of the transverse form (q²g^μν − q^μq^ν)Π(q²) and would give the photon a mass, whereas dimensional regularisation keeps Π^μν transverse.</a:t>
            </a:r>
          </a:p>
        </p:txBody>
      </p:sp>
      <p:sp>
        <p:nvSpPr>
          <p:cNvPr id="20" name="choice-letter"/>
          <p:cNvSpPr txBox="1"/>
          <p:nvPr/>
        </p:nvSpPr>
        <p:spPr>
          <a:xfrm>
            <a:off x="558800" y="3582035"/>
            <a:ext cx="381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1" i="0" dirty="0">
                <a:solidFill>
                  <a:srgbClr val="102E29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21" name="choice"/>
          <p:cNvSpPr txBox="1"/>
          <p:nvPr/>
        </p:nvSpPr>
        <p:spPr>
          <a:xfrm>
            <a:off x="939800" y="3582035"/>
            <a:ext cx="105664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50" b="0" i="0" dirty="0">
                <a:solidFill>
                  <a:srgbClr val="102E29"/>
                </a:solidFill>
                <a:latin typeface="Arial"/>
                <a:cs typeface="Arial"/>
              </a:rPr>
              <a:t>Both regulators keep Π^μν transverse; dimensional regularisation is preferred only because its integrals are easier.</a:t>
            </a:r>
          </a:p>
        </p:txBody>
      </p:sp>
      <p:sp>
        <p:nvSpPr>
          <p:cNvPr id="22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3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4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5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6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6" action="ppaction://hlinksldjump"/>
              </a:rPr>
              <a:t>Previous</a:t>
            </a:r>
          </a:p>
        </p:txBody>
      </p:sp>
      <p:sp>
        <p:nvSpPr>
          <p:cNvPr id="27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7" action="ppaction://hlinksldjump"/>
              </a:rPr>
              <a:t>Lesson menu</a:t>
            </a:r>
          </a:p>
        </p:txBody>
      </p:sp>
      <p:sp>
        <p:nvSpPr>
          <p:cNvPr id="28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8" action="ppaction://hlinksldjump"/>
              </a:rPr>
              <a:t>Next slide</a:t>
            </a:r>
          </a:p>
        </p:txBody>
      </p:sp>
      <p:sp>
        <p:nvSpPr>
          <p:cNvPr id="29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20 / 64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10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80979" y="711200"/>
            <a:ext cx="752221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80979" y="711200"/>
            <a:ext cx="752221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6" name="panel"/>
          <p:cNvSpPr/>
          <p:nvPr/>
        </p:nvSpPr>
        <p:spPr>
          <a:xfrm>
            <a:off x="9971546" y="711200"/>
            <a:ext cx="80783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971546" y="711200"/>
            <a:ext cx="80783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Routine</a:t>
            </a:r>
          </a:p>
        </p:txBody>
      </p:sp>
      <p:sp>
        <p:nvSpPr>
          <p:cNvPr id="8" name="panel"/>
          <p:cNvSpPr/>
          <p:nvPr/>
        </p:nvSpPr>
        <p:spPr>
          <a:xfrm>
            <a:off x="8782345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782345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368456" y="711200"/>
            <a:ext cx="1312289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368456" y="711200"/>
            <a:ext cx="1312289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Multiple choice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answer-letter"/>
          <p:cNvSpPr txBox="1"/>
          <p:nvPr/>
        </p:nvSpPr>
        <p:spPr>
          <a:xfrm>
            <a:off x="558800" y="1346200"/>
            <a:ext cx="711200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4000" b="1" i="0" dirty="0">
                <a:solidFill>
                  <a:srgbClr val="E0A93F"/>
                </a:solidFill>
                <a:latin typeface="Arial"/>
                <a:cs typeface="Arial"/>
              </a:rPr>
              <a:t>C</a:t>
            </a:r>
          </a:p>
        </p:txBody>
      </p:sp>
      <p:sp>
        <p:nvSpPr>
          <p:cNvPr id="14" name="text"/>
          <p:cNvSpPr txBox="1"/>
          <p:nvPr/>
        </p:nvSpPr>
        <p:spPr>
          <a:xfrm>
            <a:off x="1447800" y="1447800"/>
            <a:ext cx="10185400" cy="7429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500" b="0" i="0" dirty="0">
                <a:solidFill>
                  <a:srgbClr val="F3EFDF"/>
                </a:solidFill>
                <a:latin typeface="Arial"/>
                <a:cs typeface="Arial"/>
              </a:rPr>
              <a:t>A sharp cutoff is not invariant under shifts of the loop momentum and breaks gauge invariance: Π^μν acquires a term proportional to g^μνΛ² that is not of the transverse form (q²g^μν − q^μq^ν)Π(q²) and would give the photon a mass, whereas dimensional regularisation keeps Π^μν transverse.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58800" y="2393950"/>
            <a:ext cx="11074400" cy="1816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00" b="1" i="0" dirty="0">
                <a:solidFill>
                  <a:srgbClr val="E0A93F"/>
                </a:solidFill>
                <a:latin typeface="Arial"/>
                <a:cs typeface="Arial"/>
              </a:rPr>
              <a:t>Why the other three are there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2651760"/>
            <a:ext cx="11074400" cy="1518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C is correct. With a sharp cutoff the shift of loop momentum used to complete the square changes the integral by a surface term, and the result contains a piece of order (α/π)Λ²g^μν. Contracting it with q_μ does not give zero, so the Ward identity fails, and in the resummed propagator that piece acts as a photon mass squared of order αΛ². Dimensional regularisation has no surface terms, respects the shift and the gauge symmetry, and gives Π^μν = (q²g^μν − q^μq^ν)Π(q²) exactly, so the photon stays massless. A has the regulators backwards: dimensional regularisation does not make the loop finite but turns its logarithmic divergence into a 1/ε pole, which Z₃ absorbs, and the transverse part of the cutoff result diverges only logarithmically too; the trouble with the cutoff is the extra term that is not transverse. B forgets that the electron in the loop is massive: Π(q²) is finite as q² → 0, and QED's infrared problems come from massless photons on external or soft lines, not from this loop. D is exactly what fails for the sharp cutoff.</a:t>
            </a:r>
          </a:p>
        </p:txBody>
      </p:sp>
      <p:sp>
        <p:nvSpPr>
          <p:cNvPr id="17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18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0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1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1" action="ppaction://hlinksldjump"/>
              </a:rPr>
              <a:t>Previous</a:t>
            </a:r>
          </a:p>
        </p:txBody>
      </p:sp>
      <p:sp>
        <p:nvSpPr>
          <p:cNvPr id="22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2" action="ppaction://hlinksldjump"/>
              </a:rPr>
              <a:t>Lesson menu</a:t>
            </a:r>
          </a:p>
        </p:txBody>
      </p:sp>
      <p:sp>
        <p:nvSpPr>
          <p:cNvPr id="23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3" action="ppaction://hlinksldjump"/>
              </a:rPr>
              <a:t>Next slide</a:t>
            </a:r>
          </a:p>
        </p:txBody>
      </p:sp>
      <p:sp>
        <p:nvSpPr>
          <p:cNvPr id="24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21 / 64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11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09167" y="711200"/>
            <a:ext cx="824033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09167" y="711200"/>
            <a:ext cx="82403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9 marks</a:t>
            </a:r>
          </a:p>
        </p:txBody>
      </p:sp>
      <p:sp>
        <p:nvSpPr>
          <p:cNvPr id="6" name="panel"/>
          <p:cNvSpPr/>
          <p:nvPr/>
        </p:nvSpPr>
        <p:spPr>
          <a:xfrm>
            <a:off x="9899734" y="711200"/>
            <a:ext cx="80783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899734" y="711200"/>
            <a:ext cx="80783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Routine</a:t>
            </a:r>
          </a:p>
        </p:txBody>
      </p:sp>
      <p:sp>
        <p:nvSpPr>
          <p:cNvPr id="8" name="panel"/>
          <p:cNvSpPr/>
          <p:nvPr/>
        </p:nvSpPr>
        <p:spPr>
          <a:xfrm>
            <a:off x="8710532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710532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596795" y="711200"/>
            <a:ext cx="1012137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596795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Topics UQFTI-02.01, UQFTI-04.09, UQFTI-05.03, UQFTI-05.06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858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Work in natural units ℏ = c = 1 with the metric (+, −, −, −). In the scalar Yukawa model a complex scalar ψ of mass m_ψ and a real scalar φ of mass m_φ interact through L_int = −gψ†ψφ. Take m_φ = 0.80 GeV, m_ψ = 0.25 GeV and g = 0.40 GeV, with ℏ = 6.582 × 10⁻²⁵ GeV s and ℏc = 0.1973 GeV fm. For a particle of mass m_φ at rest decaying to two distinguishable spinless products, Γ = |p||M|²/(8πm_φ²), where M is the invariant amplitude and |p| the momentum of either product.</a:t>
            </a:r>
          </a:p>
        </p:txBody>
      </p:sp>
      <p:sp>
        <p:nvSpPr>
          <p:cNvPr id="14" name="part-ref"/>
          <p:cNvSpPr txBox="1"/>
          <p:nvPr/>
        </p:nvSpPr>
        <p:spPr>
          <a:xfrm>
            <a:off x="558800" y="2382520"/>
            <a:ext cx="10348094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(a)  State</a:t>
            </a:r>
          </a:p>
        </p:txBody>
      </p:sp>
      <p:sp>
        <p:nvSpPr>
          <p:cNvPr id="15" name="part-marks"/>
          <p:cNvSpPr txBox="1"/>
          <p:nvPr/>
        </p:nvSpPr>
        <p:spPr>
          <a:xfrm>
            <a:off x="11084694" y="2382520"/>
            <a:ext cx="548506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2618740"/>
            <a:ext cx="110236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State the mass dimension of g, and whether the interaction is renormalisable, super-renormalisable or non-renormalisable.</a:t>
            </a:r>
          </a:p>
        </p:txBody>
      </p:sp>
      <p:sp>
        <p:nvSpPr>
          <p:cNvPr id="17" name="part-ref"/>
          <p:cNvSpPr txBox="1"/>
          <p:nvPr/>
        </p:nvSpPr>
        <p:spPr>
          <a:xfrm>
            <a:off x="558800" y="295656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(b)  Show that</a:t>
            </a:r>
          </a:p>
        </p:txBody>
      </p:sp>
      <p:sp>
        <p:nvSpPr>
          <p:cNvPr id="18" name="part-marks"/>
          <p:cNvSpPr txBox="1"/>
          <p:nvPr/>
        </p:nvSpPr>
        <p:spPr>
          <a:xfrm>
            <a:off x="11009102" y="295656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558800" y="3192780"/>
            <a:ext cx="110236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Show that, at tree level, Γ(φ → ψψ̄) = (g²/16πm_φ)√(1 − 4m_ψ²/m_φ²).</a:t>
            </a:r>
          </a:p>
        </p:txBody>
      </p:sp>
      <p:sp>
        <p:nvSpPr>
          <p:cNvPr id="20" name="part-ref"/>
          <p:cNvSpPr txBox="1"/>
          <p:nvPr/>
        </p:nvSpPr>
        <p:spPr>
          <a:xfrm>
            <a:off x="558800" y="353060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(c)  Calculate</a:t>
            </a:r>
          </a:p>
        </p:txBody>
      </p:sp>
      <p:sp>
        <p:nvSpPr>
          <p:cNvPr id="21" name="part-marks"/>
          <p:cNvSpPr txBox="1"/>
          <p:nvPr/>
        </p:nvSpPr>
        <p:spPr>
          <a:xfrm>
            <a:off x="11009102" y="353060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22" name="text"/>
          <p:cNvSpPr txBox="1"/>
          <p:nvPr/>
        </p:nvSpPr>
        <p:spPr>
          <a:xfrm>
            <a:off x="558800" y="3766820"/>
            <a:ext cx="110236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Calculate Γ in MeV and the mean lifetime of φ in seconds.</a:t>
            </a:r>
          </a:p>
        </p:txBody>
      </p:sp>
      <p:sp>
        <p:nvSpPr>
          <p:cNvPr id="23" name="part-ref"/>
          <p:cNvSpPr txBox="1"/>
          <p:nvPr/>
        </p:nvSpPr>
        <p:spPr>
          <a:xfrm>
            <a:off x="558800" y="410464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(d)  Determine</a:t>
            </a:r>
          </a:p>
        </p:txBody>
      </p:sp>
      <p:sp>
        <p:nvSpPr>
          <p:cNvPr id="24" name="part-marks"/>
          <p:cNvSpPr txBox="1"/>
          <p:nvPr/>
        </p:nvSpPr>
        <p:spPr>
          <a:xfrm>
            <a:off x="11009102" y="410464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3 marks</a:t>
            </a:r>
          </a:p>
        </p:txBody>
      </p:sp>
      <p:sp>
        <p:nvSpPr>
          <p:cNvPr id="25" name="text"/>
          <p:cNvSpPr txBox="1"/>
          <p:nvPr/>
        </p:nvSpPr>
        <p:spPr>
          <a:xfrm>
            <a:off x="558800" y="434086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Two ψ particles scatter at low speed. From the t-channel φ-exchange diagram, determine the potential V(r) between them, allowing for the relativistic normalisation of the states, and state whether it attracts and what its range is in femtometres.</a:t>
            </a:r>
          </a:p>
        </p:txBody>
      </p:sp>
      <p:sp>
        <p:nvSpPr>
          <p:cNvPr id="26" name="part-ref"/>
          <p:cNvSpPr txBox="1"/>
          <p:nvPr/>
        </p:nvSpPr>
        <p:spPr>
          <a:xfrm>
            <a:off x="558800" y="4876800"/>
            <a:ext cx="10348094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(e)  Predict</a:t>
            </a:r>
          </a:p>
        </p:txBody>
      </p:sp>
      <p:sp>
        <p:nvSpPr>
          <p:cNvPr id="27" name="part-marks"/>
          <p:cNvSpPr txBox="1"/>
          <p:nvPr/>
        </p:nvSpPr>
        <p:spPr>
          <a:xfrm>
            <a:off x="11084694" y="4876800"/>
            <a:ext cx="548506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558800" y="511302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Predict what becomes of φ, and of the use of the LSZ formula with φ as an external particle, if m_φ were lowered to 0.45 GeV with m_ψ unchanged.</a:t>
            </a:r>
          </a:p>
        </p:txBody>
      </p:sp>
      <p:sp>
        <p:nvSpPr>
          <p:cNvPr id="29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30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2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33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3" action="ppaction://hlinksldjump"/>
              </a:rPr>
              <a:t>Previous</a:t>
            </a:r>
          </a:p>
        </p:txBody>
      </p:sp>
      <p:sp>
        <p:nvSpPr>
          <p:cNvPr id="34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4" action="ppaction://hlinksldjump"/>
              </a:rPr>
              <a:t>Lesson menu</a:t>
            </a:r>
          </a:p>
        </p:txBody>
      </p:sp>
      <p:sp>
        <p:nvSpPr>
          <p:cNvPr id="35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5" action="ppaction://hlinksldjump"/>
              </a:rPr>
              <a:t>Next slide</a:t>
            </a:r>
          </a:p>
        </p:txBody>
      </p:sp>
      <p:sp>
        <p:nvSpPr>
          <p:cNvPr id="36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22 / 64</a:t>
            </a:r>
          </a:p>
        </p:txBody>
      </p:sp>
      <p:sp>
        <p:nvSpPr>
          <p:cNvPr id="37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7" action="ppaction://hlinksldjump"/>
              </a:rPr>
              <a:t>Check mark scheme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11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09167" y="711200"/>
            <a:ext cx="824033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09167" y="711200"/>
            <a:ext cx="82403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9 marks</a:t>
            </a:r>
          </a:p>
        </p:txBody>
      </p:sp>
      <p:sp>
        <p:nvSpPr>
          <p:cNvPr id="6" name="panel"/>
          <p:cNvSpPr/>
          <p:nvPr/>
        </p:nvSpPr>
        <p:spPr>
          <a:xfrm>
            <a:off x="9899734" y="711200"/>
            <a:ext cx="80783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899734" y="711200"/>
            <a:ext cx="80783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Routine</a:t>
            </a:r>
          </a:p>
        </p:txBody>
      </p:sp>
      <p:sp>
        <p:nvSpPr>
          <p:cNvPr id="8" name="panel"/>
          <p:cNvSpPr/>
          <p:nvPr/>
        </p:nvSpPr>
        <p:spPr>
          <a:xfrm>
            <a:off x="8710532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710532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596795" y="711200"/>
            <a:ext cx="101213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596795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(a)  State — 1 mark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U1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In four dimensions ψ and φ each have mass dimension 1, so [g] = 4 − 3 = 1; a coupling of positive mass dimension makes the interaction super-renormalisable</a:t>
            </a:r>
          </a:p>
        </p:txBody>
      </p:sp>
      <p:sp>
        <p:nvSpPr>
          <p:cNvPr id="17" name="ms-ref"/>
          <p:cNvSpPr txBox="1"/>
          <p:nvPr/>
        </p:nvSpPr>
        <p:spPr>
          <a:xfrm>
            <a:off x="558800" y="2182495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(b)  Show that — 2 marks</a:t>
            </a:r>
          </a:p>
        </p:txBody>
      </p:sp>
      <p:sp>
        <p:nvSpPr>
          <p:cNvPr id="18" name="ms-objective"/>
          <p:cNvSpPr txBox="1"/>
          <p:nvPr/>
        </p:nvSpPr>
        <p:spPr>
          <a:xfrm>
            <a:off x="11400482" y="2182495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U2</a:t>
            </a:r>
          </a:p>
        </p:txBody>
      </p:sp>
      <p:sp>
        <p:nvSpPr>
          <p:cNvPr id="19" name="ms-tick"/>
          <p:cNvSpPr txBox="1"/>
          <p:nvPr/>
        </p:nvSpPr>
        <p:spPr>
          <a:xfrm>
            <a:off x="558800" y="242316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0" name="ms-point"/>
          <p:cNvSpPr txBox="1"/>
          <p:nvPr/>
        </p:nvSpPr>
        <p:spPr>
          <a:xfrm>
            <a:off x="812800" y="242316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One vertex and no propagator: contracting φ with the initial particle and ψ, ψ† with the outgoing particle and antiparticle gives iM = −ig, so |M|² = g², with no factor ½ because ψ and ψ̄ are distinguishable</a:t>
            </a:r>
          </a:p>
        </p:txBody>
      </p:sp>
      <p:sp>
        <p:nvSpPr>
          <p:cNvPr id="21" name="ms-tick"/>
          <p:cNvSpPr txBox="1"/>
          <p:nvPr/>
        </p:nvSpPr>
        <p:spPr>
          <a:xfrm>
            <a:off x="558800" y="2866390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2" name="ms-point"/>
          <p:cNvSpPr txBox="1"/>
          <p:nvPr/>
        </p:nvSpPr>
        <p:spPr>
          <a:xfrm>
            <a:off x="812800" y="2866390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|p| = ½√(m_φ² − 4m_ψ²) = (m_φ/2)√(1 − 4m_ψ²/m_φ²), so Γ = |p|g²/(8πm_φ²) = (g²/16πm_φ)√(1 − 4m_ψ²/m_φ²)</a:t>
            </a:r>
          </a:p>
        </p:txBody>
      </p:sp>
      <p:sp>
        <p:nvSpPr>
          <p:cNvPr id="23" name="ms-ref"/>
          <p:cNvSpPr txBox="1"/>
          <p:nvPr/>
        </p:nvSpPr>
        <p:spPr>
          <a:xfrm>
            <a:off x="558800" y="3272155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(c)  Calculate — 2 marks</a:t>
            </a:r>
          </a:p>
        </p:txBody>
      </p:sp>
      <p:sp>
        <p:nvSpPr>
          <p:cNvPr id="24" name="ms-objective"/>
          <p:cNvSpPr txBox="1"/>
          <p:nvPr/>
        </p:nvSpPr>
        <p:spPr>
          <a:xfrm>
            <a:off x="11400482" y="3272155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U3</a:t>
            </a:r>
          </a:p>
        </p:txBody>
      </p:sp>
      <p:sp>
        <p:nvSpPr>
          <p:cNvPr id="25" name="ms-tick"/>
          <p:cNvSpPr txBox="1"/>
          <p:nvPr/>
        </p:nvSpPr>
        <p:spPr>
          <a:xfrm>
            <a:off x="558800" y="3512820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6" name="ms-point"/>
          <p:cNvSpPr txBox="1"/>
          <p:nvPr/>
        </p:nvSpPr>
        <p:spPr>
          <a:xfrm>
            <a:off x="812800" y="3512820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√(1 − 4m_ψ²/m_φ²) = √(1 − 0.25/0.64) = 0.781, so Γ = (0.16 GeV² × 0.781)/(16π × 0.80 GeV) = 3.11 × 10⁻³ GeV = 3.11 MeV</a:t>
            </a:r>
          </a:p>
        </p:txBody>
      </p:sp>
      <p:sp>
        <p:nvSpPr>
          <p:cNvPr id="27" name="ms-tick"/>
          <p:cNvSpPr txBox="1"/>
          <p:nvPr/>
        </p:nvSpPr>
        <p:spPr>
          <a:xfrm>
            <a:off x="558800" y="3766185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8" name="ms-point"/>
          <p:cNvSpPr txBox="1"/>
          <p:nvPr/>
        </p:nvSpPr>
        <p:spPr>
          <a:xfrm>
            <a:off x="812800" y="3766185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τ = ℏ/Γ = (6.582 × 10⁻²⁵ GeV s)/(3.11 × 10⁻³ GeV) = 2.12 × 10⁻²² s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812800" y="4095750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divide ℏ by Γ in MeV while keeping ℏ in GeV s are out by a factor of 1000; the check is that Γ/m_φ = 0.004, a narrow resonance, so τ must be a few hundred times 1/m_φ = 8.2 × 10⁻²⁵ s.</a:t>
            </a:r>
          </a:p>
        </p:txBody>
      </p:sp>
      <p:sp>
        <p:nvSpPr>
          <p:cNvPr id="30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1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3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4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4" action="ppaction://hlinksldjump"/>
              </a:rPr>
              <a:t>Previous</a:t>
            </a:r>
          </a:p>
        </p:txBody>
      </p:sp>
      <p:sp>
        <p:nvSpPr>
          <p:cNvPr id="35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5" action="ppaction://hlinksldjump"/>
              </a:rPr>
              <a:t>Lesson menu</a:t>
            </a:r>
          </a:p>
        </p:txBody>
      </p:sp>
      <p:sp>
        <p:nvSpPr>
          <p:cNvPr id="36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6" action="ppaction://hlinksldjump"/>
              </a:rPr>
              <a:t>Next slide</a:t>
            </a:r>
          </a:p>
        </p:txBody>
      </p:sp>
      <p:sp>
        <p:nvSpPr>
          <p:cNvPr id="37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23 / 64</a:t>
            </a:r>
          </a:p>
        </p:txBody>
      </p:sp>
      <p:sp>
        <p:nvSpPr>
          <p:cNvPr id="38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8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11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809167" y="711200"/>
            <a:ext cx="824033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809167" y="711200"/>
            <a:ext cx="82403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9 marks</a:t>
            </a:r>
          </a:p>
        </p:txBody>
      </p:sp>
      <p:sp>
        <p:nvSpPr>
          <p:cNvPr id="6" name="panel"/>
          <p:cNvSpPr/>
          <p:nvPr/>
        </p:nvSpPr>
        <p:spPr>
          <a:xfrm>
            <a:off x="9899734" y="711200"/>
            <a:ext cx="80783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899734" y="711200"/>
            <a:ext cx="80783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Routine</a:t>
            </a:r>
          </a:p>
        </p:txBody>
      </p:sp>
      <p:sp>
        <p:nvSpPr>
          <p:cNvPr id="8" name="panel"/>
          <p:cNvSpPr/>
          <p:nvPr/>
        </p:nvSpPr>
        <p:spPr>
          <a:xfrm>
            <a:off x="8710532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710532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596795" y="711200"/>
            <a:ext cx="101213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596795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scheme, continued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(d)  Determine — 3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U2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t-channel diagram gives iM = (−ig)² i/(q² − m_φ²); for slow particles q⁰ ≈ 0 and q² ≈ −|q|², so M = g²/(|q|² + m_φ²), the u-channel diagram supplying the exchange term that identical bosons require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203009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203009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Relativistic normalisation puts a factor 2m_ψ on each of the two particles, so the Born amplitude M/(2m_ψ)² equals −Ṽ(q), giving Ṽ(q) = −(g²/4m_ψ²)/(|q|² + m_φ²) and V(r) = −(g²/4m_ψ²)e^(−m_φr)/(4πr)</a:t>
            </a:r>
          </a:p>
        </p:txBody>
      </p:sp>
      <p:sp>
        <p:nvSpPr>
          <p:cNvPr id="19" name="ms-tick"/>
          <p:cNvSpPr txBox="1"/>
          <p:nvPr/>
        </p:nvSpPr>
        <p:spPr>
          <a:xfrm>
            <a:off x="558800" y="247332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0" name="ms-point"/>
          <p:cNvSpPr txBox="1"/>
          <p:nvPr/>
        </p:nvSpPr>
        <p:spPr>
          <a:xfrm>
            <a:off x="812800" y="247332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V is negative, so the force attracts, with dimensionless strength g²/(16πm_ψ²) = 0.16/(16π × 0.0625) = 0.051 in the place of α, and range 1/m_φ = 0.1973 GeV fm/0.80 GeV = 0.25 fm</a:t>
            </a:r>
          </a:p>
        </p:txBody>
      </p:sp>
      <p:sp>
        <p:nvSpPr>
          <p:cNvPr id="21" name="text"/>
          <p:cNvSpPr txBox="1"/>
          <p:nvPr/>
        </p:nvSpPr>
        <p:spPr>
          <a:xfrm>
            <a:off x="812800" y="2992755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The factor 1/(2m_ψ)² is the part most often lost: without it Ṽ(q) is dimensionless, V(r) comes out with the dimension of an energy cubed, too large by the factor (2m_ψ)², and cannot be compared with the Born amplitude of quantum mechanics.</a:t>
            </a:r>
          </a:p>
        </p:txBody>
      </p:sp>
      <p:sp>
        <p:nvSpPr>
          <p:cNvPr id="22" name="ms-ref"/>
          <p:cNvSpPr txBox="1"/>
          <p:nvPr/>
        </p:nvSpPr>
        <p:spPr>
          <a:xfrm>
            <a:off x="558800" y="3475355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(e)  Predict — 1 mark</a:t>
            </a:r>
          </a:p>
        </p:txBody>
      </p:sp>
      <p:sp>
        <p:nvSpPr>
          <p:cNvPr id="23" name="ms-objective"/>
          <p:cNvSpPr txBox="1"/>
          <p:nvPr/>
        </p:nvSpPr>
        <p:spPr>
          <a:xfrm>
            <a:off x="11400482" y="3475355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U1</a:t>
            </a:r>
          </a:p>
        </p:txBody>
      </p:sp>
      <p:sp>
        <p:nvSpPr>
          <p:cNvPr id="24" name="ms-tick"/>
          <p:cNvSpPr txBox="1"/>
          <p:nvPr/>
        </p:nvSpPr>
        <p:spPr>
          <a:xfrm>
            <a:off x="558800" y="3716020"/>
            <a:ext cx="2540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5" name="ms-point"/>
          <p:cNvSpPr txBox="1"/>
          <p:nvPr/>
        </p:nvSpPr>
        <p:spPr>
          <a:xfrm>
            <a:off x="812800" y="3716020"/>
            <a:ext cx="108204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With m_φ below 2m_ψ = 0.50 GeV the decay is kinematically forbidden, so φ becomes stable and its pole is an isolated one-particle pole below the ψψ̄ continuum at 4m_ψ², as LSZ requires; at m_φ = 0.80 GeV the pole lies on the continuum and moves off the real axis by m_φΓ, so φ is not an asymptotic state</a:t>
            </a:r>
          </a:p>
        </p:txBody>
      </p:sp>
      <p:sp>
        <p:nvSpPr>
          <p:cNvPr id="26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7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9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0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0" action="ppaction://hlinksldjump"/>
              </a:rPr>
              <a:t>Previous</a:t>
            </a:r>
          </a:p>
        </p:txBody>
      </p:sp>
      <p:sp>
        <p:nvSpPr>
          <p:cNvPr id="31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1" action="ppaction://hlinksldjump"/>
              </a:rPr>
              <a:t>Lesson menu</a:t>
            </a:r>
          </a:p>
        </p:txBody>
      </p:sp>
      <p:sp>
        <p:nvSpPr>
          <p:cNvPr id="32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2" action="ppaction://hlinksldjump"/>
              </a:rPr>
              <a:t>Next slide</a:t>
            </a:r>
          </a:p>
        </p:txBody>
      </p:sp>
      <p:sp>
        <p:nvSpPr>
          <p:cNvPr id="33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24 / 64</a:t>
            </a:r>
          </a:p>
        </p:txBody>
      </p:sp>
      <p:sp>
        <p:nvSpPr>
          <p:cNvPr id="34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4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12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11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266304" y="711200"/>
            <a:ext cx="1012137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266304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Topics UQFTI-03.02, UQFTI-05.04, UQFTI-05.07, UQFTI-05.08, UQFTI-06.09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10731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Work in natural units with the metric (+, −, −, −). A real scalar φ of mass m = 0.40 GeV has L_int = −(λ/4!)φ⁴ with λ = 0.80. Two φ particles collide head-on with centre-of-mass energy √s = 2.0 GeV. For 2 → 2 scattering of equal masses in the centre-of-mass frame, dσ/dΩ = |M|²/(64π²s). Two-body Lorentz-invariant phase space for distinguishable particles is ∫dΠ₂ = |p_cm|/(4π√s), with |p_cm| the momentum of either particle. Use (ℏc)² = 0.3894 GeV² mb. In minimal subtraction the one-loop β function of the theory is β(λ) = μ dλ/dμ = 3λ²/(16π²).</a:t>
            </a:r>
          </a:p>
        </p:txBody>
      </p:sp>
      <p:sp>
        <p:nvSpPr>
          <p:cNvPr id="14" name="part-ref"/>
          <p:cNvSpPr txBox="1"/>
          <p:nvPr/>
        </p:nvSpPr>
        <p:spPr>
          <a:xfrm>
            <a:off x="558800" y="259715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(a)  Calculate</a:t>
            </a:r>
          </a:p>
        </p:txBody>
      </p:sp>
      <p:sp>
        <p:nvSpPr>
          <p:cNvPr id="15" name="part-marks"/>
          <p:cNvSpPr txBox="1"/>
          <p:nvPr/>
        </p:nvSpPr>
        <p:spPr>
          <a:xfrm>
            <a:off x="11009102" y="259715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3 marks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2833370"/>
            <a:ext cx="110236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Calculate the tree-level amplitude M and the total cross-section for φφ → φφ in microbarns.</a:t>
            </a:r>
          </a:p>
        </p:txBody>
      </p:sp>
      <p:sp>
        <p:nvSpPr>
          <p:cNvPr id="17" name="part-ref"/>
          <p:cNvSpPr txBox="1"/>
          <p:nvPr/>
        </p:nvSpPr>
        <p:spPr>
          <a:xfrm>
            <a:off x="558800" y="317119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(b)  Show that</a:t>
            </a:r>
          </a:p>
        </p:txBody>
      </p:sp>
      <p:sp>
        <p:nvSpPr>
          <p:cNvPr id="18" name="part-marks"/>
          <p:cNvSpPr txBox="1"/>
          <p:nvPr/>
        </p:nvSpPr>
        <p:spPr>
          <a:xfrm>
            <a:off x="11009102" y="317119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558800" y="3407410"/>
            <a:ext cx="11023600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At order λ² the s-channel one-loop diagram joins p₁ and p₂ at one vertex and p₃ and p₄ at the other, the two vertices being linked by two internal lines. Show by counting Wick contractions that it carries a symmetry factor ½, so that iM_s = ½(−iλ)²∫d⁴l/(2π)⁴ [i/(l² − m² + iε)][i/((k − l)² − m² + iε)], with k = p₁ + p₂.</a:t>
            </a:r>
          </a:p>
        </p:txBody>
      </p:sp>
      <p:sp>
        <p:nvSpPr>
          <p:cNvPr id="20" name="part-ref"/>
          <p:cNvSpPr txBox="1"/>
          <p:nvPr/>
        </p:nvSpPr>
        <p:spPr>
          <a:xfrm>
            <a:off x="558800" y="414147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(c)  Show that</a:t>
            </a:r>
          </a:p>
        </p:txBody>
      </p:sp>
      <p:sp>
        <p:nvSpPr>
          <p:cNvPr id="21" name="part-marks"/>
          <p:cNvSpPr txBox="1"/>
          <p:nvPr/>
        </p:nvSpPr>
        <p:spPr>
          <a:xfrm>
            <a:off x="11009102" y="414147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3 marks</a:t>
            </a:r>
          </a:p>
        </p:txBody>
      </p:sp>
      <p:sp>
        <p:nvSpPr>
          <p:cNvPr id="22" name="text"/>
          <p:cNvSpPr txBox="1"/>
          <p:nvPr/>
        </p:nvSpPr>
        <p:spPr>
          <a:xfrm>
            <a:off x="558800" y="437769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Show that the imaginary part of the forward amplitude at order λ², which comes from this diagram alone, is Im M = λ²β/(32π) with β = √(1 − 4m²/s), and that it satisfies the optical theorem Im M(forward) = 2E_cm|p_cm|σ_tot at √s = 2.0 GeV.</a:t>
            </a:r>
          </a:p>
        </p:txBody>
      </p:sp>
      <p:sp>
        <p:nvSpPr>
          <p:cNvPr id="23" name="part-ref"/>
          <p:cNvSpPr txBox="1"/>
          <p:nvPr/>
        </p:nvSpPr>
        <p:spPr>
          <a:xfrm>
            <a:off x="558800" y="4913630"/>
            <a:ext cx="10348094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(d)  Explain</a:t>
            </a:r>
          </a:p>
        </p:txBody>
      </p:sp>
      <p:sp>
        <p:nvSpPr>
          <p:cNvPr id="24" name="part-marks"/>
          <p:cNvSpPr txBox="1"/>
          <p:nvPr/>
        </p:nvSpPr>
        <p:spPr>
          <a:xfrm>
            <a:off x="11084694" y="4913630"/>
            <a:ext cx="548506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25" name="text"/>
          <p:cNvSpPr txBox="1"/>
          <p:nvPr/>
        </p:nvSpPr>
        <p:spPr>
          <a:xfrm>
            <a:off x="558800" y="5149850"/>
            <a:ext cx="110236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Explain why Im M is finite although the loop integral itself diverges logarithmically.</a:t>
            </a:r>
          </a:p>
        </p:txBody>
      </p:sp>
      <p:sp>
        <p:nvSpPr>
          <p:cNvPr id="26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7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9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30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0" action="ppaction://hlinksldjump"/>
              </a:rPr>
              <a:t>Previous</a:t>
            </a:r>
          </a:p>
        </p:txBody>
      </p:sp>
      <p:sp>
        <p:nvSpPr>
          <p:cNvPr id="31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1" action="ppaction://hlinksldjump"/>
              </a:rPr>
              <a:t>Lesson menu</a:t>
            </a:r>
          </a:p>
        </p:txBody>
      </p:sp>
      <p:sp>
        <p:nvSpPr>
          <p:cNvPr id="32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2" action="ppaction://hlinksldjump"/>
              </a:rPr>
              <a:t>Next slide</a:t>
            </a:r>
          </a:p>
        </p:txBody>
      </p:sp>
      <p:sp>
        <p:nvSpPr>
          <p:cNvPr id="33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25 / 64</a:t>
            </a:r>
          </a:p>
        </p:txBody>
      </p:sp>
      <p:sp>
        <p:nvSpPr>
          <p:cNvPr id="34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4" action="ppaction://hlinksldjump"/>
              </a:rPr>
              <a:t>Check mark scheme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12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11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266304" y="711200"/>
            <a:ext cx="1012137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266304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continued from the previous slide</a:t>
            </a:r>
          </a:p>
        </p:txBody>
      </p:sp>
      <p:sp>
        <p:nvSpPr>
          <p:cNvPr id="13" name="part-ref"/>
          <p:cNvSpPr txBox="1"/>
          <p:nvPr/>
        </p:nvSpPr>
        <p:spPr>
          <a:xfrm>
            <a:off x="558800" y="134620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(e)  Calculate</a:t>
            </a:r>
          </a:p>
        </p:txBody>
      </p:sp>
      <p:sp>
        <p:nvSpPr>
          <p:cNvPr id="14" name="part-marks"/>
          <p:cNvSpPr txBox="1"/>
          <p:nvPr/>
        </p:nvSpPr>
        <p:spPr>
          <a:xfrm>
            <a:off x="11009102" y="134620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58800" y="158242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Taking λ(μ₀) = 0.80 at μ₀ = 0.40 GeV in minimal subtraction, calculate λ at μ = 100 GeV from the one-loop β function, and the scale at which the one-loop coupling would diverge.</a:t>
            </a:r>
          </a:p>
        </p:txBody>
      </p:sp>
      <p:sp>
        <p:nvSpPr>
          <p:cNvPr id="16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17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18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19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0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0" action="ppaction://hlinksldjump"/>
              </a:rPr>
              <a:t>Previous</a:t>
            </a:r>
          </a:p>
        </p:txBody>
      </p:sp>
      <p:sp>
        <p:nvSpPr>
          <p:cNvPr id="21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1" action="ppaction://hlinksldjump"/>
              </a:rPr>
              <a:t>Lesson menu</a:t>
            </a:r>
          </a:p>
        </p:txBody>
      </p:sp>
      <p:sp>
        <p:nvSpPr>
          <p:cNvPr id="22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2" action="ppaction://hlinksldjump"/>
              </a:rPr>
              <a:t>Next slide</a:t>
            </a:r>
          </a:p>
        </p:txBody>
      </p:sp>
      <p:sp>
        <p:nvSpPr>
          <p:cNvPr id="23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26 / 64</a:t>
            </a:r>
          </a:p>
        </p:txBody>
      </p:sp>
      <p:sp>
        <p:nvSpPr>
          <p:cNvPr id="24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4" action="ppaction://hlinksldjump"/>
              </a:rPr>
              <a:t>Check mark scheme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12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11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266304" y="711200"/>
            <a:ext cx="101213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266304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(a)  Calculate — 3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U3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4! ways of contracting the four external particles with the four fields at the vertex cancel the 1/4!, so iM = −iλ and M = −λ = −0.80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1840230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1840230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dσ/dΩ = λ²/(64π²s) is isotropic, and the two final particles are identical, so σ = ½ × 4π × λ²/(64π²s) = λ²/(32πs)</a:t>
            </a:r>
          </a:p>
        </p:txBody>
      </p:sp>
      <p:sp>
        <p:nvSpPr>
          <p:cNvPr id="19" name="ms-tick"/>
          <p:cNvSpPr txBox="1"/>
          <p:nvPr/>
        </p:nvSpPr>
        <p:spPr>
          <a:xfrm>
            <a:off x="558800" y="2093595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0" name="ms-point"/>
          <p:cNvSpPr txBox="1"/>
          <p:nvPr/>
        </p:nvSpPr>
        <p:spPr>
          <a:xfrm>
            <a:off x="812800" y="2093595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σ = 0.64/(32π × 4.0 GeV²) = 1.59 × 10⁻³ GeV⁻², and multiplying by 0.3894 GeV² mb gives 6.20 × 10⁻⁴ mb = 0.620 μb</a:t>
            </a:r>
          </a:p>
        </p:txBody>
      </p:sp>
      <p:sp>
        <p:nvSpPr>
          <p:cNvPr id="21" name="text"/>
          <p:cNvSpPr txBox="1"/>
          <p:nvPr/>
        </p:nvSpPr>
        <p:spPr>
          <a:xfrm>
            <a:off x="812800" y="2423160"/>
            <a:ext cx="10820400" cy="165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integrate over the full 4π without the factor ½ count every final configuration twice and report 1.24 μb.</a:t>
            </a:r>
          </a:p>
        </p:txBody>
      </p:sp>
      <p:sp>
        <p:nvSpPr>
          <p:cNvPr id="22" name="ms-ref"/>
          <p:cNvSpPr txBox="1"/>
          <p:nvPr/>
        </p:nvSpPr>
        <p:spPr>
          <a:xfrm>
            <a:off x="558800" y="274066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(b)  Show that — 2 marks</a:t>
            </a:r>
          </a:p>
        </p:txBody>
      </p:sp>
      <p:sp>
        <p:nvSpPr>
          <p:cNvPr id="23" name="ms-objective"/>
          <p:cNvSpPr txBox="1"/>
          <p:nvPr/>
        </p:nvSpPr>
        <p:spPr>
          <a:xfrm>
            <a:off x="11400482" y="274066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U2</a:t>
            </a:r>
          </a:p>
        </p:txBody>
      </p:sp>
      <p:sp>
        <p:nvSpPr>
          <p:cNvPr id="24" name="ms-tick"/>
          <p:cNvSpPr txBox="1"/>
          <p:nvPr/>
        </p:nvSpPr>
        <p:spPr>
          <a:xfrm>
            <a:off x="558800" y="2981325"/>
            <a:ext cx="2540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5" name="ms-point"/>
          <p:cNvSpPr txBox="1"/>
          <p:nvPr/>
        </p:nvSpPr>
        <p:spPr>
          <a:xfrm>
            <a:off x="812800" y="2981325"/>
            <a:ext cx="108204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second-order term carries (1/2!)(1/4!)². The incoming pair can sit at either vertex (2 ways), p₁ and p₂ can take 4 × 3 = 12 choices of field at theirs, p₃ and p₄ 12 at the other, and the two remaining fields at one vertex pair with the two at the other in 2 ways: 2 × 12 × 12 × 2 = 576 contractions</a:t>
            </a:r>
          </a:p>
        </p:txBody>
      </p:sp>
      <p:sp>
        <p:nvSpPr>
          <p:cNvPr id="26" name="ms-tick"/>
          <p:cNvSpPr txBox="1"/>
          <p:nvPr/>
        </p:nvSpPr>
        <p:spPr>
          <a:xfrm>
            <a:off x="558800" y="3614420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7" name="ms-point"/>
          <p:cNvSpPr txBox="1"/>
          <p:nvPr/>
        </p:nvSpPr>
        <p:spPr>
          <a:xfrm>
            <a:off x="812800" y="3614420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576 × (1/2!)(1/4!)² = 576/1152 = ½, so S = 2, the automorphism that exchanges the two internal lines, and each vertex carries −iλ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812800" y="3943985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stop at 2 × 12 × 12 forget that the two internal lines can be formed in two ways and find ¼, which the optical theorem in (c) would then show to be wrong.</a:t>
            </a:r>
          </a:p>
        </p:txBody>
      </p:sp>
      <p:sp>
        <p:nvSpPr>
          <p:cNvPr id="29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0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2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3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3" action="ppaction://hlinksldjump"/>
              </a:rPr>
              <a:t>Previous</a:t>
            </a:r>
          </a:p>
        </p:txBody>
      </p:sp>
      <p:sp>
        <p:nvSpPr>
          <p:cNvPr id="34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4" action="ppaction://hlinksldjump"/>
              </a:rPr>
              <a:t>Lesson menu</a:t>
            </a:r>
          </a:p>
        </p:txBody>
      </p:sp>
      <p:sp>
        <p:nvSpPr>
          <p:cNvPr id="35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5" action="ppaction://hlinksldjump"/>
              </a:rPr>
              <a:t>Next slide</a:t>
            </a:r>
          </a:p>
        </p:txBody>
      </p:sp>
      <p:sp>
        <p:nvSpPr>
          <p:cNvPr id="36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27 / 64</a:t>
            </a:r>
          </a:p>
        </p:txBody>
      </p:sp>
      <p:sp>
        <p:nvSpPr>
          <p:cNvPr id="37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7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12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11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266304" y="711200"/>
            <a:ext cx="101213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266304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scheme, continued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(c)  Show that — 3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U2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For s &gt; 4m² the two internal lines can go on shell together, and the iε prescription gives the imaginary part by cutting the diagram, replacing each 1/(l² − m² + iε) by −2πiδ(l² − m²) with positive energy; in the forward direction the t- and u-channel loops sit at t = 0 and u = 4m² − s = −3.36 GeV², below their thresholds, and stay real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221996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221996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cut gives 2 Im M = ½λ²∫dΠ₂ = ½λ²|p_cm|/(4π√s), and |p_cm| = β√s/2, so Im M = λ²β/(32π); with β = √(1 − 0.64/4.0) = 0.9165, Im M = 0.64 × 0.9165/(32π) = 5.83 × 10⁻³</a:t>
            </a:r>
          </a:p>
        </p:txBody>
      </p:sp>
      <p:sp>
        <p:nvSpPr>
          <p:cNvPr id="19" name="ms-tick"/>
          <p:cNvSpPr txBox="1"/>
          <p:nvPr/>
        </p:nvSpPr>
        <p:spPr>
          <a:xfrm>
            <a:off x="558800" y="266319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0" name="ms-point"/>
          <p:cNvSpPr txBox="1"/>
          <p:nvPr/>
        </p:nvSpPr>
        <p:spPr>
          <a:xfrm>
            <a:off x="812800" y="266319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2E_cm|p_cm|σ_tot = 2 × 2.0 GeV × 0.9165 GeV × 1.59 × 10⁻³ GeV⁻² = 5.83 × 10⁻³, equal to Im M: the loop's symmetry factor ½ does the work of the ½ for identical particles in σ_tot</a:t>
            </a:r>
          </a:p>
        </p:txBody>
      </p:sp>
      <p:sp>
        <p:nvSpPr>
          <p:cNvPr id="21" name="text"/>
          <p:cNvSpPr txBox="1"/>
          <p:nvPr/>
        </p:nvSpPr>
        <p:spPr>
          <a:xfrm>
            <a:off x="812800" y="3182620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The factor ½ appears twice and must be matched: once as the loop's symmetry factor and once in the identical-particle phase space. A candidate who drops either finds the optical theorem out by a factor of 2 and should read that as a counting error, not as a failure of unitarity.</a:t>
            </a:r>
          </a:p>
        </p:txBody>
      </p:sp>
      <p:sp>
        <p:nvSpPr>
          <p:cNvPr id="22" name="ms-ref"/>
          <p:cNvSpPr txBox="1"/>
          <p:nvPr/>
        </p:nvSpPr>
        <p:spPr>
          <a:xfrm>
            <a:off x="558800" y="366522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(d)  Explain — 1 mark</a:t>
            </a:r>
          </a:p>
        </p:txBody>
      </p:sp>
      <p:sp>
        <p:nvSpPr>
          <p:cNvPr id="23" name="ms-objective"/>
          <p:cNvSpPr txBox="1"/>
          <p:nvPr/>
        </p:nvSpPr>
        <p:spPr>
          <a:xfrm>
            <a:off x="11400482" y="366522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U1</a:t>
            </a:r>
          </a:p>
        </p:txBody>
      </p:sp>
      <p:sp>
        <p:nvSpPr>
          <p:cNvPr id="24" name="ms-tick"/>
          <p:cNvSpPr txBox="1"/>
          <p:nvPr/>
        </p:nvSpPr>
        <p:spPr>
          <a:xfrm>
            <a:off x="558800" y="390588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5" name="ms-point"/>
          <p:cNvSpPr txBox="1"/>
          <p:nvPr/>
        </p:nvSpPr>
        <p:spPr>
          <a:xfrm>
            <a:off x="812800" y="390588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imaginary part comes only from the region in which both internal particles are on shell with total four-momentum k, a compact two-body phase space; the ultraviolet divergence comes from large loop momenta far off shell, is a real constant independent of s, and is absorbed into δ_λ</a:t>
            </a:r>
          </a:p>
        </p:txBody>
      </p:sp>
      <p:sp>
        <p:nvSpPr>
          <p:cNvPr id="26" name="text"/>
          <p:cNvSpPr txBox="1"/>
          <p:nvPr/>
        </p:nvSpPr>
        <p:spPr>
          <a:xfrm>
            <a:off x="812800" y="4425315"/>
            <a:ext cx="10820400" cy="165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A candidate who says the divergence cancels in Im M has the right conclusion for the wrong reason: nothing cancels, the divergence is simply real.</a:t>
            </a:r>
          </a:p>
        </p:txBody>
      </p:sp>
      <p:sp>
        <p:nvSpPr>
          <p:cNvPr id="27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8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0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1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1" action="ppaction://hlinksldjump"/>
              </a:rPr>
              <a:t>Previous</a:t>
            </a:r>
          </a:p>
        </p:txBody>
      </p:sp>
      <p:sp>
        <p:nvSpPr>
          <p:cNvPr id="32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2" action="ppaction://hlinksldjump"/>
              </a:rPr>
              <a:t>Lesson menu</a:t>
            </a:r>
          </a:p>
        </p:txBody>
      </p:sp>
      <p:sp>
        <p:nvSpPr>
          <p:cNvPr id="33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3" action="ppaction://hlinksldjump"/>
              </a:rPr>
              <a:t>Next slide</a:t>
            </a:r>
          </a:p>
        </p:txBody>
      </p:sp>
      <p:sp>
        <p:nvSpPr>
          <p:cNvPr id="34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28 / 64</a:t>
            </a:r>
          </a:p>
        </p:txBody>
      </p:sp>
      <p:sp>
        <p:nvSpPr>
          <p:cNvPr id="35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5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12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11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266304" y="711200"/>
            <a:ext cx="101213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266304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scheme, continued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(e)  Calculate — 2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U3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Integrating μ dλ/dμ = 3λ²/(16π²) gives 1/λ(μ) = 1/λ(μ₀) − (3/16π²)ln(μ/μ₀) = 1.250 − 0.01900 × ln 250 = 1.250 − 0.105 = 1.145, so λ(100 GeV) = 0.873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203009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203009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1/λ reaches zero when ln(μ/μ₀) = 16π²/(3λ(μ₀)) = 65.8, at μ = 0.40 GeV × e^(65.8) ≈ 1.5 × 10²⁸ GeV, the Landau pole: far beyond the Planck mass, and long before it the coupling is too large for one loop to be trusted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12800" y="2549525"/>
            <a:ext cx="10820400" cy="165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use log₁₀ for the natural logarithm, or ln(μ²/μ₀²) with the coefficient for d/d ln μ, are out by factors of 2.3 or 2 in the running.</a:t>
            </a:r>
          </a:p>
        </p:txBody>
      </p:sp>
      <p:sp>
        <p:nvSpPr>
          <p:cNvPr id="20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1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2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3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4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4" action="ppaction://hlinksldjump"/>
              </a:rPr>
              <a:t>Previous</a:t>
            </a:r>
          </a:p>
        </p:txBody>
      </p:sp>
      <p:sp>
        <p:nvSpPr>
          <p:cNvPr id="25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5" action="ppaction://hlinksldjump"/>
              </a:rPr>
              <a:t>Lesson menu</a:t>
            </a:r>
          </a:p>
        </p:txBody>
      </p:sp>
      <p:sp>
        <p:nvSpPr>
          <p:cNvPr id="26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6" action="ppaction://hlinksldjump"/>
              </a:rPr>
              <a:t>Next slide</a:t>
            </a:r>
          </a:p>
        </p:txBody>
      </p:sp>
      <p:sp>
        <p:nvSpPr>
          <p:cNvPr id="27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29 / 64</a:t>
            </a:r>
          </a:p>
        </p:txBody>
      </p:sp>
      <p:sp>
        <p:nvSpPr>
          <p:cNvPr id="28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8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13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12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266304" y="711200"/>
            <a:ext cx="1012137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266304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Topics UQFTI-09.02, UQFTI-09.05, UQFTI-09.06, UQFTI-09.08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12877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Work in natural units with the metric (+, −, −, −). In QED with an electron and a muon, e⁺e⁻ → μ⁺μ⁻ proceeds at lowest order through one-photon exchange in the s channel, with vertex −ieγ^μ and Feynman-gauge photon propagator −ig_μν/(q² + iε). Label the momenta e⁻(p₁)e⁺(p₂) → μ⁻(p₃)μ⁺(p₄), neglect the electron mass, keep the muon mass m_μ = 0.10566 GeV, and take α = e²/4π = 1/137.036 and (ℏc)² = 0.3894 GeV² mb. The tree amplitude is M = (e²/s)[v̄(p₂)γ^μu(p₁)][ū(p₃)γ_μv(p₄)], with s = (p₁ + p₂)². Use Σ u ū = p̸ + m and Σ v v̄ = p̸ − m over spins, Tr(γ^μγ^ν) = 4g^μν and Tr(γ^μγ^νγ^ργ^σ) = 4(g^μνg^ρσ − g^μρg^νσ + g^μσg^νρ); traces of an odd number of gamma matrices vanish.</a:t>
            </a:r>
          </a:p>
        </p:txBody>
      </p:sp>
      <p:sp>
        <p:nvSpPr>
          <p:cNvPr id="14" name="part-ref"/>
          <p:cNvSpPr txBox="1"/>
          <p:nvPr/>
        </p:nvSpPr>
        <p:spPr>
          <a:xfrm>
            <a:off x="558800" y="281178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(a)  Show that</a:t>
            </a:r>
          </a:p>
        </p:txBody>
      </p:sp>
      <p:sp>
        <p:nvSpPr>
          <p:cNvPr id="15" name="part-marks"/>
          <p:cNvSpPr txBox="1"/>
          <p:nvPr/>
        </p:nvSpPr>
        <p:spPr>
          <a:xfrm>
            <a:off x="11009102" y="281178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3 marks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3048000"/>
            <a:ext cx="110236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Show that the spin-averaged squared amplitude is ¼Σ|M|² = (8e⁴/s²)[(p₁⋅p₃)(p₂⋅p₄) + (p₁⋅p₄)(p₂⋅p₃) + m_μ²(p₁⋅p₂)].</a:t>
            </a:r>
          </a:p>
        </p:txBody>
      </p:sp>
      <p:sp>
        <p:nvSpPr>
          <p:cNvPr id="17" name="part-ref"/>
          <p:cNvSpPr txBox="1"/>
          <p:nvPr/>
        </p:nvSpPr>
        <p:spPr>
          <a:xfrm>
            <a:off x="558800" y="338582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(b)  Show that</a:t>
            </a:r>
          </a:p>
        </p:txBody>
      </p:sp>
      <p:sp>
        <p:nvSpPr>
          <p:cNvPr id="18" name="part-marks"/>
          <p:cNvSpPr txBox="1"/>
          <p:nvPr/>
        </p:nvSpPr>
        <p:spPr>
          <a:xfrm>
            <a:off x="11009102" y="338582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3 marks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558800" y="362204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In the centre-of-mass frame, with θ the angle between p₃ and p₁ and β = √(1 − 4m_μ²/s) the muon speed, show that dσ/dΩ = (α²β/4s)(2 − β²sin²θ), and hence that σ = (4πα²/3s) × β(3 − β²)/2.</a:t>
            </a:r>
          </a:p>
        </p:txBody>
      </p:sp>
      <p:sp>
        <p:nvSpPr>
          <p:cNvPr id="20" name="part-ref"/>
          <p:cNvSpPr txBox="1"/>
          <p:nvPr/>
        </p:nvSpPr>
        <p:spPr>
          <a:xfrm>
            <a:off x="558800" y="415798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(c)  Calculate</a:t>
            </a:r>
          </a:p>
        </p:txBody>
      </p:sp>
      <p:sp>
        <p:nvSpPr>
          <p:cNvPr id="21" name="part-marks"/>
          <p:cNvSpPr txBox="1"/>
          <p:nvPr/>
        </p:nvSpPr>
        <p:spPr>
          <a:xfrm>
            <a:off x="11009102" y="415798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22" name="text"/>
          <p:cNvSpPr txBox="1"/>
          <p:nvPr/>
        </p:nvSpPr>
        <p:spPr>
          <a:xfrm>
            <a:off x="558800" y="439420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Calculate σ in nanobarns at √s = 0.300 GeV and at √s = 3.00 GeV, and, at the lower energy, the ratio of σ to the value 4πα²/3s that massless muons would give.</a:t>
            </a:r>
          </a:p>
        </p:txBody>
      </p:sp>
      <p:sp>
        <p:nvSpPr>
          <p:cNvPr id="23" name="part-ref"/>
          <p:cNvSpPr txBox="1"/>
          <p:nvPr/>
        </p:nvSpPr>
        <p:spPr>
          <a:xfrm>
            <a:off x="558800" y="493014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(d)  Sketch</a:t>
            </a:r>
          </a:p>
        </p:txBody>
      </p:sp>
      <p:sp>
        <p:nvSpPr>
          <p:cNvPr id="24" name="part-marks"/>
          <p:cNvSpPr txBox="1"/>
          <p:nvPr/>
        </p:nvSpPr>
        <p:spPr>
          <a:xfrm>
            <a:off x="11009102" y="493014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25" name="text"/>
          <p:cNvSpPr txBox="1"/>
          <p:nvPr/>
        </p:nvSpPr>
        <p:spPr>
          <a:xfrm>
            <a:off x="558800" y="516636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Sketch on one set of axes the angular distribution at √s = 0.300 GeV and at √s = 3.00 GeV, each normalised to its own value at cos θ = ±1, that is (dσ/dΩ)/(dσ/dΩ at cos θ = 1) against cos θ from −1 to +1, marking the value of each curve at cos θ = 0.</a:t>
            </a:r>
          </a:p>
        </p:txBody>
      </p:sp>
      <p:sp>
        <p:nvSpPr>
          <p:cNvPr id="26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7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9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30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0" action="ppaction://hlinksldjump"/>
              </a:rPr>
              <a:t>Previous</a:t>
            </a:r>
          </a:p>
        </p:txBody>
      </p:sp>
      <p:sp>
        <p:nvSpPr>
          <p:cNvPr id="31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1" action="ppaction://hlinksldjump"/>
              </a:rPr>
              <a:t>Lesson menu</a:t>
            </a:r>
          </a:p>
        </p:txBody>
      </p:sp>
      <p:sp>
        <p:nvSpPr>
          <p:cNvPr id="32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2" action="ppaction://hlinksldjump"/>
              </a:rPr>
              <a:t>Next slide</a:t>
            </a:r>
          </a:p>
        </p:txBody>
      </p:sp>
      <p:sp>
        <p:nvSpPr>
          <p:cNvPr id="33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30 / 64</a:t>
            </a:r>
          </a:p>
        </p:txBody>
      </p:sp>
      <p:sp>
        <p:nvSpPr>
          <p:cNvPr id="34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4" action="ppaction://hlinksldjump"/>
              </a:rPr>
              <a:t>Check mark scheme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13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12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266304" y="711200"/>
            <a:ext cx="1012137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266304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continued from the previous slide</a:t>
            </a:r>
          </a:p>
        </p:txBody>
      </p:sp>
      <p:sp>
        <p:nvSpPr>
          <p:cNvPr id="13" name="part-ref"/>
          <p:cNvSpPr txBox="1"/>
          <p:nvPr/>
        </p:nvSpPr>
        <p:spPr>
          <a:xfrm>
            <a:off x="558800" y="134620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(e)  Determine</a:t>
            </a:r>
          </a:p>
        </p:txBody>
      </p:sp>
      <p:sp>
        <p:nvSpPr>
          <p:cNvPr id="14" name="part-marks"/>
          <p:cNvSpPr txBox="1"/>
          <p:nvPr/>
        </p:nvSpPr>
        <p:spPr>
          <a:xfrm>
            <a:off x="11009102" y="134620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58800" y="158242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Determine by crossing the spin-averaged |M|² for e⁻μ⁻ → e⁻μ⁻ at energies where both masses can be neglected, in the Mandelstam variables of that process, and state the sign that crossing introduces.</a:t>
            </a:r>
          </a:p>
        </p:txBody>
      </p:sp>
      <p:sp>
        <p:nvSpPr>
          <p:cNvPr id="16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17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18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19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0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0" action="ppaction://hlinksldjump"/>
              </a:rPr>
              <a:t>Previous</a:t>
            </a:r>
          </a:p>
        </p:txBody>
      </p:sp>
      <p:sp>
        <p:nvSpPr>
          <p:cNvPr id="21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1" action="ppaction://hlinksldjump"/>
              </a:rPr>
              <a:t>Lesson menu</a:t>
            </a:r>
          </a:p>
        </p:txBody>
      </p:sp>
      <p:sp>
        <p:nvSpPr>
          <p:cNvPr id="22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2" action="ppaction://hlinksldjump"/>
              </a:rPr>
              <a:t>Next slide</a:t>
            </a:r>
          </a:p>
        </p:txBody>
      </p:sp>
      <p:sp>
        <p:nvSpPr>
          <p:cNvPr id="23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31 / 64</a:t>
            </a:r>
          </a:p>
        </p:txBody>
      </p:sp>
      <p:sp>
        <p:nvSpPr>
          <p:cNvPr id="24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4" action="ppaction://hlinksldjump"/>
              </a:rPr>
              <a:t>Check mark scheme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13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12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266304" y="711200"/>
            <a:ext cx="101213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266304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(a)  Show that — 3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U2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Casimir's trick turns the spin sums into traces: ¼Σ|M|² = (e⁴/4s²)Tr[p̸₂γ^μp̸₁γ^ν]Tr[(p̸₃ + m_μ)γ_μ(p̸₄ − m_μ)γ_ν]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184023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184023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electron trace is 4[p₂^μp₁^ν + p₂^νp₁^μ − g^μν(p₁⋅p₂)] and the muon trace 4[p₃_μp₄_ν + p₃_νp₄_μ − g_μν(p₃⋅p₄ + m_μ²)], the mass term coming from −m_μ²Tr(γ_μγ_ν) and the terms linear in m_μ vanishing as odd traces</a:t>
            </a:r>
          </a:p>
        </p:txBody>
      </p:sp>
      <p:sp>
        <p:nvSpPr>
          <p:cNvPr id="19" name="ms-tick"/>
          <p:cNvSpPr txBox="1"/>
          <p:nvPr/>
        </p:nvSpPr>
        <p:spPr>
          <a:xfrm>
            <a:off x="558800" y="228346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0" name="ms-point"/>
          <p:cNvSpPr txBox="1"/>
          <p:nvPr/>
        </p:nvSpPr>
        <p:spPr>
          <a:xfrm>
            <a:off x="812800" y="228346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Contracting, with g^μνg_μν = 4, the (p₁⋅p₂)(p₃⋅p₄) terms cancel and the product of traces is 32[(p₁⋅p₃)(p₂⋅p₄) + (p₁⋅p₄)(p₂⋅p₃) + m_μ²(p₁⋅p₂)], so ¼Σ|M|² = (e⁴/4s²) × 32[...] = (8e⁴/s²)[...]</a:t>
            </a:r>
          </a:p>
        </p:txBody>
      </p:sp>
      <p:sp>
        <p:nvSpPr>
          <p:cNvPr id="21" name="text"/>
          <p:cNvSpPr txBox="1"/>
          <p:nvPr/>
        </p:nvSpPr>
        <p:spPr>
          <a:xfrm>
            <a:off x="812800" y="2802890"/>
            <a:ext cx="10820400" cy="495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write the antiparticle spin sum as p̸ + m reverse the sign of the mass term, and those who drop −m_μ²Tr(γ_μγ_ν) lose it. The massless limit, (s²/8)(1 + cos²θ), cannot catch either slip, because both errors vanish with m_μ; threshold can: at β = 0 the correct bracket is s²/4 at every angle, whereas the reversed sign makes it vanish and the dropped term halves it.</a:t>
            </a:r>
          </a:p>
        </p:txBody>
      </p:sp>
      <p:sp>
        <p:nvSpPr>
          <p:cNvPr id="22" name="ms-ref"/>
          <p:cNvSpPr txBox="1"/>
          <p:nvPr/>
        </p:nvSpPr>
        <p:spPr>
          <a:xfrm>
            <a:off x="558800" y="345059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(b)  Show that — 3 marks</a:t>
            </a:r>
          </a:p>
        </p:txBody>
      </p:sp>
      <p:sp>
        <p:nvSpPr>
          <p:cNvPr id="23" name="ms-objective"/>
          <p:cNvSpPr txBox="1"/>
          <p:nvPr/>
        </p:nvSpPr>
        <p:spPr>
          <a:xfrm>
            <a:off x="11400482" y="345059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U2</a:t>
            </a:r>
          </a:p>
        </p:txBody>
      </p:sp>
      <p:sp>
        <p:nvSpPr>
          <p:cNvPr id="24" name="ms-tick"/>
          <p:cNvSpPr txBox="1"/>
          <p:nvPr/>
        </p:nvSpPr>
        <p:spPr>
          <a:xfrm>
            <a:off x="558800" y="369125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5" name="ms-point"/>
          <p:cNvSpPr txBox="1"/>
          <p:nvPr/>
        </p:nvSpPr>
        <p:spPr>
          <a:xfrm>
            <a:off x="812800" y="369125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With every energy √s/2 and muon momentum β√s/2, p₁⋅p₂ = s/2, p₁⋅p₃ = p₂⋅p₄ = (s/4)(1 − β cos θ) and p₁⋅p₄ = p₂⋅p₃ = (s/4)(1 + β cos θ), so the bracket is (s²/8)(1 + β²cos²θ) + m_μ²s/2 = (s²/8)(2 − β²sin²θ), using 4m_μ²/s = 1 − β²</a:t>
            </a:r>
          </a:p>
        </p:txBody>
      </p:sp>
      <p:sp>
        <p:nvSpPr>
          <p:cNvPr id="26" name="ms-tick"/>
          <p:cNvSpPr txBox="1"/>
          <p:nvPr/>
        </p:nvSpPr>
        <p:spPr>
          <a:xfrm>
            <a:off x="558800" y="4134485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7" name="ms-point"/>
          <p:cNvSpPr txBox="1"/>
          <p:nvPr/>
        </p:nvSpPr>
        <p:spPr>
          <a:xfrm>
            <a:off x="812800" y="4134485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¼Σ|M|² = e⁴(2 − β²sin²θ) = 16π²α²(2 − β²sin²θ), and dσ/dΩ = (|p_f|/|p_i|)¼Σ|M|²/(64π²s) with |p_f|/|p_i| = β gives (α²β/4s)(2 − β²sin²θ)</a:t>
            </a:r>
          </a:p>
        </p:txBody>
      </p:sp>
      <p:sp>
        <p:nvSpPr>
          <p:cNvPr id="28" name="ms-tick"/>
          <p:cNvSpPr txBox="1"/>
          <p:nvPr/>
        </p:nvSpPr>
        <p:spPr>
          <a:xfrm>
            <a:off x="558800" y="438785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9" name="ms-point"/>
          <p:cNvSpPr txBox="1"/>
          <p:nvPr/>
        </p:nvSpPr>
        <p:spPr>
          <a:xfrm>
            <a:off x="812800" y="438785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Integrating, ∫(2 − β² + β²cos²θ)dΩ = 2π[2(2 − β²) + (2/3)β²] = (8π/3)(3 − β²), so σ = (α²β/4s)(8π/3)(3 − β²) = (4πα²/3s)β(3 − β²)/2, which tends to 4πα²/3s as β → 1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812800" y="4907280"/>
            <a:ext cx="10820400" cy="165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The ratio |p_f|/|p_i| = β is the factor most often left out above threshold, and with it the cross-section's rise from zero at threshold.</a:t>
            </a:r>
          </a:p>
        </p:txBody>
      </p:sp>
      <p:sp>
        <p:nvSpPr>
          <p:cNvPr id="31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2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4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5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5" action="ppaction://hlinksldjump"/>
              </a:rPr>
              <a:t>Previous</a:t>
            </a:r>
          </a:p>
        </p:txBody>
      </p:sp>
      <p:sp>
        <p:nvSpPr>
          <p:cNvPr id="36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6" action="ppaction://hlinksldjump"/>
              </a:rPr>
              <a:t>Lesson menu</a:t>
            </a:r>
          </a:p>
        </p:txBody>
      </p:sp>
      <p:sp>
        <p:nvSpPr>
          <p:cNvPr id="37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7" action="ppaction://hlinksldjump"/>
              </a:rPr>
              <a:t>Next slide</a:t>
            </a:r>
          </a:p>
        </p:txBody>
      </p:sp>
      <p:sp>
        <p:nvSpPr>
          <p:cNvPr id="38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32 / 64</a:t>
            </a:r>
          </a:p>
        </p:txBody>
      </p:sp>
      <p:sp>
        <p:nvSpPr>
          <p:cNvPr id="39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9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13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12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266304" y="711200"/>
            <a:ext cx="101213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266304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scheme, continued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(c)  Calculate — 2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U3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4πα²/3 = 2.2306 × 10⁻⁴, which with 0.3894 GeV² mb is 86.86 nb GeV²; at √s = 0.300 GeV, s = 0.0900 GeV² and β = √(1 − 0.04466/0.0900) = 0.7098, so β(3 − β²)/2 = 0.886 and σ = (86.86/0.0900) nb × 0.886 = 965 nb × 0.886 = 855 nb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203009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203009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At √s = 3.00 GeV, β = 0.9975 and β(3 − β²)/2 = 1.0000 to four figures, so σ = 86.86/9.00 nb = 9.65 nb; the ratio at 0.300 GeV is 0.886, an 11% suppression by the muon mass that has disappeared by 3 GeV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12800" y="2549525"/>
            <a:ext cx="10820400" cy="165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forget (ℏc)², or use it upside down, are wrong by factors of order 10⁶; 86.9 nb divided by s in GeV² is the number to check against.</a:t>
            </a:r>
          </a:p>
        </p:txBody>
      </p:sp>
      <p:sp>
        <p:nvSpPr>
          <p:cNvPr id="20" name="ms-ref"/>
          <p:cNvSpPr txBox="1"/>
          <p:nvPr/>
        </p:nvSpPr>
        <p:spPr>
          <a:xfrm>
            <a:off x="558800" y="2867025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(d)  Sketch — 2 marks</a:t>
            </a:r>
          </a:p>
        </p:txBody>
      </p:sp>
      <p:sp>
        <p:nvSpPr>
          <p:cNvPr id="21" name="ms-objective"/>
          <p:cNvSpPr txBox="1"/>
          <p:nvPr/>
        </p:nvSpPr>
        <p:spPr>
          <a:xfrm>
            <a:off x="11400482" y="2867025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U1</a:t>
            </a:r>
          </a:p>
        </p:txBody>
      </p:sp>
      <p:sp>
        <p:nvSpPr>
          <p:cNvPr id="22" name="ms-tick"/>
          <p:cNvSpPr txBox="1"/>
          <p:nvPr/>
        </p:nvSpPr>
        <p:spPr>
          <a:xfrm>
            <a:off x="558800" y="310769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3" name="ms-point"/>
          <p:cNvSpPr txBox="1"/>
          <p:nvPr/>
        </p:nvSpPr>
        <p:spPr>
          <a:xfrm>
            <a:off x="812800" y="310769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Both normalised curves equal 1 at cos θ = ±1, are symmetric about cos θ = 0 and have their minimum there; at 3.00 GeV the curve is (1 + cos²θ)/2 to within 0.5%, marked 0.50 at cos θ = 0</a:t>
            </a:r>
          </a:p>
        </p:txBody>
      </p:sp>
      <p:sp>
        <p:nvSpPr>
          <p:cNvPr id="24" name="ms-tick"/>
          <p:cNvSpPr txBox="1"/>
          <p:nvPr/>
        </p:nvSpPr>
        <p:spPr>
          <a:xfrm>
            <a:off x="558800" y="355092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5" name="ms-point"/>
          <p:cNvSpPr txBox="1"/>
          <p:nvPr/>
        </p:nvSpPr>
        <p:spPr>
          <a:xfrm>
            <a:off x="812800" y="355092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At 0.300 GeV the curve is (2 − β² + β²cos²θ)/2 with β² = 0.504, flatter and lying above the 3.00 GeV curve at every angle between the ends, marked (2 − β²)/2 = 0.75 at cos θ = 0; at threshold it would become flat, the pair being produced in an s wave</a:t>
            </a:r>
          </a:p>
        </p:txBody>
      </p:sp>
      <p:sp>
        <p:nvSpPr>
          <p:cNvPr id="26" name="text"/>
          <p:cNvSpPr txBox="1"/>
          <p:nvPr/>
        </p:nvSpPr>
        <p:spPr>
          <a:xfrm>
            <a:off x="812800" y="4070350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A sketch that shows the 1 + cos²θ shape at both energies has missed what the mass term does: near threshold the muons are produced mostly in an s wave and the distribution flattens.</a:t>
            </a:r>
          </a:p>
        </p:txBody>
      </p:sp>
      <p:sp>
        <p:nvSpPr>
          <p:cNvPr id="27" name="ms-ref"/>
          <p:cNvSpPr txBox="1"/>
          <p:nvPr/>
        </p:nvSpPr>
        <p:spPr>
          <a:xfrm>
            <a:off x="558800" y="455295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(e)  Determine — 2 marks</a:t>
            </a:r>
          </a:p>
        </p:txBody>
      </p:sp>
      <p:sp>
        <p:nvSpPr>
          <p:cNvPr id="28" name="ms-objective"/>
          <p:cNvSpPr txBox="1"/>
          <p:nvPr/>
        </p:nvSpPr>
        <p:spPr>
          <a:xfrm>
            <a:off x="11400482" y="455295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U2</a:t>
            </a:r>
          </a:p>
        </p:txBody>
      </p:sp>
      <p:sp>
        <p:nvSpPr>
          <p:cNvPr id="29" name="ms-tick"/>
          <p:cNvSpPr txBox="1"/>
          <p:nvPr/>
        </p:nvSpPr>
        <p:spPr>
          <a:xfrm>
            <a:off x="558800" y="4793615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30" name="ms-point"/>
          <p:cNvSpPr txBox="1"/>
          <p:nvPr/>
        </p:nvSpPr>
        <p:spPr>
          <a:xfrm>
            <a:off x="812800" y="4793615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With the masses neglected, p₁⋅p₃ = p₂⋅p₄ = −t/2 and p₁⋅p₄ = p₂⋅p₃ = −u/2, so ¼Σ|M|² for e⁺e⁻ → μ⁺μ⁻ is 2e⁴(t² + u²)/s²</a:t>
            </a:r>
          </a:p>
        </p:txBody>
      </p:sp>
      <p:sp>
        <p:nvSpPr>
          <p:cNvPr id="31" name="ms-tick"/>
          <p:cNvSpPr txBox="1"/>
          <p:nvPr/>
        </p:nvSpPr>
        <p:spPr>
          <a:xfrm>
            <a:off x="558800" y="5046980"/>
            <a:ext cx="2540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32" name="ms-point"/>
          <p:cNvSpPr txBox="1"/>
          <p:nvPr/>
        </p:nvSpPr>
        <p:spPr>
          <a:xfrm>
            <a:off x="812800" y="5046980"/>
            <a:ext cx="108204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Crossing the incoming e⁺ into an outgoing e⁻ and the outgoing μ⁺ into an incoming μ⁻ turns the old s, t and u into the new t, u and s; each crossed fermion multiplies Σ|M|² by −1 and two are crossed, so the sign is (−1)² = +1 and ¼Σ|M|² = 2e⁴(s² + u²)/t², positive as it must be and rising as 1/t² in the forward direction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812800" y="5756275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Crossing one fermion only would give a negative squared amplitude: the sign rule is what keeps the crossed result physical, and checking the sign of the answer catches the error.</a:t>
            </a:r>
          </a:p>
        </p:txBody>
      </p:sp>
      <p:sp>
        <p:nvSpPr>
          <p:cNvPr id="34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5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7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8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8" action="ppaction://hlinksldjump"/>
              </a:rPr>
              <a:t>Previous</a:t>
            </a:r>
          </a:p>
        </p:txBody>
      </p:sp>
      <p:sp>
        <p:nvSpPr>
          <p:cNvPr id="39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9" action="ppaction://hlinksldjump"/>
              </a:rPr>
              <a:t>Lesson menu</a:t>
            </a:r>
          </a:p>
        </p:txBody>
      </p:sp>
      <p:sp>
        <p:nvSpPr>
          <p:cNvPr id="40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40" action="ppaction://hlinksldjump"/>
              </a:rPr>
              <a:t>Next slide</a:t>
            </a:r>
          </a:p>
        </p:txBody>
      </p:sp>
      <p:sp>
        <p:nvSpPr>
          <p:cNvPr id="41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33 / 64</a:t>
            </a:r>
          </a:p>
        </p:txBody>
      </p:sp>
      <p:sp>
        <p:nvSpPr>
          <p:cNvPr id="42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42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14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10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266304" y="711200"/>
            <a:ext cx="1012137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266304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Topics UQFTI-10.03, UQFTI-10.04, UQFTI-10.07, UQFTI-10.08, UQFTI-10.09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15024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Work in natural units with the metric (+, −, −, −). Compton scattering γ(k)e⁻(p) → γ(k′)e⁻(p′) has, at tree level, an s-channel diagram, in which the electron absorbs k before emitting k′, and a u-channel diagram, in which it emits k′ first. For an electron initially at rest and a photon of energy ω, the spin- and polarisation-summed result integrates to the Klein–Nishina total cross-section σ = 2πr_e²{[(1 + κ)/κ²][2(1 + κ)/(1 + 2κ) − ln(1 + 2κ)/κ] + ln(1 + 2κ)/(2κ) − (1 + 3κ)/(1 + 2κ)²}, with κ = ω/m and r_e = α/m. Crossing the same amplitude into e⁺e⁻ → γγ, with the factor ½ for identical photons, gives for a slow pair the spin-averaged σv_rel → πα²/m² as the relative speed v_rel → 0. Take m_e = 0.51100 MeV, m_μ = 105.658 MeV, α = 1/137.036, ℏc = 197.327 MeV fm, ℏ = 6.582 × 10⁻²² MeV s and 1 b = 100 fm².</a:t>
            </a:r>
          </a:p>
        </p:txBody>
      </p:sp>
      <p:sp>
        <p:nvSpPr>
          <p:cNvPr id="14" name="part-ref"/>
          <p:cNvSpPr txBox="1"/>
          <p:nvPr/>
        </p:nvSpPr>
        <p:spPr>
          <a:xfrm>
            <a:off x="558800" y="302641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(a)  Explain</a:t>
            </a:r>
          </a:p>
        </p:txBody>
      </p:sp>
      <p:sp>
        <p:nvSpPr>
          <p:cNvPr id="15" name="part-marks"/>
          <p:cNvSpPr txBox="1"/>
          <p:nvPr/>
        </p:nvSpPr>
        <p:spPr>
          <a:xfrm>
            <a:off x="11009102" y="302641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326263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Replacing the polarisation vector of the incoming photon by its momentum k, explain why neither Compton diagram alone satisfies the Ward identity k_μM^μν = 0, while their sum does.</a:t>
            </a:r>
          </a:p>
        </p:txBody>
      </p:sp>
      <p:sp>
        <p:nvSpPr>
          <p:cNvPr id="17" name="part-ref"/>
          <p:cNvSpPr txBox="1"/>
          <p:nvPr/>
        </p:nvSpPr>
        <p:spPr>
          <a:xfrm>
            <a:off x="558800" y="3798570"/>
            <a:ext cx="10348094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(b)  Calculate</a:t>
            </a:r>
          </a:p>
        </p:txBody>
      </p:sp>
      <p:sp>
        <p:nvSpPr>
          <p:cNvPr id="18" name="part-marks"/>
          <p:cNvSpPr txBox="1"/>
          <p:nvPr/>
        </p:nvSpPr>
        <p:spPr>
          <a:xfrm>
            <a:off x="11084694" y="3798570"/>
            <a:ext cx="548506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558800" y="4034790"/>
            <a:ext cx="110236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Calculate the Thomson cross-section (8π/3)r_e² in barns.</a:t>
            </a:r>
          </a:p>
        </p:txBody>
      </p:sp>
      <p:sp>
        <p:nvSpPr>
          <p:cNvPr id="20" name="part-ref"/>
          <p:cNvSpPr txBox="1"/>
          <p:nvPr/>
        </p:nvSpPr>
        <p:spPr>
          <a:xfrm>
            <a:off x="558800" y="437261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(c)  Calculate</a:t>
            </a:r>
          </a:p>
        </p:txBody>
      </p:sp>
      <p:sp>
        <p:nvSpPr>
          <p:cNvPr id="21" name="part-marks"/>
          <p:cNvSpPr txBox="1"/>
          <p:nvPr/>
        </p:nvSpPr>
        <p:spPr>
          <a:xfrm>
            <a:off x="11009102" y="437261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3 marks</a:t>
            </a:r>
          </a:p>
        </p:txBody>
      </p:sp>
      <p:sp>
        <p:nvSpPr>
          <p:cNvPr id="22" name="text"/>
          <p:cNvSpPr txBox="1"/>
          <p:nvPr/>
        </p:nvSpPr>
        <p:spPr>
          <a:xfrm>
            <a:off x="558800" y="460883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A 511 keV photon from positron annihilation enters the scintillator of a positron-emission tomograph. Calculate the Klein–Nishina cross-section per electron in barns, its ratio to the Thomson value, and the largest kinetic energy the photon can give to a free electron at rest.</a:t>
            </a:r>
          </a:p>
        </p:txBody>
      </p:sp>
      <p:sp>
        <p:nvSpPr>
          <p:cNvPr id="23" name="part-ref"/>
          <p:cNvSpPr txBox="1"/>
          <p:nvPr/>
        </p:nvSpPr>
        <p:spPr>
          <a:xfrm>
            <a:off x="558800" y="514477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(d)  Determine</a:t>
            </a:r>
          </a:p>
        </p:txBody>
      </p:sp>
      <p:sp>
        <p:nvSpPr>
          <p:cNvPr id="24" name="part-marks"/>
          <p:cNvSpPr txBox="1"/>
          <p:nvPr/>
        </p:nvSpPr>
        <p:spPr>
          <a:xfrm>
            <a:off x="11009102" y="514477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3 marks</a:t>
            </a:r>
          </a:p>
        </p:txBody>
      </p:sp>
      <p:sp>
        <p:nvSpPr>
          <p:cNvPr id="25" name="text"/>
          <p:cNvSpPr txBox="1"/>
          <p:nvPr/>
        </p:nvSpPr>
        <p:spPr>
          <a:xfrm>
            <a:off x="558800" y="538099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True muonium is the atom formed by a μ⁺ and a μ⁻. Treating it as a hydrogen-like atom bound by the Coulomb potential, determine the lifetime of its para ground state, 1¹S₀, against annihilation into two photons, which is its only significant decay.</a:t>
            </a:r>
          </a:p>
        </p:txBody>
      </p:sp>
      <p:sp>
        <p:nvSpPr>
          <p:cNvPr id="26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7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9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30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0" action="ppaction://hlinksldjump"/>
              </a:rPr>
              <a:t>Previous</a:t>
            </a:r>
          </a:p>
        </p:txBody>
      </p:sp>
      <p:sp>
        <p:nvSpPr>
          <p:cNvPr id="31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1" action="ppaction://hlinksldjump"/>
              </a:rPr>
              <a:t>Lesson menu</a:t>
            </a:r>
          </a:p>
        </p:txBody>
      </p:sp>
      <p:sp>
        <p:nvSpPr>
          <p:cNvPr id="32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2" action="ppaction://hlinksldjump"/>
              </a:rPr>
              <a:t>Next slide</a:t>
            </a:r>
          </a:p>
        </p:txBody>
      </p:sp>
      <p:sp>
        <p:nvSpPr>
          <p:cNvPr id="33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34 / 64</a:t>
            </a:r>
          </a:p>
        </p:txBody>
      </p:sp>
      <p:sp>
        <p:nvSpPr>
          <p:cNvPr id="34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4" action="ppaction://hlinksldjump"/>
              </a:rPr>
              <a:t>Check mark scheme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14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10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266304" y="711200"/>
            <a:ext cx="1012137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266304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continued from the previous slide</a:t>
            </a:r>
          </a:p>
        </p:txBody>
      </p:sp>
      <p:sp>
        <p:nvSpPr>
          <p:cNvPr id="13" name="part-ref"/>
          <p:cNvSpPr txBox="1"/>
          <p:nvPr/>
        </p:nvSpPr>
        <p:spPr>
          <a:xfrm>
            <a:off x="558800" y="1346200"/>
            <a:ext cx="10348094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(e)  Explain</a:t>
            </a:r>
          </a:p>
        </p:txBody>
      </p:sp>
      <p:sp>
        <p:nvSpPr>
          <p:cNvPr id="14" name="part-marks"/>
          <p:cNvSpPr txBox="1"/>
          <p:nvPr/>
        </p:nvSpPr>
        <p:spPr>
          <a:xfrm>
            <a:off x="11084694" y="1346200"/>
            <a:ext cx="548506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58800" y="158242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Explain why the two Compton diagrams enter with the same sign, whereas the two diagrams of Bhabha scattering, e⁺e⁻ → e⁺e⁻, enter with a relative minus sign.</a:t>
            </a:r>
          </a:p>
        </p:txBody>
      </p:sp>
      <p:sp>
        <p:nvSpPr>
          <p:cNvPr id="16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17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18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19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0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0" action="ppaction://hlinksldjump"/>
              </a:rPr>
              <a:t>Previous</a:t>
            </a:r>
          </a:p>
        </p:txBody>
      </p:sp>
      <p:sp>
        <p:nvSpPr>
          <p:cNvPr id="21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1" action="ppaction://hlinksldjump"/>
              </a:rPr>
              <a:t>Lesson menu</a:t>
            </a:r>
          </a:p>
        </p:txBody>
      </p:sp>
      <p:sp>
        <p:nvSpPr>
          <p:cNvPr id="22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2" action="ppaction://hlinksldjump"/>
              </a:rPr>
              <a:t>Next slide</a:t>
            </a:r>
          </a:p>
        </p:txBody>
      </p:sp>
      <p:sp>
        <p:nvSpPr>
          <p:cNvPr id="23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35 / 64</a:t>
            </a:r>
          </a:p>
        </p:txBody>
      </p:sp>
      <p:sp>
        <p:nvSpPr>
          <p:cNvPr id="24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4" action="ppaction://hlinksldjump"/>
              </a:rPr>
              <a:t>Check mark scheme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14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10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266304" y="711200"/>
            <a:ext cx="101213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266304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(a)  Explain — 2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U1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In the s-channel diagram k̸ stands next to u(p): (p̸ + m)k̸u(p) = [2p⋅k − k̸(p̸ − m)]u(p) = 2p⋅k u(p) and k² = 0, so the numerator cancels the denominator (p + k)² − m² = 2p⋅k and leaves a term proportional to ū(p′)γ^νu(p); in the u-channel diagram k̸ stands next to ū(p′), and the same steps with (p′ − k)² − m² = −2p′⋅k leave the same term with the opposite sign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221996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221996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So each diagram alone gives ±e²ū(p′)γ^νu(p), which does not vanish, and only their sum is zero: the Ward identity holds for the gauge-invariant set, and only for the sum can both photon polarisation sums be replaced by −g_μν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12800" y="2739390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check one diagram, find a non-zero result and conclude that the Ward identity fails have missed that it is a statement about the complete amplitude; the two diagrams are not separately gauge invariant.</a:t>
            </a:r>
          </a:p>
        </p:txBody>
      </p:sp>
      <p:sp>
        <p:nvSpPr>
          <p:cNvPr id="20" name="ms-ref"/>
          <p:cNvSpPr txBox="1"/>
          <p:nvPr/>
        </p:nvSpPr>
        <p:spPr>
          <a:xfrm>
            <a:off x="558800" y="322199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(b)  Calculate — 1 mark</a:t>
            </a:r>
          </a:p>
        </p:txBody>
      </p:sp>
      <p:sp>
        <p:nvSpPr>
          <p:cNvPr id="21" name="ms-objective"/>
          <p:cNvSpPr txBox="1"/>
          <p:nvPr/>
        </p:nvSpPr>
        <p:spPr>
          <a:xfrm>
            <a:off x="11400482" y="322199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U3</a:t>
            </a:r>
          </a:p>
        </p:txBody>
      </p:sp>
      <p:sp>
        <p:nvSpPr>
          <p:cNvPr id="22" name="ms-tick"/>
          <p:cNvSpPr txBox="1"/>
          <p:nvPr/>
        </p:nvSpPr>
        <p:spPr>
          <a:xfrm>
            <a:off x="558800" y="3462655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3" name="ms-point"/>
          <p:cNvSpPr txBox="1"/>
          <p:nvPr/>
        </p:nvSpPr>
        <p:spPr>
          <a:xfrm>
            <a:off x="812800" y="3462655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r_e = αℏc/m_e = 197.327 MeV fm/(137.036 × 0.51100 MeV) = 2.818 fm, so (8π/3)r_e² = 66.52 fm² = 0.6652 b</a:t>
            </a:r>
          </a:p>
        </p:txBody>
      </p:sp>
      <p:sp>
        <p:nvSpPr>
          <p:cNvPr id="24" name="text"/>
          <p:cNvSpPr txBox="1"/>
          <p:nvPr/>
        </p:nvSpPr>
        <p:spPr>
          <a:xfrm>
            <a:off x="812800" y="3792220"/>
            <a:ext cx="10820400" cy="165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The classical radius is α times the reduced Compton wavelength, 386 fm; candidates who put that wavelength itself in place of r_e are out by 137² in the cross-section.</a:t>
            </a:r>
          </a:p>
        </p:txBody>
      </p:sp>
      <p:sp>
        <p:nvSpPr>
          <p:cNvPr id="25" name="ms-ref"/>
          <p:cNvSpPr txBox="1"/>
          <p:nvPr/>
        </p:nvSpPr>
        <p:spPr>
          <a:xfrm>
            <a:off x="558800" y="410972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(c)  Calculate — 3 marks</a:t>
            </a:r>
          </a:p>
        </p:txBody>
      </p:sp>
      <p:sp>
        <p:nvSpPr>
          <p:cNvPr id="26" name="ms-objective"/>
          <p:cNvSpPr txBox="1"/>
          <p:nvPr/>
        </p:nvSpPr>
        <p:spPr>
          <a:xfrm>
            <a:off x="11400482" y="410972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U3</a:t>
            </a:r>
          </a:p>
        </p:txBody>
      </p:sp>
      <p:sp>
        <p:nvSpPr>
          <p:cNvPr id="27" name="ms-tick"/>
          <p:cNvSpPr txBox="1"/>
          <p:nvPr/>
        </p:nvSpPr>
        <p:spPr>
          <a:xfrm>
            <a:off x="558800" y="435038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8" name="ms-point"/>
          <p:cNvSpPr txBox="1"/>
          <p:nvPr/>
        </p:nvSpPr>
        <p:spPr>
          <a:xfrm>
            <a:off x="812800" y="435038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κ = 0.511/0.51100 = 1.000, so the bracket is 2(4/3 − ln 3) + (ln 3)/2 − 4/9 = 0.4694 + 0.5493 − 0.4444 = 0.5743, and σ = 2π(2.818 fm)² × 0.5743 = 28.65 fm² = 0.287 b</a:t>
            </a:r>
          </a:p>
        </p:txBody>
      </p:sp>
      <p:sp>
        <p:nvSpPr>
          <p:cNvPr id="29" name="ms-tick"/>
          <p:cNvSpPr txBox="1"/>
          <p:nvPr/>
        </p:nvSpPr>
        <p:spPr>
          <a:xfrm>
            <a:off x="558800" y="4793615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30" name="ms-point"/>
          <p:cNvSpPr txBox="1"/>
          <p:nvPr/>
        </p:nvSpPr>
        <p:spPr>
          <a:xfrm>
            <a:off x="812800" y="4793615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σ/σ_T = 0.287/0.665 = 0.431: at κ = 1 the cross-section has already fallen to less than half its classical value</a:t>
            </a:r>
          </a:p>
        </p:txBody>
      </p:sp>
      <p:sp>
        <p:nvSpPr>
          <p:cNvPr id="31" name="ms-tick"/>
          <p:cNvSpPr txBox="1"/>
          <p:nvPr/>
        </p:nvSpPr>
        <p:spPr>
          <a:xfrm>
            <a:off x="558800" y="504698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32" name="ms-point"/>
          <p:cNvSpPr txBox="1"/>
          <p:nvPr/>
        </p:nvSpPr>
        <p:spPr>
          <a:xfrm>
            <a:off x="812800" y="504698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largest transfer is in back-scattering, θ = π: ω′ = ω/(1 + 2κ) = 170.3 keV, so T_max = ω − ω′ = 2κω/(1 + 2κ) = 340.7 keV, the Compton edge of the 511 keV line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812800" y="5566410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evaluate the bracket with log₁₀ obtain a cross-section larger than Thomson's, which should stop them at once: Klein–Nishina never exceeds the Thomson value.</a:t>
            </a:r>
          </a:p>
        </p:txBody>
      </p:sp>
      <p:sp>
        <p:nvSpPr>
          <p:cNvPr id="34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5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7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8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8" action="ppaction://hlinksldjump"/>
              </a:rPr>
              <a:t>Previous</a:t>
            </a:r>
          </a:p>
        </p:txBody>
      </p:sp>
      <p:sp>
        <p:nvSpPr>
          <p:cNvPr id="39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9" action="ppaction://hlinksldjump"/>
              </a:rPr>
              <a:t>Lesson menu</a:t>
            </a:r>
          </a:p>
        </p:txBody>
      </p:sp>
      <p:sp>
        <p:nvSpPr>
          <p:cNvPr id="40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40" action="ppaction://hlinksldjump"/>
              </a:rPr>
              <a:t>Next slide</a:t>
            </a:r>
          </a:p>
        </p:txBody>
      </p:sp>
      <p:sp>
        <p:nvSpPr>
          <p:cNvPr id="41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36 / 64</a:t>
            </a:r>
          </a:p>
        </p:txBody>
      </p:sp>
      <p:sp>
        <p:nvSpPr>
          <p:cNvPr id="42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42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14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10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266304" y="711200"/>
            <a:ext cx="101213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266304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scheme, continued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(d)  Determine — 3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U3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Only the spin singlet, one of the four spin states, has C = +1 and can annihilate into two photons, so it carries the whole of the spin-averaged rate and its σv_rel is four times the average: 4πα²/m_μ²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203009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203009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rate is Γ = |ψ(0)|²σv_rel; with the reduced mass m_μ/2 the Bohr radius is a = 2/(m_μα), so |ψ(0)|² = 1/(πa³) = (m_μα)³/(8π) and Γ = (m_μα)³/(8π) × 4πα²/m_μ² = α⁵m_μ/2</a:t>
            </a:r>
          </a:p>
        </p:txBody>
      </p:sp>
      <p:sp>
        <p:nvSpPr>
          <p:cNvPr id="19" name="ms-tick"/>
          <p:cNvSpPr txBox="1"/>
          <p:nvPr/>
        </p:nvSpPr>
        <p:spPr>
          <a:xfrm>
            <a:off x="558800" y="247332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0" name="ms-point"/>
          <p:cNvSpPr txBox="1"/>
          <p:nvPr/>
        </p:nvSpPr>
        <p:spPr>
          <a:xfrm>
            <a:off x="812800" y="247332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Γ = (1/137.036)⁵ × 105.658 MeV/2 = 2.069 × 10⁻¹¹ × 52.83 MeV = 1.093 × 10⁻⁹ MeV, so τ = ℏ/Γ = (6.582 × 10⁻²² MeV s)/(1.093 × 10⁻⁹ MeV) = 6.02 × 10⁻¹³ s = 0.602 ps, para-positronium's 124.5 ps scaled by m_e/m_μ</a:t>
            </a:r>
          </a:p>
        </p:txBody>
      </p:sp>
      <p:sp>
        <p:nvSpPr>
          <p:cNvPr id="21" name="text"/>
          <p:cNvSpPr txBox="1"/>
          <p:nvPr/>
        </p:nvSpPr>
        <p:spPr>
          <a:xfrm>
            <a:off x="812800" y="2992755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Two factors are lost most often: the 4 that comes from the spin singlet carrying the whole two-photon rate, and the reduced mass, which makes the atom's radius 2/(mα) rather than 1/(mα) and changes |ψ(0)|² by a factor of 8.</a:t>
            </a:r>
          </a:p>
        </p:txBody>
      </p:sp>
      <p:sp>
        <p:nvSpPr>
          <p:cNvPr id="22" name="ms-ref"/>
          <p:cNvSpPr txBox="1"/>
          <p:nvPr/>
        </p:nvSpPr>
        <p:spPr>
          <a:xfrm>
            <a:off x="558800" y="3475355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(e)  Explain — 1 mark</a:t>
            </a:r>
          </a:p>
        </p:txBody>
      </p:sp>
      <p:sp>
        <p:nvSpPr>
          <p:cNvPr id="23" name="ms-objective"/>
          <p:cNvSpPr txBox="1"/>
          <p:nvPr/>
        </p:nvSpPr>
        <p:spPr>
          <a:xfrm>
            <a:off x="11400482" y="3475355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U1</a:t>
            </a:r>
          </a:p>
        </p:txBody>
      </p:sp>
      <p:sp>
        <p:nvSpPr>
          <p:cNvPr id="24" name="ms-tick"/>
          <p:cNvSpPr txBox="1"/>
          <p:nvPr/>
        </p:nvSpPr>
        <p:spPr>
          <a:xfrm>
            <a:off x="558800" y="3716020"/>
            <a:ext cx="2540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5" name="ms-point"/>
          <p:cNvSpPr txBox="1"/>
          <p:nvPr/>
        </p:nvSpPr>
        <p:spPr>
          <a:xfrm>
            <a:off x="812800" y="3716020"/>
            <a:ext cx="108204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Compton diagrams differ only in which photon field is contracted with which external photon, and photon operators commute, so no sign arises; Bhabha's annihilation and exchange diagrams differ in the order in which the fermion operators are contracted with the external states, and moving one anticommuting operator past another brings a factor −1</a:t>
            </a:r>
          </a:p>
        </p:txBody>
      </p:sp>
      <p:sp>
        <p:nvSpPr>
          <p:cNvPr id="26" name="text"/>
          <p:cNvSpPr txBox="1"/>
          <p:nvPr/>
        </p:nvSpPr>
        <p:spPr>
          <a:xfrm>
            <a:off x="812800" y="4425315"/>
            <a:ext cx="10820400" cy="165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attribute the sign to the s- and t-channel propagators having opposite signs confuse a kinematic factor with the statistics of the fields.</a:t>
            </a:r>
          </a:p>
        </p:txBody>
      </p:sp>
      <p:sp>
        <p:nvSpPr>
          <p:cNvPr id="27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8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0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1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1" action="ppaction://hlinksldjump"/>
              </a:rPr>
              <a:t>Previous</a:t>
            </a:r>
          </a:p>
        </p:txBody>
      </p:sp>
      <p:sp>
        <p:nvSpPr>
          <p:cNvPr id="32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2" action="ppaction://hlinksldjump"/>
              </a:rPr>
              <a:t>Lesson menu</a:t>
            </a:r>
          </a:p>
        </p:txBody>
      </p:sp>
      <p:sp>
        <p:nvSpPr>
          <p:cNvPr id="33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3" action="ppaction://hlinksldjump"/>
              </a:rPr>
              <a:t>Next slide</a:t>
            </a:r>
          </a:p>
        </p:txBody>
      </p:sp>
      <p:sp>
        <p:nvSpPr>
          <p:cNvPr id="34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37 / 64</a:t>
            </a:r>
          </a:p>
        </p:txBody>
      </p:sp>
      <p:sp>
        <p:nvSpPr>
          <p:cNvPr id="35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5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15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10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266304" y="711200"/>
            <a:ext cx="1012137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266304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Topics UQFTI-11.02, UQFTI-11.04, UQFTI-11.05, UQFTI-11.06, UQFTI-11.07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1717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Work in natural units ℏ = c = 1 with the metric (+, −, −, −). Charge conjugation is a unitary operator C on the Fock space of QED. On the Dirac field it acts as Cψ(x)C⁻¹ = M_Cψ̄ᵀ(x) and Cψ̄(x)C⁻¹ = −ψᵀ(x)M_C⁻¹, where ᵀ is the transpose in spinor indices and the 4 × 4 matrix M_C satisfies M_C⁻¹γ^μM_C = −(γ^μ)ᵀ; on the photon field CA_μ(x)C⁻¹ = −A_μ(x). Write (−1)^μ = +1 for μ = 0 and −1 for μ = 1, 2, 3. Under parity the Hermitian bilinear iψ̄σ^μνγ⁵ψ is multiplied by −(−1)^μ(−1)^ν and F_μν by (−1)^μ(−1)^ν; under time reversal, which is antiunitary, they are multiplied by (−1)^μ(−1)^ν and −(−1)^μ(−1)^ν respectively; under C both are multiplied by −1. Each is evaluated at the transformed point. An electric dipole moment d of the electron would add L_EDM = −(d/2)(iψ̄σ^μνγ⁵ψ)F_μν to the Lagrangian, with d real, whose non-relativistic limit is the energy −dσ⋅E. An experiment on polar molecules has found |d| &lt; 4.1 × 10⁻³⁰ e cm. Take m_e = 0.511 MeV and ℏc = 1.973 × 10⁻¹¹ MeV cm.</a:t>
            </a:r>
          </a:p>
        </p:txBody>
      </p:sp>
      <p:sp>
        <p:nvSpPr>
          <p:cNvPr id="14" name="part-ref"/>
          <p:cNvSpPr txBox="1"/>
          <p:nvPr/>
        </p:nvSpPr>
        <p:spPr>
          <a:xfrm>
            <a:off x="558800" y="324104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(a)  Show that</a:t>
            </a:r>
          </a:p>
        </p:txBody>
      </p:sp>
      <p:sp>
        <p:nvSpPr>
          <p:cNvPr id="15" name="part-marks"/>
          <p:cNvSpPr txBox="1"/>
          <p:nvPr/>
        </p:nvSpPr>
        <p:spPr>
          <a:xfrm>
            <a:off x="11009102" y="324104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3 marks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347726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Show that the current ψ̄γ^μψ is odd under C while ψ̄ψ is even, identifying the step at which the anticommutation of the fields supplies a sign, and say what would become of the electron's coupling to the photon if the Dirac field were quantised with commutators.</a:t>
            </a:r>
          </a:p>
        </p:txBody>
      </p:sp>
      <p:sp>
        <p:nvSpPr>
          <p:cNvPr id="17" name="part-ref"/>
          <p:cNvSpPr txBox="1"/>
          <p:nvPr/>
        </p:nvSpPr>
        <p:spPr>
          <a:xfrm>
            <a:off x="558800" y="401320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(b)  Determine</a:t>
            </a:r>
          </a:p>
        </p:txBody>
      </p:sp>
      <p:sp>
        <p:nvSpPr>
          <p:cNvPr id="18" name="part-marks"/>
          <p:cNvSpPr txBox="1"/>
          <p:nvPr/>
        </p:nvSpPr>
        <p:spPr>
          <a:xfrm>
            <a:off x="11009102" y="401320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558800" y="4249420"/>
            <a:ext cx="110236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Determine whether L_EDM is even or odd under each of P, C, T and CP, and check that it is even under CPT.</a:t>
            </a:r>
          </a:p>
        </p:txBody>
      </p:sp>
      <p:sp>
        <p:nvSpPr>
          <p:cNvPr id="20" name="part-ref"/>
          <p:cNvSpPr txBox="1"/>
          <p:nvPr/>
        </p:nvSpPr>
        <p:spPr>
          <a:xfrm>
            <a:off x="558800" y="458724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(c)  Explain</a:t>
            </a:r>
          </a:p>
        </p:txBody>
      </p:sp>
      <p:sp>
        <p:nvSpPr>
          <p:cNvPr id="21" name="part-marks"/>
          <p:cNvSpPr txBox="1"/>
          <p:nvPr/>
        </p:nvSpPr>
        <p:spPr>
          <a:xfrm>
            <a:off x="11009102" y="458724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22" name="text"/>
          <p:cNvSpPr txBox="1"/>
          <p:nvPr/>
        </p:nvSpPr>
        <p:spPr>
          <a:xfrm>
            <a:off x="558800" y="482346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Explain, both from C invariance and from the diagrams, why the sum of the one-loop electron-loop diagrams with three external photons vanishes in QED, and what this means for the counterterms QED needs.</a:t>
            </a:r>
          </a:p>
        </p:txBody>
      </p:sp>
      <p:sp>
        <p:nvSpPr>
          <p:cNvPr id="23" name="part-ref"/>
          <p:cNvSpPr txBox="1"/>
          <p:nvPr/>
        </p:nvSpPr>
        <p:spPr>
          <a:xfrm>
            <a:off x="558800" y="535940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(d)  Estimate</a:t>
            </a:r>
          </a:p>
        </p:txBody>
      </p:sp>
      <p:sp>
        <p:nvSpPr>
          <p:cNvPr id="24" name="part-marks"/>
          <p:cNvSpPr txBox="1"/>
          <p:nvPr/>
        </p:nvSpPr>
        <p:spPr>
          <a:xfrm>
            <a:off x="11009102" y="535940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25" name="text"/>
          <p:cNvSpPr txBox="1"/>
          <p:nvPr/>
        </p:nvSpPr>
        <p:spPr>
          <a:xfrm>
            <a:off x="558800" y="559562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A new interaction at a mass scale Λ could generate d at one loop. Estimate the lowest Λ consistent with the experimental bound, stating your assumptions.</a:t>
            </a:r>
          </a:p>
        </p:txBody>
      </p:sp>
      <p:sp>
        <p:nvSpPr>
          <p:cNvPr id="26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7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9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30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0" action="ppaction://hlinksldjump"/>
              </a:rPr>
              <a:t>Previous</a:t>
            </a:r>
          </a:p>
        </p:txBody>
      </p:sp>
      <p:sp>
        <p:nvSpPr>
          <p:cNvPr id="31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1" action="ppaction://hlinksldjump"/>
              </a:rPr>
              <a:t>Lesson menu</a:t>
            </a:r>
          </a:p>
        </p:txBody>
      </p:sp>
      <p:sp>
        <p:nvSpPr>
          <p:cNvPr id="32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2" action="ppaction://hlinksldjump"/>
              </a:rPr>
              <a:t>Next slide</a:t>
            </a:r>
          </a:p>
        </p:txBody>
      </p:sp>
      <p:sp>
        <p:nvSpPr>
          <p:cNvPr id="33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38 / 64</a:t>
            </a:r>
          </a:p>
        </p:txBody>
      </p:sp>
      <p:sp>
        <p:nvSpPr>
          <p:cNvPr id="34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4" action="ppaction://hlinksldjump"/>
              </a:rPr>
              <a:t>Check mark scheme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15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10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266304" y="711200"/>
            <a:ext cx="1012137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266304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continued from the previous slide</a:t>
            </a:r>
          </a:p>
        </p:txBody>
      </p:sp>
      <p:sp>
        <p:nvSpPr>
          <p:cNvPr id="13" name="part-ref"/>
          <p:cNvSpPr txBox="1"/>
          <p:nvPr/>
        </p:nvSpPr>
        <p:spPr>
          <a:xfrm>
            <a:off x="558800" y="1346200"/>
            <a:ext cx="10348094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(e)  Predict</a:t>
            </a:r>
          </a:p>
        </p:txBody>
      </p:sp>
      <p:sp>
        <p:nvSpPr>
          <p:cNvPr id="14" name="part-marks"/>
          <p:cNvSpPr txBox="1"/>
          <p:nvPr/>
        </p:nvSpPr>
        <p:spPr>
          <a:xfrm>
            <a:off x="11084694" y="1346200"/>
            <a:ext cx="548506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58800" y="1582420"/>
            <a:ext cx="110236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Predict, from CPT invariance alone, the electric dipole moment of the positron if the electron's were found to be d.</a:t>
            </a:r>
          </a:p>
        </p:txBody>
      </p:sp>
      <p:sp>
        <p:nvSpPr>
          <p:cNvPr id="16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17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18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19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0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0" action="ppaction://hlinksldjump"/>
              </a:rPr>
              <a:t>Previous</a:t>
            </a:r>
          </a:p>
        </p:txBody>
      </p:sp>
      <p:sp>
        <p:nvSpPr>
          <p:cNvPr id="21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1" action="ppaction://hlinksldjump"/>
              </a:rPr>
              <a:t>Lesson menu</a:t>
            </a:r>
          </a:p>
        </p:txBody>
      </p:sp>
      <p:sp>
        <p:nvSpPr>
          <p:cNvPr id="22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2" action="ppaction://hlinksldjump"/>
              </a:rPr>
              <a:t>Next slide</a:t>
            </a:r>
          </a:p>
        </p:txBody>
      </p:sp>
      <p:sp>
        <p:nvSpPr>
          <p:cNvPr id="23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39 / 64</a:t>
            </a:r>
          </a:p>
        </p:txBody>
      </p:sp>
      <p:sp>
        <p:nvSpPr>
          <p:cNvPr id="24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4" action="ppaction://hlinksldjump"/>
              </a:rPr>
              <a:t>Check mark scheme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15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10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266304" y="711200"/>
            <a:ext cx="101213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266304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(a)  Show that — 3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U2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C(ψ̄γ^μψ)C⁻¹ = −ψᵀM_C⁻¹γ^μM_Cψ̄ᵀ = +ψᵀ(γ^μ)ᵀψ̄ᵀ = ψ_a(γ^μ)_ba ψ̄_b, using M_C⁻¹γ^μM_C = −(γ^μ)ᵀ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184023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184023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Reordering ψ_aψ̄_b = −ψ̄_bψ_a, by anticommutation up to a c-number that normal ordering removes, gives −ψ̄_b(γ^μ)_baψ_a = −ψ̄γ^μψ, odd; for ψ̄ψ the same steps give −ψᵀM_C⁻¹M_Cψ̄ᵀ = −ψ_aψ̄_a = +ψ̄ψ, even</a:t>
            </a:r>
          </a:p>
        </p:txBody>
      </p:sp>
      <p:sp>
        <p:nvSpPr>
          <p:cNvPr id="19" name="ms-tick"/>
          <p:cNvSpPr txBox="1"/>
          <p:nvPr/>
        </p:nvSpPr>
        <p:spPr>
          <a:xfrm>
            <a:off x="558800" y="2283460"/>
            <a:ext cx="2540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0" name="ms-point"/>
          <p:cNvSpPr txBox="1"/>
          <p:nvPr/>
        </p:nvSpPr>
        <p:spPr>
          <a:xfrm>
            <a:off x="812800" y="2283460"/>
            <a:ext cx="108204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With commuting fields the reordering would bring no sign, the current would be C-even, particle and antiparticle would carry the same charge, and the coupling −eψ̄γ^μψA_μ to the C-odd photon could not be C-invariant: the C-odd current, and with it the positron's opposite charge, rests on anticommutation</a:t>
            </a:r>
          </a:p>
        </p:txBody>
      </p:sp>
      <p:sp>
        <p:nvSpPr>
          <p:cNvPr id="21" name="text"/>
          <p:cNvSpPr txBox="1"/>
          <p:nvPr/>
        </p:nvSpPr>
        <p:spPr>
          <a:xfrm>
            <a:off x="812800" y="2992755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move ψ past ψ̄ without a sign find the current even and must then conclude, wrongly, that QED violates C. The sign from anticommutation and the sign in M_C⁻¹γ^μM_C = −(γ^μ)ᵀ are two different signs, and both are needed.</a:t>
            </a:r>
          </a:p>
        </p:txBody>
      </p:sp>
      <p:sp>
        <p:nvSpPr>
          <p:cNvPr id="22" name="ms-ref"/>
          <p:cNvSpPr txBox="1"/>
          <p:nvPr/>
        </p:nvSpPr>
        <p:spPr>
          <a:xfrm>
            <a:off x="558800" y="3475355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(b)  Determine — 2 marks</a:t>
            </a:r>
          </a:p>
        </p:txBody>
      </p:sp>
      <p:sp>
        <p:nvSpPr>
          <p:cNvPr id="23" name="ms-objective"/>
          <p:cNvSpPr txBox="1"/>
          <p:nvPr/>
        </p:nvSpPr>
        <p:spPr>
          <a:xfrm>
            <a:off x="11400482" y="3475355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U2</a:t>
            </a:r>
          </a:p>
        </p:txBody>
      </p:sp>
      <p:sp>
        <p:nvSpPr>
          <p:cNvPr id="24" name="ms-tick"/>
          <p:cNvSpPr txBox="1"/>
          <p:nvPr/>
        </p:nvSpPr>
        <p:spPr>
          <a:xfrm>
            <a:off x="558800" y="371602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5" name="ms-point"/>
          <p:cNvSpPr txBox="1"/>
          <p:nvPr/>
        </p:nvSpPr>
        <p:spPr>
          <a:xfrm>
            <a:off x="812800" y="371602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Under P the signs multiply to −(−1)^μ(−1)^ν × (−1)^μ(−1)^ν = −1, since [(−1)^μ(−1)^ν]² = 1; under T to (−1)^μ(−1)^ν × [−(−1)^μ(−1)^ν] = −1, the real coefficient −d/2 being untouched by the antiunitary T; under C to (−1)(−1) = +1: L_EDM is P-odd, T-odd and C-even</a:t>
            </a:r>
          </a:p>
        </p:txBody>
      </p:sp>
      <p:sp>
        <p:nvSpPr>
          <p:cNvPr id="26" name="ms-tick"/>
          <p:cNvSpPr txBox="1"/>
          <p:nvPr/>
        </p:nvSpPr>
        <p:spPr>
          <a:xfrm>
            <a:off x="558800" y="415925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7" name="ms-point"/>
          <p:cNvSpPr txBox="1"/>
          <p:nvPr/>
        </p:nvSpPr>
        <p:spPr>
          <a:xfrm>
            <a:off x="812800" y="415925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Hence it is CP-odd, and under CPT the signs multiply to (−1)(+1)(−1) = +1, even, as every Hermitian, Lorentz-invariant local term must be; the non-relativistic form −dσ⋅E agrees, the spin being P-even and T-odd and E being P-odd and T-even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812800" y="4678680"/>
            <a:ext cx="10820400" cy="165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let T complex-conjugate the coefficient as well count the i twice: it is already inside the Hermitian bilinear whose sign is given, and d is real.</a:t>
            </a:r>
          </a:p>
        </p:txBody>
      </p:sp>
      <p:sp>
        <p:nvSpPr>
          <p:cNvPr id="29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0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2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3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3" action="ppaction://hlinksldjump"/>
              </a:rPr>
              <a:t>Previous</a:t>
            </a:r>
          </a:p>
        </p:txBody>
      </p:sp>
      <p:sp>
        <p:nvSpPr>
          <p:cNvPr id="34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4" action="ppaction://hlinksldjump"/>
              </a:rPr>
              <a:t>Lesson menu</a:t>
            </a:r>
          </a:p>
        </p:txBody>
      </p:sp>
      <p:sp>
        <p:nvSpPr>
          <p:cNvPr id="35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5" action="ppaction://hlinksldjump"/>
              </a:rPr>
              <a:t>Next slide</a:t>
            </a:r>
          </a:p>
        </p:txBody>
      </p:sp>
      <p:sp>
        <p:nvSpPr>
          <p:cNvPr id="36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40 / 64</a:t>
            </a:r>
          </a:p>
        </p:txBody>
      </p:sp>
      <p:sp>
        <p:nvSpPr>
          <p:cNvPr id="37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7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15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10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266304" y="711200"/>
            <a:ext cx="101213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266304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scheme, continued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(c)  Explain — 2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U1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QED is C-invariant and A_μ is C-odd, so ⟨Ω|TA_μA_νA_ρ|Ω⟩ = (−1)³⟨Ω|TA_μA_νA_ρ|Ω⟩ = 0; diagrammatically, the two orientations of the electron loop are related by transposing the trace with M_C, which turns each γ^μ into −(γ^μ)ᵀ and reverses each propagator, so they differ by (−1)³ and cancel in pairs (Furry's theorem)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221996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221996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three-photon function, superficially divergent with D = 4 − B = 1, therefore needs no counterterm and no A³ term is generated; with gauge invariance this leaves the electron self-energy, the photon self-energy and the vertex as QED's divergent functions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12800" y="2739390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A common slip is to say that each loop vanishes separately; only the two orientations together cancel, and for an even number of photons the same pairing doubles the result instead.</a:t>
            </a:r>
          </a:p>
        </p:txBody>
      </p:sp>
      <p:sp>
        <p:nvSpPr>
          <p:cNvPr id="20" name="ms-ref"/>
          <p:cNvSpPr txBox="1"/>
          <p:nvPr/>
        </p:nvSpPr>
        <p:spPr>
          <a:xfrm>
            <a:off x="558800" y="322199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(d)  Estimate — 2 marks</a:t>
            </a:r>
          </a:p>
        </p:txBody>
      </p:sp>
      <p:sp>
        <p:nvSpPr>
          <p:cNvPr id="21" name="ms-objective"/>
          <p:cNvSpPr txBox="1"/>
          <p:nvPr/>
        </p:nvSpPr>
        <p:spPr>
          <a:xfrm>
            <a:off x="11400482" y="322199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U4</a:t>
            </a:r>
          </a:p>
        </p:txBody>
      </p:sp>
      <p:sp>
        <p:nvSpPr>
          <p:cNvPr id="22" name="ms-tick"/>
          <p:cNvSpPr txBox="1"/>
          <p:nvPr/>
        </p:nvSpPr>
        <p:spPr>
          <a:xfrm>
            <a:off x="558800" y="346265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3" name="ms-point"/>
          <p:cNvSpPr txBox="1"/>
          <p:nvPr/>
        </p:nvSpPr>
        <p:spPr>
          <a:xfrm>
            <a:off x="812800" y="346265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Assume new particles of mass Λ coupling to the electron with couplings g of order 1, a CP-violating phase of order 1, the photon attached with charge e, a loop factor g²/16π² and one power of m_e for the chirality flip that σ^μνγ⁵ requires, so that d ≈ e m_e/(16π²Λ²)</a:t>
            </a:r>
          </a:p>
        </p:txBody>
      </p:sp>
      <p:sp>
        <p:nvSpPr>
          <p:cNvPr id="24" name="ms-tick"/>
          <p:cNvSpPr txBox="1"/>
          <p:nvPr/>
        </p:nvSpPr>
        <p:spPr>
          <a:xfrm>
            <a:off x="558800" y="390588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5" name="ms-point"/>
          <p:cNvSpPr txBox="1"/>
          <p:nvPr/>
        </p:nvSpPr>
        <p:spPr>
          <a:xfrm>
            <a:off x="812800" y="390588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In natural units d/e &lt; 4.1 × 10⁻³⁰ cm/(1.973 × 10⁻¹¹ MeV cm) = 2.08 × 10⁻¹⁹ MeV⁻¹, so Λ² &gt; 0.511 MeV/(16π² × 2.08 × 10⁻¹⁹ MeV⁻¹) = 1.6 × 10¹⁶ MeV² and Λ &gt; 1.2 × 10⁸ MeV ≈ 10⁵ GeV, about 100 TeV, beyond the direct reach of any collider</a:t>
            </a:r>
          </a:p>
        </p:txBody>
      </p:sp>
      <p:sp>
        <p:nvSpPr>
          <p:cNvPr id="26" name="text"/>
          <p:cNvSpPr txBox="1"/>
          <p:nvPr/>
        </p:nvSpPr>
        <p:spPr>
          <a:xfrm>
            <a:off x="812800" y="4425315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An estimate earns nothing without its assumptions. A candidate who writes d ~ e/Λ, without the chirality flip and the loop factor, finds about 5 × 10¹⁵ GeV, a scale that means nothing here.</a:t>
            </a:r>
          </a:p>
        </p:txBody>
      </p:sp>
      <p:sp>
        <p:nvSpPr>
          <p:cNvPr id="27" name="ms-ref"/>
          <p:cNvSpPr txBox="1"/>
          <p:nvPr/>
        </p:nvSpPr>
        <p:spPr>
          <a:xfrm>
            <a:off x="558800" y="4907915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(e)  Predict — 1 mark</a:t>
            </a:r>
          </a:p>
        </p:txBody>
      </p:sp>
      <p:sp>
        <p:nvSpPr>
          <p:cNvPr id="28" name="ms-objective"/>
          <p:cNvSpPr txBox="1"/>
          <p:nvPr/>
        </p:nvSpPr>
        <p:spPr>
          <a:xfrm>
            <a:off x="11400482" y="4907915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U1</a:t>
            </a:r>
          </a:p>
        </p:txBody>
      </p:sp>
      <p:sp>
        <p:nvSpPr>
          <p:cNvPr id="29" name="ms-tick"/>
          <p:cNvSpPr txBox="1"/>
          <p:nvPr/>
        </p:nvSpPr>
        <p:spPr>
          <a:xfrm>
            <a:off x="558800" y="514858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30" name="ms-point"/>
          <p:cNvSpPr txBox="1"/>
          <p:nvPr/>
        </p:nvSpPr>
        <p:spPr>
          <a:xfrm>
            <a:off x="812800" y="514858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CPT relates the electron to the positron with every charge and moment reversed, so the positron's dipole moment is −d, equal in size and opposite in sign, just as its magnetic moment is opposite to the electron's; a measured difference in size would violate CPT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812800" y="5668010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reason from C alone predict the same relation but cannot defend it: C is not a symmetry of nature, being broken maximally by the weak interaction. Only CPT, which holds for every local, Lorentz-invariant, Hermitian theory, is guaranteed to survive, and it alone fixes the positron's moment.</a:t>
            </a:r>
          </a:p>
        </p:txBody>
      </p:sp>
      <p:sp>
        <p:nvSpPr>
          <p:cNvPr id="32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3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5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6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6" action="ppaction://hlinksldjump"/>
              </a:rPr>
              <a:t>Previous</a:t>
            </a:r>
          </a:p>
        </p:txBody>
      </p:sp>
      <p:sp>
        <p:nvSpPr>
          <p:cNvPr id="37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7" action="ppaction://hlinksldjump"/>
              </a:rPr>
              <a:t>Lesson menu</a:t>
            </a:r>
          </a:p>
        </p:txBody>
      </p:sp>
      <p:sp>
        <p:nvSpPr>
          <p:cNvPr id="38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8" action="ppaction://hlinksldjump"/>
              </a:rPr>
              <a:t>Next slide</a:t>
            </a:r>
          </a:p>
        </p:txBody>
      </p:sp>
      <p:sp>
        <p:nvSpPr>
          <p:cNvPr id="39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41 / 64</a:t>
            </a:r>
          </a:p>
        </p:txBody>
      </p:sp>
      <p:sp>
        <p:nvSpPr>
          <p:cNvPr id="40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40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16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12 marks</a:t>
            </a:r>
          </a:p>
        </p:txBody>
      </p:sp>
      <p:sp>
        <p:nvSpPr>
          <p:cNvPr id="6" name="panel"/>
          <p:cNvSpPr/>
          <p:nvPr/>
        </p:nvSpPr>
        <p:spPr>
          <a:xfrm>
            <a:off x="9352862" y="711200"/>
            <a:ext cx="127075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352862" y="711200"/>
            <a:ext cx="127075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Discriminating</a:t>
            </a:r>
          </a:p>
        </p:txBody>
      </p:sp>
      <p:sp>
        <p:nvSpPr>
          <p:cNvPr id="8" name="panel"/>
          <p:cNvSpPr/>
          <p:nvPr/>
        </p:nvSpPr>
        <p:spPr>
          <a:xfrm>
            <a:off x="816366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16366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049923" y="711200"/>
            <a:ext cx="1012137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049923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Topics UQFTI-13.08, UQFTI-15.02, UQFTI-15.03, UQFTI-15.04, UQFTI-15.05, UQFTI-15.07, UQFTI-15.08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2360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Work in natural units with the metric (+, −, −, −). An electron of mass m bound to a nucleus of charge Ze, treated as infinitely heavy, feels at lowest order the Coulomb potential V(r) = −Zα/r, whose Fourier transform is Ṽ(q) = −4πZα/|q|². The renormalised one-loop vertex, computed with a photon mass μ_γ, has to first order in the spacelike momentum transfer q² = −|q|² the form factors F₁(q²) = 1 + (α/3π)(q²/m²)[ln(m/μ_γ) − 3/8] and F₂(0) = α/2π. For an ns state |ψ_ns(0)|² = (Zαm)³/(πn³), and states with l ≥ 1 vanish at the origin. Write U = 4α(Zα)⁴m/(3πn³). In these units, at order α(Zα)⁴: the F₂ (Pauli) term shifts ns levels by +(3/8)U and 2P_(1/2) by −(1/8)U; the Uehling (vacuum-polarisation) term shifts ns levels by −(1/5)U; Bethe's non-relativistic treatment of photons of energy below a cutoff K shifts ns levels by U ln(K/⟨E⟩_ns) and 2P_(1/2) by −U ln(⟨E⟩_2p/(Z²Ry)), where Z²Ry = (Zα)²m/2 and the Bethe logarithms are ln(⟨E⟩_2s/(Z²Ry)) = 2.8118 and ln(⟨E⟩_2p/(Z²Ry)) = −0.0300. Matching across (Zα)²m ≪ K ≪ m replaces ln(m/μ_γ) in the high-energy part by ln(m/2K) + 5/6. For hydrogen-like helium, ⁴He⁺ (Z = 2), take α = 1/137.036, m = 0.511 MeV and, for n = 2, U = 2170 MHz, reduced-mass corrections neglected. The same assembly for hydrogen gives 1051.9 MHz for the 2S_(1/2)–2P_(1/2) splitting against the measured 1057.8 MHz; for He⁺ the measured splitting is 14 041 MHz.</a:t>
            </a:r>
          </a:p>
        </p:txBody>
      </p:sp>
      <p:sp>
        <p:nvSpPr>
          <p:cNvPr id="14" name="part-ref"/>
          <p:cNvSpPr txBox="1"/>
          <p:nvPr/>
        </p:nvSpPr>
        <p:spPr>
          <a:xfrm>
            <a:off x="558800" y="388493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(a)  Show that</a:t>
            </a:r>
          </a:p>
        </p:txBody>
      </p:sp>
      <p:sp>
        <p:nvSpPr>
          <p:cNvPr id="15" name="part-marks"/>
          <p:cNvSpPr txBox="1"/>
          <p:nvPr/>
        </p:nvSpPr>
        <p:spPr>
          <a:xfrm>
            <a:off x="11009102" y="388493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3 marks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412115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Show that the q² term of F₁ adds to the Coulomb potential a contact term δV(r) = (4Zα²/3m²)[ln(m/μ_γ) − 3/8]δ³(r), and that this raises an ns level by U[ln(m/μ_γ) − 3/8] while leaving P levels unshifted.</a:t>
            </a:r>
          </a:p>
        </p:txBody>
      </p:sp>
      <p:sp>
        <p:nvSpPr>
          <p:cNvPr id="17" name="part-ref"/>
          <p:cNvSpPr txBox="1"/>
          <p:nvPr/>
        </p:nvSpPr>
        <p:spPr>
          <a:xfrm>
            <a:off x="558800" y="465709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(b)  Explain</a:t>
            </a:r>
          </a:p>
        </p:txBody>
      </p:sp>
      <p:sp>
        <p:nvSpPr>
          <p:cNvPr id="18" name="part-marks"/>
          <p:cNvSpPr txBox="1"/>
          <p:nvPr/>
        </p:nvSpPr>
        <p:spPr>
          <a:xfrm>
            <a:off x="11009102" y="465709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558800" y="489331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Explain why the result of (a) cannot be used on its own, and why a cutoff K with (Zα)²m ≪ K ≪ m can be found for He⁺, giving the two ends of the window in electronvolts.</a:t>
            </a:r>
          </a:p>
        </p:txBody>
      </p:sp>
      <p:sp>
        <p:nvSpPr>
          <p:cNvPr id="20" name="part-ref"/>
          <p:cNvSpPr txBox="1"/>
          <p:nvPr/>
        </p:nvSpPr>
        <p:spPr>
          <a:xfrm>
            <a:off x="558800" y="542925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(c)  Determine</a:t>
            </a:r>
          </a:p>
        </p:txBody>
      </p:sp>
      <p:sp>
        <p:nvSpPr>
          <p:cNvPr id="21" name="part-marks"/>
          <p:cNvSpPr txBox="1"/>
          <p:nvPr/>
        </p:nvSpPr>
        <p:spPr>
          <a:xfrm>
            <a:off x="11009102" y="542925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3 marks</a:t>
            </a:r>
          </a:p>
        </p:txBody>
      </p:sp>
      <p:sp>
        <p:nvSpPr>
          <p:cNvPr id="22" name="text"/>
          <p:cNvSpPr txBox="1"/>
          <p:nvPr/>
        </p:nvSpPr>
        <p:spPr>
          <a:xfrm>
            <a:off x="558800" y="566547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Using the matching relation, determine the total order-α(Zα)⁴ shift of the He⁺ 2S_(1/2) level in units of U and in megahertz, showing that K cancels.</a:t>
            </a:r>
          </a:p>
        </p:txBody>
      </p:sp>
      <p:sp>
        <p:nvSpPr>
          <p:cNvPr id="23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4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5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6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7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7" action="ppaction://hlinksldjump"/>
              </a:rPr>
              <a:t>Previous</a:t>
            </a:r>
          </a:p>
        </p:txBody>
      </p:sp>
      <p:sp>
        <p:nvSpPr>
          <p:cNvPr id="28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8" action="ppaction://hlinksldjump"/>
              </a:rPr>
              <a:t>Lesson menu</a:t>
            </a:r>
          </a:p>
        </p:txBody>
      </p:sp>
      <p:sp>
        <p:nvSpPr>
          <p:cNvPr id="29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9" action="ppaction://hlinksldjump"/>
              </a:rPr>
              <a:t>Next slide</a:t>
            </a:r>
          </a:p>
        </p:txBody>
      </p:sp>
      <p:sp>
        <p:nvSpPr>
          <p:cNvPr id="30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42 / 64</a:t>
            </a:r>
          </a:p>
        </p:txBody>
      </p:sp>
      <p:sp>
        <p:nvSpPr>
          <p:cNvPr id="31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1" action="ppaction://hlinksldjump"/>
              </a:rPr>
              <a:t>Check mark scheme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16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12 marks</a:t>
            </a:r>
          </a:p>
        </p:txBody>
      </p:sp>
      <p:sp>
        <p:nvSpPr>
          <p:cNvPr id="6" name="panel"/>
          <p:cNvSpPr/>
          <p:nvPr/>
        </p:nvSpPr>
        <p:spPr>
          <a:xfrm>
            <a:off x="9352862" y="711200"/>
            <a:ext cx="127075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352862" y="711200"/>
            <a:ext cx="127075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Discriminating</a:t>
            </a:r>
          </a:p>
        </p:txBody>
      </p:sp>
      <p:sp>
        <p:nvSpPr>
          <p:cNvPr id="8" name="panel"/>
          <p:cNvSpPr/>
          <p:nvPr/>
        </p:nvSpPr>
        <p:spPr>
          <a:xfrm>
            <a:off x="816366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16366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049923" y="711200"/>
            <a:ext cx="1012137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049923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continued from the previous slide</a:t>
            </a:r>
          </a:p>
        </p:txBody>
      </p:sp>
      <p:sp>
        <p:nvSpPr>
          <p:cNvPr id="13" name="part-ref"/>
          <p:cNvSpPr txBox="1"/>
          <p:nvPr/>
        </p:nvSpPr>
        <p:spPr>
          <a:xfrm>
            <a:off x="558800" y="134620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(d)  Calculate</a:t>
            </a:r>
          </a:p>
        </p:txBody>
      </p:sp>
      <p:sp>
        <p:nvSpPr>
          <p:cNvPr id="14" name="part-marks"/>
          <p:cNvSpPr txBox="1"/>
          <p:nvPr/>
        </p:nvSpPr>
        <p:spPr>
          <a:xfrm>
            <a:off x="11009102" y="134620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58800" y="1582420"/>
            <a:ext cx="110236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Calculate the shift of 2P_(1/2) and hence the 2S_(1/2)–2P_(1/2) splitting of He⁺ in megahertz.</a:t>
            </a:r>
          </a:p>
        </p:txBody>
      </p:sp>
      <p:sp>
        <p:nvSpPr>
          <p:cNvPr id="16" name="part-ref"/>
          <p:cNvSpPr txBox="1"/>
          <p:nvPr/>
        </p:nvSpPr>
        <p:spPr>
          <a:xfrm>
            <a:off x="558800" y="192024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(e)  Evaluate</a:t>
            </a:r>
          </a:p>
        </p:txBody>
      </p:sp>
      <p:sp>
        <p:nvSpPr>
          <p:cNvPr id="17" name="part-marks"/>
          <p:cNvSpPr txBox="1"/>
          <p:nvPr/>
        </p:nvSpPr>
        <p:spPr>
          <a:xfrm>
            <a:off x="11009102" y="192024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18" name="text"/>
          <p:cNvSpPr txBox="1"/>
          <p:nvPr/>
        </p:nvSpPr>
        <p:spPr>
          <a:xfrm>
            <a:off x="558800" y="215646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Evaluate the agreement with the measured splittings of He⁺ and of hydrogen, and say what the comparison suggests about the largest term omitted.</a:t>
            </a:r>
          </a:p>
        </p:txBody>
      </p:sp>
      <p:sp>
        <p:nvSpPr>
          <p:cNvPr id="19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0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1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2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3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3" action="ppaction://hlinksldjump"/>
              </a:rPr>
              <a:t>Previous</a:t>
            </a:r>
          </a:p>
        </p:txBody>
      </p:sp>
      <p:sp>
        <p:nvSpPr>
          <p:cNvPr id="24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4" action="ppaction://hlinksldjump"/>
              </a:rPr>
              <a:t>Lesson menu</a:t>
            </a:r>
          </a:p>
        </p:txBody>
      </p:sp>
      <p:sp>
        <p:nvSpPr>
          <p:cNvPr id="25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5" action="ppaction://hlinksldjump"/>
              </a:rPr>
              <a:t>Next slide</a:t>
            </a:r>
          </a:p>
        </p:txBody>
      </p:sp>
      <p:sp>
        <p:nvSpPr>
          <p:cNvPr id="26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43 / 64</a:t>
            </a:r>
          </a:p>
        </p:txBody>
      </p:sp>
      <p:sp>
        <p:nvSpPr>
          <p:cNvPr id="27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7" action="ppaction://hlinksldjump"/>
              </a:rPr>
              <a:t>Check mark scheme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16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12 marks</a:t>
            </a:r>
          </a:p>
        </p:txBody>
      </p:sp>
      <p:sp>
        <p:nvSpPr>
          <p:cNvPr id="6" name="panel"/>
          <p:cNvSpPr/>
          <p:nvPr/>
        </p:nvSpPr>
        <p:spPr>
          <a:xfrm>
            <a:off x="9352862" y="711200"/>
            <a:ext cx="127075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352862" y="711200"/>
            <a:ext cx="127075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Discriminating</a:t>
            </a:r>
          </a:p>
        </p:txBody>
      </p:sp>
      <p:sp>
        <p:nvSpPr>
          <p:cNvPr id="8" name="panel"/>
          <p:cNvSpPr/>
          <p:nvPr/>
        </p:nvSpPr>
        <p:spPr>
          <a:xfrm>
            <a:off x="816366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16366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049923" y="711200"/>
            <a:ext cx="101213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049923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(a)  Show that — 3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U2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In a static field the vertex multiplies the Coulomb amplitude by F₁(q²), F₂ giving the separate Pauli term, so Ṽ(q) = −(4πZα/|q|²)F₁(−|q|²) = −4πZα/|q|² + (4πZα)(α/3πm²)[ln(m/μ_γ) − 3/8]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203009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203009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correction does not depend on q, so it transforms to a delta function, δV(r) = (4Zα²/3m²)[ln(m/μ_γ) − 3/8]δ³(r), positive, a repulsive contact term that raises the level</a:t>
            </a:r>
          </a:p>
        </p:txBody>
      </p:sp>
      <p:sp>
        <p:nvSpPr>
          <p:cNvPr id="19" name="ms-tick"/>
          <p:cNvSpPr txBox="1"/>
          <p:nvPr/>
        </p:nvSpPr>
        <p:spPr>
          <a:xfrm>
            <a:off x="558800" y="247332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0" name="ms-point"/>
          <p:cNvSpPr txBox="1"/>
          <p:nvPr/>
        </p:nvSpPr>
        <p:spPr>
          <a:xfrm>
            <a:off x="812800" y="247332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ΔE_ns = ⟨δV⟩ = (4Zα²/3m²)[ln(m/μ_γ) − 3/8](Zαm)³/(πn³) = (4α(Zα)⁴m/3πn³)[ln(m/μ_γ) − 3/8] = U[ln(m/μ_γ) − 3/8], and zero for l ≥ 1 because those wavefunctions vanish at the origin</a:t>
            </a:r>
          </a:p>
        </p:txBody>
      </p:sp>
      <p:sp>
        <p:nvSpPr>
          <p:cNvPr id="21" name="text"/>
          <p:cNvSpPr txBox="1"/>
          <p:nvPr/>
        </p:nvSpPr>
        <p:spPr>
          <a:xfrm>
            <a:off x="812800" y="2992755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The sign is where candidates go wrong: q² is negative for a spacelike transfer, so the q² term of F₁ weakens the attraction at large |q|, which is a repulsive contact term. A candidate who finds the s levels lowered has lost that sign.</a:t>
            </a:r>
          </a:p>
        </p:txBody>
      </p:sp>
      <p:sp>
        <p:nvSpPr>
          <p:cNvPr id="22" name="ms-ref"/>
          <p:cNvSpPr txBox="1"/>
          <p:nvPr/>
        </p:nvSpPr>
        <p:spPr>
          <a:xfrm>
            <a:off x="558800" y="3475355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(b)  Explain — 2 marks</a:t>
            </a:r>
          </a:p>
        </p:txBody>
      </p:sp>
      <p:sp>
        <p:nvSpPr>
          <p:cNvPr id="23" name="ms-objective"/>
          <p:cNvSpPr txBox="1"/>
          <p:nvPr/>
        </p:nvSpPr>
        <p:spPr>
          <a:xfrm>
            <a:off x="11400482" y="3475355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U1</a:t>
            </a:r>
          </a:p>
        </p:txBody>
      </p:sp>
      <p:sp>
        <p:nvSpPr>
          <p:cNvPr id="24" name="ms-tick"/>
          <p:cNvSpPr txBox="1"/>
          <p:nvPr/>
        </p:nvSpPr>
        <p:spPr>
          <a:xfrm>
            <a:off x="558800" y="3716020"/>
            <a:ext cx="254000" cy="759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5" name="ms-point"/>
          <p:cNvSpPr txBox="1"/>
          <p:nvPr/>
        </p:nvSpPr>
        <p:spPr>
          <a:xfrm>
            <a:off x="812800" y="3716020"/>
            <a:ext cx="10820400" cy="759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result depends on the photon mass μ_γ, an infrared regulator: the free-electron vertex treats virtual photons of every energy as though the electron were free, but photons with energies of order the binding, (Zα)²m, see a bound electron whose intermediate states are atomic levels, and there the free vertex is wrong; Bethe's dipole treatment is right there but fails for photon energies approaching m, where the electron becomes relativistic</a:t>
            </a:r>
          </a:p>
        </p:txBody>
      </p:sp>
      <p:sp>
        <p:nvSpPr>
          <p:cNvPr id="26" name="ms-tick"/>
          <p:cNvSpPr txBox="1"/>
          <p:nvPr/>
        </p:nvSpPr>
        <p:spPr>
          <a:xfrm>
            <a:off x="558800" y="453898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7" name="ms-point"/>
          <p:cNvSpPr txBox="1"/>
          <p:nvPr/>
        </p:nvSpPr>
        <p:spPr>
          <a:xfrm>
            <a:off x="812800" y="453898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two descriptions overlap where (Zα)²m ≪ K ≪ m: for He⁺, (Zα)²m = (2/137.036)² × 0.511 MeV = 109 eV and m = 511 000 eV, a window of more than three decades, so both hold at some K and the matching is controlled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812800" y="5058410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say that the μ_γ dependence is a divergence to be renormalised away have confused the infrared with the ultraviolet: no counterterm removes μ_γ here; the binding does, by cutting off the soft photons at atomic energies.</a:t>
            </a:r>
          </a:p>
        </p:txBody>
      </p:sp>
      <p:sp>
        <p:nvSpPr>
          <p:cNvPr id="29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0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2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3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3" action="ppaction://hlinksldjump"/>
              </a:rPr>
              <a:t>Previous</a:t>
            </a:r>
          </a:p>
        </p:txBody>
      </p:sp>
      <p:sp>
        <p:nvSpPr>
          <p:cNvPr id="34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4" action="ppaction://hlinksldjump"/>
              </a:rPr>
              <a:t>Lesson menu</a:t>
            </a:r>
          </a:p>
        </p:txBody>
      </p:sp>
      <p:sp>
        <p:nvSpPr>
          <p:cNvPr id="35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5" action="ppaction://hlinksldjump"/>
              </a:rPr>
              <a:t>Next slide</a:t>
            </a:r>
          </a:p>
        </p:txBody>
      </p:sp>
      <p:sp>
        <p:nvSpPr>
          <p:cNvPr id="36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44 / 64</a:t>
            </a:r>
          </a:p>
        </p:txBody>
      </p:sp>
      <p:sp>
        <p:nvSpPr>
          <p:cNvPr id="37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7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16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12 marks</a:t>
            </a:r>
          </a:p>
        </p:txBody>
      </p:sp>
      <p:sp>
        <p:nvSpPr>
          <p:cNvPr id="6" name="panel"/>
          <p:cNvSpPr/>
          <p:nvPr/>
        </p:nvSpPr>
        <p:spPr>
          <a:xfrm>
            <a:off x="9352862" y="711200"/>
            <a:ext cx="127075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352862" y="711200"/>
            <a:ext cx="127075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Discriminating</a:t>
            </a:r>
          </a:p>
        </p:txBody>
      </p:sp>
      <p:sp>
        <p:nvSpPr>
          <p:cNvPr id="8" name="panel"/>
          <p:cNvSpPr/>
          <p:nvPr/>
        </p:nvSpPr>
        <p:spPr>
          <a:xfrm>
            <a:off x="816366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16366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049923" y="711200"/>
            <a:ext cx="101213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049923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scheme, continued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(c)  Determine — 3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U3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high-energy part with the matching is U[ln(m/2K) + 5/6 − 3/8] and the low-energy part U ln(K/⟨E⟩_2s); their sum, U[ln(m/(2⟨E⟩_2s)) + 5/6 − 3/8], is free of K, and since 2⟨E⟩_2s = (Zα)²m e^(2.8118) the logarithm is ln(1/(Zα)²) − 2.8118 = 8.4542 − 2.8118 = 5.6424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2030095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2030095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Adding the Pauli term +3/8 and the Uehling term −1/5 gives 5.6424 + 5/6 − 3/8 + 3/8 − 1/5 = 6.2757 in units of U</a:t>
            </a:r>
          </a:p>
        </p:txBody>
      </p:sp>
      <p:sp>
        <p:nvSpPr>
          <p:cNvPr id="19" name="ms-tick"/>
          <p:cNvSpPr txBox="1"/>
          <p:nvPr/>
        </p:nvSpPr>
        <p:spPr>
          <a:xfrm>
            <a:off x="558800" y="2283460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0" name="ms-point"/>
          <p:cNvSpPr txBox="1"/>
          <p:nvPr/>
        </p:nvSpPr>
        <p:spPr>
          <a:xfrm>
            <a:off x="812800" y="2283460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ΔE(2S_(1/2)) = 6.2757 × 2170 MHz = 13 618 MHz, of which the Uehling term contributes −434 MHz and the Pauli term +814 MHz</a:t>
            </a:r>
          </a:p>
        </p:txBody>
      </p:sp>
      <p:sp>
        <p:nvSpPr>
          <p:cNvPr id="21" name="text"/>
          <p:cNvSpPr txBox="1"/>
          <p:nvPr/>
        </p:nvSpPr>
        <p:spPr>
          <a:xfrm>
            <a:off x="812800" y="2613025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keep K or μ_γ in a final answer have not finished the matching. One who measures ⟨E⟩_2s in Ry rather than Z²Ry makes an error of ln 4 = 1.39 U, about 3000 MHz.</a:t>
            </a:r>
          </a:p>
        </p:txBody>
      </p:sp>
      <p:sp>
        <p:nvSpPr>
          <p:cNvPr id="22" name="ms-ref"/>
          <p:cNvSpPr txBox="1"/>
          <p:nvPr/>
        </p:nvSpPr>
        <p:spPr>
          <a:xfrm>
            <a:off x="558800" y="3095625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(d)  Calculate — 2 marks</a:t>
            </a:r>
          </a:p>
        </p:txBody>
      </p:sp>
      <p:sp>
        <p:nvSpPr>
          <p:cNvPr id="23" name="ms-objective"/>
          <p:cNvSpPr txBox="1"/>
          <p:nvPr/>
        </p:nvSpPr>
        <p:spPr>
          <a:xfrm>
            <a:off x="11400482" y="3095625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U3</a:t>
            </a:r>
          </a:p>
        </p:txBody>
      </p:sp>
      <p:sp>
        <p:nvSpPr>
          <p:cNvPr id="24" name="ms-tick"/>
          <p:cNvSpPr txBox="1"/>
          <p:nvPr/>
        </p:nvSpPr>
        <p:spPr>
          <a:xfrm>
            <a:off x="558800" y="3336290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5" name="ms-point"/>
          <p:cNvSpPr txBox="1"/>
          <p:nvPr/>
        </p:nvSpPr>
        <p:spPr>
          <a:xfrm>
            <a:off x="812800" y="3336290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2P_(1/2) receives no contact terms, so its shift is −U ln(⟨E⟩_2p/(Z²Ry)) − U/8 = (0.0300 − 0.1250)U = −0.0950U = −206 MHz</a:t>
            </a:r>
          </a:p>
        </p:txBody>
      </p:sp>
      <p:sp>
        <p:nvSpPr>
          <p:cNvPr id="26" name="ms-tick"/>
          <p:cNvSpPr txBox="1"/>
          <p:nvPr/>
        </p:nvSpPr>
        <p:spPr>
          <a:xfrm>
            <a:off x="558800" y="3589655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7" name="ms-point"/>
          <p:cNvSpPr txBox="1"/>
          <p:nvPr/>
        </p:nvSpPr>
        <p:spPr>
          <a:xfrm>
            <a:off x="812800" y="3589655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splitting is (6.2757 + 0.0950)U = 6.3707 × 2170 MHz = 13 824 MHz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812800" y="3919220"/>
            <a:ext cx="10820400" cy="165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The 2P_(1/2) level moves down, so its shift adds to the splitting; candidates who subtract its magnitude find 13 412 MHz.</a:t>
            </a:r>
          </a:p>
        </p:txBody>
      </p:sp>
      <p:sp>
        <p:nvSpPr>
          <p:cNvPr id="29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0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2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3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3" action="ppaction://hlinksldjump"/>
              </a:rPr>
              <a:t>Previous</a:t>
            </a:r>
          </a:p>
        </p:txBody>
      </p:sp>
      <p:sp>
        <p:nvSpPr>
          <p:cNvPr id="34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4" action="ppaction://hlinksldjump"/>
              </a:rPr>
              <a:t>Lesson menu</a:t>
            </a:r>
          </a:p>
        </p:txBody>
      </p:sp>
      <p:sp>
        <p:nvSpPr>
          <p:cNvPr id="35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5" action="ppaction://hlinksldjump"/>
              </a:rPr>
              <a:t>Next slide</a:t>
            </a:r>
          </a:p>
        </p:txBody>
      </p:sp>
      <p:sp>
        <p:nvSpPr>
          <p:cNvPr id="36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45 / 64</a:t>
            </a:r>
          </a:p>
        </p:txBody>
      </p:sp>
      <p:sp>
        <p:nvSpPr>
          <p:cNvPr id="37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7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16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12 marks</a:t>
            </a:r>
          </a:p>
        </p:txBody>
      </p:sp>
      <p:sp>
        <p:nvSpPr>
          <p:cNvPr id="6" name="panel"/>
          <p:cNvSpPr/>
          <p:nvPr/>
        </p:nvSpPr>
        <p:spPr>
          <a:xfrm>
            <a:off x="9352862" y="711200"/>
            <a:ext cx="127075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352862" y="711200"/>
            <a:ext cx="127075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Discriminating</a:t>
            </a:r>
          </a:p>
        </p:txBody>
      </p:sp>
      <p:sp>
        <p:nvSpPr>
          <p:cNvPr id="8" name="panel"/>
          <p:cNvSpPr/>
          <p:nvPr/>
        </p:nvSpPr>
        <p:spPr>
          <a:xfrm>
            <a:off x="816366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16366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049923" y="711200"/>
            <a:ext cx="101213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049923" y="711200"/>
            <a:ext cx="101213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Structured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scheme, continued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(e)  Evaluate — 2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U4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For He⁺, 14 041 − 13 824 = 217 MHz, 1.5% of the measured value; for hydrogen, 1057.8 − 1051.9 = 5.9 MHz, 0.56%: in both the order-α(Zα)⁴ assembly falls short, by a fraction that grows by a factor of about 2.8 from Z = 1 to Z = 2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2030095"/>
            <a:ext cx="254000" cy="759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2030095"/>
            <a:ext cx="10820400" cy="759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A fractional shortfall that grows at least in proportion to Z points to an omitted term one power of Zα higher, of order α(Zα)⁵m, from a further Coulomb exchange inside the loop, about +7 MHz in hydrogen and +230 MHz in He⁺; two-loop terms are suppressed by a further α/π and do not grow with Z, and the neglected reduced-mass correction (about −1.7 MHz in hydrogen, which widens the gap) and the nuclear size (about +0.1 MHz in hydrogen) are too small to account for it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12800" y="2929255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An evaluation that stops at 'agrees to 1.5%' earns one mark. The second is for using the two atoms together: the Z dependence of the shortfall identifies the order of the missing term.</a:t>
            </a:r>
          </a:p>
        </p:txBody>
      </p:sp>
      <p:sp>
        <p:nvSpPr>
          <p:cNvPr id="20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1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2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3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4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4" action="ppaction://hlinksldjump"/>
              </a:rPr>
              <a:t>Previous</a:t>
            </a:r>
          </a:p>
        </p:txBody>
      </p:sp>
      <p:sp>
        <p:nvSpPr>
          <p:cNvPr id="25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5" action="ppaction://hlinksldjump"/>
              </a:rPr>
              <a:t>Lesson menu</a:t>
            </a:r>
          </a:p>
        </p:txBody>
      </p:sp>
      <p:sp>
        <p:nvSpPr>
          <p:cNvPr id="26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6" action="ppaction://hlinksldjump"/>
              </a:rPr>
              <a:t>Next slide</a:t>
            </a:r>
          </a:p>
        </p:txBody>
      </p:sp>
      <p:sp>
        <p:nvSpPr>
          <p:cNvPr id="27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46 / 64</a:t>
            </a:r>
          </a:p>
        </p:txBody>
      </p:sp>
      <p:sp>
        <p:nvSpPr>
          <p:cNvPr id="28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8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17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12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082678" y="711200"/>
            <a:ext cx="1195763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082678" y="711200"/>
            <a:ext cx="119576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Data analysis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Topics UQFTI-09.06, UQFTI-13.04, UQFTI-13.05, UQFTI-13.06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1717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An electron–positron collider measures the total cross-section for e⁺e⁻ → μ⁺μ⁻ at six centre-of-mass energies well below the Z boson. Z exchange and initial- and final-state radiation have been corrected for, so that what remains is one-photon exchange through the vacuum-polarisation-corrected photon propagator, for which σ = 4πα(s)²/(3s), with α(s) the effective coupling at momentum transfer squared s; the muon mass is negligible at these energies. Work in natural units with α(0) = 1/137.036 and (ℏc)² = 0.3894 GeV² mb, so that 4πα(0)²/3 = 86.86 nb GeV². At one loop a fermion of charge Q_f e with N_c colours makes α run as μ dα/dμ = 2N_cQ_f²α²/(3π) while μ is well above its mass, with μ² = s. Every quoted uncertainty is 0.2% of σ, statistical and systematic combined. Lepton loops alone, run from q² = 0 with the measured lepton masses, give 1/α = 134.02 at √s = 12.0 GeV and 132.73 at √s = 91.19 GeV.</a:t>
            </a:r>
          </a:p>
        </p:txBody>
      </p:sp>
      <p:sp>
        <p:nvSpPr>
          <p:cNvPr id="14" name="text"/>
          <p:cNvSpPr txBox="1"/>
          <p:nvPr/>
        </p:nvSpPr>
        <p:spPr>
          <a:xfrm>
            <a:off x="558800" y="3241040"/>
            <a:ext cx="11074400" cy="165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4C5F59"/>
                </a:solidFill>
                <a:latin typeface="Arial"/>
                <a:cs typeface="Arial"/>
              </a:rPr>
              <a:t>Total cross-section for e⁺e⁻ → μ⁺μ⁻ after radiative and Z-exchange corrections</a:t>
            </a:r>
          </a:p>
        </p:txBody>
      </p:sp>
      <p:graphicFrame>
        <p:nvGraphicFramePr>
          <p:cNvPr id="15" name="readings"/>
          <p:cNvGraphicFramePr>
            <a:graphicFrameLocks noGrp="1"/>
          </p:cNvGraphicFramePr>
          <p:nvPr/>
        </p:nvGraphicFramePr>
        <p:xfrm>
          <a:off x="558800" y="3469640"/>
          <a:ext cx="11074400" cy="2044700"/>
        </p:xfrm>
        <a:graphic>
          <a:graphicData uri="http://schemas.openxmlformats.org/drawingml/2006/table">
            <a:tbl>
              <a:tblPr firstRow="1"/>
              <a:tblGrid>
                <a:gridCol w="2768600"/>
                <a:gridCol w="2768600"/>
                <a:gridCol w="2768600"/>
                <a:gridCol w="2768600"/>
              </a:tblGrid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1" i="0" dirty="0">
                          <a:solidFill>
                            <a:srgbClr val="F3EFDF"/>
                          </a:solidFill>
                          <a:latin typeface="Arial"/>
                          <a:cs typeface="Arial"/>
                        </a:rPr>
                        <a:t>Run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solidFill>
                      <a:srgbClr val="102E2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1" i="0" dirty="0">
                          <a:solidFill>
                            <a:srgbClr val="F3EFDF"/>
                          </a:solidFill>
                          <a:latin typeface="Arial"/>
                          <a:cs typeface="Arial"/>
                        </a:rPr>
                        <a:t>√s / GeV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solidFill>
                      <a:srgbClr val="102E2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1" i="0" dirty="0">
                          <a:solidFill>
                            <a:srgbClr val="F3EFDF"/>
                          </a:solidFill>
                          <a:latin typeface="Arial"/>
                          <a:cs typeface="Arial"/>
                        </a:rPr>
                        <a:t>σ / pb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solidFill>
                      <a:srgbClr val="102E2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1" i="0" dirty="0">
                          <a:solidFill>
                            <a:srgbClr val="F3EFDF"/>
                          </a:solidFill>
                          <a:latin typeface="Arial"/>
                          <a:cs typeface="Arial"/>
                        </a:rPr>
                        <a:t>Uncertainty in σ / pb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solidFill>
                      <a:srgbClr val="102E29"/>
                    </a:solidFill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12.0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652.5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1.3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18.0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291.8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0.6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25.0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152.7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0.3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35.0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78.51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0.16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5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45.0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47.66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0.10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6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58.0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28.86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102E29"/>
                          </a:solidFill>
                          <a:latin typeface="Arial"/>
                          <a:cs typeface="Arial"/>
                        </a:rPr>
                        <a:t>0.06</a:t>
                      </a:r>
                    </a:p>
                  </a:txBody>
                  <a:tcPr marL="88900" marR="88900" marT="63500" marB="63500" anchor="ctr">
                    <a:lnL w="9525">
                      <a:solidFill>
                        <a:srgbClr val="C6C8BB"/>
                      </a:solidFill>
                    </a:lnL>
                    <a:lnR w="9525">
                      <a:solidFill>
                        <a:srgbClr val="C6C8BB"/>
                      </a:solidFill>
                    </a:lnR>
                    <a:lnT w="9525">
                      <a:solidFill>
                        <a:srgbClr val="C6C8BB"/>
                      </a:solidFill>
                    </a:lnT>
                    <a:lnB w="9525">
                      <a:solidFill>
                        <a:srgbClr val="C6C8BB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17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18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19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0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0" action="ppaction://hlinksldjump"/>
              </a:rPr>
              <a:t>Previous</a:t>
            </a:r>
          </a:p>
        </p:txBody>
      </p:sp>
      <p:sp>
        <p:nvSpPr>
          <p:cNvPr id="21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1" action="ppaction://hlinksldjump"/>
              </a:rPr>
              <a:t>Lesson menu</a:t>
            </a:r>
          </a:p>
        </p:txBody>
      </p:sp>
      <p:sp>
        <p:nvSpPr>
          <p:cNvPr id="22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2" action="ppaction://hlinksldjump"/>
              </a:rPr>
              <a:t>Next slide</a:t>
            </a:r>
          </a:p>
        </p:txBody>
      </p:sp>
      <p:sp>
        <p:nvSpPr>
          <p:cNvPr id="23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47 / 64</a:t>
            </a:r>
          </a:p>
        </p:txBody>
      </p:sp>
      <p:sp>
        <p:nvSpPr>
          <p:cNvPr id="24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4" action="ppaction://hlinksldjump"/>
              </a:rPr>
              <a:t>Check mark scheme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17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12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082678" y="711200"/>
            <a:ext cx="1195763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7082678" y="711200"/>
            <a:ext cx="119576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Data analysis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continued from the previous slide</a:t>
            </a:r>
          </a:p>
        </p:txBody>
      </p:sp>
      <p:sp>
        <p:nvSpPr>
          <p:cNvPr id="13" name="part-ref"/>
          <p:cNvSpPr txBox="1"/>
          <p:nvPr/>
        </p:nvSpPr>
        <p:spPr>
          <a:xfrm>
            <a:off x="558800" y="134620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(a)  Show that</a:t>
            </a:r>
          </a:p>
        </p:txBody>
      </p:sp>
      <p:sp>
        <p:nvSpPr>
          <p:cNvPr id="14" name="part-marks"/>
          <p:cNvSpPr txBox="1"/>
          <p:nvPr/>
        </p:nvSpPr>
        <p:spPr>
          <a:xfrm>
            <a:off x="11009102" y="134620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58800" y="158242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Show that if every fermion lighter than √s contributes at one loop, 1/α(s) is a straight line in ln s with gradient −Σ_f N_cQ_f²/(3π), and that sσ/(86.86 nb GeV²) = [α(s)/α(0)]².</a:t>
            </a:r>
          </a:p>
        </p:txBody>
      </p:sp>
      <p:sp>
        <p:nvSpPr>
          <p:cNvPr id="16" name="part-ref"/>
          <p:cNvSpPr txBox="1"/>
          <p:nvPr/>
        </p:nvSpPr>
        <p:spPr>
          <a:xfrm>
            <a:off x="558800" y="211836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(b)  Describe</a:t>
            </a:r>
          </a:p>
        </p:txBody>
      </p:sp>
      <p:sp>
        <p:nvSpPr>
          <p:cNvPr id="17" name="part-marks"/>
          <p:cNvSpPr txBox="1"/>
          <p:nvPr/>
        </p:nvSpPr>
        <p:spPr>
          <a:xfrm>
            <a:off x="11009102" y="211836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18" name="text"/>
          <p:cNvSpPr txBox="1"/>
          <p:nvPr/>
        </p:nvSpPr>
        <p:spPr>
          <a:xfrm>
            <a:off x="558800" y="235458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Describe how you would process the readings to test this prediction and extract the gradient, including how the uncertainty in each σ becomes an uncertainty in 1/α.</a:t>
            </a:r>
          </a:p>
        </p:txBody>
      </p:sp>
      <p:sp>
        <p:nvSpPr>
          <p:cNvPr id="19" name="part-ref"/>
          <p:cNvSpPr txBox="1"/>
          <p:nvPr/>
        </p:nvSpPr>
        <p:spPr>
          <a:xfrm>
            <a:off x="558800" y="289052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(c)  Determine</a:t>
            </a:r>
          </a:p>
        </p:txBody>
      </p:sp>
      <p:sp>
        <p:nvSpPr>
          <p:cNvPr id="20" name="part-marks"/>
          <p:cNvSpPr txBox="1"/>
          <p:nvPr/>
        </p:nvSpPr>
        <p:spPr>
          <a:xfrm>
            <a:off x="11009102" y="289052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3 marks</a:t>
            </a:r>
          </a:p>
        </p:txBody>
      </p:sp>
      <p:sp>
        <p:nvSpPr>
          <p:cNvPr id="21" name="text"/>
          <p:cNvSpPr txBox="1"/>
          <p:nvPr/>
        </p:nvSpPr>
        <p:spPr>
          <a:xfrm>
            <a:off x="558800" y="312674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Determine 1/α at each energy, the gradient and intercept of the best straight line with an estimate of the uncertainty in the gradient, and hence Σ_f N_cQ_f².</a:t>
            </a:r>
          </a:p>
        </p:txBody>
      </p:sp>
      <p:sp>
        <p:nvSpPr>
          <p:cNvPr id="22" name="part-ref"/>
          <p:cNvSpPr txBox="1"/>
          <p:nvPr/>
        </p:nvSpPr>
        <p:spPr>
          <a:xfrm>
            <a:off x="558800" y="366268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(d)  Evaluate</a:t>
            </a:r>
          </a:p>
        </p:txBody>
      </p:sp>
      <p:sp>
        <p:nvSpPr>
          <p:cNvPr id="23" name="part-marks"/>
          <p:cNvSpPr txBox="1"/>
          <p:nvPr/>
        </p:nvSpPr>
        <p:spPr>
          <a:xfrm>
            <a:off x="11009102" y="366268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3 marks</a:t>
            </a:r>
          </a:p>
        </p:txBody>
      </p:sp>
      <p:sp>
        <p:nvSpPr>
          <p:cNvPr id="24" name="text"/>
          <p:cNvSpPr txBox="1"/>
          <p:nvPr/>
        </p:nvSpPr>
        <p:spPr>
          <a:xfrm>
            <a:off x="558800" y="389890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Evaluate which of these the data support: the three charged leptons alone; the leptons with the five quarks u, d, s, c and b each counted once; or the leptons with those quarks in three colours.</a:t>
            </a:r>
          </a:p>
        </p:txBody>
      </p:sp>
      <p:sp>
        <p:nvSpPr>
          <p:cNvPr id="25" name="part-ref"/>
          <p:cNvSpPr txBox="1"/>
          <p:nvPr/>
        </p:nvSpPr>
        <p:spPr>
          <a:xfrm>
            <a:off x="558800" y="443484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(e)  Predict</a:t>
            </a:r>
          </a:p>
        </p:txBody>
      </p:sp>
      <p:sp>
        <p:nvSpPr>
          <p:cNvPr id="26" name="part-marks"/>
          <p:cNvSpPr txBox="1"/>
          <p:nvPr/>
        </p:nvSpPr>
        <p:spPr>
          <a:xfrm>
            <a:off x="11009102" y="443484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558800" y="467106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Predict 1/α at √s = 91.19 GeV by extrapolating your line, and say what its difference from the lepton-only running requires of hadrons, already at 12 GeV and at the Z.</a:t>
            </a:r>
          </a:p>
        </p:txBody>
      </p:sp>
      <p:sp>
        <p:nvSpPr>
          <p:cNvPr id="28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9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1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32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2" action="ppaction://hlinksldjump"/>
              </a:rPr>
              <a:t>Previous</a:t>
            </a:r>
          </a:p>
        </p:txBody>
      </p:sp>
      <p:sp>
        <p:nvSpPr>
          <p:cNvPr id="33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3" action="ppaction://hlinksldjump"/>
              </a:rPr>
              <a:t>Lesson menu</a:t>
            </a:r>
          </a:p>
        </p:txBody>
      </p:sp>
      <p:sp>
        <p:nvSpPr>
          <p:cNvPr id="34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4" action="ppaction://hlinksldjump"/>
              </a:rPr>
              <a:t>Next slide</a:t>
            </a:r>
          </a:p>
        </p:txBody>
      </p:sp>
      <p:sp>
        <p:nvSpPr>
          <p:cNvPr id="35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48 / 64</a:t>
            </a:r>
          </a:p>
        </p:txBody>
      </p:sp>
      <p:sp>
        <p:nvSpPr>
          <p:cNvPr id="36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6" action="ppaction://hlinksldjump"/>
              </a:rPr>
              <a:t>Check mark scheme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17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12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082678" y="711200"/>
            <a:ext cx="119576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082678" y="711200"/>
            <a:ext cx="119576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Data analysis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(a)  Show that — 2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U2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d(1/α)/d ln μ = −(1/α²)μ dα/dμ = −2Σ_f N_cQ_f²/(3π), and since ln μ = ½ ln s, d(1/α)/d ln s = −Σ_f N_cQ_f²/(3π), constant while no threshold is crossed, so 1/α(s) = 1/α(s₀) − [Σ_f N_cQ_f²/(3π)]ln(s/s₀)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2030095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2030095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σ = 4πα(s)²/(3s) gives sσ = [4πα(0)²/3][α(s)/α(0)]², and 4πα(0)²/3 = 2.2306 × 10⁻⁴ × 0.3894 GeV² mb = 8.686 × 10⁻⁵ GeV² mb = 86.86 nb GeV²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12800" y="2359660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differentiate with respect to ln μ and then plot against ln s are out by a factor of 2, and would read the data as requiring only half as many charged species, Σ ≈ 3.3, which looks like the leptons alone.</a:t>
            </a:r>
          </a:p>
        </p:txBody>
      </p:sp>
      <p:sp>
        <p:nvSpPr>
          <p:cNvPr id="20" name="ms-ref"/>
          <p:cNvSpPr txBox="1"/>
          <p:nvPr/>
        </p:nvSpPr>
        <p:spPr>
          <a:xfrm>
            <a:off x="558800" y="284226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(b)  Describe — 2 marks</a:t>
            </a:r>
          </a:p>
        </p:txBody>
      </p:sp>
      <p:sp>
        <p:nvSpPr>
          <p:cNvPr id="21" name="ms-objective"/>
          <p:cNvSpPr txBox="1"/>
          <p:nvPr/>
        </p:nvSpPr>
        <p:spPr>
          <a:xfrm>
            <a:off x="11400482" y="284226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U4</a:t>
            </a:r>
          </a:p>
        </p:txBody>
      </p:sp>
      <p:sp>
        <p:nvSpPr>
          <p:cNvPr id="22" name="ms-tick"/>
          <p:cNvSpPr txBox="1"/>
          <p:nvPr/>
        </p:nvSpPr>
        <p:spPr>
          <a:xfrm>
            <a:off x="558800" y="308292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3" name="ms-point"/>
          <p:cNvSpPr txBox="1"/>
          <p:nvPr/>
        </p:nvSpPr>
        <p:spPr>
          <a:xfrm>
            <a:off x="812800" y="308292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For each run form R = sσ/(86.86 nb GeV²) and 1/α(s) = 137.036/√R, then plot 1/α against ln(s/GeV²) and fit a straight line, whose gradient is −Σ_f N_cQ_f²/(3π); a straight line tests one-loop running with a fixed set of active species</a:t>
            </a:r>
          </a:p>
        </p:txBody>
      </p:sp>
      <p:sp>
        <p:nvSpPr>
          <p:cNvPr id="24" name="ms-tick"/>
          <p:cNvSpPr txBox="1"/>
          <p:nvPr/>
        </p:nvSpPr>
        <p:spPr>
          <a:xfrm>
            <a:off x="558800" y="352615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5" name="ms-point"/>
          <p:cNvSpPr txBox="1"/>
          <p:nvPr/>
        </p:nvSpPr>
        <p:spPr>
          <a:xfrm>
            <a:off x="812800" y="352615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Since 1/α ∝ σ^(−1/2), δ(1/α) = ½(1/α)(δσ/σ) = ½ × 131 × 0.002 ≈ 0.13 at every point, equal error bars, so an unweighted fit is appropriate; the intercept at ln s = 0 has no direct meaning, since it absorbs all the running below 12 GeV</a:t>
            </a:r>
          </a:p>
        </p:txBody>
      </p:sp>
      <p:sp>
        <p:nvSpPr>
          <p:cNvPr id="26" name="text"/>
          <p:cNvSpPr txBox="1"/>
          <p:nvPr/>
        </p:nvSpPr>
        <p:spPr>
          <a:xfrm>
            <a:off x="812800" y="4045585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Fitting σ itself against 1/s, or plotting α rather than 1/α, gives curves rather than a line; the linear variable is 1/α, because one-loop running sums a geometric series in the logarithm.</a:t>
            </a:r>
          </a:p>
        </p:txBody>
      </p:sp>
      <p:sp>
        <p:nvSpPr>
          <p:cNvPr id="27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8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0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1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1" action="ppaction://hlinksldjump"/>
              </a:rPr>
              <a:t>Previous</a:t>
            </a:r>
          </a:p>
        </p:txBody>
      </p:sp>
      <p:sp>
        <p:nvSpPr>
          <p:cNvPr id="32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2" action="ppaction://hlinksldjump"/>
              </a:rPr>
              <a:t>Lesson menu</a:t>
            </a:r>
          </a:p>
        </p:txBody>
      </p:sp>
      <p:sp>
        <p:nvSpPr>
          <p:cNvPr id="33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3" action="ppaction://hlinksldjump"/>
              </a:rPr>
              <a:t>Next slide</a:t>
            </a:r>
          </a:p>
        </p:txBody>
      </p:sp>
      <p:sp>
        <p:nvSpPr>
          <p:cNvPr id="34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49 / 64</a:t>
            </a:r>
          </a:p>
        </p:txBody>
      </p:sp>
      <p:sp>
        <p:nvSpPr>
          <p:cNvPr id="35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5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17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12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082678" y="711200"/>
            <a:ext cx="119576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082678" y="711200"/>
            <a:ext cx="119576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Data analysis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scheme, continued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(c)  Determine — 3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U4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sσ = 93.96, 94.54, 95.44, 96.17, 96.51 and 97.09 nb GeV², so 1/α = 131.76, 131.35, 130.73, 130.23, 130.00 and 129.62 at ln(s/GeV²) = 4.970, 5.781, 6.438, 7.111, 7.613 and 8.121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203009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203009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Gradient = −0.695 (accept −0.66 to −0.73), with an uncertainty of about 0.05 from 0.13 error bars over the spread of ln s (accept 0.03 to 0.06), and intercept 135.25 at ln(s/GeV²) = 0 (accept 135.0 to 135.5)</a:t>
            </a:r>
          </a:p>
        </p:txBody>
      </p:sp>
      <p:sp>
        <p:nvSpPr>
          <p:cNvPr id="19" name="ms-tick"/>
          <p:cNvSpPr txBox="1"/>
          <p:nvPr/>
        </p:nvSpPr>
        <p:spPr>
          <a:xfrm>
            <a:off x="558800" y="2473325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0" name="ms-point"/>
          <p:cNvSpPr txBox="1"/>
          <p:nvPr/>
        </p:nvSpPr>
        <p:spPr>
          <a:xfrm>
            <a:off x="812800" y="2473325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Σ_f N_cQ_f² = −3π × gradient = 6.6 ± 0.5 (accept 6.2 to 6.9)</a:t>
            </a:r>
          </a:p>
        </p:txBody>
      </p:sp>
      <p:sp>
        <p:nvSpPr>
          <p:cNvPr id="21" name="text"/>
          <p:cNvSpPr txBox="1"/>
          <p:nvPr/>
        </p:nvSpPr>
        <p:spPr>
          <a:xfrm>
            <a:off x="812800" y="2802890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take the gradient from the first and last points alone get −0.68, which is acceptable, but must then estimate its uncertainty from the error bars; a gradient quoted without one cannot be used in (d).</a:t>
            </a:r>
          </a:p>
        </p:txBody>
      </p:sp>
      <p:sp>
        <p:nvSpPr>
          <p:cNvPr id="22" name="ms-ref"/>
          <p:cNvSpPr txBox="1"/>
          <p:nvPr/>
        </p:nvSpPr>
        <p:spPr>
          <a:xfrm>
            <a:off x="558800" y="328549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(d)  Evaluate — 3 marks</a:t>
            </a:r>
          </a:p>
        </p:txBody>
      </p:sp>
      <p:sp>
        <p:nvSpPr>
          <p:cNvPr id="23" name="ms-objective"/>
          <p:cNvSpPr txBox="1"/>
          <p:nvPr/>
        </p:nvSpPr>
        <p:spPr>
          <a:xfrm>
            <a:off x="11400482" y="328549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U4</a:t>
            </a:r>
          </a:p>
        </p:txBody>
      </p:sp>
      <p:sp>
        <p:nvSpPr>
          <p:cNvPr id="24" name="ms-tick"/>
          <p:cNvSpPr txBox="1"/>
          <p:nvPr/>
        </p:nvSpPr>
        <p:spPr>
          <a:xfrm>
            <a:off x="558800" y="352615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5" name="ms-point"/>
          <p:cNvSpPr txBox="1"/>
          <p:nvPr/>
        </p:nvSpPr>
        <p:spPr>
          <a:xfrm>
            <a:off x="812800" y="352615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Leptons alone give Σ = 3 and gradient −3/(3π) = −0.318; adding u and c (Q = 2/3) and d, s and b (Q = −1/3) once each gives Σ = 3 + 8/9 + 3/9 = 4.22 and gradient −0.448; with three colours Σ = 3 + 11/3 = 20/3 and gradient −0.707</a:t>
            </a:r>
          </a:p>
        </p:txBody>
      </p:sp>
      <p:sp>
        <p:nvSpPr>
          <p:cNvPr id="26" name="ms-tick"/>
          <p:cNvSpPr txBox="1"/>
          <p:nvPr/>
        </p:nvSpPr>
        <p:spPr>
          <a:xfrm>
            <a:off x="558800" y="396938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7" name="ms-point"/>
          <p:cNvSpPr txBox="1"/>
          <p:nvPr/>
        </p:nvSpPr>
        <p:spPr>
          <a:xfrm>
            <a:off x="812800" y="396938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measured −0.695 ± 0.05 lies about 7.5 standard deviations from the leptons-only value and 5 from uncoloured quarks, and within 0.3 standard deviations of the three-colour value, so the data require quarks in three colours</a:t>
            </a:r>
          </a:p>
        </p:txBody>
      </p:sp>
      <p:sp>
        <p:nvSpPr>
          <p:cNvPr id="28" name="ms-tick"/>
          <p:cNvSpPr txBox="1"/>
          <p:nvPr/>
        </p:nvSpPr>
        <p:spPr>
          <a:xfrm>
            <a:off x="558800" y="441261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9" name="ms-point"/>
          <p:cNvSpPr txBox="1"/>
          <p:nvPr/>
        </p:nvSpPr>
        <p:spPr>
          <a:xfrm>
            <a:off x="812800" y="441261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verdict survives what was neglected: the strong-interaction correction multiplies the quark term by about 1 + α_s/π ≈ 1.05, moving the prediction to about −0.73, within the error, and the top quark, at 173 GeV, is not yet active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812800" y="4932045"/>
            <a:ext cx="10820400" cy="165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A comparison that does not use the uncertainty in the gradient is not an evaluation; the point of (c) was to have one.</a:t>
            </a:r>
          </a:p>
        </p:txBody>
      </p:sp>
      <p:sp>
        <p:nvSpPr>
          <p:cNvPr id="31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2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4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5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5" action="ppaction://hlinksldjump"/>
              </a:rPr>
              <a:t>Previous</a:t>
            </a:r>
          </a:p>
        </p:txBody>
      </p:sp>
      <p:sp>
        <p:nvSpPr>
          <p:cNvPr id="36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6" action="ppaction://hlinksldjump"/>
              </a:rPr>
              <a:t>Lesson menu</a:t>
            </a:r>
          </a:p>
        </p:txBody>
      </p:sp>
      <p:sp>
        <p:nvSpPr>
          <p:cNvPr id="37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7" action="ppaction://hlinksldjump"/>
              </a:rPr>
              <a:t>Next slide</a:t>
            </a:r>
          </a:p>
        </p:txBody>
      </p:sp>
      <p:sp>
        <p:nvSpPr>
          <p:cNvPr id="38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50 / 64</a:t>
            </a:r>
          </a:p>
        </p:txBody>
      </p:sp>
      <p:sp>
        <p:nvSpPr>
          <p:cNvPr id="39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9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17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12 marks</a:t>
            </a:r>
          </a:p>
        </p:txBody>
      </p:sp>
      <p:sp>
        <p:nvSpPr>
          <p:cNvPr id="6" name="panel"/>
          <p:cNvSpPr/>
          <p:nvPr/>
        </p:nvSpPr>
        <p:spPr>
          <a:xfrm>
            <a:off x="9569242" y="711200"/>
            <a:ext cx="1054376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569242" y="711200"/>
            <a:ext cx="1054376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Demanding</a:t>
            </a:r>
          </a:p>
        </p:txBody>
      </p:sp>
      <p:sp>
        <p:nvSpPr>
          <p:cNvPr id="8" name="panel"/>
          <p:cNvSpPr/>
          <p:nvPr/>
        </p:nvSpPr>
        <p:spPr>
          <a:xfrm>
            <a:off x="838004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38004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7082678" y="711200"/>
            <a:ext cx="119576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7082678" y="711200"/>
            <a:ext cx="119576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Data analysis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scheme, continued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(e)  Predict — 2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U3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ln(s/GeV²) = 9.026 at 91.19 GeV, so 1/α ≈ 135.25 − 0.695 × 9.026 = 128.98, about 129.0 (accept 128.8 to 129.2), against 132.73 from leptons alone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2030095"/>
            <a:ext cx="2540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2030095"/>
            <a:ext cx="108204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Hadrons must supply Δ(1/α) ≈ 3.7 at the Z, of which 2.3 (134.02 − 131.76) is already present at 12 GeV and comes from hadronic states below 12 GeV, resonances included, where quark loops with ill-defined masses cannot be trusted; it is obtained instead from a dispersion relation over the measured e⁺e⁻ → hadrons cross-section, which the optical theorem ties to Im Π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12800" y="2739390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extrapolate from the 58 GeV point with the lepton-only gradient reach about 129.3 and have discarded the slope they measured; the extrapolation must use the fitted line.</a:t>
            </a:r>
          </a:p>
        </p:txBody>
      </p:sp>
      <p:sp>
        <p:nvSpPr>
          <p:cNvPr id="20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1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2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3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4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4" action="ppaction://hlinksldjump"/>
              </a:rPr>
              <a:t>Previous</a:t>
            </a:r>
          </a:p>
        </p:txBody>
      </p:sp>
      <p:sp>
        <p:nvSpPr>
          <p:cNvPr id="25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5" action="ppaction://hlinksldjump"/>
              </a:rPr>
              <a:t>Lesson menu</a:t>
            </a:r>
          </a:p>
        </p:txBody>
      </p:sp>
      <p:sp>
        <p:nvSpPr>
          <p:cNvPr id="26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6" action="ppaction://hlinksldjump"/>
              </a:rPr>
              <a:t>Next slide</a:t>
            </a:r>
          </a:p>
        </p:txBody>
      </p:sp>
      <p:sp>
        <p:nvSpPr>
          <p:cNvPr id="27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51 / 64</a:t>
            </a:r>
          </a:p>
        </p:txBody>
      </p:sp>
      <p:sp>
        <p:nvSpPr>
          <p:cNvPr id="28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8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18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15 marks</a:t>
            </a:r>
          </a:p>
        </p:txBody>
      </p:sp>
      <p:sp>
        <p:nvSpPr>
          <p:cNvPr id="6" name="panel"/>
          <p:cNvSpPr/>
          <p:nvPr/>
        </p:nvSpPr>
        <p:spPr>
          <a:xfrm>
            <a:off x="9352862" y="711200"/>
            <a:ext cx="127075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352862" y="711200"/>
            <a:ext cx="127075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Discriminating</a:t>
            </a:r>
          </a:p>
        </p:txBody>
      </p:sp>
      <p:sp>
        <p:nvSpPr>
          <p:cNvPr id="8" name="panel"/>
          <p:cNvSpPr/>
          <p:nvPr/>
        </p:nvSpPr>
        <p:spPr>
          <a:xfrm>
            <a:off x="816366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16366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6820877" y="711200"/>
            <a:ext cx="1241183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6820877" y="711200"/>
            <a:ext cx="124118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Free response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Extended derivation   ·   Topics UQFTI-12.01, UQFTI-12.03, UQFTI-12.04, UQFTI-12.06, UQFTI-12.07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193167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Work in natural units with the metric (+, −, −, −), in QED with an electron of physical mass m and bare mass m₀, in Feynman gauge with a small photon mass μ_γ. At one loop the electron self-energy is −iΣ₂(p) = (−ie)²∫d^dk/(2π)^d γ^μ[i(k̸ + m)/(k² − m² + iε)]γ_μ[−i/((p − k)² − μ_γ² + iε)], continued to d = 4 − ε dimensions with e² → e²μ^ε to keep e dimensionless. You may use: in d dimensions γ^μγ_μ = d and γ^μk̸γ_μ = −(d − 2)k̸; Feynman's parametrisation 1/(AB) = ∫₀¹dx 1/[xA + (1 − x)B]²; the Minkowski master integral ∫d^dl/(2π)^d 1/(l² − Δ + iε)² = iΓ(2 − d/2)Δ^(d/2 − 2)/(4π)^(d/2), integrals odd in l vanishing; and, as ε → 0, Γ(ε/2)(4πμ²/Δ)^(ε/2) = 2/ε − γ_E + ln(4πμ²/Δ) + O(ε). The physical mass is the pole of the full propagator, m = m₀ + Σ₂(p̸ = m) at this order. With the full vertex Γ^μ (its factor −ie removed) and the full inverse propagator S̃⁻¹(p) = p̸ − m₀ − Σ(p), the Ward–Takahashi identity reads q_μΓ^μ(p + q, p) = S̃⁻¹(p + q) − S̃⁻¹(p). Take α = 1/137.036, m = 0.511 MeV and the Planck mass 1.22 × 10¹⁹ GeV.</a:t>
            </a:r>
          </a:p>
        </p:txBody>
      </p:sp>
      <p:sp>
        <p:nvSpPr>
          <p:cNvPr id="14" name="part-ref"/>
          <p:cNvSpPr txBox="1"/>
          <p:nvPr/>
        </p:nvSpPr>
        <p:spPr>
          <a:xfrm>
            <a:off x="558800" y="345567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(a)  Derive</a:t>
            </a:r>
          </a:p>
        </p:txBody>
      </p:sp>
      <p:sp>
        <p:nvSpPr>
          <p:cNvPr id="15" name="part-marks"/>
          <p:cNvSpPr txBox="1"/>
          <p:nvPr/>
        </p:nvSpPr>
        <p:spPr>
          <a:xfrm>
            <a:off x="11009102" y="345567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369189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Derive, by counting powers of loop momentum, the superficial degree of divergence D of a QED diagram in terms of the number B of its external photons and the number F of its external electron lines, and hence the value of D for the electron self-energy.</a:t>
            </a:r>
          </a:p>
        </p:txBody>
      </p:sp>
      <p:sp>
        <p:nvSpPr>
          <p:cNvPr id="17" name="part-ref"/>
          <p:cNvSpPr txBox="1"/>
          <p:nvPr/>
        </p:nvSpPr>
        <p:spPr>
          <a:xfrm>
            <a:off x="558800" y="422783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(b)  Explain</a:t>
            </a:r>
          </a:p>
        </p:txBody>
      </p:sp>
      <p:sp>
        <p:nvSpPr>
          <p:cNvPr id="18" name="part-marks"/>
          <p:cNvSpPr txBox="1"/>
          <p:nvPr/>
        </p:nvSpPr>
        <p:spPr>
          <a:xfrm>
            <a:off x="11009102" y="422783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558800" y="446405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Explain why, although D = 1, the mass shift can diverge only logarithmically and must be proportional to m, and contrast this with what happens to a scalar's mass.</a:t>
            </a:r>
          </a:p>
        </p:txBody>
      </p:sp>
      <p:sp>
        <p:nvSpPr>
          <p:cNvPr id="20" name="part-ref"/>
          <p:cNvSpPr txBox="1"/>
          <p:nvPr/>
        </p:nvSpPr>
        <p:spPr>
          <a:xfrm>
            <a:off x="558800" y="499999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(c)  Show that</a:t>
            </a:r>
          </a:p>
        </p:txBody>
      </p:sp>
      <p:sp>
        <p:nvSpPr>
          <p:cNvPr id="21" name="part-marks"/>
          <p:cNvSpPr txBox="1"/>
          <p:nvPr/>
        </p:nvSpPr>
        <p:spPr>
          <a:xfrm>
            <a:off x="11009102" y="499999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4 marks</a:t>
            </a:r>
          </a:p>
        </p:txBody>
      </p:sp>
      <p:sp>
        <p:nvSpPr>
          <p:cNvPr id="22" name="text"/>
          <p:cNvSpPr txBox="1"/>
          <p:nvPr/>
        </p:nvSpPr>
        <p:spPr>
          <a:xfrm>
            <a:off x="558800" y="5236210"/>
            <a:ext cx="110236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Show that Σ₂(p) = [e²μ^ε/(4π)^(d/2)]∫₀¹dx[(4 − ε)m − (2 − ε)xp̸]Γ(2 − d/2)Δ^(d/2 − 2), with Δ = (1 − x)m² + xμ_γ² − x(1 − x)p².</a:t>
            </a:r>
          </a:p>
        </p:txBody>
      </p:sp>
      <p:sp>
        <p:nvSpPr>
          <p:cNvPr id="23" name="part-ref"/>
          <p:cNvSpPr txBox="1"/>
          <p:nvPr/>
        </p:nvSpPr>
        <p:spPr>
          <a:xfrm>
            <a:off x="558800" y="557403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(d)  Derive</a:t>
            </a:r>
          </a:p>
        </p:txBody>
      </p:sp>
      <p:sp>
        <p:nvSpPr>
          <p:cNvPr id="24" name="part-marks"/>
          <p:cNvSpPr txBox="1"/>
          <p:nvPr/>
        </p:nvSpPr>
        <p:spPr>
          <a:xfrm>
            <a:off x="11009102" y="557403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3 marks</a:t>
            </a:r>
          </a:p>
        </p:txBody>
      </p:sp>
      <p:sp>
        <p:nvSpPr>
          <p:cNvPr id="25" name="text"/>
          <p:cNvSpPr txBox="1"/>
          <p:nvPr/>
        </p:nvSpPr>
        <p:spPr>
          <a:xfrm>
            <a:off x="558800" y="5810250"/>
            <a:ext cx="110236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Derive the self-mass δm = m − m₀ at one loop, showing that it is proportional to m, logarithmic and finite as μ_γ → 0, and find its finite part.</a:t>
            </a:r>
          </a:p>
        </p:txBody>
      </p:sp>
      <p:sp>
        <p:nvSpPr>
          <p:cNvPr id="26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7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9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30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0" action="ppaction://hlinksldjump"/>
              </a:rPr>
              <a:t>Previous</a:t>
            </a:r>
          </a:p>
        </p:txBody>
      </p:sp>
      <p:sp>
        <p:nvSpPr>
          <p:cNvPr id="31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1" action="ppaction://hlinksldjump"/>
              </a:rPr>
              <a:t>Lesson menu</a:t>
            </a:r>
          </a:p>
        </p:txBody>
      </p:sp>
      <p:sp>
        <p:nvSpPr>
          <p:cNvPr id="32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2" action="ppaction://hlinksldjump"/>
              </a:rPr>
              <a:t>Next slide</a:t>
            </a:r>
          </a:p>
        </p:txBody>
      </p:sp>
      <p:sp>
        <p:nvSpPr>
          <p:cNvPr id="33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52 / 64</a:t>
            </a:r>
          </a:p>
        </p:txBody>
      </p:sp>
      <p:sp>
        <p:nvSpPr>
          <p:cNvPr id="34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4" action="ppaction://hlinksldjump"/>
              </a:rPr>
              <a:t>Check mark scheme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18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15 marks</a:t>
            </a:r>
          </a:p>
        </p:txBody>
      </p:sp>
      <p:sp>
        <p:nvSpPr>
          <p:cNvPr id="6" name="panel"/>
          <p:cNvSpPr/>
          <p:nvPr/>
        </p:nvSpPr>
        <p:spPr>
          <a:xfrm>
            <a:off x="9352862" y="711200"/>
            <a:ext cx="127075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352862" y="711200"/>
            <a:ext cx="127075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Discriminating</a:t>
            </a:r>
          </a:p>
        </p:txBody>
      </p:sp>
      <p:sp>
        <p:nvSpPr>
          <p:cNvPr id="8" name="panel"/>
          <p:cNvSpPr/>
          <p:nvPr/>
        </p:nvSpPr>
        <p:spPr>
          <a:xfrm>
            <a:off x="816366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16366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6820877" y="711200"/>
            <a:ext cx="1241183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6820877" y="711200"/>
            <a:ext cx="124118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Free response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continued from the previous slide</a:t>
            </a:r>
          </a:p>
        </p:txBody>
      </p:sp>
      <p:sp>
        <p:nvSpPr>
          <p:cNvPr id="13" name="part-ref"/>
          <p:cNvSpPr txBox="1"/>
          <p:nvPr/>
        </p:nvSpPr>
        <p:spPr>
          <a:xfrm>
            <a:off x="558800" y="134620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(e)  Compare</a:t>
            </a:r>
          </a:p>
        </p:txBody>
      </p:sp>
      <p:sp>
        <p:nvSpPr>
          <p:cNvPr id="14" name="part-marks"/>
          <p:cNvSpPr txBox="1"/>
          <p:nvPr/>
        </p:nvSpPr>
        <p:spPr>
          <a:xfrm>
            <a:off x="11009102" y="134620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58800" y="158242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Interpreting the pole as ln(Λ²/m²) for a cutoff Λ, so that δm ≈ (3α/4π)m ln(Λ²/m²), compare δm/m for Λ equal to the Planck mass with the shift of order αΛ that a linearly divergent electromagnetic mass would give.</a:t>
            </a:r>
          </a:p>
        </p:txBody>
      </p:sp>
      <p:sp>
        <p:nvSpPr>
          <p:cNvPr id="16" name="part-ref"/>
          <p:cNvSpPr txBox="1"/>
          <p:nvPr/>
        </p:nvSpPr>
        <p:spPr>
          <a:xfrm>
            <a:off x="558800" y="211836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(f)  Show that</a:t>
            </a:r>
          </a:p>
        </p:txBody>
      </p:sp>
      <p:sp>
        <p:nvSpPr>
          <p:cNvPr id="17" name="part-marks"/>
          <p:cNvSpPr txBox="1"/>
          <p:nvPr/>
        </p:nvSpPr>
        <p:spPr>
          <a:xfrm>
            <a:off x="11009102" y="211836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18" name="text"/>
          <p:cNvSpPr txBox="1"/>
          <p:nvPr/>
        </p:nvSpPr>
        <p:spPr>
          <a:xfrm>
            <a:off x="558800" y="235458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From the Ward–Takahashi identity show that Z₁ = Z₂, where near the mass shell S̃⁻¹(p) → Z₂⁻¹(p̸ − m) and, between on-shell spinors as q → 0, Γ^μ(p, p) → Z₁⁻¹γ^μ.</a:t>
            </a:r>
          </a:p>
        </p:txBody>
      </p:sp>
      <p:sp>
        <p:nvSpPr>
          <p:cNvPr id="19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0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1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2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3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3" action="ppaction://hlinksldjump"/>
              </a:rPr>
              <a:t>Previous</a:t>
            </a:r>
          </a:p>
        </p:txBody>
      </p:sp>
      <p:sp>
        <p:nvSpPr>
          <p:cNvPr id="24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4" action="ppaction://hlinksldjump"/>
              </a:rPr>
              <a:t>Lesson menu</a:t>
            </a:r>
          </a:p>
        </p:txBody>
      </p:sp>
      <p:sp>
        <p:nvSpPr>
          <p:cNvPr id="25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5" action="ppaction://hlinksldjump"/>
              </a:rPr>
              <a:t>Next slide</a:t>
            </a:r>
          </a:p>
        </p:txBody>
      </p:sp>
      <p:sp>
        <p:nvSpPr>
          <p:cNvPr id="26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53 / 64</a:t>
            </a:r>
          </a:p>
        </p:txBody>
      </p:sp>
      <p:sp>
        <p:nvSpPr>
          <p:cNvPr id="27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7" action="ppaction://hlinksldjump"/>
              </a:rPr>
              <a:t>Check mark scheme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18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15 marks</a:t>
            </a:r>
          </a:p>
        </p:txBody>
      </p:sp>
      <p:sp>
        <p:nvSpPr>
          <p:cNvPr id="6" name="panel"/>
          <p:cNvSpPr/>
          <p:nvPr/>
        </p:nvSpPr>
        <p:spPr>
          <a:xfrm>
            <a:off x="9352862" y="711200"/>
            <a:ext cx="127075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352862" y="711200"/>
            <a:ext cx="127075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Discriminating</a:t>
            </a:r>
          </a:p>
        </p:txBody>
      </p:sp>
      <p:sp>
        <p:nvSpPr>
          <p:cNvPr id="8" name="panel"/>
          <p:cNvSpPr/>
          <p:nvPr/>
        </p:nvSpPr>
        <p:spPr>
          <a:xfrm>
            <a:off x="816366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16366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6820877" y="711200"/>
            <a:ext cx="124118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6820877" y="711200"/>
            <a:ext cx="124118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Free response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(a)  Derive — 2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U2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With L loops, P_e internal electron and P_γ internal photon lines and V vertices, D = 4L − P_e − 2P_γ and L = P_e + P_γ − V + 1, and each vertex ends two electron lines and one photon line: 2V = 2P_e + F and V = 2P_γ + B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203009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203009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Substituting, D = 3P_e + 2P_γ − 4V + 4 = 3(V − F/2) + (V − B) − 4V + 4 = 4 − B − (3/2)F, independent of V, so finitely many functions diverge; the self-energy, with B = 0 and F = 2, has D = 1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12800" y="2549525"/>
            <a:ext cx="10820400" cy="165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count external lines as propagators, or forget that every vertex ends two electron lines, lose the independence of D from V, which is the whole point.</a:t>
            </a:r>
          </a:p>
        </p:txBody>
      </p:sp>
      <p:sp>
        <p:nvSpPr>
          <p:cNvPr id="20" name="ms-ref"/>
          <p:cNvSpPr txBox="1"/>
          <p:nvPr/>
        </p:nvSpPr>
        <p:spPr>
          <a:xfrm>
            <a:off x="558800" y="2867025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(b)  Explain — 2 marks</a:t>
            </a:r>
          </a:p>
        </p:txBody>
      </p:sp>
      <p:sp>
        <p:nvSpPr>
          <p:cNvPr id="21" name="ms-objective"/>
          <p:cNvSpPr txBox="1"/>
          <p:nvPr/>
        </p:nvSpPr>
        <p:spPr>
          <a:xfrm>
            <a:off x="11400482" y="2867025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U1</a:t>
            </a:r>
          </a:p>
        </p:txBody>
      </p:sp>
      <p:sp>
        <p:nvSpPr>
          <p:cNvPr id="22" name="ms-tick"/>
          <p:cNvSpPr txBox="1"/>
          <p:nvPr/>
        </p:nvSpPr>
        <p:spPr>
          <a:xfrm>
            <a:off x="558800" y="310769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3" name="ms-point"/>
          <p:cNvSpPr txBox="1"/>
          <p:nvPr/>
        </p:nvSpPr>
        <p:spPr>
          <a:xfrm>
            <a:off x="812800" y="310769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At m₀ = 0 the QED Lagrangian is invariant under the chiral rotation ψ → e^(iθγ⁵)ψ, which forbids a ψ̄ψ term, so Σ at p̸ = m must vanish as m → 0: δm is proportional to m, which takes one power of the cutoff out of D = 1 and leaves a logarithm</a:t>
            </a:r>
          </a:p>
        </p:txBody>
      </p:sp>
      <p:sp>
        <p:nvSpPr>
          <p:cNvPr id="24" name="ms-tick"/>
          <p:cNvSpPr txBox="1"/>
          <p:nvPr/>
        </p:nvSpPr>
        <p:spPr>
          <a:xfrm>
            <a:off x="558800" y="355092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5" name="ms-point"/>
          <p:cNvSpPr txBox="1"/>
          <p:nvPr/>
        </p:nvSpPr>
        <p:spPr>
          <a:xfrm>
            <a:off x="812800" y="355092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No symmetry protects a scalar's mass, so its shift is of order (coupling/16π²)Λ², quadratically sensitive to high scales; the electron mass is natural because a small m is protected by the symmetry that appears when it vanishes</a:t>
            </a:r>
          </a:p>
        </p:txBody>
      </p:sp>
      <p:sp>
        <p:nvSpPr>
          <p:cNvPr id="26" name="text"/>
          <p:cNvSpPr txBox="1"/>
          <p:nvPr/>
        </p:nvSpPr>
        <p:spPr>
          <a:xfrm>
            <a:off x="812800" y="4070350"/>
            <a:ext cx="10820400" cy="165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The answer 'because the integral happens to be logarithmic' earns nothing: a symmetry forces the power of m, and the power of m forces the logarithm.</a:t>
            </a:r>
          </a:p>
        </p:txBody>
      </p:sp>
      <p:sp>
        <p:nvSpPr>
          <p:cNvPr id="27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8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0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1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1" action="ppaction://hlinksldjump"/>
              </a:rPr>
              <a:t>Previous</a:t>
            </a:r>
          </a:p>
        </p:txBody>
      </p:sp>
      <p:sp>
        <p:nvSpPr>
          <p:cNvPr id="32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2" action="ppaction://hlinksldjump"/>
              </a:rPr>
              <a:t>Lesson menu</a:t>
            </a:r>
          </a:p>
        </p:txBody>
      </p:sp>
      <p:sp>
        <p:nvSpPr>
          <p:cNvPr id="33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3" action="ppaction://hlinksldjump"/>
              </a:rPr>
              <a:t>Next slide</a:t>
            </a:r>
          </a:p>
        </p:txBody>
      </p:sp>
      <p:sp>
        <p:nvSpPr>
          <p:cNvPr id="34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54 / 64</a:t>
            </a:r>
          </a:p>
        </p:txBody>
      </p:sp>
      <p:sp>
        <p:nvSpPr>
          <p:cNvPr id="35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5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18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15 marks</a:t>
            </a:r>
          </a:p>
        </p:txBody>
      </p:sp>
      <p:sp>
        <p:nvSpPr>
          <p:cNvPr id="6" name="panel"/>
          <p:cNvSpPr/>
          <p:nvPr/>
        </p:nvSpPr>
        <p:spPr>
          <a:xfrm>
            <a:off x="9352862" y="711200"/>
            <a:ext cx="127075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352862" y="711200"/>
            <a:ext cx="127075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Discriminating</a:t>
            </a:r>
          </a:p>
        </p:txBody>
      </p:sp>
      <p:sp>
        <p:nvSpPr>
          <p:cNvPr id="8" name="panel"/>
          <p:cNvSpPr/>
          <p:nvPr/>
        </p:nvSpPr>
        <p:spPr>
          <a:xfrm>
            <a:off x="816366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16366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6820877" y="711200"/>
            <a:ext cx="124118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6820877" y="711200"/>
            <a:ext cx="124118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Free response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scheme, continued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(c)  Show that — 4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U2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In d dimensions the numerator is γ^μ(k̸ + m)γ_μ = −(d − 2)k̸ + dm = −(2 − ε)k̸ + (4 − ε)m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1840230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1840230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With x multiplying the photon denominator, x[(p − k)² − μ_γ²] + (1 − x)(k² − m²) = (k − xp)² − Δ, with Δ = (1 − x)m² + xμ_γ² − x(1 − x)p²</a:t>
            </a:r>
          </a:p>
        </p:txBody>
      </p:sp>
      <p:sp>
        <p:nvSpPr>
          <p:cNvPr id="19" name="ms-tick"/>
          <p:cNvSpPr txBox="1"/>
          <p:nvPr/>
        </p:nvSpPr>
        <p:spPr>
          <a:xfrm>
            <a:off x="558800" y="2093595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0" name="ms-point"/>
          <p:cNvSpPr txBox="1"/>
          <p:nvPr/>
        </p:nvSpPr>
        <p:spPr>
          <a:xfrm>
            <a:off x="812800" y="2093595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Shifting to l = k − xp, the term linear in l vanishes and the numerator becomes (4 − ε)m − (2 − ε)xp̸</a:t>
            </a:r>
          </a:p>
        </p:txBody>
      </p:sp>
      <p:sp>
        <p:nvSpPr>
          <p:cNvPr id="21" name="ms-tick"/>
          <p:cNvSpPr txBox="1"/>
          <p:nvPr/>
        </p:nvSpPr>
        <p:spPr>
          <a:xfrm>
            <a:off x="558800" y="234696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2" name="ms-point"/>
          <p:cNvSpPr txBox="1"/>
          <p:nvPr/>
        </p:nvSpPr>
        <p:spPr>
          <a:xfrm>
            <a:off x="812800" y="234696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master integral gives iΓ(2 − d/2)Δ^(d/2 − 2)/(4π)^(d/2), and the vertices and propagator numerators give (−ie)² × i × (−i) = −e², with e² → e²μ^ε, so −iΣ₂ = −e²μ^ε × i[...]/(4π)^(d/2) and Σ₂ = [e²μ^ε/(4π)^(d/2)]∫₀¹dx[(4 − ε)m − (2 − ε)xp̸]Γ(2 − d/2)Δ^(d/2 − 2)</a:t>
            </a:r>
          </a:p>
        </p:txBody>
      </p:sp>
      <p:sp>
        <p:nvSpPr>
          <p:cNvPr id="23" name="text"/>
          <p:cNvSpPr txBox="1"/>
          <p:nvPr/>
        </p:nvSpPr>
        <p:spPr>
          <a:xfrm>
            <a:off x="812800" y="2866390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Using the four-dimensional identities γ^μγ_μ = 4 and γ^μk̸γ_μ = −2k̸ here loses the O(ε) terms that, multiplied by the 2/ε pole, supply finite parts of δm; the result would then depend on the order in which the limits are taken.</a:t>
            </a:r>
          </a:p>
        </p:txBody>
      </p:sp>
      <p:sp>
        <p:nvSpPr>
          <p:cNvPr id="24" name="ms-ref"/>
          <p:cNvSpPr txBox="1"/>
          <p:nvPr/>
        </p:nvSpPr>
        <p:spPr>
          <a:xfrm>
            <a:off x="558800" y="334899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(d)  Derive — 3 marks</a:t>
            </a:r>
          </a:p>
        </p:txBody>
      </p:sp>
      <p:sp>
        <p:nvSpPr>
          <p:cNvPr id="25" name="ms-objective"/>
          <p:cNvSpPr txBox="1"/>
          <p:nvPr/>
        </p:nvSpPr>
        <p:spPr>
          <a:xfrm>
            <a:off x="11400482" y="334899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U2</a:t>
            </a:r>
          </a:p>
        </p:txBody>
      </p:sp>
      <p:sp>
        <p:nvSpPr>
          <p:cNvPr id="26" name="ms-tick"/>
          <p:cNvSpPr txBox="1"/>
          <p:nvPr/>
        </p:nvSpPr>
        <p:spPr>
          <a:xfrm>
            <a:off x="558800" y="358965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7" name="ms-point"/>
          <p:cNvSpPr txBox="1"/>
          <p:nvPr/>
        </p:nvSpPr>
        <p:spPr>
          <a:xfrm>
            <a:off x="812800" y="358965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On shell p̸ = m and p² = m², and as μ_γ → 0, Δ = (1 − x)²m², whose logarithm is integrable at x = 1, so δm = Σ₂(p̸ = m) needs no photon mass; with e²μ^ε(4π)^(−d/2)Γ(ε/2)Δ^(−ε/2) = (α/4π)Γ(ε/2)(4πμ²/Δ)^(ε/2), δm = (α/4π)m∫₀¹dx[(4 − ε) − (2 − ε)x][2/ε − γ_E + ln(4πμ²/((1 − x)²m²))]</a:t>
            </a:r>
          </a:p>
        </p:txBody>
      </p:sp>
      <p:sp>
        <p:nvSpPr>
          <p:cNvPr id="28" name="ms-tick"/>
          <p:cNvSpPr txBox="1"/>
          <p:nvPr/>
        </p:nvSpPr>
        <p:spPr>
          <a:xfrm>
            <a:off x="558800" y="403288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9" name="ms-point"/>
          <p:cNvSpPr txBox="1"/>
          <p:nvPr/>
        </p:nvSpPr>
        <p:spPr>
          <a:xfrm>
            <a:off x="812800" y="403288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pole term gives (2/ε)∫(4 − 2x)dx = 6/ε; the O(ε) part of the numerator, −ε(1 − x), times 2/ε gives −2∫(1 − x)dx = −1; and −∫(4 − 2x)ln[(1 − x)²]dx = −2∫₀¹(2 + 2y)ln y dy = +5</a:t>
            </a:r>
          </a:p>
        </p:txBody>
      </p:sp>
      <p:sp>
        <p:nvSpPr>
          <p:cNvPr id="30" name="ms-tick"/>
          <p:cNvSpPr txBox="1"/>
          <p:nvPr/>
        </p:nvSpPr>
        <p:spPr>
          <a:xfrm>
            <a:off x="558800" y="447611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31" name="ms-point"/>
          <p:cNvSpPr txBox="1"/>
          <p:nvPr/>
        </p:nvSpPr>
        <p:spPr>
          <a:xfrm>
            <a:off x="812800" y="447611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So δm = (3α/4π)m[2/ε − γ_E + ln(4πμ²/m²) + 4/3]: proportional to m and only logarithmically dependent on the regulator, the 1/ε pole standing for ln Λ²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812800" y="4995545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The −1 from the O(ε) numerator times the pole is the finite part the d-dimensional Dirac algebra supplies; candidates who drop it get 5/3 for the constant instead of 4/3.</a:t>
            </a:r>
          </a:p>
        </p:txBody>
      </p:sp>
      <p:sp>
        <p:nvSpPr>
          <p:cNvPr id="33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4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6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7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7" action="ppaction://hlinksldjump"/>
              </a:rPr>
              <a:t>Previous</a:t>
            </a:r>
          </a:p>
        </p:txBody>
      </p:sp>
      <p:sp>
        <p:nvSpPr>
          <p:cNvPr id="38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8" action="ppaction://hlinksldjump"/>
              </a:rPr>
              <a:t>Lesson menu</a:t>
            </a:r>
          </a:p>
        </p:txBody>
      </p:sp>
      <p:sp>
        <p:nvSpPr>
          <p:cNvPr id="39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9" action="ppaction://hlinksldjump"/>
              </a:rPr>
              <a:t>Next slide</a:t>
            </a:r>
          </a:p>
        </p:txBody>
      </p:sp>
      <p:sp>
        <p:nvSpPr>
          <p:cNvPr id="40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55 / 64</a:t>
            </a:r>
          </a:p>
        </p:txBody>
      </p:sp>
      <p:sp>
        <p:nvSpPr>
          <p:cNvPr id="41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41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18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15 marks</a:t>
            </a:r>
          </a:p>
        </p:txBody>
      </p:sp>
      <p:sp>
        <p:nvSpPr>
          <p:cNvPr id="6" name="panel"/>
          <p:cNvSpPr/>
          <p:nvPr/>
        </p:nvSpPr>
        <p:spPr>
          <a:xfrm>
            <a:off x="9352862" y="711200"/>
            <a:ext cx="127075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352862" y="711200"/>
            <a:ext cx="127075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Discriminating</a:t>
            </a:r>
          </a:p>
        </p:txBody>
      </p:sp>
      <p:sp>
        <p:nvSpPr>
          <p:cNvPr id="8" name="panel"/>
          <p:cNvSpPr/>
          <p:nvPr/>
        </p:nvSpPr>
        <p:spPr>
          <a:xfrm>
            <a:off x="816366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16366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6820877" y="711200"/>
            <a:ext cx="124118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6820877" y="711200"/>
            <a:ext cx="124118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Free response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scheme, continued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(e)  Compare — 2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U3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ln(Λ²/m²) = 2 ln(1.22 × 10¹⁹ GeV/5.11 × 10⁻⁴ GeV) = 103.1, so δm/m = [3/(4π × 137.036)] × 103.1 = 0.0017421 × 103.1 = 0.18: an 18% shift even with the Planck mass as cutoff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2030095"/>
            <a:ext cx="2540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2030095"/>
            <a:ext cx="108204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A linear shift αΛ = 1.22 × 10¹⁹ GeV/137.036 = 8.9 × 10¹⁶ GeV would be 1.7 × 10²⁰ times m, so the observed mass would need a cancellation to twenty decimal places; the relativistic theory, with its antiparticles, turns the linear divergence into a logarithm and makes the electron's small mass natural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12800" y="2739390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report δm/m ≈ α are close in size but have missed the comparison: it is the dependence on Λ, logarithmic against linear, that separates a natural mass from a fine-tuned one.</a:t>
            </a:r>
          </a:p>
        </p:txBody>
      </p:sp>
      <p:sp>
        <p:nvSpPr>
          <p:cNvPr id="20" name="ms-ref"/>
          <p:cNvSpPr txBox="1"/>
          <p:nvPr/>
        </p:nvSpPr>
        <p:spPr>
          <a:xfrm>
            <a:off x="558800" y="322199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(f)  Show that — 2 marks</a:t>
            </a:r>
          </a:p>
        </p:txBody>
      </p:sp>
      <p:sp>
        <p:nvSpPr>
          <p:cNvPr id="21" name="ms-objective"/>
          <p:cNvSpPr txBox="1"/>
          <p:nvPr/>
        </p:nvSpPr>
        <p:spPr>
          <a:xfrm>
            <a:off x="11400482" y="322199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U2</a:t>
            </a:r>
          </a:p>
        </p:txBody>
      </p:sp>
      <p:sp>
        <p:nvSpPr>
          <p:cNvPr id="22" name="ms-tick"/>
          <p:cNvSpPr txBox="1"/>
          <p:nvPr/>
        </p:nvSpPr>
        <p:spPr>
          <a:xfrm>
            <a:off x="558800" y="3462655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3" name="ms-point"/>
          <p:cNvSpPr txBox="1"/>
          <p:nvPr/>
        </p:nvSpPr>
        <p:spPr>
          <a:xfrm>
            <a:off x="812800" y="3462655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Expanding the identity to first order in q, q_μΓ^μ(p + q, p) = q_μ∂S̃⁻¹(p)/∂p_μ + O(q²), so Γ^μ(p, p) = ∂S̃⁻¹(p)/∂p_μ, Ward's original identity</a:t>
            </a:r>
          </a:p>
        </p:txBody>
      </p:sp>
      <p:sp>
        <p:nvSpPr>
          <p:cNvPr id="24" name="ms-tick"/>
          <p:cNvSpPr txBox="1"/>
          <p:nvPr/>
        </p:nvSpPr>
        <p:spPr>
          <a:xfrm>
            <a:off x="558800" y="371602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5" name="ms-point"/>
          <p:cNvSpPr txBox="1"/>
          <p:nvPr/>
        </p:nvSpPr>
        <p:spPr>
          <a:xfrm>
            <a:off x="812800" y="371602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Near the mass shell ∂S̃⁻¹/∂p_μ → Z₂⁻¹γ^μ, so Z₁⁻¹γ^μ = Z₂⁻¹γ^μ and Z₁ = Z₂: the vertex and field renormalisations cancel in e = Z₂Z₃^(1/2)e₀/Z₁, and the charge is renormalised by Z₃ alone</a:t>
            </a:r>
          </a:p>
        </p:txBody>
      </p:sp>
      <p:sp>
        <p:nvSpPr>
          <p:cNvPr id="26" name="text"/>
          <p:cNvSpPr txBox="1"/>
          <p:nvPr/>
        </p:nvSpPr>
        <p:spPr>
          <a:xfrm>
            <a:off x="812800" y="4235450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argue from the one-loop expressions show only δ₁ = δ₂ at this order; the identity holds to all orders and for any charged particle, which is what makes charge universal.</a:t>
            </a:r>
          </a:p>
        </p:txBody>
      </p:sp>
      <p:sp>
        <p:nvSpPr>
          <p:cNvPr id="27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8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0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1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1" action="ppaction://hlinksldjump"/>
              </a:rPr>
              <a:t>Previous</a:t>
            </a:r>
          </a:p>
        </p:txBody>
      </p:sp>
      <p:sp>
        <p:nvSpPr>
          <p:cNvPr id="32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2" action="ppaction://hlinksldjump"/>
              </a:rPr>
              <a:t>Lesson menu</a:t>
            </a:r>
          </a:p>
        </p:txBody>
      </p:sp>
      <p:sp>
        <p:nvSpPr>
          <p:cNvPr id="33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3" action="ppaction://hlinksldjump"/>
              </a:rPr>
              <a:t>Next slide</a:t>
            </a:r>
          </a:p>
        </p:txBody>
      </p:sp>
      <p:sp>
        <p:nvSpPr>
          <p:cNvPr id="34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56 / 64</a:t>
            </a:r>
          </a:p>
        </p:txBody>
      </p:sp>
      <p:sp>
        <p:nvSpPr>
          <p:cNvPr id="35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5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19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16 marks</a:t>
            </a:r>
          </a:p>
        </p:txBody>
      </p:sp>
      <p:sp>
        <p:nvSpPr>
          <p:cNvPr id="6" name="panel"/>
          <p:cNvSpPr/>
          <p:nvPr/>
        </p:nvSpPr>
        <p:spPr>
          <a:xfrm>
            <a:off x="9352862" y="711200"/>
            <a:ext cx="127075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352862" y="711200"/>
            <a:ext cx="127075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Discriminating</a:t>
            </a:r>
          </a:p>
        </p:txBody>
      </p:sp>
      <p:sp>
        <p:nvSpPr>
          <p:cNvPr id="8" name="panel"/>
          <p:cNvSpPr/>
          <p:nvPr/>
        </p:nvSpPr>
        <p:spPr>
          <a:xfrm>
            <a:off x="816366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16366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6820877" y="711200"/>
            <a:ext cx="1241183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6820877" y="711200"/>
            <a:ext cx="124118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Free response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Derive, confront with measurement and cancel the infrared   ·   Topics UQFTI-14.01, UQFTI-14.02, UQFTI-14.03, UQFTI-14.04, UQFTI-14.07, UQFTI-14.08, UQFTI-14.09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558800" y="1346200"/>
            <a:ext cx="11074400" cy="23609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300" b="0" i="0" dirty="0">
                <a:solidFill>
                  <a:srgbClr val="102E29"/>
                </a:solidFill>
                <a:latin typeface="Arial"/>
                <a:cs typeface="Arial"/>
              </a:rPr>
              <a:t>Work in natural units with the metric (+, −, −, −). Between on-shell spinors the full electron–photon vertex is ū(p′)Γ^μu(p), with q = p′ − p and σ^μν = (i/2)[γ^μ, γ^ν]; the Gordon identity reads ū(p′)γ^μu(p) = ū(p′)[(p′ + p)^μ/2m + iσ^μνq_ν/2m]u(p). At one loop in Feynman gauge, after Feynman parameters, the shift ℓ = k + yq − zp and use of the Dirac equation, the correction is ū(p′)δΓ^μu(p) = 2ie²∫d⁴ℓ/(2π)⁴∫₀¹dx dy dz δ(x + y + z − 1)(2/D³)ū(p′)N^μu(p), with D = ℓ² − Δ + iε, Δ = −xyq² + (1 − z)²m² and N^μ = γ^μ[−ℓ²/2 + (1 − x)(1 − y)q² + (1 − 4z + z²)m²] + (iσ^μνq_ν/2m)[2m²z(1 − z)]. Use ∫d⁴ℓ/(2π)⁴ 1/(ℓ² − Δ)³ = −i/(2(4π)²Δ). The measured electron anomaly is a_e = 1.159 652 180 59(13) × 10⁻³, and the QED series is a_e = α/2π + C₂(α/π)² + C₃(α/π)³ + C₄(α/π)⁴ + ..., with C₂ = −0.328 478 965, C₃ = 1.181 241 456 and C₄ = −1.912 245 764; in this question take α⁻¹ = 137.035 999, from atom-recoil measurements. For elastic scattering of an electron of energy E through angle θ by a recoil-free nucleus, −q² = 4E²sin²(θ/2); the order-α virtual correction multiplies the Born cross-section by 1 − (α/π)f_IR(q²)ln(−q²/μ_γ²), μ_γ being a photon mass, and the probability of emitting one soft photon with energy between μ_γ and E_l is (α/π)f_IR(q²)ln(E_l²/μ_γ²), where for −q² ≫ m², f_IR(q²) = ln(−q²/m²) − 1. Take m = 0.511 MeV.</a:t>
            </a:r>
          </a:p>
        </p:txBody>
      </p:sp>
      <p:sp>
        <p:nvSpPr>
          <p:cNvPr id="14" name="part-ref"/>
          <p:cNvSpPr txBox="1"/>
          <p:nvPr/>
        </p:nvSpPr>
        <p:spPr>
          <a:xfrm>
            <a:off x="558800" y="388493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(a)  Justify</a:t>
            </a:r>
          </a:p>
        </p:txBody>
      </p:sp>
      <p:sp>
        <p:nvSpPr>
          <p:cNvPr id="15" name="part-marks"/>
          <p:cNvSpPr txBox="1"/>
          <p:nvPr/>
        </p:nvSpPr>
        <p:spPr>
          <a:xfrm>
            <a:off x="11009102" y="388493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4121150"/>
            <a:ext cx="110236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Justify writing the on-shell vertex as Γ^μ = γ^μF₁(q²) + (iσ^μνq_ν/2m)F₂(q²).</a:t>
            </a:r>
          </a:p>
        </p:txBody>
      </p:sp>
      <p:sp>
        <p:nvSpPr>
          <p:cNvPr id="17" name="part-ref"/>
          <p:cNvSpPr txBox="1"/>
          <p:nvPr/>
        </p:nvSpPr>
        <p:spPr>
          <a:xfrm>
            <a:off x="558800" y="445897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(b)  Show that</a:t>
            </a:r>
          </a:p>
        </p:txBody>
      </p:sp>
      <p:sp>
        <p:nvSpPr>
          <p:cNvPr id="18" name="part-marks"/>
          <p:cNvSpPr txBox="1"/>
          <p:nvPr/>
        </p:nvSpPr>
        <p:spPr>
          <a:xfrm>
            <a:off x="11009102" y="445897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558800" y="4695190"/>
            <a:ext cx="110236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Show that in a slowly varying magnetic field the vertex gives the electron a magnetic moment with g = 2[F₁(0) + F₂(0)].</a:t>
            </a:r>
          </a:p>
        </p:txBody>
      </p:sp>
      <p:sp>
        <p:nvSpPr>
          <p:cNvPr id="20" name="part-ref"/>
          <p:cNvSpPr txBox="1"/>
          <p:nvPr/>
        </p:nvSpPr>
        <p:spPr>
          <a:xfrm>
            <a:off x="558800" y="503301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(c)  Derive</a:t>
            </a:r>
          </a:p>
        </p:txBody>
      </p:sp>
      <p:sp>
        <p:nvSpPr>
          <p:cNvPr id="21" name="part-marks"/>
          <p:cNvSpPr txBox="1"/>
          <p:nvPr/>
        </p:nvSpPr>
        <p:spPr>
          <a:xfrm>
            <a:off x="11009102" y="503301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3 marks</a:t>
            </a:r>
          </a:p>
        </p:txBody>
      </p:sp>
      <p:sp>
        <p:nvSpPr>
          <p:cNvPr id="22" name="text"/>
          <p:cNvSpPr txBox="1"/>
          <p:nvPr/>
        </p:nvSpPr>
        <p:spPr>
          <a:xfrm>
            <a:off x="558800" y="526923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Derive F₂(q²) as an integral over Feynman parameters, evaluate F₂(0), and explain why F₂ needs neither an ultraviolet nor an infrared regulator.</a:t>
            </a:r>
          </a:p>
        </p:txBody>
      </p:sp>
      <p:sp>
        <p:nvSpPr>
          <p:cNvPr id="23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4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5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6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7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7" action="ppaction://hlinksldjump"/>
              </a:rPr>
              <a:t>Previous</a:t>
            </a:r>
          </a:p>
        </p:txBody>
      </p:sp>
      <p:sp>
        <p:nvSpPr>
          <p:cNvPr id="28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8" action="ppaction://hlinksldjump"/>
              </a:rPr>
              <a:t>Lesson menu</a:t>
            </a:r>
          </a:p>
        </p:txBody>
      </p:sp>
      <p:sp>
        <p:nvSpPr>
          <p:cNvPr id="29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9" action="ppaction://hlinksldjump"/>
              </a:rPr>
              <a:t>Next slide</a:t>
            </a:r>
          </a:p>
        </p:txBody>
      </p:sp>
      <p:sp>
        <p:nvSpPr>
          <p:cNvPr id="30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57 / 64</a:t>
            </a:r>
          </a:p>
        </p:txBody>
      </p:sp>
      <p:sp>
        <p:nvSpPr>
          <p:cNvPr id="31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1" action="ppaction://hlinksldjump"/>
              </a:rPr>
              <a:t>Check mark scheme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Question 19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16 marks</a:t>
            </a:r>
          </a:p>
        </p:txBody>
      </p:sp>
      <p:sp>
        <p:nvSpPr>
          <p:cNvPr id="6" name="panel"/>
          <p:cNvSpPr/>
          <p:nvPr/>
        </p:nvSpPr>
        <p:spPr>
          <a:xfrm>
            <a:off x="9352862" y="711200"/>
            <a:ext cx="127075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352862" y="711200"/>
            <a:ext cx="127075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Discriminating</a:t>
            </a:r>
          </a:p>
        </p:txBody>
      </p:sp>
      <p:sp>
        <p:nvSpPr>
          <p:cNvPr id="8" name="panel"/>
          <p:cNvSpPr/>
          <p:nvPr/>
        </p:nvSpPr>
        <p:spPr>
          <a:xfrm>
            <a:off x="816366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102E29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16366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6820877" y="711200"/>
            <a:ext cx="1241183" cy="266700"/>
          </a:xfrm>
          <a:prstGeom prst="roundRect">
            <a:avLst>
              <a:gd name="adj" fmla="val 30000"/>
            </a:avLst>
          </a:prstGeom>
          <a:solidFill>
            <a:srgbClr val="102E29"/>
          </a:solidFill>
          <a:ln>
            <a:noFill/>
          </a:ln>
        </p:spPr>
      </p:sp>
      <p:sp>
        <p:nvSpPr>
          <p:cNvPr id="11" name="chip"/>
          <p:cNvSpPr txBox="1"/>
          <p:nvPr/>
        </p:nvSpPr>
        <p:spPr>
          <a:xfrm>
            <a:off x="6820877" y="711200"/>
            <a:ext cx="124118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Free response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continued from the previous slide</a:t>
            </a:r>
          </a:p>
        </p:txBody>
      </p:sp>
      <p:sp>
        <p:nvSpPr>
          <p:cNvPr id="13" name="part-ref"/>
          <p:cNvSpPr txBox="1"/>
          <p:nvPr/>
        </p:nvSpPr>
        <p:spPr>
          <a:xfrm>
            <a:off x="558800" y="134620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(d)  Calculate</a:t>
            </a:r>
          </a:p>
        </p:txBody>
      </p:sp>
      <p:sp>
        <p:nvSpPr>
          <p:cNvPr id="14" name="part-marks"/>
          <p:cNvSpPr txBox="1"/>
          <p:nvPr/>
        </p:nvSpPr>
        <p:spPr>
          <a:xfrm>
            <a:off x="11009102" y="134620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3 marks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58800" y="158242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Calculate the residual, the measured a_e minus the QED series truncated after one, two and three terms, and compare each residual with the size of the next term.</a:t>
            </a:r>
          </a:p>
        </p:txBody>
      </p:sp>
      <p:sp>
        <p:nvSpPr>
          <p:cNvPr id="16" name="part-ref"/>
          <p:cNvSpPr txBox="1"/>
          <p:nvPr/>
        </p:nvSpPr>
        <p:spPr>
          <a:xfrm>
            <a:off x="558800" y="2118360"/>
            <a:ext cx="10348094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(e)  Estimate</a:t>
            </a:r>
          </a:p>
        </p:txBody>
      </p:sp>
      <p:sp>
        <p:nvSpPr>
          <p:cNvPr id="17" name="part-marks"/>
          <p:cNvSpPr txBox="1"/>
          <p:nvPr/>
        </p:nvSpPr>
        <p:spPr>
          <a:xfrm>
            <a:off x="11084694" y="2118360"/>
            <a:ext cx="548506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18" name="text"/>
          <p:cNvSpPr txBox="1"/>
          <p:nvPr/>
        </p:nvSpPr>
        <p:spPr>
          <a:xfrm>
            <a:off x="558800" y="235458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Estimate the fractional precision with which this measurement of a_e would determine α if the QED series were known exactly, stating your assumption.</a:t>
            </a:r>
          </a:p>
        </p:txBody>
      </p:sp>
      <p:sp>
        <p:nvSpPr>
          <p:cNvPr id="19" name="part-ref"/>
          <p:cNvSpPr txBox="1"/>
          <p:nvPr/>
        </p:nvSpPr>
        <p:spPr>
          <a:xfrm>
            <a:off x="558800" y="289052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(f)  Show that</a:t>
            </a:r>
          </a:p>
        </p:txBody>
      </p:sp>
      <p:sp>
        <p:nvSpPr>
          <p:cNvPr id="20" name="part-marks"/>
          <p:cNvSpPr txBox="1"/>
          <p:nvPr/>
        </p:nvSpPr>
        <p:spPr>
          <a:xfrm>
            <a:off x="11009102" y="289052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21" name="text"/>
          <p:cNvSpPr txBox="1"/>
          <p:nvPr/>
        </p:nvSpPr>
        <p:spPr>
          <a:xfrm>
            <a:off x="558800" y="312674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Show that in the cross-section measured by a detector that cannot register photons below E_l the photon mass cancels at order α, leaving the factor 1 − (α/π)f_IR(q²)ln(−q²/E_l²).</a:t>
            </a:r>
          </a:p>
        </p:txBody>
      </p:sp>
      <p:sp>
        <p:nvSpPr>
          <p:cNvPr id="22" name="part-ref"/>
          <p:cNvSpPr txBox="1"/>
          <p:nvPr/>
        </p:nvSpPr>
        <p:spPr>
          <a:xfrm>
            <a:off x="558800" y="3662680"/>
            <a:ext cx="10272502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(g)  Calculate</a:t>
            </a:r>
          </a:p>
        </p:txBody>
      </p:sp>
      <p:sp>
        <p:nvSpPr>
          <p:cNvPr id="23" name="part-marks"/>
          <p:cNvSpPr txBox="1"/>
          <p:nvPr/>
        </p:nvSpPr>
        <p:spPr>
          <a:xfrm>
            <a:off x="11009102" y="3662680"/>
            <a:ext cx="624098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2 marks</a:t>
            </a:r>
          </a:p>
        </p:txBody>
      </p:sp>
      <p:sp>
        <p:nvSpPr>
          <p:cNvPr id="24" name="text"/>
          <p:cNvSpPr txBox="1"/>
          <p:nvPr/>
        </p:nvSpPr>
        <p:spPr>
          <a:xfrm>
            <a:off x="558800" y="3898900"/>
            <a:ext cx="110236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Calculate this correction factor for 4.0 GeV electrons scattered through 20° with E_l = 20 MeV, and compare it with its exponentiated form exp[−(α/π)f_IR ln(−q²/E_l²)].</a:t>
            </a:r>
          </a:p>
        </p:txBody>
      </p:sp>
      <p:sp>
        <p:nvSpPr>
          <p:cNvPr id="25" name="part-ref"/>
          <p:cNvSpPr txBox="1"/>
          <p:nvPr/>
        </p:nvSpPr>
        <p:spPr>
          <a:xfrm>
            <a:off x="558800" y="4434840"/>
            <a:ext cx="10348094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(h)  Predict</a:t>
            </a:r>
          </a:p>
        </p:txBody>
      </p:sp>
      <p:sp>
        <p:nvSpPr>
          <p:cNvPr id="26" name="part-marks"/>
          <p:cNvSpPr txBox="1"/>
          <p:nvPr/>
        </p:nvSpPr>
        <p:spPr>
          <a:xfrm>
            <a:off x="11084694" y="4434840"/>
            <a:ext cx="548506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1000" b="1" i="0" dirty="0">
                <a:solidFill>
                  <a:srgbClr val="4C5F59"/>
                </a:solidFill>
                <a:latin typeface="Arial"/>
                <a:cs typeface="Arial"/>
              </a:rPr>
              <a:t>1 mark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558800" y="4671060"/>
            <a:ext cx="110236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0" i="0" dirty="0">
                <a:solidFill>
                  <a:srgbClr val="102E29"/>
                </a:solidFill>
                <a:latin typeface="Arial"/>
                <a:cs typeface="Arial"/>
              </a:rPr>
              <a:t>Predict what happens, as E_l → 0, to the rate of scattering with no photon above E_l and to the inclusive rate.</a:t>
            </a:r>
          </a:p>
        </p:txBody>
      </p:sp>
      <p:sp>
        <p:nvSpPr>
          <p:cNvPr id="28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29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1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32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2" action="ppaction://hlinksldjump"/>
              </a:rPr>
              <a:t>Previous</a:t>
            </a:r>
          </a:p>
        </p:txBody>
      </p:sp>
      <p:sp>
        <p:nvSpPr>
          <p:cNvPr id="33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3" action="ppaction://hlinksldjump"/>
              </a:rPr>
              <a:t>Lesson menu</a:t>
            </a:r>
          </a:p>
        </p:txBody>
      </p:sp>
      <p:sp>
        <p:nvSpPr>
          <p:cNvPr id="34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4" action="ppaction://hlinksldjump"/>
              </a:rPr>
              <a:t>Next slide</a:t>
            </a:r>
          </a:p>
        </p:txBody>
      </p:sp>
      <p:sp>
        <p:nvSpPr>
          <p:cNvPr id="35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58 / 64</a:t>
            </a:r>
          </a:p>
        </p:txBody>
      </p:sp>
      <p:sp>
        <p:nvSpPr>
          <p:cNvPr id="36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6" action="ppaction://hlinksldjump"/>
              </a:rPr>
              <a:t>Check mark scheme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19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16 marks</a:t>
            </a:r>
          </a:p>
        </p:txBody>
      </p:sp>
      <p:sp>
        <p:nvSpPr>
          <p:cNvPr id="6" name="panel"/>
          <p:cNvSpPr/>
          <p:nvPr/>
        </p:nvSpPr>
        <p:spPr>
          <a:xfrm>
            <a:off x="9352862" y="711200"/>
            <a:ext cx="127075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352862" y="711200"/>
            <a:ext cx="127075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Discriminating</a:t>
            </a:r>
          </a:p>
        </p:txBody>
      </p:sp>
      <p:sp>
        <p:nvSpPr>
          <p:cNvPr id="8" name="panel"/>
          <p:cNvSpPr/>
          <p:nvPr/>
        </p:nvSpPr>
        <p:spPr>
          <a:xfrm>
            <a:off x="816366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16366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6820877" y="711200"/>
            <a:ext cx="124118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6820877" y="711200"/>
            <a:ext cx="124118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Free response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(a)  Justify — 2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U1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Between on-shell spinors the vertex can be built only from γ^μ, p^μ and p′^μ, that is γ^μ, (p′ + p)^μ and q^μ, multiplied by functions of the one invariant q², since p² = p′² = m²; structures with γ⁵ are excluded because QED conserves parity, and the Gordon identity trades (p′ + p)^μ for γ^μ and iσ^μνq_ν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221996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221996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A q^μ term is excluded by the Ward identity q_μΓ^μ = 0: q_μγ^μ vanishes between on-shell spinors by the Dirac equation and q_μσ^μνq_ν = 0 by antisymmetry, but q_μq^μ = q² does not, so its coefficient must vanish and two form factors remain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812800" y="2739390"/>
            <a:ext cx="10820400" cy="165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list structures without using current conservation are left with three form factors; it is the Ward identity, not Lorentz invariance, that removes q^μ.</a:t>
            </a:r>
          </a:p>
        </p:txBody>
      </p:sp>
      <p:sp>
        <p:nvSpPr>
          <p:cNvPr id="20" name="ms-ref"/>
          <p:cNvSpPr txBox="1"/>
          <p:nvPr/>
        </p:nvSpPr>
        <p:spPr>
          <a:xfrm>
            <a:off x="558800" y="305689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(b)  Show that — 2 marks</a:t>
            </a:r>
          </a:p>
        </p:txBody>
      </p:sp>
      <p:sp>
        <p:nvSpPr>
          <p:cNvPr id="21" name="ms-objective"/>
          <p:cNvSpPr txBox="1"/>
          <p:nvPr/>
        </p:nvSpPr>
        <p:spPr>
          <a:xfrm>
            <a:off x="11400482" y="305689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U2</a:t>
            </a:r>
          </a:p>
        </p:txBody>
      </p:sp>
      <p:sp>
        <p:nvSpPr>
          <p:cNvPr id="22" name="ms-tick"/>
          <p:cNvSpPr txBox="1"/>
          <p:nvPr/>
        </p:nvSpPr>
        <p:spPr>
          <a:xfrm>
            <a:off x="558800" y="3297555"/>
            <a:ext cx="2540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3" name="ms-point"/>
          <p:cNvSpPr txBox="1"/>
          <p:nvPr/>
        </p:nvSpPr>
        <p:spPr>
          <a:xfrm>
            <a:off x="812800" y="3297555"/>
            <a:ext cx="108204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In a static vector potential with Fourier transform A^i(q) the amplitude contains ū(p′)Γ^iu(p)A^i(q); in the non-relativistic expansion of the spinors the spin-dependent part of ū(p′)γ^iu(p) is 2m ξ′†(−iε^ijkq^jσ^k/2m)ξ, through the lower components, and ū(p′)(iσ^iνq_ν/2m)u(p) gives the same structure, so the spin term is weighted by F₁(0) + F₂(0)</a:t>
            </a:r>
          </a:p>
        </p:txBody>
      </p:sp>
      <p:sp>
        <p:nvSpPr>
          <p:cNvPr id="24" name="ms-tick"/>
          <p:cNvSpPr txBox="1"/>
          <p:nvPr/>
        </p:nvSpPr>
        <p:spPr>
          <a:xfrm>
            <a:off x="558800" y="3930650"/>
            <a:ext cx="2540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5" name="ms-point"/>
          <p:cNvSpPr txBox="1"/>
          <p:nvPr/>
        </p:nvSpPr>
        <p:spPr>
          <a:xfrm>
            <a:off x="812800" y="3930650"/>
            <a:ext cx="10820400" cy="56959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Since ε^ijkq^jA^k(q) is, up to a factor ±i set by the Fourier convention, the transform of the magnetic field B = ∇ × A, the spin term is the Born amplitude of the energy −μ⋅B with μ = (e/m)[F₁(0) + F₂(0)]S, that is g = 2[F₁(0) + F₂(0)]; F₁(0) = 1 defines the charge, so g − 2 = 2F₂(0) and a_e = F₂(0)</a:t>
            </a:r>
          </a:p>
        </p:txBody>
      </p:sp>
      <p:sp>
        <p:nvSpPr>
          <p:cNvPr id="26" name="text"/>
          <p:cNvSpPr txBox="1"/>
          <p:nvPr/>
        </p:nvSpPr>
        <p:spPr>
          <a:xfrm>
            <a:off x="812800" y="4639945"/>
            <a:ext cx="10820400" cy="165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take the moment from the σ^μν term alone obtain g = 2F₂(0); the Dirac moment g = 2 is already in γ^μ, through the lower components of the spinors.</a:t>
            </a:r>
          </a:p>
        </p:txBody>
      </p:sp>
      <p:sp>
        <p:nvSpPr>
          <p:cNvPr id="27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8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0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1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1" action="ppaction://hlinksldjump"/>
              </a:rPr>
              <a:t>Previous</a:t>
            </a:r>
          </a:p>
        </p:txBody>
      </p:sp>
      <p:sp>
        <p:nvSpPr>
          <p:cNvPr id="32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2" action="ppaction://hlinksldjump"/>
              </a:rPr>
              <a:t>Lesson menu</a:t>
            </a:r>
          </a:p>
        </p:txBody>
      </p:sp>
      <p:sp>
        <p:nvSpPr>
          <p:cNvPr id="33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3" action="ppaction://hlinksldjump"/>
              </a:rPr>
              <a:t>Next slide</a:t>
            </a:r>
          </a:p>
        </p:txBody>
      </p:sp>
      <p:sp>
        <p:nvSpPr>
          <p:cNvPr id="34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59 / 64</a:t>
            </a:r>
          </a:p>
        </p:txBody>
      </p:sp>
      <p:sp>
        <p:nvSpPr>
          <p:cNvPr id="35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5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19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16 marks</a:t>
            </a:r>
          </a:p>
        </p:txBody>
      </p:sp>
      <p:sp>
        <p:nvSpPr>
          <p:cNvPr id="6" name="panel"/>
          <p:cNvSpPr/>
          <p:nvPr/>
        </p:nvSpPr>
        <p:spPr>
          <a:xfrm>
            <a:off x="9352862" y="711200"/>
            <a:ext cx="127075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352862" y="711200"/>
            <a:ext cx="127075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Discriminating</a:t>
            </a:r>
          </a:p>
        </p:txBody>
      </p:sp>
      <p:sp>
        <p:nvSpPr>
          <p:cNvPr id="8" name="panel"/>
          <p:cNvSpPr/>
          <p:nvPr/>
        </p:nvSpPr>
        <p:spPr>
          <a:xfrm>
            <a:off x="816366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16366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6820877" y="711200"/>
            <a:ext cx="124118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6820877" y="711200"/>
            <a:ext cx="124118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Free response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scheme, continued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(c)  Derive — 3 marks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U2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Only the σ^μν term of N^μ contributes to F₂, giving 2ie² × 2 × 2m²z(1 − z) × [−i/(2(4π)²Δ)] under the parameter integrals, that is F₂(q²) = (α/2π)∫dx dy dz δ(x + y + z − 1) 2m²z(1 − z)/[(1 − z)²m² − xyq²]</a:t>
            </a:r>
          </a:p>
        </p:txBody>
      </p:sp>
      <p:sp>
        <p:nvSpPr>
          <p:cNvPr id="17" name="ms-tick"/>
          <p:cNvSpPr txBox="1"/>
          <p:nvPr/>
        </p:nvSpPr>
        <p:spPr>
          <a:xfrm>
            <a:off x="558800" y="203009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8" name="ms-point"/>
          <p:cNvSpPr txBox="1"/>
          <p:nvPr/>
        </p:nvSpPr>
        <p:spPr>
          <a:xfrm>
            <a:off x="812800" y="203009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At q² = 0 the integrand depends only on z, and ∫dx dy δ(x + y + z − 1) = 1 − z, so F₂(0) = (α/2π)∫₀¹(1 − z) × 2z(1 − z)/(1 − z)² dz = (α/2π)∫₀¹2z dz = α/2π</a:t>
            </a:r>
          </a:p>
        </p:txBody>
      </p:sp>
      <p:sp>
        <p:nvSpPr>
          <p:cNvPr id="19" name="ms-tick"/>
          <p:cNvSpPr txBox="1"/>
          <p:nvPr/>
        </p:nvSpPr>
        <p:spPr>
          <a:xfrm>
            <a:off x="558800" y="247332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0" name="ms-point"/>
          <p:cNvSpPr txBox="1"/>
          <p:nvPr/>
        </p:nvSpPr>
        <p:spPr>
          <a:xfrm>
            <a:off x="812800" y="247332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σ^μν term carries no ℓ² in its numerator, so ∫d⁴ℓ/D³ converges in the ultraviolet and F₂ has no counterterm; at z → 1 the factor z(1 − z) and the measure's 1 − z cancel the (1 − z)² of Δ, so the integral is finite without a photon mass: F₂(0) is a prediction</a:t>
            </a:r>
          </a:p>
        </p:txBody>
      </p:sp>
      <p:sp>
        <p:nvSpPr>
          <p:cNvPr id="21" name="text"/>
          <p:cNvSpPr txBox="1"/>
          <p:nvPr/>
        </p:nvSpPr>
        <p:spPr>
          <a:xfrm>
            <a:off x="812800" y="2992755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The factor 2 in 2/D³ from the Feynman parametrisation is the one most often dropped, giving α/4π. A second check is that a prediction cannot depend on a counterterm, and F₂ has none to depend on.</a:t>
            </a:r>
          </a:p>
        </p:txBody>
      </p:sp>
      <p:sp>
        <p:nvSpPr>
          <p:cNvPr id="22" name="ms-ref"/>
          <p:cNvSpPr txBox="1"/>
          <p:nvPr/>
        </p:nvSpPr>
        <p:spPr>
          <a:xfrm>
            <a:off x="558800" y="3475355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(d)  Calculate — 3 marks</a:t>
            </a:r>
          </a:p>
        </p:txBody>
      </p:sp>
      <p:sp>
        <p:nvSpPr>
          <p:cNvPr id="23" name="ms-objective"/>
          <p:cNvSpPr txBox="1"/>
          <p:nvPr/>
        </p:nvSpPr>
        <p:spPr>
          <a:xfrm>
            <a:off x="11400482" y="3475355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U3</a:t>
            </a:r>
          </a:p>
        </p:txBody>
      </p:sp>
      <p:sp>
        <p:nvSpPr>
          <p:cNvPr id="24" name="ms-tick"/>
          <p:cNvSpPr txBox="1"/>
          <p:nvPr/>
        </p:nvSpPr>
        <p:spPr>
          <a:xfrm>
            <a:off x="558800" y="3716020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5" name="ms-point"/>
          <p:cNvSpPr txBox="1"/>
          <p:nvPr/>
        </p:nvSpPr>
        <p:spPr>
          <a:xfrm>
            <a:off x="812800" y="3716020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α/2π = 1.161 409 73 × 10⁻³, and a_e − α/2π = −1.7576 × 10⁻⁶; divided by (α/π)² = 5.3955 × 10⁻⁶ this is −0.326, close to C₂</a:t>
            </a:r>
          </a:p>
        </p:txBody>
      </p:sp>
      <p:sp>
        <p:nvSpPr>
          <p:cNvPr id="26" name="ms-tick"/>
          <p:cNvSpPr txBox="1"/>
          <p:nvPr/>
        </p:nvSpPr>
        <p:spPr>
          <a:xfrm>
            <a:off x="558800" y="3969385"/>
            <a:ext cx="2540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7" name="ms-point"/>
          <p:cNvSpPr txBox="1"/>
          <p:nvPr/>
        </p:nvSpPr>
        <p:spPr>
          <a:xfrm>
            <a:off x="812800" y="3969385"/>
            <a:ext cx="10820400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C₂(α/π)² = −1.7723 × 10⁻⁶, leaving +1.475 × 10⁻⁸; divided by (α/π)³ = 1.2533 × 10⁻⁸ this is 1.18, close to C₃</a:t>
            </a:r>
          </a:p>
        </p:txBody>
      </p:sp>
      <p:sp>
        <p:nvSpPr>
          <p:cNvPr id="28" name="ms-tick"/>
          <p:cNvSpPr txBox="1"/>
          <p:nvPr/>
        </p:nvSpPr>
        <p:spPr>
          <a:xfrm>
            <a:off x="558800" y="422275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9" name="ms-point"/>
          <p:cNvSpPr txBox="1"/>
          <p:nvPr/>
        </p:nvSpPr>
        <p:spPr>
          <a:xfrm>
            <a:off x="812800" y="422275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C₃(α/π)³ = 1.4804 × 10⁻⁸, leaving −5.2 × 10⁻¹¹, the size of the four-loop term C₄(α/π)⁴ = −5.57 × 10⁻¹¹: each order shrinks the residual by a factor of order α/π and confirms the next coefficient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812800" y="4742180"/>
            <a:ext cx="10820400" cy="165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The subtraction must be carried to ten significant figures; candidates who round α/2π to 1.1614 × 10⁻³ find a residual dominated by their own rounding.</a:t>
            </a:r>
          </a:p>
        </p:txBody>
      </p:sp>
      <p:sp>
        <p:nvSpPr>
          <p:cNvPr id="31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2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4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5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5" action="ppaction://hlinksldjump"/>
              </a:rPr>
              <a:t>Previous</a:t>
            </a:r>
          </a:p>
        </p:txBody>
      </p:sp>
      <p:sp>
        <p:nvSpPr>
          <p:cNvPr id="36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6" action="ppaction://hlinksldjump"/>
              </a:rPr>
              <a:t>Lesson menu</a:t>
            </a:r>
          </a:p>
        </p:txBody>
      </p:sp>
      <p:sp>
        <p:nvSpPr>
          <p:cNvPr id="37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7" action="ppaction://hlinksldjump"/>
              </a:rPr>
              <a:t>Next slide</a:t>
            </a:r>
          </a:p>
        </p:txBody>
      </p:sp>
      <p:sp>
        <p:nvSpPr>
          <p:cNvPr id="38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60 / 64</a:t>
            </a:r>
          </a:p>
        </p:txBody>
      </p:sp>
      <p:sp>
        <p:nvSpPr>
          <p:cNvPr id="39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9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19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16 marks</a:t>
            </a:r>
          </a:p>
        </p:txBody>
      </p:sp>
      <p:sp>
        <p:nvSpPr>
          <p:cNvPr id="6" name="panel"/>
          <p:cNvSpPr/>
          <p:nvPr/>
        </p:nvSpPr>
        <p:spPr>
          <a:xfrm>
            <a:off x="9352862" y="711200"/>
            <a:ext cx="127075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352862" y="711200"/>
            <a:ext cx="127075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Discriminating</a:t>
            </a:r>
          </a:p>
        </p:txBody>
      </p:sp>
      <p:sp>
        <p:nvSpPr>
          <p:cNvPr id="8" name="panel"/>
          <p:cNvSpPr/>
          <p:nvPr/>
        </p:nvSpPr>
        <p:spPr>
          <a:xfrm>
            <a:off x="816366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16366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6820877" y="711200"/>
            <a:ext cx="124118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6820877" y="711200"/>
            <a:ext cx="124118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Free response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scheme, continued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(e)  Estimate — 1 mark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U4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Assuming the theoretical series, hadronic and weak terms included, is exact, a_e ≈ α/2π to leading order, so δα/α ≈ δa_e/(α/2π) = 1.3 × 10⁻¹³/1.1614 × 10⁻³ = 1.1 × 10⁻¹⁰, about 0.1 parts per billion</a:t>
            </a:r>
          </a:p>
        </p:txBody>
      </p:sp>
      <p:sp>
        <p:nvSpPr>
          <p:cNvPr id="17" name="text"/>
          <p:cNvSpPr txBox="1"/>
          <p:nvPr/>
        </p:nvSpPr>
        <p:spPr>
          <a:xfrm>
            <a:off x="812800" y="2106295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The assumption is what matters: the theory must add no uncertainty of its own, since dropping even the three-loop term would shift α⁻¹ by 2π × 1.48 × 10⁻⁸ × 137.036² = 0.0017, some 10⁵ times this precision.</a:t>
            </a:r>
          </a:p>
        </p:txBody>
      </p:sp>
      <p:sp>
        <p:nvSpPr>
          <p:cNvPr id="18" name="ms-ref"/>
          <p:cNvSpPr txBox="1"/>
          <p:nvPr/>
        </p:nvSpPr>
        <p:spPr>
          <a:xfrm>
            <a:off x="558800" y="2588895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(f)  Show that — 2 marks</a:t>
            </a:r>
          </a:p>
        </p:txBody>
      </p:sp>
      <p:sp>
        <p:nvSpPr>
          <p:cNvPr id="19" name="ms-objective"/>
          <p:cNvSpPr txBox="1"/>
          <p:nvPr/>
        </p:nvSpPr>
        <p:spPr>
          <a:xfrm>
            <a:off x="11400482" y="2588895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U2</a:t>
            </a:r>
          </a:p>
        </p:txBody>
      </p:sp>
      <p:sp>
        <p:nvSpPr>
          <p:cNvPr id="20" name="ms-tick"/>
          <p:cNvSpPr txBox="1"/>
          <p:nvPr/>
        </p:nvSpPr>
        <p:spPr>
          <a:xfrm>
            <a:off x="558800" y="282956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1" name="ms-point"/>
          <p:cNvSpPr txBox="1"/>
          <p:nvPr/>
        </p:nvSpPr>
        <p:spPr>
          <a:xfrm>
            <a:off x="812800" y="282956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detector counts elastic events and events with one undetected photon below E_l together, so at order α the measured cross-section is the Born value times [1 − (α/π)f_IR ln(−q²/μ_γ²)] + (α/π)f_IR ln(E_l²/μ_γ²)</a:t>
            </a:r>
          </a:p>
        </p:txBody>
      </p:sp>
      <p:sp>
        <p:nvSpPr>
          <p:cNvPr id="22" name="ms-tick"/>
          <p:cNvSpPr txBox="1"/>
          <p:nvPr/>
        </p:nvSpPr>
        <p:spPr>
          <a:xfrm>
            <a:off x="558800" y="3272790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3" name="ms-point"/>
          <p:cNvSpPr txBox="1"/>
          <p:nvPr/>
        </p:nvSpPr>
        <p:spPr>
          <a:xfrm>
            <a:off x="812800" y="3272790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Since ln(−q²/μ_γ²) − ln(E_l²/μ_γ²) = ln(−q²/E_l²), μ_γ cancels and the factor is 1 − (α/π)f_IR(q²)ln(−q²/E_l²): the infrared divergences of the virtual and real corrections cancel in the measured rate, as Bloch and Nordsieck showed</a:t>
            </a:r>
          </a:p>
        </p:txBody>
      </p:sp>
      <p:sp>
        <p:nvSpPr>
          <p:cNvPr id="24" name="text"/>
          <p:cNvSpPr txBox="1"/>
          <p:nvPr/>
        </p:nvSpPr>
        <p:spPr>
          <a:xfrm>
            <a:off x="812800" y="3792220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try to remove μ_γ with a counterterm have confused the infrared with the ultraviolet; the cancellation is between final states that the detector cannot tell apart.</a:t>
            </a:r>
          </a:p>
        </p:txBody>
      </p:sp>
      <p:sp>
        <p:nvSpPr>
          <p:cNvPr id="25" name="ms-ref"/>
          <p:cNvSpPr txBox="1"/>
          <p:nvPr/>
        </p:nvSpPr>
        <p:spPr>
          <a:xfrm>
            <a:off x="558800" y="427482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(g)  Calculate — 2 marks</a:t>
            </a:r>
          </a:p>
        </p:txBody>
      </p:sp>
      <p:sp>
        <p:nvSpPr>
          <p:cNvPr id="26" name="ms-objective"/>
          <p:cNvSpPr txBox="1"/>
          <p:nvPr/>
        </p:nvSpPr>
        <p:spPr>
          <a:xfrm>
            <a:off x="11400482" y="427482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U3</a:t>
            </a:r>
          </a:p>
        </p:txBody>
      </p:sp>
      <p:sp>
        <p:nvSpPr>
          <p:cNvPr id="27" name="ms-tick"/>
          <p:cNvSpPr txBox="1"/>
          <p:nvPr/>
        </p:nvSpPr>
        <p:spPr>
          <a:xfrm>
            <a:off x="558800" y="451548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28" name="ms-point"/>
          <p:cNvSpPr txBox="1"/>
          <p:nvPr/>
        </p:nvSpPr>
        <p:spPr>
          <a:xfrm>
            <a:off x="812800" y="451548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−q² = 4 × (4.0 GeV)² × sin²10° = 1.930 GeV², so ln(−q²/m²) = ln[1.930/(5.11 × 10⁻⁴)²] = 15.82 and f_IR = 14.82, and ln(−q²/E_l²) = ln(1.930/0.0004) = 8.48</a:t>
            </a:r>
          </a:p>
        </p:txBody>
      </p:sp>
      <p:sp>
        <p:nvSpPr>
          <p:cNvPr id="29" name="ms-tick"/>
          <p:cNvSpPr txBox="1"/>
          <p:nvPr/>
        </p:nvSpPr>
        <p:spPr>
          <a:xfrm>
            <a:off x="558800" y="495871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30" name="ms-point"/>
          <p:cNvSpPr txBox="1"/>
          <p:nvPr/>
        </p:nvSpPr>
        <p:spPr>
          <a:xfrm>
            <a:off x="812800" y="495871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(α/π)f_IR ln(−q²/E_l²) = 0.0023228 × 14.82 × 8.48 = 0.292, so the order-α factor is 0.708 while the exponentiated form gives e^(−0.292) = 0.747: the correction is so large that the difference of about 0.04 between them, the α² terms, matters at this resolution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812800" y="5478145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A correction of 29% is no sign of error but the double logarithm doing its work; candidates who stop at the order-α factor have ignored α² terms that exponentiation shows to be about 0.04.</a:t>
            </a:r>
          </a:p>
        </p:txBody>
      </p:sp>
      <p:sp>
        <p:nvSpPr>
          <p:cNvPr id="32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3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5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36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6" action="ppaction://hlinksldjump"/>
              </a:rPr>
              <a:t>Previous</a:t>
            </a:r>
          </a:p>
        </p:txBody>
      </p:sp>
      <p:sp>
        <p:nvSpPr>
          <p:cNvPr id="37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7" action="ppaction://hlinksldjump"/>
              </a:rPr>
              <a:t>Lesson menu</a:t>
            </a:r>
          </a:p>
        </p:txBody>
      </p:sp>
      <p:sp>
        <p:nvSpPr>
          <p:cNvPr id="38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8" action="ppaction://hlinksldjump"/>
              </a:rPr>
              <a:t>Next slide</a:t>
            </a:r>
          </a:p>
        </p:txBody>
      </p:sp>
      <p:sp>
        <p:nvSpPr>
          <p:cNvPr id="39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61 / 64</a:t>
            </a:r>
          </a:p>
        </p:txBody>
      </p:sp>
      <p:sp>
        <p:nvSpPr>
          <p:cNvPr id="40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40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F3EFDF"/>
                </a:solidFill>
                <a:latin typeface="Arial"/>
                <a:cs typeface="Arial"/>
              </a:rPr>
              <a:t>Answer 19 (cont.)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0A93F"/>
          </a:solidFill>
          <a:ln>
            <a:noFill/>
          </a:ln>
        </p:spPr>
      </p:sp>
      <p:sp>
        <p:nvSpPr>
          <p:cNvPr id="4" name="panel"/>
          <p:cNvSpPr/>
          <p:nvPr/>
        </p:nvSpPr>
        <p:spPr>
          <a:xfrm>
            <a:off x="10725218" y="711200"/>
            <a:ext cx="907982" cy="266700"/>
          </a:xfrm>
          <a:prstGeom prst="roundRect">
            <a:avLst>
              <a:gd name="adj" fmla="val 30000"/>
            </a:avLst>
          </a:prstGeom>
          <a:solidFill>
            <a:srgbClr val="E0A93F"/>
          </a:solidFill>
          <a:ln>
            <a:noFill/>
          </a:ln>
        </p:spPr>
      </p:sp>
      <p:sp>
        <p:nvSpPr>
          <p:cNvPr id="5" name="chip"/>
          <p:cNvSpPr txBox="1"/>
          <p:nvPr/>
        </p:nvSpPr>
        <p:spPr>
          <a:xfrm>
            <a:off x="10725218" y="711200"/>
            <a:ext cx="90798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102E29"/>
                </a:solidFill>
                <a:latin typeface="Arial"/>
                <a:cs typeface="Arial"/>
              </a:rPr>
              <a:t>16 marks</a:t>
            </a:r>
          </a:p>
        </p:txBody>
      </p:sp>
      <p:sp>
        <p:nvSpPr>
          <p:cNvPr id="6" name="panel"/>
          <p:cNvSpPr/>
          <p:nvPr/>
        </p:nvSpPr>
        <p:spPr>
          <a:xfrm>
            <a:off x="9352862" y="711200"/>
            <a:ext cx="1270757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7" name="chip"/>
          <p:cNvSpPr txBox="1"/>
          <p:nvPr/>
        </p:nvSpPr>
        <p:spPr>
          <a:xfrm>
            <a:off x="9352862" y="711200"/>
            <a:ext cx="1270757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Discriminating</a:t>
            </a:r>
          </a:p>
        </p:txBody>
      </p:sp>
      <p:sp>
        <p:nvSpPr>
          <p:cNvPr id="8" name="panel"/>
          <p:cNvSpPr/>
          <p:nvPr/>
        </p:nvSpPr>
        <p:spPr>
          <a:xfrm>
            <a:off x="8163660" y="711200"/>
            <a:ext cx="1087602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9" name="chip"/>
          <p:cNvSpPr txBox="1"/>
          <p:nvPr/>
        </p:nvSpPr>
        <p:spPr>
          <a:xfrm>
            <a:off x="8163660" y="711200"/>
            <a:ext cx="1087602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Core course</a:t>
            </a:r>
          </a:p>
        </p:txBody>
      </p:sp>
      <p:sp>
        <p:nvSpPr>
          <p:cNvPr id="10" name="panel"/>
          <p:cNvSpPr/>
          <p:nvPr/>
        </p:nvSpPr>
        <p:spPr>
          <a:xfrm>
            <a:off x="6820877" y="711200"/>
            <a:ext cx="1241183" cy="266700"/>
          </a:xfrm>
          <a:prstGeom prst="roundRect">
            <a:avLst>
              <a:gd name="adj" fmla="val 30000"/>
            </a:avLst>
          </a:prstGeom>
          <a:noFill/>
          <a:ln w="9525">
            <a:solidFill>
              <a:srgbClr val="A9BDB6"/>
            </a:solidFill>
          </a:ln>
        </p:spPr>
      </p:sp>
      <p:sp>
        <p:nvSpPr>
          <p:cNvPr id="11" name="chip"/>
          <p:cNvSpPr txBox="1"/>
          <p:nvPr/>
        </p:nvSpPr>
        <p:spPr>
          <a:xfrm>
            <a:off x="6820877" y="711200"/>
            <a:ext cx="1241183" cy="2667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F3EFDF"/>
                </a:solidFill>
                <a:latin typeface="Arial"/>
                <a:cs typeface="Arial"/>
              </a:rPr>
              <a:t>Free response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A9BDB6"/>
                </a:solidFill>
                <a:latin typeface="Arial"/>
                <a:cs typeface="Arial"/>
              </a:rPr>
              <a:t>Mark scheme, continued</a:t>
            </a:r>
          </a:p>
        </p:txBody>
      </p:sp>
      <p:sp>
        <p:nvSpPr>
          <p:cNvPr id="13" name="ms-ref"/>
          <p:cNvSpPr txBox="1"/>
          <p:nvPr/>
        </p:nvSpPr>
        <p:spPr>
          <a:xfrm>
            <a:off x="558800" y="1346200"/>
            <a:ext cx="10663882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(h)  Predict — 1 mark</a:t>
            </a:r>
          </a:p>
        </p:txBody>
      </p:sp>
      <p:sp>
        <p:nvSpPr>
          <p:cNvPr id="14" name="ms-objective"/>
          <p:cNvSpPr txBox="1"/>
          <p:nvPr/>
        </p:nvSpPr>
        <p:spPr>
          <a:xfrm>
            <a:off x="11400482" y="1346200"/>
            <a:ext cx="232718" cy="1898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950" b="1" i="0" dirty="0">
                <a:solidFill>
                  <a:srgbClr val="A9BDB6"/>
                </a:solidFill>
                <a:latin typeface="Arial"/>
                <a:cs typeface="Arial"/>
              </a:rPr>
              <a:t>U1</a:t>
            </a:r>
          </a:p>
        </p:txBody>
      </p:sp>
      <p:sp>
        <p:nvSpPr>
          <p:cNvPr id="15" name="ms-tick"/>
          <p:cNvSpPr txBox="1"/>
          <p:nvPr/>
        </p:nvSpPr>
        <p:spPr>
          <a:xfrm>
            <a:off x="558800" y="1586865"/>
            <a:ext cx="2540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1" i="0" dirty="0">
                <a:solidFill>
                  <a:srgbClr val="E0A93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6" name="ms-point"/>
          <p:cNvSpPr txBox="1"/>
          <p:nvPr/>
        </p:nvSpPr>
        <p:spPr>
          <a:xfrm>
            <a:off x="812800" y="1586865"/>
            <a:ext cx="10820400" cy="3797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150" b="0" i="0" dirty="0">
                <a:solidFill>
                  <a:srgbClr val="F3EFDF"/>
                </a:solidFill>
                <a:latin typeface="Arial"/>
                <a:cs typeface="Arial"/>
              </a:rPr>
              <a:t>The exponentiated factor (−q²/E_l²)^(−(α/π)f_IR) tends to zero as E_l → 0, so scattering with no photon at all is impossible, every scattered electron radiating a cloud of soft photons; the inclusive rate, summed over all emissions, stays finite and close to the Born value</a:t>
            </a:r>
          </a:p>
        </p:txBody>
      </p:sp>
      <p:sp>
        <p:nvSpPr>
          <p:cNvPr id="17" name="text"/>
          <p:cNvSpPr txBox="1"/>
          <p:nvPr/>
        </p:nvSpPr>
        <p:spPr>
          <a:xfrm>
            <a:off x="812800" y="2106295"/>
            <a:ext cx="10820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00" b="0" i="1" dirty="0">
                <a:solidFill>
                  <a:srgbClr val="A9BDB6"/>
                </a:solidFill>
                <a:latin typeface="Arial"/>
                <a:cs typeface="Arial"/>
              </a:rPr>
              <a:t>Candidates who conclude from (g) that the correction becomes infinitely negative as E_l → 0 have kept only the first order of a series that sums to a power tending to zero.</a:t>
            </a:r>
          </a:p>
        </p:txBody>
      </p:sp>
      <p:sp>
        <p:nvSpPr>
          <p:cNvPr id="18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19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F3EFDF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20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A9BDB6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21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2F4B45"/>
          </a:solidFill>
          <a:ln>
            <a:noFill/>
          </a:ln>
        </p:spPr>
      </p:sp>
      <p:sp>
        <p:nvSpPr>
          <p:cNvPr id="22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2" action="ppaction://hlinksldjump"/>
              </a:rPr>
              <a:t>Previous</a:t>
            </a:r>
          </a:p>
        </p:txBody>
      </p:sp>
      <p:sp>
        <p:nvSpPr>
          <p:cNvPr id="23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3" action="ppaction://hlinksldjump"/>
              </a:rPr>
              <a:t>Lesson menu</a:t>
            </a:r>
          </a:p>
        </p:txBody>
      </p:sp>
      <p:sp>
        <p:nvSpPr>
          <p:cNvPr id="24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4" action="ppaction://hlinksldjump"/>
              </a:rPr>
              <a:t>Next slide</a:t>
            </a:r>
          </a:p>
        </p:txBody>
      </p:sp>
      <p:sp>
        <p:nvSpPr>
          <p:cNvPr id="25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62 / 64</a:t>
            </a:r>
          </a:p>
        </p:txBody>
      </p:sp>
      <p:sp>
        <p:nvSpPr>
          <p:cNvPr id="26" name="gio-navigation-ac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457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83D8FF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83D8FF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26" action="ppaction://hlinksldjump"/>
              </a:rPr>
              <a:t>Return to question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Command words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University Physics — what each command asks for</a:t>
            </a:r>
          </a:p>
        </p:txBody>
      </p:sp>
      <p:sp>
        <p:nvSpPr>
          <p:cNvPr id="5" name="command-word"/>
          <p:cNvSpPr txBox="1"/>
          <p:nvPr/>
        </p:nvSpPr>
        <p:spPr>
          <a:xfrm>
            <a:off x="558800" y="1346200"/>
            <a:ext cx="53213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State</a:t>
            </a:r>
          </a:p>
        </p:txBody>
      </p:sp>
      <p:sp>
        <p:nvSpPr>
          <p:cNvPr id="6" name="text"/>
          <p:cNvSpPr txBox="1"/>
          <p:nvPr/>
        </p:nvSpPr>
        <p:spPr>
          <a:xfrm>
            <a:off x="558800" y="1569720"/>
            <a:ext cx="5321300" cy="17335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50" b="0" i="0" dirty="0">
                <a:solidFill>
                  <a:srgbClr val="4C5F59"/>
                </a:solidFill>
                <a:latin typeface="Arial"/>
                <a:cs typeface="Arial"/>
              </a:rPr>
              <a:t>Give the result, definition or law concisely. No justification is required.</a:t>
            </a:r>
          </a:p>
        </p:txBody>
      </p:sp>
      <p:sp>
        <p:nvSpPr>
          <p:cNvPr id="7" name="command-word"/>
          <p:cNvSpPr txBox="1"/>
          <p:nvPr/>
        </p:nvSpPr>
        <p:spPr>
          <a:xfrm>
            <a:off x="558800" y="1908175"/>
            <a:ext cx="53213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Describe</a:t>
            </a:r>
          </a:p>
        </p:txBody>
      </p:sp>
      <p:sp>
        <p:nvSpPr>
          <p:cNvPr id="8" name="text"/>
          <p:cNvSpPr txBox="1"/>
          <p:nvPr/>
        </p:nvSpPr>
        <p:spPr>
          <a:xfrm>
            <a:off x="558800" y="2131695"/>
            <a:ext cx="5321300" cy="3467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50" b="0" i="0" dirty="0">
                <a:solidFill>
                  <a:srgbClr val="4C5F59"/>
                </a:solidFill>
                <a:latin typeface="Arial"/>
                <a:cs typeface="Arial"/>
              </a:rPr>
              <a:t>Give the relevant features of a situation or process in words, precisely enough that someone else could reproduce it.</a:t>
            </a:r>
          </a:p>
        </p:txBody>
      </p:sp>
      <p:sp>
        <p:nvSpPr>
          <p:cNvPr id="9" name="command-word"/>
          <p:cNvSpPr txBox="1"/>
          <p:nvPr/>
        </p:nvSpPr>
        <p:spPr>
          <a:xfrm>
            <a:off x="558800" y="2643505"/>
            <a:ext cx="53213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Explain</a:t>
            </a:r>
          </a:p>
        </p:txBody>
      </p:sp>
      <p:sp>
        <p:nvSpPr>
          <p:cNvPr id="10" name="text"/>
          <p:cNvSpPr txBox="1"/>
          <p:nvPr/>
        </p:nvSpPr>
        <p:spPr>
          <a:xfrm>
            <a:off x="558800" y="2867025"/>
            <a:ext cx="5321300" cy="3467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50" b="0" i="0" dirty="0">
                <a:solidFill>
                  <a:srgbClr val="4C5F59"/>
                </a:solidFill>
                <a:latin typeface="Arial"/>
                <a:cs typeface="Arial"/>
              </a:rPr>
              <a:t>Give the physical reason a result or behaviour occurs, connecting it explicitly to the principle that governs it.</a:t>
            </a:r>
          </a:p>
        </p:txBody>
      </p:sp>
      <p:sp>
        <p:nvSpPr>
          <p:cNvPr id="11" name="command-word"/>
          <p:cNvSpPr txBox="1"/>
          <p:nvPr/>
        </p:nvSpPr>
        <p:spPr>
          <a:xfrm>
            <a:off x="558800" y="3378835"/>
            <a:ext cx="53213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Calculate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558800" y="3602355"/>
            <a:ext cx="5321300" cy="3467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50" b="0" i="0" dirty="0">
                <a:solidFill>
                  <a:srgbClr val="4C5F59"/>
                </a:solidFill>
                <a:latin typeface="Arial"/>
                <a:cs typeface="Arial"/>
              </a:rPr>
              <a:t>Obtain a numerical value, showing the relation used, the substitution and the units of the result.</a:t>
            </a:r>
          </a:p>
        </p:txBody>
      </p:sp>
      <p:sp>
        <p:nvSpPr>
          <p:cNvPr id="13" name="command-word"/>
          <p:cNvSpPr txBox="1"/>
          <p:nvPr/>
        </p:nvSpPr>
        <p:spPr>
          <a:xfrm>
            <a:off x="558800" y="4114165"/>
            <a:ext cx="53213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Determine</a:t>
            </a:r>
          </a:p>
        </p:txBody>
      </p:sp>
      <p:sp>
        <p:nvSpPr>
          <p:cNvPr id="14" name="text"/>
          <p:cNvSpPr txBox="1"/>
          <p:nvPr/>
        </p:nvSpPr>
        <p:spPr>
          <a:xfrm>
            <a:off x="558800" y="4337685"/>
            <a:ext cx="5321300" cy="3467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50" b="0" i="0" dirty="0">
                <a:solidFill>
                  <a:srgbClr val="4C5F59"/>
                </a:solidFill>
                <a:latin typeface="Arial"/>
                <a:cs typeface="Arial"/>
              </a:rPr>
              <a:t>Obtain a result by any valid route the problem allows — analytic, graphical or numerical — with enough working to be followed.</a:t>
            </a:r>
          </a:p>
        </p:txBody>
      </p:sp>
      <p:sp>
        <p:nvSpPr>
          <p:cNvPr id="15" name="command-word"/>
          <p:cNvSpPr txBox="1"/>
          <p:nvPr/>
        </p:nvSpPr>
        <p:spPr>
          <a:xfrm>
            <a:off x="558800" y="4849495"/>
            <a:ext cx="53213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Derive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58800" y="5073015"/>
            <a:ext cx="5321300" cy="3467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50" b="0" i="0" dirty="0">
                <a:solidFill>
                  <a:srgbClr val="4C5F59"/>
                </a:solidFill>
                <a:latin typeface="Arial"/>
                <a:cs typeface="Arial"/>
              </a:rPr>
              <a:t>Start from a named fundamental law or definition and reach the required result by explicit, justified steps.</a:t>
            </a:r>
          </a:p>
        </p:txBody>
      </p:sp>
      <p:sp>
        <p:nvSpPr>
          <p:cNvPr id="17" name="command-word"/>
          <p:cNvSpPr txBox="1"/>
          <p:nvPr/>
        </p:nvSpPr>
        <p:spPr>
          <a:xfrm>
            <a:off x="6311900" y="1346200"/>
            <a:ext cx="53213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Show that</a:t>
            </a:r>
          </a:p>
        </p:txBody>
      </p:sp>
      <p:sp>
        <p:nvSpPr>
          <p:cNvPr id="18" name="text"/>
          <p:cNvSpPr txBox="1"/>
          <p:nvPr/>
        </p:nvSpPr>
        <p:spPr>
          <a:xfrm>
            <a:off x="6311900" y="1569720"/>
            <a:ext cx="5321300" cy="3467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50" b="0" i="0" dirty="0">
                <a:solidFill>
                  <a:srgbClr val="4C5F59"/>
                </a:solidFill>
                <a:latin typeface="Arial"/>
                <a:cs typeface="Arial"/>
              </a:rPr>
              <a:t>Establish a result the question gives you. Every step must be shown, because the stated answer earns nothing on its own.</a:t>
            </a:r>
          </a:p>
        </p:txBody>
      </p:sp>
      <p:sp>
        <p:nvSpPr>
          <p:cNvPr id="19" name="command-word"/>
          <p:cNvSpPr txBox="1"/>
          <p:nvPr/>
        </p:nvSpPr>
        <p:spPr>
          <a:xfrm>
            <a:off x="6311900" y="2081530"/>
            <a:ext cx="53213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Estimate</a:t>
            </a:r>
          </a:p>
        </p:txBody>
      </p:sp>
      <p:sp>
        <p:nvSpPr>
          <p:cNvPr id="20" name="text"/>
          <p:cNvSpPr txBox="1"/>
          <p:nvPr/>
        </p:nvSpPr>
        <p:spPr>
          <a:xfrm>
            <a:off x="6311900" y="2305050"/>
            <a:ext cx="5321300" cy="3467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50" b="0" i="0" dirty="0">
                <a:solidFill>
                  <a:srgbClr val="4C5F59"/>
                </a:solidFill>
                <a:latin typeface="Arial"/>
                <a:cs typeface="Arial"/>
              </a:rPr>
              <a:t>Reach an order-of-magnitude value from stated, reasonable assumptions, and say what those assumptions are.</a:t>
            </a:r>
          </a:p>
        </p:txBody>
      </p:sp>
      <p:sp>
        <p:nvSpPr>
          <p:cNvPr id="21" name="command-word"/>
          <p:cNvSpPr txBox="1"/>
          <p:nvPr/>
        </p:nvSpPr>
        <p:spPr>
          <a:xfrm>
            <a:off x="6311900" y="2816860"/>
            <a:ext cx="53213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Sketch</a:t>
            </a:r>
          </a:p>
        </p:txBody>
      </p:sp>
      <p:sp>
        <p:nvSpPr>
          <p:cNvPr id="22" name="text"/>
          <p:cNvSpPr txBox="1"/>
          <p:nvPr/>
        </p:nvSpPr>
        <p:spPr>
          <a:xfrm>
            <a:off x="6311900" y="3040380"/>
            <a:ext cx="5321300" cy="5200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50" b="0" i="0" dirty="0">
                <a:solidFill>
                  <a:srgbClr val="4C5F59"/>
                </a:solidFill>
                <a:latin typeface="Arial"/>
                <a:cs typeface="Arial"/>
              </a:rPr>
              <a:t>Draw the shape of a graph or field with axes labelled and its key features marked — intercepts, asymptotes, turning points, limits. Exact scale is not required.</a:t>
            </a:r>
          </a:p>
        </p:txBody>
      </p:sp>
      <p:sp>
        <p:nvSpPr>
          <p:cNvPr id="23" name="command-word"/>
          <p:cNvSpPr txBox="1"/>
          <p:nvPr/>
        </p:nvSpPr>
        <p:spPr>
          <a:xfrm>
            <a:off x="6311900" y="3725545"/>
            <a:ext cx="53213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Justify</a:t>
            </a:r>
          </a:p>
        </p:txBody>
      </p:sp>
      <p:sp>
        <p:nvSpPr>
          <p:cNvPr id="24" name="text"/>
          <p:cNvSpPr txBox="1"/>
          <p:nvPr/>
        </p:nvSpPr>
        <p:spPr>
          <a:xfrm>
            <a:off x="6311900" y="3949065"/>
            <a:ext cx="5321300" cy="3467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50" b="0" i="0" dirty="0">
                <a:solidFill>
                  <a:srgbClr val="4C5F59"/>
                </a:solidFill>
                <a:latin typeface="Arial"/>
                <a:cs typeface="Arial"/>
              </a:rPr>
              <a:t>Support a claim or a choice with evidence, and with the reasoning that connects that evidence to the claim.</a:t>
            </a:r>
          </a:p>
        </p:txBody>
      </p:sp>
      <p:sp>
        <p:nvSpPr>
          <p:cNvPr id="25" name="command-word"/>
          <p:cNvSpPr txBox="1"/>
          <p:nvPr/>
        </p:nvSpPr>
        <p:spPr>
          <a:xfrm>
            <a:off x="6311900" y="4460875"/>
            <a:ext cx="53213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Evaluate</a:t>
            </a:r>
          </a:p>
        </p:txBody>
      </p:sp>
      <p:sp>
        <p:nvSpPr>
          <p:cNvPr id="26" name="text"/>
          <p:cNvSpPr txBox="1"/>
          <p:nvPr/>
        </p:nvSpPr>
        <p:spPr>
          <a:xfrm>
            <a:off x="6311900" y="4684395"/>
            <a:ext cx="5321300" cy="3467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50" b="0" i="0" dirty="0">
                <a:solidFill>
                  <a:srgbClr val="4C5F59"/>
                </a:solidFill>
                <a:latin typeface="Arial"/>
                <a:cs typeface="Arial"/>
              </a:rPr>
              <a:t>Weigh a model, argument or result against criteria, including its assumptions and domain of validity, and reach a stated judgement.</a:t>
            </a:r>
          </a:p>
        </p:txBody>
      </p:sp>
      <p:sp>
        <p:nvSpPr>
          <p:cNvPr id="27" name="command-word"/>
          <p:cNvSpPr txBox="1"/>
          <p:nvPr/>
        </p:nvSpPr>
        <p:spPr>
          <a:xfrm>
            <a:off x="6311900" y="5196205"/>
            <a:ext cx="53213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Compare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6311900" y="5419725"/>
            <a:ext cx="5321300" cy="3467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50" b="0" i="0" dirty="0">
                <a:solidFill>
                  <a:srgbClr val="4C5F59"/>
                </a:solidFill>
                <a:latin typeface="Arial"/>
                <a:cs typeface="Arial"/>
              </a:rPr>
              <a:t>Identify the similarities and differences between two situations, models or results, relating each difference to its cause.</a:t>
            </a:r>
          </a:p>
        </p:txBody>
      </p:sp>
      <p:sp>
        <p:nvSpPr>
          <p:cNvPr id="29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30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32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33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3" action="ppaction://hlinksldjump"/>
              </a:rPr>
              <a:t>Previous</a:t>
            </a:r>
          </a:p>
        </p:txBody>
      </p:sp>
      <p:sp>
        <p:nvSpPr>
          <p:cNvPr id="34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4" action="ppaction://hlinksldjump"/>
              </a:rPr>
              <a:t>Lesson menu</a:t>
            </a:r>
          </a:p>
        </p:txBody>
      </p:sp>
      <p:sp>
        <p:nvSpPr>
          <p:cNvPr id="35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35" action="ppaction://hlinksldjump"/>
              </a:rPr>
              <a:t>Next slide</a:t>
            </a:r>
          </a:p>
        </p:txBody>
      </p:sp>
      <p:sp>
        <p:nvSpPr>
          <p:cNvPr id="36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63 / 64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"/>
          <p:cNvSpPr txBox="1"/>
          <p:nvPr/>
        </p:nvSpPr>
        <p:spPr>
          <a:xfrm>
            <a:off x="558800" y="660400"/>
            <a:ext cx="5969000" cy="396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2400" b="1" i="0" dirty="0">
                <a:solidFill>
                  <a:srgbClr val="102E29"/>
                </a:solidFill>
                <a:latin typeface="Arial"/>
                <a:cs typeface="Arial"/>
              </a:rPr>
              <a:t>Command words</a:t>
            </a:r>
          </a:p>
        </p:txBody>
      </p:sp>
      <p:sp>
        <p:nvSpPr>
          <p:cNvPr id="3" name="panel"/>
          <p:cNvSpPr/>
          <p:nvPr/>
        </p:nvSpPr>
        <p:spPr>
          <a:xfrm>
            <a:off x="558800" y="1117600"/>
            <a:ext cx="508000" cy="31750"/>
          </a:xfrm>
          <a:prstGeom prst="rect">
            <a:avLst/>
          </a:prstGeom>
          <a:solidFill>
            <a:srgbClr val="EF5C3E"/>
          </a:solidFill>
          <a:ln>
            <a:noFill/>
          </a:ln>
        </p:spPr>
      </p:sp>
      <p:sp>
        <p:nvSpPr>
          <p:cNvPr id="4" name="text"/>
          <p:cNvSpPr txBox="1"/>
          <p:nvPr/>
        </p:nvSpPr>
        <p:spPr>
          <a:xfrm>
            <a:off x="1219200" y="1066800"/>
            <a:ext cx="10414000" cy="1568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950" b="0" i="0" dirty="0">
                <a:solidFill>
                  <a:srgbClr val="4C5F59"/>
                </a:solidFill>
                <a:latin typeface="Arial"/>
                <a:cs typeface="Arial"/>
              </a:rPr>
              <a:t>University Physics — what each command asks for</a:t>
            </a:r>
          </a:p>
        </p:txBody>
      </p:sp>
      <p:sp>
        <p:nvSpPr>
          <p:cNvPr id="5" name="command-word"/>
          <p:cNvSpPr txBox="1"/>
          <p:nvPr/>
        </p:nvSpPr>
        <p:spPr>
          <a:xfrm>
            <a:off x="558800" y="1346200"/>
            <a:ext cx="5321300" cy="198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200" b="1" i="0" dirty="0">
                <a:solidFill>
                  <a:srgbClr val="102E29"/>
                </a:solidFill>
                <a:latin typeface="Arial"/>
                <a:cs typeface="Arial"/>
              </a:rPr>
              <a:t>Predict</a:t>
            </a:r>
          </a:p>
        </p:txBody>
      </p:sp>
      <p:sp>
        <p:nvSpPr>
          <p:cNvPr id="6" name="text"/>
          <p:cNvSpPr txBox="1"/>
          <p:nvPr/>
        </p:nvSpPr>
        <p:spPr>
          <a:xfrm>
            <a:off x="558800" y="1569720"/>
            <a:ext cx="5321300" cy="3467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1050" b="0" i="0" dirty="0">
                <a:solidFill>
                  <a:srgbClr val="4C5F59"/>
                </a:solidFill>
                <a:latin typeface="Arial"/>
                <a:cs typeface="Arial"/>
              </a:rPr>
              <a:t>Say what will happen when a condition changes, reasoning from a principle rather than guessing, and give the reason.</a:t>
            </a:r>
          </a:p>
        </p:txBody>
      </p:sp>
      <p:sp>
        <p:nvSpPr>
          <p:cNvPr id="7" name="panel"/>
          <p:cNvSpPr/>
          <p:nvPr/>
        </p:nvSpPr>
        <p:spPr>
          <a:xfrm>
            <a:off x="558800" y="558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8" name="text"/>
          <p:cNvSpPr txBox="1"/>
          <p:nvPr/>
        </p:nvSpPr>
        <p:spPr>
          <a:xfrm>
            <a:off x="558800" y="330200"/>
            <a:ext cx="7620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102E29"/>
                </a:solidFill>
                <a:latin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9" name="text"/>
          <p:cNvSpPr txBox="1"/>
          <p:nvPr/>
        </p:nvSpPr>
        <p:spPr>
          <a:xfrm>
            <a:off x="8458200" y="330200"/>
            <a:ext cx="3175000" cy="140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GB" sz="850" b="1" i="0" dirty="0">
                <a:solidFill>
                  <a:srgbClr val="4C5F59"/>
                </a:solidFill>
                <a:latin typeface="Arial"/>
                <a:cs typeface="Arial"/>
              </a:rPr>
              <a:t>GIOPHYSICS PRACTICE PAPER</a:t>
            </a:r>
          </a:p>
        </p:txBody>
      </p:sp>
      <p:sp>
        <p:nvSpPr>
          <p:cNvPr id="10" name="panel"/>
          <p:cNvSpPr/>
          <p:nvPr/>
        </p:nvSpPr>
        <p:spPr>
          <a:xfrm>
            <a:off x="558800" y="6273800"/>
            <a:ext cx="11074400" cy="12700"/>
          </a:xfrm>
          <a:prstGeom prst="rect">
            <a:avLst/>
          </a:prstGeom>
          <a:solidFill>
            <a:srgbClr val="C6C8BB"/>
          </a:solidFill>
          <a:ln>
            <a:noFill/>
          </a:ln>
        </p:spPr>
      </p:sp>
      <p:sp>
        <p:nvSpPr>
          <p:cNvPr id="11" name="gio-navigation-previou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2" y="6457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11" action="ppaction://hlinksldjump"/>
              </a:rPr>
              <a:t>Previous</a:t>
            </a:r>
          </a:p>
        </p:txBody>
      </p:sp>
      <p:sp>
        <p:nvSpPr>
          <p:cNvPr id="12" name="gio-navigation-menu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4579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12" action="ppaction://hlinksldjump"/>
              </a:rPr>
              <a:t>Lesson menu</a:t>
            </a:r>
          </a:p>
        </p:txBody>
      </p:sp>
      <p:sp>
        <p:nvSpPr>
          <p:cNvPr id="13" name="gio-navigation-next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64579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0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IdGioNav13" action="ppaction://hlinksldjump"/>
              </a:rPr>
              <a:t>Next slide</a:t>
            </a:r>
          </a:p>
        </p:txBody>
      </p:sp>
      <p:sp>
        <p:nvSpPr>
          <p:cNvPr id="14" name="gio-navigation-posi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4579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63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63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64 / 64</a:t>
            </a:r>
          </a:p>
        </p:txBody>
      </p:sp>
    </p:spTree>
  </p:cSld>
  <p:clrMapOvr>
    <a:masterClrMapping/>
  </p:clrMapOvr>
</p:sld>
</file>

<file path=ppt/slides/slide65.xml><?xml version="1.0" encoding="utf-8"?>
<p:sld xmlns:p="http://schemas.openxmlformats.org/presentationml/2006/main">
  <p:cSld>
    <p:bg>
      <p:bgPr>
        <a:solidFill xmlns:a="http://schemas.openxmlformats.org/drawingml/2006/main">
          <a:srgbClr val="F7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interactive-menu-title">
            <a:extLst xmlns:a="http://schemas.openxmlformats.org/drawingml/2006/main">
              <a:ext uri="{FF2B5EF4-FFF2-40B4-BE49-F238E27FC236}">
                <a16:creationId xmlns:a16="http://schemas.microsoft.com/office/drawing/2014/main" id="{58D1D6E4-93AB-41AC-B735-5F90BCEBD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2900"/>
            <a:ext cx="1066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3300" b="1">
                <a:solidFill>
                  <a:srgbClr val="102C4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2C4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C4A"/>
                </a:solidFill>
                <a:latin typeface="Arial"/>
                <a:ea typeface="Arial"/>
                <a:cs typeface="Arial"/>
              </a:rPr>
              <a:t>Lesson menu</a:t>
            </a:r>
          </a:p>
        </p:txBody>
      </p:sp>
      <p:sp>
        <p:nvSpPr>
          <p:cNvPr id="2" name="interactive-menu-topic">
            <a:extLst xmlns:a="http://schemas.openxmlformats.org/drawingml/2006/main">
              <a:ext uri="{FF2B5EF4-FFF2-40B4-BE49-F238E27FC236}">
                <a16:creationId xmlns:a16="http://schemas.microsoft.com/office/drawing/2014/main" id="{57C4D96A-07CE-4C53-BB1E-C48725CEE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14400"/>
            <a:ext cx="1104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025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" name="interactive-menu-row-1">
            <a:extLst xmlns:a="http://schemas.openxmlformats.org/drawingml/2006/main">
              <a:ext uri="{FF2B5EF4-FFF2-40B4-BE49-F238E27FC236}">
                <a16:creationId xmlns:a16="http://schemas.microsoft.com/office/drawing/2014/main" id="{9FA8CFA7-5D51-4F8E-99AE-1E7FEA3BE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b1928a9736514cab" action="ppaction://hlinksldjump"/>
              </a:rPr>
              <a:t>1. University Quantum Field Theory I · Final Examination</a:t>
            </a:r>
          </a:p>
        </p:txBody>
      </p:sp>
      <p:sp>
        <p:nvSpPr>
          <p:cNvPr id="4" name="interactive-menu-row-2">
            <a:extLst xmlns:a="http://schemas.openxmlformats.org/drawingml/2006/main">
              <a:ext uri="{FF2B5EF4-FFF2-40B4-BE49-F238E27FC236}">
                <a16:creationId xmlns:a16="http://schemas.microsoft.com/office/drawing/2014/main" id="{D23CA8F0-435D-4B5D-B522-4D81653A1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240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d80edc605cb84f53" action="ppaction://hlinksldjump"/>
              </a:rPr>
              <a:t>2. Question 1</a:t>
            </a:r>
          </a:p>
        </p:txBody>
      </p:sp>
      <p:sp>
        <p:nvSpPr>
          <p:cNvPr id="5" name="interactive-menu-row-3">
            <a:extLst xmlns:a="http://schemas.openxmlformats.org/drawingml/2006/main">
              <a:ext uri="{FF2B5EF4-FFF2-40B4-BE49-F238E27FC236}">
                <a16:creationId xmlns:a16="http://schemas.microsoft.com/office/drawing/2014/main" id="{BE7277B8-848F-4C7E-88EA-7B03D83CD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765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e5c47a5702f0486c" action="ppaction://hlinksldjump"/>
              </a:rPr>
              <a:t>3. B</a:t>
            </a:r>
          </a:p>
        </p:txBody>
      </p:sp>
      <p:sp>
        <p:nvSpPr>
          <p:cNvPr id="6" name="interactive-menu-row-4">
            <a:extLst xmlns:a="http://schemas.openxmlformats.org/drawingml/2006/main">
              <a:ext uri="{FF2B5EF4-FFF2-40B4-BE49-F238E27FC236}">
                <a16:creationId xmlns:a16="http://schemas.microsoft.com/office/drawing/2014/main" id="{0979CE28-CECF-478F-ACD2-8D1691506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289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a8ba981de2d747fa" action="ppaction://hlinksldjump"/>
              </a:rPr>
              <a:t>4. Question 2</a:t>
            </a:r>
          </a:p>
        </p:txBody>
      </p:sp>
      <p:sp>
        <p:nvSpPr>
          <p:cNvPr id="7" name="interactive-menu-row-5">
            <a:extLst xmlns:a="http://schemas.openxmlformats.org/drawingml/2006/main">
              <a:ext uri="{FF2B5EF4-FFF2-40B4-BE49-F238E27FC236}">
                <a16:creationId xmlns:a16="http://schemas.microsoft.com/office/drawing/2014/main" id="{D786C75E-29BE-4FDF-878F-66C7AECC6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814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c00f222f159647c4" action="ppaction://hlinksldjump"/>
              </a:rPr>
              <a:t>5. D</a:t>
            </a:r>
          </a:p>
        </p:txBody>
      </p:sp>
      <p:sp>
        <p:nvSpPr>
          <p:cNvPr id="8" name="interactive-menu-row-6">
            <a:extLst xmlns:a="http://schemas.openxmlformats.org/drawingml/2006/main">
              <a:ext uri="{FF2B5EF4-FFF2-40B4-BE49-F238E27FC236}">
                <a16:creationId xmlns:a16="http://schemas.microsoft.com/office/drawing/2014/main" id="{E6841189-7F01-424B-8F72-E0CC4F3C7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338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a03cd02d7b3a4ecc" action="ppaction://hlinksldjump"/>
              </a:rPr>
              <a:t>6. Question 3</a:t>
            </a:r>
          </a:p>
        </p:txBody>
      </p:sp>
      <p:sp>
        <p:nvSpPr>
          <p:cNvPr id="9" name="interactive-menu-row-7">
            <a:extLst xmlns:a="http://schemas.openxmlformats.org/drawingml/2006/main">
              <a:ext uri="{FF2B5EF4-FFF2-40B4-BE49-F238E27FC236}">
                <a16:creationId xmlns:a16="http://schemas.microsoft.com/office/drawing/2014/main" id="{66D5A377-DE7B-4386-9238-C5A262701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863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7e85828ff9054f7b" action="ppaction://hlinksldjump"/>
              </a:rPr>
              <a:t>7. C</a:t>
            </a:r>
          </a:p>
        </p:txBody>
      </p:sp>
      <p:sp>
        <p:nvSpPr>
          <p:cNvPr id="10" name="interactive-menu-row-8">
            <a:extLst xmlns:a="http://schemas.openxmlformats.org/drawingml/2006/main">
              <a:ext uri="{FF2B5EF4-FFF2-40B4-BE49-F238E27FC236}">
                <a16:creationId xmlns:a16="http://schemas.microsoft.com/office/drawing/2014/main" id="{919F6511-8A5A-44E0-B389-72CC68183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387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1e1457c8ce314243" action="ppaction://hlinksldjump"/>
              </a:rPr>
              <a:t>8. Question 4</a:t>
            </a:r>
          </a:p>
        </p:txBody>
      </p:sp>
      <p:sp>
        <p:nvSpPr>
          <p:cNvPr id="11" name="interactive-menu-row-9">
            <a:extLst xmlns:a="http://schemas.openxmlformats.org/drawingml/2006/main">
              <a:ext uri="{FF2B5EF4-FFF2-40B4-BE49-F238E27FC236}">
                <a16:creationId xmlns:a16="http://schemas.microsoft.com/office/drawing/2014/main" id="{B01BDBE8-77F0-4D83-8FC5-79002FFFB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5716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8ba71727be924208" action="ppaction://hlinksldjump"/>
              </a:rPr>
              <a:t>9. A</a:t>
            </a:r>
          </a:p>
        </p:txBody>
      </p:sp>
      <p:sp>
        <p:nvSpPr>
          <p:cNvPr id="12" name="interactive-menu-row-10">
            <a:extLst xmlns:a="http://schemas.openxmlformats.org/drawingml/2006/main">
              <a:ext uri="{FF2B5EF4-FFF2-40B4-BE49-F238E27FC236}">
                <a16:creationId xmlns:a16="http://schemas.microsoft.com/office/drawing/2014/main" id="{588C049A-B95D-404C-8FE3-366B71293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1240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9c03bb2630654c40" action="ppaction://hlinksldjump"/>
              </a:rPr>
              <a:t>10. Question 5</a:t>
            </a:r>
          </a:p>
        </p:txBody>
      </p:sp>
      <p:sp>
        <p:nvSpPr>
          <p:cNvPr id="13" name="interactive-menu-row-11">
            <a:extLst xmlns:a="http://schemas.openxmlformats.org/drawingml/2006/main">
              <a:ext uri="{FF2B5EF4-FFF2-40B4-BE49-F238E27FC236}">
                <a16:creationId xmlns:a16="http://schemas.microsoft.com/office/drawing/2014/main" id="{037E4187-3500-4866-8148-BA88AFD3D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765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6655ac73b4e14ca1" action="ppaction://hlinksldjump"/>
              </a:rPr>
              <a:t>11. D</a:t>
            </a:r>
          </a:p>
        </p:txBody>
      </p:sp>
      <p:sp>
        <p:nvSpPr>
          <p:cNvPr id="14" name="interactive-menu-row-12">
            <a:extLst xmlns:a="http://schemas.openxmlformats.org/drawingml/2006/main">
              <a:ext uri="{FF2B5EF4-FFF2-40B4-BE49-F238E27FC236}">
                <a16:creationId xmlns:a16="http://schemas.microsoft.com/office/drawing/2014/main" id="{195E8EE2-2274-42C0-9731-3783F8BFB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2289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6af32315a7f04b00" action="ppaction://hlinksldjump"/>
              </a:rPr>
              <a:t>12. Question 6</a:t>
            </a:r>
          </a:p>
        </p:txBody>
      </p:sp>
      <p:sp>
        <p:nvSpPr>
          <p:cNvPr id="15" name="interactive-menu-row-13">
            <a:extLst xmlns:a="http://schemas.openxmlformats.org/drawingml/2006/main">
              <a:ext uri="{FF2B5EF4-FFF2-40B4-BE49-F238E27FC236}">
                <a16:creationId xmlns:a16="http://schemas.microsoft.com/office/drawing/2014/main" id="{0743CBB6-67D7-490F-A050-D982B5CFB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7814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3ab8ae54dbfc423a" action="ppaction://hlinksldjump"/>
              </a:rPr>
              <a:t>13. B</a:t>
            </a:r>
          </a:p>
        </p:txBody>
      </p:sp>
      <p:sp>
        <p:nvSpPr>
          <p:cNvPr id="16" name="interactive-menu-row-14">
            <a:extLst xmlns:a="http://schemas.openxmlformats.org/drawingml/2006/main">
              <a:ext uri="{FF2B5EF4-FFF2-40B4-BE49-F238E27FC236}">
                <a16:creationId xmlns:a16="http://schemas.microsoft.com/office/drawing/2014/main" id="{3E9A679B-88D5-4B92-B0F9-D4AF9E03E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3338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e6dc673067db4aad" action="ppaction://hlinksldjump"/>
              </a:rPr>
              <a:t>14. Question 7</a:t>
            </a:r>
          </a:p>
        </p:txBody>
      </p:sp>
      <p:sp>
        <p:nvSpPr>
          <p:cNvPr id="17" name="interactive-menu-row-15">
            <a:extLst xmlns:a="http://schemas.openxmlformats.org/drawingml/2006/main">
              <a:ext uri="{FF2B5EF4-FFF2-40B4-BE49-F238E27FC236}">
                <a16:creationId xmlns:a16="http://schemas.microsoft.com/office/drawing/2014/main" id="{C56E7824-60AF-40BF-A169-FCBE36E74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8863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53412de8d3114858" action="ppaction://hlinksldjump"/>
              </a:rPr>
              <a:t>15. A</a:t>
            </a:r>
          </a:p>
        </p:txBody>
      </p:sp>
      <p:sp>
        <p:nvSpPr>
          <p:cNvPr id="18" name="interactive-menu-row-16">
            <a:extLst xmlns:a="http://schemas.openxmlformats.org/drawingml/2006/main">
              <a:ext uri="{FF2B5EF4-FFF2-40B4-BE49-F238E27FC236}">
                <a16:creationId xmlns:a16="http://schemas.microsoft.com/office/drawing/2014/main" id="{575D95FA-CE5A-403A-8459-2F0A79994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54387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ee1f66bc36994053" action="ppaction://hlinksldjump"/>
              </a:rPr>
              <a:t>16. Question 8</a:t>
            </a:r>
          </a:p>
        </p:txBody>
      </p:sp>
      <p:sp>
        <p:nvSpPr>
          <p:cNvPr id="19" name="interactive-menu-help">
            <a:extLst xmlns:a="http://schemas.openxmlformats.org/drawingml/2006/main">
              <a:ext uri="{FF2B5EF4-FFF2-40B4-BE49-F238E27FC236}">
                <a16:creationId xmlns:a16="http://schemas.microsoft.com/office/drawing/2014/main" id="{909A2365-1ACF-4BE2-A04B-DE36E6617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67425"/>
            <a:ext cx="1104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25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Space advances existing reveals. Next slide changes slides directly.</a:t>
            </a:r>
          </a:p>
        </p:txBody>
      </p:sp>
      <p:sp>
        <p:nvSpPr>
          <p:cNvPr id="20" name="interactive-menu-resume">
            <a:extLst xmlns:a="http://schemas.openxmlformats.org/drawingml/2006/main">
              <a:ext uri="{FF2B5EF4-FFF2-40B4-BE49-F238E27FC236}">
                <a16:creationId xmlns:a16="http://schemas.microsoft.com/office/drawing/2014/main" id="{AAF4ADD4-9334-409D-8EE0-0C8DD02C2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67475"/>
            <a:ext cx="1666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5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5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ef46491b3aab4aad" action="ppaction://hlinksldjump"/>
              </a:rPr>
              <a:t>Start lesson</a:t>
            </a:r>
          </a:p>
        </p:txBody>
      </p:sp>
      <p:sp>
        <p:nvSpPr>
          <p:cNvPr id="21" name="interactive-menu-next">
            <a:extLst xmlns:a="http://schemas.openxmlformats.org/drawingml/2006/main">
              <a:ext uri="{FF2B5EF4-FFF2-40B4-BE49-F238E27FC236}">
                <a16:creationId xmlns:a16="http://schemas.microsoft.com/office/drawing/2014/main" id="{E89458BB-C99D-4C0C-9586-2E44C6177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467475"/>
            <a:ext cx="1809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5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689d48e2299d4b70" action="ppaction://hlinksldjump"/>
              </a:rPr>
              <a:t>Next menu</a:t>
            </a:r>
          </a:p>
        </p:txBody>
      </p:sp>
      <p:sp>
        <p:nvSpPr>
          <p:cNvPr id="22" name="interactive-online-source">
            <a:extLst xmlns:a="http://schemas.openxmlformats.org/drawingml/2006/main">
              <a:ext uri="{FF2B5EF4-FFF2-40B4-BE49-F238E27FC236}">
                <a16:creationId xmlns:a16="http://schemas.microsoft.com/office/drawing/2014/main" id="{DE5F7113-0B92-4E3F-9439-AA73D1F01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6467475"/>
            <a:ext cx="2143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5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97cead64d9824d0d"/>
              </a:rPr>
              <a:t>Online lesson</a:t>
            </a:r>
          </a:p>
        </p:txBody>
      </p:sp>
    </p:spTree>
    <p:extLst>
      <p:ext uri="{BB962C8B-B14F-4D97-AF65-F5344CB8AC3E}">
        <p14:creationId xmlns:p14="http://schemas.microsoft.com/office/powerpoint/2010/main" val="465030405"/>
      </p:ext>
    </p:extLst>
  </p:cSld>
</p:sld>
</file>

<file path=ppt/slides/slide66.xml><?xml version="1.0" encoding="utf-8"?>
<p:sld xmlns:p="http://schemas.openxmlformats.org/presentationml/2006/main">
  <p:cSld>
    <p:bg>
      <p:bgPr>
        <a:solidFill xmlns:a="http://schemas.openxmlformats.org/drawingml/2006/main">
          <a:srgbClr val="F7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interactive-menu-title">
            <a:extLst xmlns:a="http://schemas.openxmlformats.org/drawingml/2006/main">
              <a:ext uri="{FF2B5EF4-FFF2-40B4-BE49-F238E27FC236}">
                <a16:creationId xmlns:a16="http://schemas.microsoft.com/office/drawing/2014/main" id="{D90722AD-EDDB-48FF-A606-203960874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2900"/>
            <a:ext cx="1066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3300" b="1">
                <a:solidFill>
                  <a:srgbClr val="102C4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2C4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C4A"/>
                </a:solidFill>
                <a:latin typeface="Arial"/>
                <a:ea typeface="Arial"/>
                <a:cs typeface="Arial"/>
              </a:rPr>
              <a:t>Lesson menu</a:t>
            </a:r>
          </a:p>
        </p:txBody>
      </p:sp>
      <p:sp>
        <p:nvSpPr>
          <p:cNvPr id="2" name="interactive-menu-topic">
            <a:extLst xmlns:a="http://schemas.openxmlformats.org/drawingml/2006/main">
              <a:ext uri="{FF2B5EF4-FFF2-40B4-BE49-F238E27FC236}">
                <a16:creationId xmlns:a16="http://schemas.microsoft.com/office/drawing/2014/main" id="{9051736B-2482-4E94-B694-1241F0393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14400"/>
            <a:ext cx="1104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025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" name="interactive-menu-row-1">
            <a:extLst xmlns:a="http://schemas.openxmlformats.org/drawingml/2006/main">
              <a:ext uri="{FF2B5EF4-FFF2-40B4-BE49-F238E27FC236}">
                <a16:creationId xmlns:a16="http://schemas.microsoft.com/office/drawing/2014/main" id="{DA439860-CF1E-4BCE-8D26-2361B3B26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b9022502cc744183" action="ppaction://hlinksldjump"/>
              </a:rPr>
              <a:t>17. D</a:t>
            </a:r>
          </a:p>
        </p:txBody>
      </p:sp>
      <p:sp>
        <p:nvSpPr>
          <p:cNvPr id="4" name="interactive-menu-row-2">
            <a:extLst xmlns:a="http://schemas.openxmlformats.org/drawingml/2006/main">
              <a:ext uri="{FF2B5EF4-FFF2-40B4-BE49-F238E27FC236}">
                <a16:creationId xmlns:a16="http://schemas.microsoft.com/office/drawing/2014/main" id="{B2CE8ADE-52EC-4E47-A81F-155FE737D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240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39996899f42346a4" action="ppaction://hlinksldjump"/>
              </a:rPr>
              <a:t>18. Question 9</a:t>
            </a:r>
          </a:p>
        </p:txBody>
      </p:sp>
      <p:sp>
        <p:nvSpPr>
          <p:cNvPr id="5" name="interactive-menu-row-3">
            <a:extLst xmlns:a="http://schemas.openxmlformats.org/drawingml/2006/main">
              <a:ext uri="{FF2B5EF4-FFF2-40B4-BE49-F238E27FC236}">
                <a16:creationId xmlns:a16="http://schemas.microsoft.com/office/drawing/2014/main" id="{8CCD0CA2-F9EC-4C5B-B71C-2DC6E2724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765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e24f19e673004505" action="ppaction://hlinksldjump"/>
              </a:rPr>
              <a:t>19. A</a:t>
            </a:r>
          </a:p>
        </p:txBody>
      </p:sp>
      <p:sp>
        <p:nvSpPr>
          <p:cNvPr id="6" name="interactive-menu-row-4">
            <a:extLst xmlns:a="http://schemas.openxmlformats.org/drawingml/2006/main">
              <a:ext uri="{FF2B5EF4-FFF2-40B4-BE49-F238E27FC236}">
                <a16:creationId xmlns:a16="http://schemas.microsoft.com/office/drawing/2014/main" id="{9CC40DC9-DD19-42DB-843C-A5E8309C3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289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f636c5aaf3964214" action="ppaction://hlinksldjump"/>
              </a:rPr>
              <a:t>20. Question 10</a:t>
            </a:r>
          </a:p>
        </p:txBody>
      </p:sp>
      <p:sp>
        <p:nvSpPr>
          <p:cNvPr id="7" name="interactive-menu-row-5">
            <a:extLst xmlns:a="http://schemas.openxmlformats.org/drawingml/2006/main">
              <a:ext uri="{FF2B5EF4-FFF2-40B4-BE49-F238E27FC236}">
                <a16:creationId xmlns:a16="http://schemas.microsoft.com/office/drawing/2014/main" id="{4D8C300E-D9D5-4C4F-8CD4-D11E2C909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814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1017824c035047d4" action="ppaction://hlinksldjump"/>
              </a:rPr>
              <a:t>21. C</a:t>
            </a:r>
          </a:p>
        </p:txBody>
      </p:sp>
      <p:sp>
        <p:nvSpPr>
          <p:cNvPr id="8" name="interactive-menu-row-6">
            <a:extLst xmlns:a="http://schemas.openxmlformats.org/drawingml/2006/main">
              <a:ext uri="{FF2B5EF4-FFF2-40B4-BE49-F238E27FC236}">
                <a16:creationId xmlns:a16="http://schemas.microsoft.com/office/drawing/2014/main" id="{2C2C98EB-16F7-43D3-A542-937C62804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338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5c4027fd7cc04a28" action="ppaction://hlinksldjump"/>
              </a:rPr>
              <a:t>22. Question 11</a:t>
            </a:r>
          </a:p>
        </p:txBody>
      </p:sp>
      <p:sp>
        <p:nvSpPr>
          <p:cNvPr id="9" name="interactive-menu-row-7">
            <a:extLst xmlns:a="http://schemas.openxmlformats.org/drawingml/2006/main">
              <a:ext uri="{FF2B5EF4-FFF2-40B4-BE49-F238E27FC236}">
                <a16:creationId xmlns:a16="http://schemas.microsoft.com/office/drawing/2014/main" id="{0390347B-34C2-4679-8496-BA424DED9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863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8dadd8bbab374f91" action="ppaction://hlinksldjump"/>
              </a:rPr>
              <a:t>23. Answer 11</a:t>
            </a:r>
          </a:p>
        </p:txBody>
      </p:sp>
      <p:sp>
        <p:nvSpPr>
          <p:cNvPr id="10" name="interactive-menu-row-8">
            <a:extLst xmlns:a="http://schemas.openxmlformats.org/drawingml/2006/main">
              <a:ext uri="{FF2B5EF4-FFF2-40B4-BE49-F238E27FC236}">
                <a16:creationId xmlns:a16="http://schemas.microsoft.com/office/drawing/2014/main" id="{C8207A96-510F-4104-B21B-4E764A608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387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be2da2731b97414c" action="ppaction://hlinksldjump"/>
              </a:rPr>
              <a:t>24. Answer 11 (cont.)</a:t>
            </a:r>
          </a:p>
        </p:txBody>
      </p:sp>
      <p:sp>
        <p:nvSpPr>
          <p:cNvPr id="11" name="interactive-menu-row-9">
            <a:extLst xmlns:a="http://schemas.openxmlformats.org/drawingml/2006/main">
              <a:ext uri="{FF2B5EF4-FFF2-40B4-BE49-F238E27FC236}">
                <a16:creationId xmlns:a16="http://schemas.microsoft.com/office/drawing/2014/main" id="{EAF50F8E-32CA-44C6-AC74-457479F23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5716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59d2efad5ed640a0" action="ppaction://hlinksldjump"/>
              </a:rPr>
              <a:t>25. Question 12</a:t>
            </a:r>
          </a:p>
        </p:txBody>
      </p:sp>
      <p:sp>
        <p:nvSpPr>
          <p:cNvPr id="12" name="interactive-menu-row-10">
            <a:extLst xmlns:a="http://schemas.openxmlformats.org/drawingml/2006/main">
              <a:ext uri="{FF2B5EF4-FFF2-40B4-BE49-F238E27FC236}">
                <a16:creationId xmlns:a16="http://schemas.microsoft.com/office/drawing/2014/main" id="{812AB520-0B11-476A-9583-9FE15CF23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1240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839745b14998443a" action="ppaction://hlinksldjump"/>
              </a:rPr>
              <a:t>26. Question 12 (cont.)</a:t>
            </a:r>
          </a:p>
        </p:txBody>
      </p:sp>
      <p:sp>
        <p:nvSpPr>
          <p:cNvPr id="13" name="interactive-menu-row-11">
            <a:extLst xmlns:a="http://schemas.openxmlformats.org/drawingml/2006/main">
              <a:ext uri="{FF2B5EF4-FFF2-40B4-BE49-F238E27FC236}">
                <a16:creationId xmlns:a16="http://schemas.microsoft.com/office/drawing/2014/main" id="{39B605CE-BF20-44BA-9A6B-C14CC397A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765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c7beb50c0d2b4b6f" action="ppaction://hlinksldjump"/>
              </a:rPr>
              <a:t>27. Answer 12</a:t>
            </a:r>
          </a:p>
        </p:txBody>
      </p:sp>
      <p:sp>
        <p:nvSpPr>
          <p:cNvPr id="14" name="interactive-menu-row-12">
            <a:extLst xmlns:a="http://schemas.openxmlformats.org/drawingml/2006/main">
              <a:ext uri="{FF2B5EF4-FFF2-40B4-BE49-F238E27FC236}">
                <a16:creationId xmlns:a16="http://schemas.microsoft.com/office/drawing/2014/main" id="{C9F52892-42CF-45D5-A58D-303942638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2289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ad56e1b59a764dea" action="ppaction://hlinksldjump"/>
              </a:rPr>
              <a:t>28. Answer 12 (cont.)</a:t>
            </a:r>
          </a:p>
        </p:txBody>
      </p:sp>
      <p:sp>
        <p:nvSpPr>
          <p:cNvPr id="15" name="interactive-menu-row-13">
            <a:extLst xmlns:a="http://schemas.openxmlformats.org/drawingml/2006/main">
              <a:ext uri="{FF2B5EF4-FFF2-40B4-BE49-F238E27FC236}">
                <a16:creationId xmlns:a16="http://schemas.microsoft.com/office/drawing/2014/main" id="{F0973668-14DA-43C8-A408-89D5F177C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7814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7a590ade06534a77" action="ppaction://hlinksldjump"/>
              </a:rPr>
              <a:t>29. Answer 12 (cont.)</a:t>
            </a:r>
          </a:p>
        </p:txBody>
      </p:sp>
      <p:sp>
        <p:nvSpPr>
          <p:cNvPr id="16" name="interactive-menu-row-14">
            <a:extLst xmlns:a="http://schemas.openxmlformats.org/drawingml/2006/main">
              <a:ext uri="{FF2B5EF4-FFF2-40B4-BE49-F238E27FC236}">
                <a16:creationId xmlns:a16="http://schemas.microsoft.com/office/drawing/2014/main" id="{1BCB5CA5-E029-4EE3-B9CF-E4860758A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3338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ac67cd4702b94cb4" action="ppaction://hlinksldjump"/>
              </a:rPr>
              <a:t>30. Question 13</a:t>
            </a:r>
          </a:p>
        </p:txBody>
      </p:sp>
      <p:sp>
        <p:nvSpPr>
          <p:cNvPr id="17" name="interactive-menu-row-15">
            <a:extLst xmlns:a="http://schemas.openxmlformats.org/drawingml/2006/main">
              <a:ext uri="{FF2B5EF4-FFF2-40B4-BE49-F238E27FC236}">
                <a16:creationId xmlns:a16="http://schemas.microsoft.com/office/drawing/2014/main" id="{A2A991C7-31FD-40EA-9694-B0E61EA87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8863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601139316ae24832" action="ppaction://hlinksldjump"/>
              </a:rPr>
              <a:t>31. Question 13 (cont.)</a:t>
            </a:r>
          </a:p>
        </p:txBody>
      </p:sp>
      <p:sp>
        <p:nvSpPr>
          <p:cNvPr id="18" name="interactive-menu-row-16">
            <a:extLst xmlns:a="http://schemas.openxmlformats.org/drawingml/2006/main">
              <a:ext uri="{FF2B5EF4-FFF2-40B4-BE49-F238E27FC236}">
                <a16:creationId xmlns:a16="http://schemas.microsoft.com/office/drawing/2014/main" id="{E815F8B3-E853-4F55-99B8-E70623011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54387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333bb728cd2944db" action="ppaction://hlinksldjump"/>
              </a:rPr>
              <a:t>32. Answer 13</a:t>
            </a:r>
          </a:p>
        </p:txBody>
      </p:sp>
      <p:sp>
        <p:nvSpPr>
          <p:cNvPr id="19" name="interactive-menu-help">
            <a:extLst xmlns:a="http://schemas.openxmlformats.org/drawingml/2006/main">
              <a:ext uri="{FF2B5EF4-FFF2-40B4-BE49-F238E27FC236}">
                <a16:creationId xmlns:a16="http://schemas.microsoft.com/office/drawing/2014/main" id="{DF697AAC-0A4F-4401-83B0-E71819786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67425"/>
            <a:ext cx="1104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25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Space advances existing reveals. Next slide changes slides directly.</a:t>
            </a:r>
          </a:p>
        </p:txBody>
      </p:sp>
      <p:sp>
        <p:nvSpPr>
          <p:cNvPr id="20" name="interactive-menu-resume">
            <a:extLst xmlns:a="http://schemas.openxmlformats.org/drawingml/2006/main">
              <a:ext uri="{FF2B5EF4-FFF2-40B4-BE49-F238E27FC236}">
                <a16:creationId xmlns:a16="http://schemas.microsoft.com/office/drawing/2014/main" id="{3F49201C-BE63-4EB5-8FA0-6BB0D9076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67475"/>
            <a:ext cx="1666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5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5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8e3c7a0d332344cf" action="ppaction://hlinksldjump"/>
              </a:rPr>
              <a:t>Start lesson</a:t>
            </a:r>
          </a:p>
        </p:txBody>
      </p:sp>
      <p:sp>
        <p:nvSpPr>
          <p:cNvPr id="21" name="interactive-menu-previous">
            <a:extLst xmlns:a="http://schemas.openxmlformats.org/drawingml/2006/main">
              <a:ext uri="{FF2B5EF4-FFF2-40B4-BE49-F238E27FC236}">
                <a16:creationId xmlns:a16="http://schemas.microsoft.com/office/drawing/2014/main" id="{29502137-4A37-42C5-B9B3-02510E970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6467475"/>
            <a:ext cx="22383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5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9f2f3930a42a4501" action="ppaction://hlinksldjump"/>
              </a:rPr>
              <a:t>Previous menu</a:t>
            </a:r>
          </a:p>
        </p:txBody>
      </p:sp>
      <p:sp>
        <p:nvSpPr>
          <p:cNvPr id="22" name="interactive-menu-next">
            <a:extLst xmlns:a="http://schemas.openxmlformats.org/drawingml/2006/main">
              <a:ext uri="{FF2B5EF4-FFF2-40B4-BE49-F238E27FC236}">
                <a16:creationId xmlns:a16="http://schemas.microsoft.com/office/drawing/2014/main" id="{F3DBC388-8CA6-492E-AB67-51790FC5C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467475"/>
            <a:ext cx="1809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5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724a8319ce7f4ca4" action="ppaction://hlinksldjump"/>
              </a:rPr>
              <a:t>Next menu</a:t>
            </a:r>
          </a:p>
        </p:txBody>
      </p:sp>
      <p:sp>
        <p:nvSpPr>
          <p:cNvPr id="23" name="interactive-online-source">
            <a:extLst xmlns:a="http://schemas.openxmlformats.org/drawingml/2006/main">
              <a:ext uri="{FF2B5EF4-FFF2-40B4-BE49-F238E27FC236}">
                <a16:creationId xmlns:a16="http://schemas.microsoft.com/office/drawing/2014/main" id="{D5839E56-7343-48C4-A328-F42BAE3E6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6467475"/>
            <a:ext cx="2143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5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7c9fa50d115441ce"/>
              </a:rPr>
              <a:t>Online lesson</a:t>
            </a:r>
          </a:p>
        </p:txBody>
      </p:sp>
    </p:spTree>
    <p:extLst>
      <p:ext uri="{BB962C8B-B14F-4D97-AF65-F5344CB8AC3E}">
        <p14:creationId xmlns:p14="http://schemas.microsoft.com/office/powerpoint/2010/main" val="1291274731"/>
      </p:ext>
    </p:extLst>
  </p:cSld>
</p:sld>
</file>

<file path=ppt/slides/slide67.xml><?xml version="1.0" encoding="utf-8"?>
<p:sld xmlns:p="http://schemas.openxmlformats.org/presentationml/2006/main">
  <p:cSld>
    <p:bg>
      <p:bgPr>
        <a:solidFill xmlns:a="http://schemas.openxmlformats.org/drawingml/2006/main">
          <a:srgbClr val="F7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interactive-menu-title">
            <a:extLst xmlns:a="http://schemas.openxmlformats.org/drawingml/2006/main">
              <a:ext uri="{FF2B5EF4-FFF2-40B4-BE49-F238E27FC236}">
                <a16:creationId xmlns:a16="http://schemas.microsoft.com/office/drawing/2014/main" id="{4DD7D163-66AB-4E45-8BDA-64FBB7D3C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2900"/>
            <a:ext cx="1066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3300" b="1">
                <a:solidFill>
                  <a:srgbClr val="102C4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2C4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C4A"/>
                </a:solidFill>
                <a:latin typeface="Arial"/>
                <a:ea typeface="Arial"/>
                <a:cs typeface="Arial"/>
              </a:rPr>
              <a:t>Lesson menu</a:t>
            </a:r>
          </a:p>
        </p:txBody>
      </p:sp>
      <p:sp>
        <p:nvSpPr>
          <p:cNvPr id="2" name="interactive-menu-topic">
            <a:extLst xmlns:a="http://schemas.openxmlformats.org/drawingml/2006/main">
              <a:ext uri="{FF2B5EF4-FFF2-40B4-BE49-F238E27FC236}">
                <a16:creationId xmlns:a16="http://schemas.microsoft.com/office/drawing/2014/main" id="{92598E94-C55D-4A3C-BCC8-CF2E85A2A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14400"/>
            <a:ext cx="1104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025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" name="interactive-menu-row-1">
            <a:extLst xmlns:a="http://schemas.openxmlformats.org/drawingml/2006/main">
              <a:ext uri="{FF2B5EF4-FFF2-40B4-BE49-F238E27FC236}">
                <a16:creationId xmlns:a16="http://schemas.microsoft.com/office/drawing/2014/main" id="{C5192C6D-B739-4B56-8C16-3CD2F9FB3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73f5312977a74d40" action="ppaction://hlinksldjump"/>
              </a:rPr>
              <a:t>33. Answer 13 (cont.)</a:t>
            </a:r>
          </a:p>
        </p:txBody>
      </p:sp>
      <p:sp>
        <p:nvSpPr>
          <p:cNvPr id="4" name="interactive-menu-row-2">
            <a:extLst xmlns:a="http://schemas.openxmlformats.org/drawingml/2006/main">
              <a:ext uri="{FF2B5EF4-FFF2-40B4-BE49-F238E27FC236}">
                <a16:creationId xmlns:a16="http://schemas.microsoft.com/office/drawing/2014/main" id="{C643DDBF-7F8C-4A6E-A5D5-E8722F147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240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66e926841fd045a8" action="ppaction://hlinksldjump"/>
              </a:rPr>
              <a:t>34. Question 14</a:t>
            </a:r>
          </a:p>
        </p:txBody>
      </p:sp>
      <p:sp>
        <p:nvSpPr>
          <p:cNvPr id="5" name="interactive-menu-row-3">
            <a:extLst xmlns:a="http://schemas.openxmlformats.org/drawingml/2006/main">
              <a:ext uri="{FF2B5EF4-FFF2-40B4-BE49-F238E27FC236}">
                <a16:creationId xmlns:a16="http://schemas.microsoft.com/office/drawing/2014/main" id="{CF01E246-A283-416C-824F-22C794B2D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765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655082e992c74408" action="ppaction://hlinksldjump"/>
              </a:rPr>
              <a:t>35. Question 14 (cont.)</a:t>
            </a:r>
          </a:p>
        </p:txBody>
      </p:sp>
      <p:sp>
        <p:nvSpPr>
          <p:cNvPr id="6" name="interactive-menu-row-4">
            <a:extLst xmlns:a="http://schemas.openxmlformats.org/drawingml/2006/main">
              <a:ext uri="{FF2B5EF4-FFF2-40B4-BE49-F238E27FC236}">
                <a16:creationId xmlns:a16="http://schemas.microsoft.com/office/drawing/2014/main" id="{3A4055CA-FD34-4844-AFFF-A0CF30675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289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caa81ee6b0c04ec9" action="ppaction://hlinksldjump"/>
              </a:rPr>
              <a:t>36. Answer 14</a:t>
            </a:r>
          </a:p>
        </p:txBody>
      </p:sp>
      <p:sp>
        <p:nvSpPr>
          <p:cNvPr id="7" name="interactive-menu-row-5">
            <a:extLst xmlns:a="http://schemas.openxmlformats.org/drawingml/2006/main">
              <a:ext uri="{FF2B5EF4-FFF2-40B4-BE49-F238E27FC236}">
                <a16:creationId xmlns:a16="http://schemas.microsoft.com/office/drawing/2014/main" id="{C6BFCB43-293D-4D15-B2F7-0900AEBCB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814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85eb63528ba9478e" action="ppaction://hlinksldjump"/>
              </a:rPr>
              <a:t>37. Answer 14 (cont.)</a:t>
            </a:r>
          </a:p>
        </p:txBody>
      </p:sp>
      <p:sp>
        <p:nvSpPr>
          <p:cNvPr id="8" name="interactive-menu-row-6">
            <a:extLst xmlns:a="http://schemas.openxmlformats.org/drawingml/2006/main">
              <a:ext uri="{FF2B5EF4-FFF2-40B4-BE49-F238E27FC236}">
                <a16:creationId xmlns:a16="http://schemas.microsoft.com/office/drawing/2014/main" id="{1C4A5633-6861-4AE5-8BB3-487E65E58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338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ef99d3e4557d4f0c" action="ppaction://hlinksldjump"/>
              </a:rPr>
              <a:t>38. Question 15</a:t>
            </a:r>
          </a:p>
        </p:txBody>
      </p:sp>
      <p:sp>
        <p:nvSpPr>
          <p:cNvPr id="9" name="interactive-menu-row-7">
            <a:extLst xmlns:a="http://schemas.openxmlformats.org/drawingml/2006/main">
              <a:ext uri="{FF2B5EF4-FFF2-40B4-BE49-F238E27FC236}">
                <a16:creationId xmlns:a16="http://schemas.microsoft.com/office/drawing/2014/main" id="{C632879F-7B5E-41ED-8CAE-30716F2D0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863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b4a9eb1fff4a45e4" action="ppaction://hlinksldjump"/>
              </a:rPr>
              <a:t>39. Question 15 (cont.)</a:t>
            </a:r>
          </a:p>
        </p:txBody>
      </p:sp>
      <p:sp>
        <p:nvSpPr>
          <p:cNvPr id="10" name="interactive-menu-row-8">
            <a:extLst xmlns:a="http://schemas.openxmlformats.org/drawingml/2006/main">
              <a:ext uri="{FF2B5EF4-FFF2-40B4-BE49-F238E27FC236}">
                <a16:creationId xmlns:a16="http://schemas.microsoft.com/office/drawing/2014/main" id="{04E2B1EB-D95F-4E53-A016-FE4BED8A3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387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502bd09e955e4122" action="ppaction://hlinksldjump"/>
              </a:rPr>
              <a:t>40. Answer 15</a:t>
            </a:r>
          </a:p>
        </p:txBody>
      </p:sp>
      <p:sp>
        <p:nvSpPr>
          <p:cNvPr id="11" name="interactive-menu-row-9">
            <a:extLst xmlns:a="http://schemas.openxmlformats.org/drawingml/2006/main">
              <a:ext uri="{FF2B5EF4-FFF2-40B4-BE49-F238E27FC236}">
                <a16:creationId xmlns:a16="http://schemas.microsoft.com/office/drawing/2014/main" id="{5CE189E5-0E59-45A5-83E0-379861577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5716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92085829c3204c06" action="ppaction://hlinksldjump"/>
              </a:rPr>
              <a:t>41. Answer 15 (cont.)</a:t>
            </a:r>
          </a:p>
        </p:txBody>
      </p:sp>
      <p:sp>
        <p:nvSpPr>
          <p:cNvPr id="12" name="interactive-menu-row-10">
            <a:extLst xmlns:a="http://schemas.openxmlformats.org/drawingml/2006/main">
              <a:ext uri="{FF2B5EF4-FFF2-40B4-BE49-F238E27FC236}">
                <a16:creationId xmlns:a16="http://schemas.microsoft.com/office/drawing/2014/main" id="{1021C95D-BC8C-4D31-B988-A8FB05383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1240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216307dde64643fc" action="ppaction://hlinksldjump"/>
              </a:rPr>
              <a:t>42. Question 16</a:t>
            </a:r>
          </a:p>
        </p:txBody>
      </p:sp>
      <p:sp>
        <p:nvSpPr>
          <p:cNvPr id="13" name="interactive-menu-row-11">
            <a:extLst xmlns:a="http://schemas.openxmlformats.org/drawingml/2006/main">
              <a:ext uri="{FF2B5EF4-FFF2-40B4-BE49-F238E27FC236}">
                <a16:creationId xmlns:a16="http://schemas.microsoft.com/office/drawing/2014/main" id="{8B96A933-2B1F-45DF-887F-4EA56FB4F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765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6cd05f97e4644d32" action="ppaction://hlinksldjump"/>
              </a:rPr>
              <a:t>43. Question 16 (cont.)</a:t>
            </a:r>
          </a:p>
        </p:txBody>
      </p:sp>
      <p:sp>
        <p:nvSpPr>
          <p:cNvPr id="14" name="interactive-menu-row-12">
            <a:extLst xmlns:a="http://schemas.openxmlformats.org/drawingml/2006/main">
              <a:ext uri="{FF2B5EF4-FFF2-40B4-BE49-F238E27FC236}">
                <a16:creationId xmlns:a16="http://schemas.microsoft.com/office/drawing/2014/main" id="{D831C0BC-9A13-4B4F-90EA-B89B9E6F8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2289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9ffa5619741e41ac" action="ppaction://hlinksldjump"/>
              </a:rPr>
              <a:t>44. Answer 16</a:t>
            </a:r>
          </a:p>
        </p:txBody>
      </p:sp>
      <p:sp>
        <p:nvSpPr>
          <p:cNvPr id="15" name="interactive-menu-row-13">
            <a:extLst xmlns:a="http://schemas.openxmlformats.org/drawingml/2006/main">
              <a:ext uri="{FF2B5EF4-FFF2-40B4-BE49-F238E27FC236}">
                <a16:creationId xmlns:a16="http://schemas.microsoft.com/office/drawing/2014/main" id="{0E7000F0-D8B7-4549-A965-F8DFB54E3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7814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206cadceb00341a8" action="ppaction://hlinksldjump"/>
              </a:rPr>
              <a:t>45. Answer 16 (cont.)</a:t>
            </a:r>
          </a:p>
        </p:txBody>
      </p:sp>
      <p:sp>
        <p:nvSpPr>
          <p:cNvPr id="16" name="interactive-menu-row-14">
            <a:extLst xmlns:a="http://schemas.openxmlformats.org/drawingml/2006/main">
              <a:ext uri="{FF2B5EF4-FFF2-40B4-BE49-F238E27FC236}">
                <a16:creationId xmlns:a16="http://schemas.microsoft.com/office/drawing/2014/main" id="{AB141FE1-1B96-404E-AED7-50DFC9047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3338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aa150f2f890840c1" action="ppaction://hlinksldjump"/>
              </a:rPr>
              <a:t>46. Answer 16 (cont.)</a:t>
            </a:r>
          </a:p>
        </p:txBody>
      </p:sp>
      <p:sp>
        <p:nvSpPr>
          <p:cNvPr id="17" name="interactive-menu-row-15">
            <a:extLst xmlns:a="http://schemas.openxmlformats.org/drawingml/2006/main">
              <a:ext uri="{FF2B5EF4-FFF2-40B4-BE49-F238E27FC236}">
                <a16:creationId xmlns:a16="http://schemas.microsoft.com/office/drawing/2014/main" id="{83415D44-AADF-450B-BBFE-EFA27808E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8863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65f18261b8034abd" action="ppaction://hlinksldjump"/>
              </a:rPr>
              <a:t>47. Question 17</a:t>
            </a:r>
          </a:p>
        </p:txBody>
      </p:sp>
      <p:sp>
        <p:nvSpPr>
          <p:cNvPr id="18" name="interactive-menu-row-16">
            <a:extLst xmlns:a="http://schemas.openxmlformats.org/drawingml/2006/main">
              <a:ext uri="{FF2B5EF4-FFF2-40B4-BE49-F238E27FC236}">
                <a16:creationId xmlns:a16="http://schemas.microsoft.com/office/drawing/2014/main" id="{FD419D8F-B49C-493F-8041-4B902AEED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54387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7d16c7fb79ce4c78" action="ppaction://hlinksldjump"/>
              </a:rPr>
              <a:t>48. Question 17 (cont.)</a:t>
            </a:r>
          </a:p>
        </p:txBody>
      </p:sp>
      <p:sp>
        <p:nvSpPr>
          <p:cNvPr id="19" name="interactive-menu-help">
            <a:extLst xmlns:a="http://schemas.openxmlformats.org/drawingml/2006/main">
              <a:ext uri="{FF2B5EF4-FFF2-40B4-BE49-F238E27FC236}">
                <a16:creationId xmlns:a16="http://schemas.microsoft.com/office/drawing/2014/main" id="{5C590730-4DEA-42CF-B9EC-73B7D0781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67425"/>
            <a:ext cx="1104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25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Space advances existing reveals. Next slide changes slides directly.</a:t>
            </a:r>
          </a:p>
        </p:txBody>
      </p:sp>
      <p:sp>
        <p:nvSpPr>
          <p:cNvPr id="20" name="interactive-menu-resume">
            <a:extLst xmlns:a="http://schemas.openxmlformats.org/drawingml/2006/main">
              <a:ext uri="{FF2B5EF4-FFF2-40B4-BE49-F238E27FC236}">
                <a16:creationId xmlns:a16="http://schemas.microsoft.com/office/drawing/2014/main" id="{70BC9FD3-1D9D-4783-97BD-8CFE60DB8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67475"/>
            <a:ext cx="1666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5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5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f826b38b6bb24998" action="ppaction://hlinksldjump"/>
              </a:rPr>
              <a:t>Start lesson</a:t>
            </a:r>
          </a:p>
        </p:txBody>
      </p:sp>
      <p:sp>
        <p:nvSpPr>
          <p:cNvPr id="21" name="interactive-menu-previous">
            <a:extLst xmlns:a="http://schemas.openxmlformats.org/drawingml/2006/main">
              <a:ext uri="{FF2B5EF4-FFF2-40B4-BE49-F238E27FC236}">
                <a16:creationId xmlns:a16="http://schemas.microsoft.com/office/drawing/2014/main" id="{FE244D16-AE7A-47C3-B239-B446A3B04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6467475"/>
            <a:ext cx="22383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5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0b45c2b5f04e47b4" action="ppaction://hlinksldjump"/>
              </a:rPr>
              <a:t>Previous menu</a:t>
            </a:r>
          </a:p>
        </p:txBody>
      </p:sp>
      <p:sp>
        <p:nvSpPr>
          <p:cNvPr id="22" name="interactive-menu-next">
            <a:extLst xmlns:a="http://schemas.openxmlformats.org/drawingml/2006/main">
              <a:ext uri="{FF2B5EF4-FFF2-40B4-BE49-F238E27FC236}">
                <a16:creationId xmlns:a16="http://schemas.microsoft.com/office/drawing/2014/main" id="{500F58F2-ECF2-4356-B099-AE6020502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467475"/>
            <a:ext cx="1809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5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b79667d83acd4d6a" action="ppaction://hlinksldjump"/>
              </a:rPr>
              <a:t>Next menu</a:t>
            </a:r>
          </a:p>
        </p:txBody>
      </p:sp>
      <p:sp>
        <p:nvSpPr>
          <p:cNvPr id="23" name="interactive-online-source">
            <a:extLst xmlns:a="http://schemas.openxmlformats.org/drawingml/2006/main">
              <a:ext uri="{FF2B5EF4-FFF2-40B4-BE49-F238E27FC236}">
                <a16:creationId xmlns:a16="http://schemas.microsoft.com/office/drawing/2014/main" id="{907C163F-F278-4B25-AE85-64BA8D340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6467475"/>
            <a:ext cx="2143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5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6576d333219c4404"/>
              </a:rPr>
              <a:t>Online lesson</a:t>
            </a:r>
          </a:p>
        </p:txBody>
      </p:sp>
    </p:spTree>
    <p:extLst>
      <p:ext uri="{BB962C8B-B14F-4D97-AF65-F5344CB8AC3E}">
        <p14:creationId xmlns:p14="http://schemas.microsoft.com/office/powerpoint/2010/main" val="1857309555"/>
      </p:ext>
    </p:extLst>
  </p:cSld>
</p:sld>
</file>

<file path=ppt/slides/slide68.xml><?xml version="1.0" encoding="utf-8"?>
<p:sld xmlns:p="http://schemas.openxmlformats.org/presentationml/2006/main">
  <p:cSld>
    <p:bg>
      <p:bgPr>
        <a:solidFill xmlns:a="http://schemas.openxmlformats.org/drawingml/2006/main">
          <a:srgbClr val="F7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interactive-menu-title">
            <a:extLst xmlns:a="http://schemas.openxmlformats.org/drawingml/2006/main">
              <a:ext uri="{FF2B5EF4-FFF2-40B4-BE49-F238E27FC236}">
                <a16:creationId xmlns:a16="http://schemas.microsoft.com/office/drawing/2014/main" id="{9D48848E-6269-4187-830C-324A2BC91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2900"/>
            <a:ext cx="1066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3300" b="1">
                <a:solidFill>
                  <a:srgbClr val="102C4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2C4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C4A"/>
                </a:solidFill>
                <a:latin typeface="Arial"/>
                <a:ea typeface="Arial"/>
                <a:cs typeface="Arial"/>
              </a:rPr>
              <a:t>Lesson menu</a:t>
            </a:r>
          </a:p>
        </p:txBody>
      </p:sp>
      <p:sp>
        <p:nvSpPr>
          <p:cNvPr id="2" name="interactive-menu-topic">
            <a:extLst xmlns:a="http://schemas.openxmlformats.org/drawingml/2006/main">
              <a:ext uri="{FF2B5EF4-FFF2-40B4-BE49-F238E27FC236}">
                <a16:creationId xmlns:a16="http://schemas.microsoft.com/office/drawing/2014/main" id="{71DF0E83-1557-4606-B91D-9252F09E0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14400"/>
            <a:ext cx="1104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025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University Quantum Field Theory I · Final Examination</a:t>
            </a:r>
          </a:p>
        </p:txBody>
      </p:sp>
      <p:sp>
        <p:nvSpPr>
          <p:cNvPr id="3" name="interactive-menu-row-1">
            <a:extLst xmlns:a="http://schemas.openxmlformats.org/drawingml/2006/main">
              <a:ext uri="{FF2B5EF4-FFF2-40B4-BE49-F238E27FC236}">
                <a16:creationId xmlns:a16="http://schemas.microsoft.com/office/drawing/2014/main" id="{A4360A29-F747-4F09-9C60-F50717218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3c5bdf3b02a0465f" action="ppaction://hlinksldjump"/>
              </a:rPr>
              <a:t>49. Answer 17</a:t>
            </a:r>
          </a:p>
        </p:txBody>
      </p:sp>
      <p:sp>
        <p:nvSpPr>
          <p:cNvPr id="4" name="interactive-menu-row-2">
            <a:extLst xmlns:a="http://schemas.openxmlformats.org/drawingml/2006/main">
              <a:ext uri="{FF2B5EF4-FFF2-40B4-BE49-F238E27FC236}">
                <a16:creationId xmlns:a16="http://schemas.microsoft.com/office/drawing/2014/main" id="{7AA2E4B3-F46B-495C-B6F1-A19689ECB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240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6f5aa5df439e4e85" action="ppaction://hlinksldjump"/>
              </a:rPr>
              <a:t>50. Answer 17 (cont.)</a:t>
            </a:r>
          </a:p>
        </p:txBody>
      </p:sp>
      <p:sp>
        <p:nvSpPr>
          <p:cNvPr id="5" name="interactive-menu-row-3">
            <a:extLst xmlns:a="http://schemas.openxmlformats.org/drawingml/2006/main">
              <a:ext uri="{FF2B5EF4-FFF2-40B4-BE49-F238E27FC236}">
                <a16:creationId xmlns:a16="http://schemas.microsoft.com/office/drawing/2014/main" id="{440CDC1F-A3C2-4110-A713-02E77896A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765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7f50443924b04813" action="ppaction://hlinksldjump"/>
              </a:rPr>
              <a:t>51. Answer 17 (cont.)</a:t>
            </a:r>
          </a:p>
        </p:txBody>
      </p:sp>
      <p:sp>
        <p:nvSpPr>
          <p:cNvPr id="6" name="interactive-menu-row-4">
            <a:extLst xmlns:a="http://schemas.openxmlformats.org/drawingml/2006/main">
              <a:ext uri="{FF2B5EF4-FFF2-40B4-BE49-F238E27FC236}">
                <a16:creationId xmlns:a16="http://schemas.microsoft.com/office/drawing/2014/main" id="{C49DF9FD-229C-4F5A-B17A-47506E1BA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289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d15cf020fb074b18" action="ppaction://hlinksldjump"/>
              </a:rPr>
              <a:t>52. Question 18</a:t>
            </a:r>
          </a:p>
        </p:txBody>
      </p:sp>
      <p:sp>
        <p:nvSpPr>
          <p:cNvPr id="7" name="interactive-menu-row-5">
            <a:extLst xmlns:a="http://schemas.openxmlformats.org/drawingml/2006/main">
              <a:ext uri="{FF2B5EF4-FFF2-40B4-BE49-F238E27FC236}">
                <a16:creationId xmlns:a16="http://schemas.microsoft.com/office/drawing/2014/main" id="{0ABB9545-F703-4B64-9F82-AF009364D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814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2f5ff222a65b4ff8" action="ppaction://hlinksldjump"/>
              </a:rPr>
              <a:t>53. Question 18 (cont.)</a:t>
            </a:r>
          </a:p>
        </p:txBody>
      </p:sp>
      <p:sp>
        <p:nvSpPr>
          <p:cNvPr id="8" name="interactive-menu-row-6">
            <a:extLst xmlns:a="http://schemas.openxmlformats.org/drawingml/2006/main">
              <a:ext uri="{FF2B5EF4-FFF2-40B4-BE49-F238E27FC236}">
                <a16:creationId xmlns:a16="http://schemas.microsoft.com/office/drawing/2014/main" id="{C2956254-AC36-46E6-8F51-17033BFFA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338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e8789395d4f34c41" action="ppaction://hlinksldjump"/>
              </a:rPr>
              <a:t>54. Answer 18</a:t>
            </a:r>
          </a:p>
        </p:txBody>
      </p:sp>
      <p:sp>
        <p:nvSpPr>
          <p:cNvPr id="9" name="interactive-menu-row-7">
            <a:extLst xmlns:a="http://schemas.openxmlformats.org/drawingml/2006/main">
              <a:ext uri="{FF2B5EF4-FFF2-40B4-BE49-F238E27FC236}">
                <a16:creationId xmlns:a16="http://schemas.microsoft.com/office/drawing/2014/main" id="{2F0C6DAB-77BB-4110-A085-C0D3B03B7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863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295d0caf4eac4571" action="ppaction://hlinksldjump"/>
              </a:rPr>
              <a:t>55. Answer 18 (cont.)</a:t>
            </a:r>
          </a:p>
        </p:txBody>
      </p:sp>
      <p:sp>
        <p:nvSpPr>
          <p:cNvPr id="10" name="interactive-menu-row-8">
            <a:extLst xmlns:a="http://schemas.openxmlformats.org/drawingml/2006/main">
              <a:ext uri="{FF2B5EF4-FFF2-40B4-BE49-F238E27FC236}">
                <a16:creationId xmlns:a16="http://schemas.microsoft.com/office/drawing/2014/main" id="{8DC61512-B738-4ED3-900D-0FA576A78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387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e96d4b595bbb4175" action="ppaction://hlinksldjump"/>
              </a:rPr>
              <a:t>56. Answer 18 (cont.)</a:t>
            </a:r>
          </a:p>
        </p:txBody>
      </p:sp>
      <p:sp>
        <p:nvSpPr>
          <p:cNvPr id="11" name="interactive-menu-row-9">
            <a:extLst xmlns:a="http://schemas.openxmlformats.org/drawingml/2006/main">
              <a:ext uri="{FF2B5EF4-FFF2-40B4-BE49-F238E27FC236}">
                <a16:creationId xmlns:a16="http://schemas.microsoft.com/office/drawing/2014/main" id="{CA160DA1-ECEC-414A-9C09-F7A7A5A1C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5716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b8c2fa08fce04d70" action="ppaction://hlinksldjump"/>
              </a:rPr>
              <a:t>57. Question 19</a:t>
            </a:r>
          </a:p>
        </p:txBody>
      </p:sp>
      <p:sp>
        <p:nvSpPr>
          <p:cNvPr id="12" name="interactive-menu-row-10">
            <a:extLst xmlns:a="http://schemas.openxmlformats.org/drawingml/2006/main">
              <a:ext uri="{FF2B5EF4-FFF2-40B4-BE49-F238E27FC236}">
                <a16:creationId xmlns:a16="http://schemas.microsoft.com/office/drawing/2014/main" id="{936F10BD-1CA4-444B-B7B5-09D88F804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1240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a7d8f6ead3c84715" action="ppaction://hlinksldjump"/>
              </a:rPr>
              <a:t>58. Question 19 (cont.)</a:t>
            </a:r>
          </a:p>
        </p:txBody>
      </p:sp>
      <p:sp>
        <p:nvSpPr>
          <p:cNvPr id="13" name="interactive-menu-row-11">
            <a:extLst xmlns:a="http://schemas.openxmlformats.org/drawingml/2006/main">
              <a:ext uri="{FF2B5EF4-FFF2-40B4-BE49-F238E27FC236}">
                <a16:creationId xmlns:a16="http://schemas.microsoft.com/office/drawing/2014/main" id="{269FC5CA-3C87-49E3-B6E9-D204EE5D6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765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7d18cf2800894860" action="ppaction://hlinksldjump"/>
              </a:rPr>
              <a:t>59. Answer 19</a:t>
            </a:r>
          </a:p>
        </p:txBody>
      </p:sp>
      <p:sp>
        <p:nvSpPr>
          <p:cNvPr id="14" name="interactive-menu-row-12">
            <a:extLst xmlns:a="http://schemas.openxmlformats.org/drawingml/2006/main">
              <a:ext uri="{FF2B5EF4-FFF2-40B4-BE49-F238E27FC236}">
                <a16:creationId xmlns:a16="http://schemas.microsoft.com/office/drawing/2014/main" id="{3014483E-96F0-4895-98D1-C4BDA61FD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2289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6fb52e91c869452a" action="ppaction://hlinksldjump"/>
              </a:rPr>
              <a:t>60. Answer 19 (cont.)</a:t>
            </a:r>
          </a:p>
        </p:txBody>
      </p:sp>
      <p:sp>
        <p:nvSpPr>
          <p:cNvPr id="15" name="interactive-menu-row-13">
            <a:extLst xmlns:a="http://schemas.openxmlformats.org/drawingml/2006/main">
              <a:ext uri="{FF2B5EF4-FFF2-40B4-BE49-F238E27FC236}">
                <a16:creationId xmlns:a16="http://schemas.microsoft.com/office/drawing/2014/main" id="{47C73247-90D2-43CD-8266-05D8D8D3F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7814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8bcfc21a2b2d4edf" action="ppaction://hlinksldjump"/>
              </a:rPr>
              <a:t>61. Answer 19 (cont.)</a:t>
            </a:r>
          </a:p>
        </p:txBody>
      </p:sp>
      <p:sp>
        <p:nvSpPr>
          <p:cNvPr id="16" name="interactive-menu-row-14">
            <a:extLst xmlns:a="http://schemas.openxmlformats.org/drawingml/2006/main">
              <a:ext uri="{FF2B5EF4-FFF2-40B4-BE49-F238E27FC236}">
                <a16:creationId xmlns:a16="http://schemas.microsoft.com/office/drawing/2014/main" id="{89D3D40D-F8CA-41E9-B477-58EF493E4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3338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d0c8310698da4ab5" action="ppaction://hlinksldjump"/>
              </a:rPr>
              <a:t>62. Answer 19 (cont.)</a:t>
            </a:r>
          </a:p>
        </p:txBody>
      </p:sp>
      <p:sp>
        <p:nvSpPr>
          <p:cNvPr id="17" name="interactive-menu-row-15">
            <a:extLst xmlns:a="http://schemas.openxmlformats.org/drawingml/2006/main">
              <a:ext uri="{FF2B5EF4-FFF2-40B4-BE49-F238E27FC236}">
                <a16:creationId xmlns:a16="http://schemas.microsoft.com/office/drawing/2014/main" id="{D40927FA-89C3-4B15-96FB-431390CDC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88632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7130a5b814bc4da6" action="ppaction://hlinksldjump"/>
              </a:rPr>
              <a:t>63. Command words</a:t>
            </a:r>
          </a:p>
        </p:txBody>
      </p:sp>
      <p:sp>
        <p:nvSpPr>
          <p:cNvPr id="18" name="interactive-menu-row-16">
            <a:extLst xmlns:a="http://schemas.openxmlformats.org/drawingml/2006/main">
              <a:ext uri="{FF2B5EF4-FFF2-40B4-BE49-F238E27FC236}">
                <a16:creationId xmlns:a16="http://schemas.microsoft.com/office/drawing/2014/main" id="{F11B5717-72F1-4695-94EB-BC4481D69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5438775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725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c02ea19c06464885" action="ppaction://hlinksldjump"/>
              </a:rPr>
              <a:t>64. Command words</a:t>
            </a:r>
          </a:p>
        </p:txBody>
      </p:sp>
      <p:sp>
        <p:nvSpPr>
          <p:cNvPr id="19" name="interactive-menu-help">
            <a:extLst xmlns:a="http://schemas.openxmlformats.org/drawingml/2006/main">
              <a:ext uri="{FF2B5EF4-FFF2-40B4-BE49-F238E27FC236}">
                <a16:creationId xmlns:a16="http://schemas.microsoft.com/office/drawing/2014/main" id="{77B03572-1EE8-4FAE-8FC5-6AE006716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67425"/>
            <a:ext cx="1104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425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3E5875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3E5875"/>
                </a:solidFill>
                <a:latin typeface="Arial"/>
                <a:ea typeface="Arial"/>
                <a:cs typeface="Arial"/>
              </a:rPr>
              <a:t>Space advances existing reveals. Next slide changes slides directly.</a:t>
            </a:r>
          </a:p>
        </p:txBody>
      </p:sp>
      <p:sp>
        <p:nvSpPr>
          <p:cNvPr id="20" name="interactive-menu-resume">
            <a:extLst xmlns:a="http://schemas.openxmlformats.org/drawingml/2006/main">
              <a:ext uri="{FF2B5EF4-FFF2-40B4-BE49-F238E27FC236}">
                <a16:creationId xmlns:a16="http://schemas.microsoft.com/office/drawing/2014/main" id="{F062E2C5-93E6-447D-8298-5011E7CC6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67475"/>
            <a:ext cx="1666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5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50" b="1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177c87a48093440e" action="ppaction://hlinksldjump"/>
              </a:rPr>
              <a:t>Start lesson</a:t>
            </a:r>
          </a:p>
        </p:txBody>
      </p:sp>
      <p:sp>
        <p:nvSpPr>
          <p:cNvPr id="21" name="interactive-menu-previous">
            <a:extLst xmlns:a="http://schemas.openxmlformats.org/drawingml/2006/main">
              <a:ext uri="{FF2B5EF4-FFF2-40B4-BE49-F238E27FC236}">
                <a16:creationId xmlns:a16="http://schemas.microsoft.com/office/drawing/2014/main" id="{4DDF9E57-4448-4C26-9C70-44C76353D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6467475"/>
            <a:ext cx="22383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5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7456c46727e5404b" action="ppaction://hlinksldjump"/>
              </a:rPr>
              <a:t>Previous menu</a:t>
            </a:r>
          </a:p>
        </p:txBody>
      </p:sp>
      <p:sp>
        <p:nvSpPr>
          <p:cNvPr id="22" name="interactive-online-source">
            <a:extLst xmlns:a="http://schemas.openxmlformats.org/drawingml/2006/main">
              <a:ext uri="{FF2B5EF4-FFF2-40B4-BE49-F238E27FC236}">
                <a16:creationId xmlns:a16="http://schemas.microsoft.com/office/drawing/2014/main" id="{98960588-3EEF-4F04-A435-D49002875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6467475"/>
            <a:ext cx="2143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005FCB"/>
                </a:solidFill>
                <a:latin typeface="Arial"/>
                <a:ea typeface="Arial"/>
                <a:cs typeface="Arial"/>
              </a:defRPr>
            </a:pPr>
            <a:r>
              <a:rPr sz="1650" b="0" u="sng">
                <a:solidFill>
                  <a:srgbClr val="005FCB"/>
                </a:solidFill>
                <a:latin typeface="Arial"/>
                <a:ea typeface="Arial"/>
                <a:cs typeface="Arial"/>
                <a:hlinkClick xmlns:r="http://schemas.openxmlformats.org/officeDocument/2006/relationships" r:id="R644aca586ce84878"/>
              </a:rPr>
              <a:t>Online lesson</a:t>
            </a:r>
          </a:p>
        </p:txBody>
      </p:sp>
    </p:spTree>
    <p:extLst>
      <p:ext uri="{BB962C8B-B14F-4D97-AF65-F5344CB8AC3E}">
        <p14:creationId xmlns:p14="http://schemas.microsoft.com/office/powerpoint/2010/main" val="2007518378"/>
      </p:ext>
    </p:extLst>
  </p:cSld>
</p:sld>
</file>

<file path=ppt/theme/theme1.xml><?xml version="1.0" encoding="utf-8"?>
<a:theme xmlns:a="http://schemas.openxmlformats.org/drawingml/2006/main" name="GioPhysics">
  <a:themeElements>
    <a:clrScheme name="GioPhysics">
      <a:dk1>
        <a:srgbClr val="102E29"/>
      </a:dk1>
      <a:lt1>
        <a:srgbClr val="F3EFDF"/>
      </a:lt1>
      <a:dk2>
        <a:srgbClr val="4C5F59"/>
      </a:dk2>
      <a:lt2>
        <a:srgbClr val="C6C8BB"/>
      </a:lt2>
      <a:accent1>
        <a:srgbClr val="EF5C3E"/>
      </a:accent1>
      <a:accent2>
        <a:srgbClr val="E0A93F"/>
      </a:accent2>
      <a:accent3>
        <a:srgbClr val="102E29"/>
      </a:accent3>
      <a:accent4>
        <a:srgbClr val="4C5F59"/>
      </a:accent4>
      <a:accent5>
        <a:srgbClr val="C6C8BB"/>
      </a:accent5>
      <a:accent6>
        <a:srgbClr val="F3EFDF"/>
      </a:accent6>
      <a:hlink>
        <a:srgbClr val="EF5C3E"/>
      </a:hlink>
      <a:folHlink>
        <a:srgbClr val="4C5F59"/>
      </a:folHlink>
    </a:clrScheme>
    <a:fontScheme name="GioPhysic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ioPhysic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ioPhysics Notes">
  <a:themeElements>
    <a:clrScheme name="GioPhysics">
      <a:dk1>
        <a:srgbClr val="102E29"/>
      </a:dk1>
      <a:lt1>
        <a:srgbClr val="F3EFDF"/>
      </a:lt1>
      <a:dk2>
        <a:srgbClr val="4C5F59"/>
      </a:dk2>
      <a:lt2>
        <a:srgbClr val="C6C8BB"/>
      </a:lt2>
      <a:accent1>
        <a:srgbClr val="EF5C3E"/>
      </a:accent1>
      <a:accent2>
        <a:srgbClr val="E0A93F"/>
      </a:accent2>
      <a:accent3>
        <a:srgbClr val="102E29"/>
      </a:accent3>
      <a:accent4>
        <a:srgbClr val="4C5F59"/>
      </a:accent4>
      <a:accent5>
        <a:srgbClr val="C6C8BB"/>
      </a:accent5>
      <a:accent6>
        <a:srgbClr val="F3EFDF"/>
      </a:accent6>
      <a:hlink>
        <a:srgbClr val="EF5C3E"/>
      </a:hlink>
      <a:folHlink>
        <a:srgbClr val="4C5F59"/>
      </a:folHlink>
    </a:clrScheme>
    <a:fontScheme name="GioPhysic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ioPhysic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GioPhysics gen-exam-pptx</Application>
  <DocSecurity>0</DocSecurity>
  <PresentationFormat>Widescreen</PresentationFormat>
  <Slides>68</Slides>
  <Notes>64</Notes>
  <HiddenSlides>0</HiddenSlides>
  <MMClips>0</MMClips>
  <ScaleCrop>false</ScaleCrop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— University Quantum Field Theory I · Final Examination</dc:title>
  <dc:subject>University Quantum Field Theory I — Final examination</dc:subject>
  <dc:creator>GioPhysics</dc:creator>
  <cp:keywords>practice paper, University, GioPhysics University Physics · Physics I–V, Quantum Mechanics I–II, Advanced QM and QFT I</cp:keywords>
  <dc:description>Written by GioPhysics from its own University Physics course maps. These are practice examinations in a university style: they are not the examinations of any university, contain no past-paper questions, and carry no academic credit. For a course you are taking, your instructor's syllabus and past papers remain the authority.</dc:description>
  <cp:lastModifiedBy>GioPhysics</cp:lastModifiedBy>
  <dcterms:created xsi:type="dcterms:W3CDTF">2026-01-01T00:00:00Z</dcterms:created>
  <dcterms:modified xsi:type="dcterms:W3CDTF">2026-01-01T00:00:00Z</dcterms:modified>
</cp:coreProperties>
</file>