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44.xml" ContentType="application/vnd.openxmlformats-officedocument.presentationml.slide+xml"/>
  <Override PartName="/ppt/notesSlides/interactive-notesSlide1.xml" ContentType="application/vnd.openxmlformats-officedocument.presentationml.notesSlide+xml"/>
  <Override PartName="/ppt/slides/slide45.xml" ContentType="application/vnd.openxmlformats-officedocument.presentationml.slide+xml"/>
  <Override PartName="/ppt/notesSlides/interactive-notesSlide2.xml" ContentType="application/vnd.openxmlformats-officedocument.presentationml.notesSlide+xml"/>
  <Override PartName="/ppt/slides/slide46.xml" ContentType="application/vnd.openxmlformats-officedocument.presentationml.slide+xml"/>
  <Override PartName="/ppt/notesSlides/interactive-notesSlide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xmlns:r="http://schemas.openxmlformats.org/officeDocument/2006/relationships" id="299" r:id="rIdGioMenu1"/>
    <p:sldId xmlns:r="http://schemas.openxmlformats.org/officeDocument/2006/relationships" id="300" r:id="rIdGioMenu2"/>
    <p:sldId xmlns:r="http://schemas.openxmlformats.org/officeDocument/2006/relationships" id="301" r:id="rIdGioMenu3"/>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theme" Target="theme/theme1.xml"/><Relationship Id="rIdGioMenu1" Type="http://schemas.openxmlformats.org/officeDocument/2006/relationships/slide" Target="/ppt/slides/slide44.xml"/><Relationship Id="rIdGioMenu2" Type="http://schemas.openxmlformats.org/officeDocument/2006/relationships/slide" Target="/ppt/slides/slide45.xml"/><Relationship Id="rIdGioMenu3" Type="http://schemas.openxmlformats.org/officeDocument/2006/relationships/slide" Target="/ppt/slides/slide46.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a1174cf6b8964d8c" Type="http://schemas.openxmlformats.org/officeDocument/2006/relationships/slide" Target="/ppt/slides/slide44.xml"/><Relationship Id="R46b0c404a552477d"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7aa7d93c4fb14e23" Type="http://schemas.openxmlformats.org/officeDocument/2006/relationships/slide" Target="/ppt/slides/slide45.xml"/><Relationship Id="R295fb09d9e8a402e"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639258fd28c14977" Type="http://schemas.openxmlformats.org/officeDocument/2006/relationships/slide" Target="/ppt/slides/slide46.xml"/><Relationship Id="Rda8aa377eb7640c8"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Field Theory 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Field Theory 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Field Theory 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(g/3!)φ³</a:t>
            </a:r>
          </a:p>
          <a:p>
            <a:pPr marL="0" indent="0">
              <a:buNone/>
            </a:pPr>
            <a:r>
              <a:rPr lang="en-GB" sz="1200" dirty="0"/>
              <a:t>[Distractors] A is the renormalisable self-coupling of four dimensions: [λ] = d − 4(d − 2)/2 = 4 − d vanishes there, but in six dimensions λ has mass dimension −2, the superficial degree of divergence grows with every vertex added, and φ⁴ is non-renormalisable. B has [g] = d − 6(d − 2)/2 = 6 − 2d, which vanishes in three dimensions, where φ⁶ is the renormalisable self-coupling; in six it is −6. D is the Yukawa coupling, with [g] = d − (d − 2)/2 − (d − 1) = (4 − d)/2: dimensionless in four dimensions, which is why Yukawa theory is renormalisable there, but of dimension −1 in six. C is correct: [g] = d − 3(d − 2)/2 = (6 − d)/2, which is +1 in four dimensions, where φ³ is super-renormalisable, and 0 in six, where it is the renormalisable cubic theory.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It damps every eigenstate of the full Hamiltonian above the ground state by e^(−(E_n − E₀)εT) relative to |Ω⟩, so the long evolution projects |0⟩ onto |Ω⟩, provided ⟨Ω|0⟩ ≠ 0 and there is a gap above E₀.</a:t>
            </a:r>
          </a:p>
          <a:p>
            <a:pPr marL="0" indent="0">
              <a:buNone/>
            </a:pPr>
            <a:r>
              <a:rPr lang="en-GB" sz="1200" dirty="0"/>
              <a:t>[Distractors] B confuses the tilt with adiabatic switching, and even adiabatic switching does not give unit overlap: the evolved state is |Ω⟩ multiplied by a phase and by ⟨Ω|0⟩, and in infinite volume that overlap goes to zero, which is what Haag's theorem says about this derivation. The denominator, the sum of vacuum bubbles, removes exactly the phase and the overlap; it is present in a finite theory too and has nothing to do with ultraviolet divergences. C attaches the damping to the wrong operator: the factor e^(−iHT(1 − iε)) acts on the energy eigenstates of the full Hamiltonian, not on modes of H_I, and normal ordering H_I removes contractions within one vertex but cannot turn the free vacuum into the interacting one. D reverses the job of the iε: time-ordered contractions of interaction-picture fields are Feynman propagators, whose iε is inherited from this same tilt, and the retarded propagator belongs to the classical response to a source. A is correct: writing |0⟩ = Σ_n|n⟩⟨n|0⟩, the evolution weights each term by e^(−iE_nT(1 − iε)), so every state above E₀ dies away relative to |Ω⟩; the non-zero overlap and the gap are the two assumptions, and the phase and overlap left over cancel between numerator and denominator.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48 and 16</a:t>
            </a:r>
          </a:p>
          <a:p>
            <a:pPr marL="0" indent="0">
              <a:buNone/>
            </a:pPr>
            <a:r>
              <a:rPr lang="en-GB" sz="1200" dirty="0"/>
              <a:t>[Distractors] A counts, for (i), only the permutations of the four lines, 4! = 24, and for (ii) only the swap of the two connecting lines and the reversal of each self-loop, 2 × 2 × 2 = 8; both forget that the two vertices can also be exchanged: when a diagram is unchanged by that swap, the 1/2! of the second-order Dyson term is not cancelled by relabelling the vertices. B and C each make that omission in one diagram but not the other. D is correct. By contractions, the second-order term carries 1/(2! × 4! × 4!) = 1/1152; diagram (i) arises in 4! = 24 ways, giving 24/1152 = 1/48, and diagram (ii) in 6 × 6 × 2 = 72 ways, choosing two of the four fields at each vertex for its self-loop and then pairing the remaining two with two, giving 72/1152 = 1/16. Counting automorphisms agrees: 4! × 2 = 48 for (i) and 2 × 2 × 2 × 2 = 16 for (ii).</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The continuum begins at μ² = 9m², ρ(μ²) ≥ 0, and the canonical commutator fixes the total weight ∫ρ dμ²/2π = 1, so 0 ≤ Z ≤ 1.</a:t>
            </a:r>
          </a:p>
          <a:p>
            <a:pPr marL="0" indent="0">
              <a:buNone/>
            </a:pPr>
            <a:r>
              <a:rPr lang="en-GB" sz="1200" dirty="0"/>
              <a:t>[Distractors] A ignores the symmetry: under φ → −φ a two-particle state is even and φ is odd, so ⟨Ω|φ(0)|two particles⟩ = 0, and the lightest multiparticle state φ can create has three particles. C contradicts the derivation itself: ρ(μ²) = Σ_λ 2πδ(μ² − m_λ²)|⟨Ω|φ(0)|λ₀⟩|² is a sum of squared moduli, non-negative whatever the sign of the interaction, so Z cannot exceed 1. D makes two errors. The threshold is the square of the summed masses, (3m)² = 9m², not the sum of the squares; and the canonical commutator fixes the sum Z + ∫ρ_cont dμ²/2π = 1, not Z alone, so Z = 1 only when the continuum is empty, for a free field. B is correct: the threshold is (3m)², positivity holds term by term, and the sum rule with a non-negative continuum gives 0 ≤ Z ≤ 1.</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−g²[1/(t − m_φ²) + 1/(u − m_φ²)]</a:t>
            </a:r>
          </a:p>
          <a:p>
            <a:pPr marL="0" indent="0">
              <a:buNone/>
            </a:pPr>
            <a:r>
              <a:rPr lang="en-GB" sz="1200" dirty="0"/>
              <a:t>[Distractors] A copies the ψψ̄ amplitude without crossing it. Crossing the incoming antiparticle into an outgoing particle and the outgoing antiparticle into an incoming one exchanges the roles of s and u, so the annihilation term becomes a u-channel exchange. C keeps an s-channel pole as well, but two ψ particles carry ψ number 2, which the vertex ψ†ψφ conserves, so they cannot annihilate into a single φ. B treats the identical particles as fermions; ψ is a scalar, so the diagrams with the final particles exchanged add, and the amplitude must be symmetric, not antisymmetric, under t ↔ u. D is correct: φ is exchanged in the t and u channels with the same sign, the amplitude is symmetric under t ↔ u as Bose symmetry requires, and s + t + u = 4m_ψ² in both processes.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87 nb</a:t>
            </a:r>
          </a:p>
          <a:p>
            <a:pPr marL="0" indent="0">
              <a:buNone/>
            </a:pPr>
            <a:r>
              <a:rPr lang="en-GB" sz="1200" dirty="0"/>
              <a:t>[Distractors] B integrates dσ/dΩ over the full sphere without the factor 1/2 for two identical particles in the final state, so every final configuration is counted twice, once at θ and once at π − θ. C is dσ/dΩ itself, 13.9 nb per steradian, never integrated over angles. D takes the vertex to be −iλ/4!, reading it straight off the Lagrangian; the 4! ways of attaching four external lines to the four identical fields at the vertex cancel the 1/4!, which is why the coupling is written with it, and leaving it in divides σ by 576. A is correct: σ = ½ × 4π × λ²/(64π²s) = λ²/(32πs) = 0.36/(32π × 16 GeV²) = 2.24 × 10⁻⁴ GeV⁻², and multiplying by (ℏc)² = 0.3894 GeV² mb gives 8.72 × 10⁻⁵ mb = 87 nb.</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The two diagrams have a relative minus sign, because their final states differ by an exchange of anticommuting operators; the t-channel term alone is the Born amplitude of an attractive Yukawa potential.</a:t>
            </a:r>
          </a:p>
          <a:p>
            <a:pPr marL="0" indent="0">
              <a:buNone/>
            </a:pPr>
            <a:r>
              <a:rPr lang="en-GB" sz="1200" dirty="0"/>
              <a:t>[Distractors] A takes the sign from the wrong line: the relative sign is fixed by the external fermions, not by the exchanged boson, since the two Wick contractions pair the final-state operators with the vertex fields in orders that differ by one transposition of anticommuting operators. B mistakes an exchange sign for the sign of a force. The force is read from the t-channel term alone, which in the non-relativistic limit is the Born amplitude of V(r) = −(g²/4πr)e^(−m_φr); the u-channel term is the exchange term that antisymmetrises the two-fermion state, and scalar exchange attracts every pair, fermion–fermion and fermion–antifermion alike. D confuses the amplitude with the phase-space integral: the u-channel contraction is a distinct term of the amplitude and must be included, while the 1/2 for identical particles belongs to the integral over final states in the total cross-section. C is correct: M is antisymmetric under exchange of the two final fermions, and each term on its own describes an attractive Yukawa force.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Physical states may contain (a⁰† − a³†) acting on a transverse state; such a state has zero norm and adds nothing to the energy or to any gauge-invariant expectation value.</a:t>
            </a:r>
          </a:p>
          <a:p>
            <a:pPr marL="0" indent="0">
              <a:buNone/>
            </a:pPr>
            <a:r>
              <a:rPr lang="en-GB" sz="1200" dirty="0"/>
              <a:t>[Distractors] A overstates the condition: it does not remove timelike and longitudinal photons but admits them in the combination created by a⁰† − a³†, which commutes with a⁰ − a³ because [a⁰, a⁰†] = −1 and [a³, a³†] = +1 cancel. C has the sign of the longitudinal norm wrong: −g^(33) = +1, so a³†|0⟩ has positive norm, and the zero norm of the admitted combination comes from a positive norm cancelling the timelike photon's negative one. D asks the creation part, proportional to a⁰† − a³†, to annihilate the state as well; no non-zero state of the Fock space, the vacuum included, satisfies that, which is why Gupta and Bleuler kept only the positive-frequency half, enough to make ⟨ψ|∂_μA^μ|ψ⟩ = 0. B is correct: (a⁰† − a³†)|T⟩ with |T⟩ transverse satisfies the condition, has norm ⟨T|(a⁰ − a³)(a⁰† − a³†)|T⟩ = 0, is orthogonal to every physical state, and drops out of ⟨H⟩ because a³†a³ − a⁰†a⁰ has zero expectation value whenever (a⁰ − a³)|ψ⟩ = 0.</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usual slip is to close the contour in the wrong half-plane for a given time order, which yields D(y − x) for x⁰ &gt; y⁰, an anti-time-ordered product. The sign of x⁰ − y⁰ decides where the exponential decays, and nothing else decides the half-plane.</a:t>
            </a:r>
          </a:p>
          <a:p>
            <a:pPr marL="0" indent="0">
              <a:buNone/>
            </a:pPr>
            <a:r>
              <a:rPr lang="en-GB" sz="1200" dirty="0"/>
              <a:t>[Examiner note (d)] Answers that call D_F 'exponentially small' outside the light cone miss the point: a small non-zero commutator would still be a violation. Causality lives in the commutator, and the retarded propagator built from it is the one that describes the response to a source.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usual slip is to close the contour in the wrong half-plane for a given time order, which yields D(y − x) for x⁰ &gt; y⁰, an anti-time-ordered product. The sign of x⁰ − y⁰ decides where the exponential decays, and nothing else decides the half-plane.</a:t>
            </a:r>
          </a:p>
          <a:p>
            <a:pPr marL="0" indent="0">
              <a:buNone/>
            </a:pPr>
            <a:r>
              <a:rPr lang="en-GB" sz="1200" dirty="0"/>
              <a:t>[Examiner note (d)] Answers that call D_F 'exponentially small' outside the light cone miss the point: a small non-zero commutator would still be a violation. Causality lives in the commutator, and the retarded propagator built from it is the one that describes the response to a source.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Reading the vertex straight off the coefficient gives −ig/2 and loses the factor 2 from the identical χ fields, in the derivative term as well. Candidates who attach a momentum to only one χ line miss that the derivative vertex depends on both, and on the product of the two.</a:t>
            </a:r>
          </a:p>
          <a:p>
            <a:pPr marL="0" indent="0">
              <a:buNone/>
            </a:pPr>
            <a:r>
              <a:rPr lang="en-GB" sz="1200" dirty="0"/>
              <a:t>[Examiner note (b)] Candidates who carry over from φ⁴ the habit of a 1/2 for every bubble put it on the χ self-energy too. A loop of two lines of different fields has no symmetry, and the direct count shows the 1/2! and both 1/2s cancelled completely.</a:t>
            </a:r>
          </a:p>
          <a:p>
            <a:pPr marL="0" indent="0">
              <a:buNone/>
            </a:pPr>
            <a:r>
              <a:rPr lang="en-GB" sz="1200" dirty="0"/>
              <a:t>[Examiner note (c)] The commonest error is to drop the s-channel by analogy with ψψ → ψψ in the scalar Yukawa model, where ψ number forbids it. Here χ carries only the charge of the symmetry χ → −χ, which two χ particles do not carry, so they can annihilate into one φ.</a:t>
            </a:r>
          </a:p>
          <a:p>
            <a:pPr marL="0" indent="0">
              <a:buNone/>
            </a:pPr>
            <a:r>
              <a:rPr lang="en-GB" sz="1200" dirty="0"/>
              <a:t>[Examiner note (d)] Answers that keep φ as an external state of LSZ with a real mass have missed the assumption the reduction formula states: stable particles. A pole inside the physical region is the signature of a particle that can be produced on shell, and therefore decays.</a:t>
            </a:r>
          </a:p>
          <a:p>
            <a:pPr marL="0" indent="0">
              <a:buNone/>
            </a:pPr>
            <a:r>
              <a:rPr lang="en-GB" sz="1200" dirty="0"/>
              <a:t>[Examiner note (e)] Two slips are set for here. Omitting the 1/2 for identical final particles doubles Γ to 0.772 MeV. Giving the derivative vertex the wrong sign makes the two couplings reinforce, Γ = 6.86 MeV, eighteen times too large: the sign fixed in (a) decides whether they cancel or add.</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Reading the vertex straight off the coefficient gives −ig/2 and loses the factor 2 from the identical χ fields, in the derivative term as well. Candidates who attach a momentum to only one χ line miss that the derivative vertex depends on both, and on the product of the two.</a:t>
            </a:r>
          </a:p>
          <a:p>
            <a:pPr marL="0" indent="0">
              <a:buNone/>
            </a:pPr>
            <a:r>
              <a:rPr lang="en-GB" sz="1200" dirty="0"/>
              <a:t>[Examiner note (b)] Candidates who carry over from φ⁴ the habit of a 1/2 for every bubble put it on the χ self-energy too. A loop of two lines of different fields has no symmetry, and the direct count shows the 1/2! and both 1/2s cancelled completely.</a:t>
            </a:r>
          </a:p>
          <a:p>
            <a:pPr marL="0" indent="0">
              <a:buNone/>
            </a:pPr>
            <a:r>
              <a:rPr lang="en-GB" sz="1200" dirty="0"/>
              <a:t>[Examiner note (c)] The commonest error is to drop the s-channel by analogy with ψψ → ψψ in the scalar Yukawa model, where ψ number forbids it. Here χ carries only the charge of the symmetry χ → −χ, which two χ particles do not carry, so they can annihilate into one φ.</a:t>
            </a:r>
          </a:p>
          <a:p>
            <a:pPr marL="0" indent="0">
              <a:buNone/>
            </a:pPr>
            <a:r>
              <a:rPr lang="en-GB" sz="1200" dirty="0"/>
              <a:t>[Examiner note (d)] Answers that keep φ as an external state of LSZ with a real mass have missed the assumption the reduction formula states: stable particles. A pole inside the physical region is the signature of a particle that can be produced on shell, and therefore decays.</a:t>
            </a:r>
          </a:p>
          <a:p>
            <a:pPr marL="0" indent="0">
              <a:buNone/>
            </a:pPr>
            <a:r>
              <a:rPr lang="en-GB" sz="1200" dirty="0"/>
              <a:t>[Examiner note (e)] Two slips are set for here. Omitting the 1/2 for identical final particles doubles Γ to 0.772 MeV. Giving the derivative vertex the wrong sign makes the two couplings reinforce, Γ = 6.86 MeV, eighteen times too large: the sign fixed in (a) decides whether they cancel or add.</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Reading the vertex straight off the coefficient gives −ig/2 and loses the factor 2 from the identical χ fields, in the derivative term as well. Candidates who attach a momentum to only one χ line miss that the derivative vertex depends on both, and on the product of the two.</a:t>
            </a:r>
          </a:p>
          <a:p>
            <a:pPr marL="0" indent="0">
              <a:buNone/>
            </a:pPr>
            <a:r>
              <a:rPr lang="en-GB" sz="1200" dirty="0"/>
              <a:t>[Examiner note (b)] Candidates who carry over from φ⁴ the habit of a 1/2 for every bubble put it on the χ self-energy too. A loop of two lines of different fields has no symmetry, and the direct count shows the 1/2! and both 1/2s cancelled completely.</a:t>
            </a:r>
          </a:p>
          <a:p>
            <a:pPr marL="0" indent="0">
              <a:buNone/>
            </a:pPr>
            <a:r>
              <a:rPr lang="en-GB" sz="1200" dirty="0"/>
              <a:t>[Examiner note (c)] The commonest error is to drop the s-channel by analogy with ψψ → ψψ in the scalar Yukawa model, where ψ number forbids it. Here χ carries only the charge of the symmetry χ → −χ, which two χ particles do not carry, so they can annihilate into one φ.</a:t>
            </a:r>
          </a:p>
          <a:p>
            <a:pPr marL="0" indent="0">
              <a:buNone/>
            </a:pPr>
            <a:r>
              <a:rPr lang="en-GB" sz="1200" dirty="0"/>
              <a:t>[Examiner note (d)] Answers that keep φ as an external state of LSZ with a real mass have missed the assumption the reduction formula states: stable particles. A pole inside the physical region is the signature of a particle that can be produced on shell, and therefore decays.</a:t>
            </a:r>
          </a:p>
          <a:p>
            <a:pPr marL="0" indent="0">
              <a:buNone/>
            </a:pPr>
            <a:r>
              <a:rPr lang="en-GB" sz="1200" dirty="0"/>
              <a:t>[Examiner note (e)] Two slips are set for here. Omitting the 1/2 for identical final particles doubles Γ to 0.772 MeV. Giving the derivative vertex the wrong sign makes the two couplings reinforce, Γ = 6.86 MeV, eighteen times too large: the sign fixed in (a) decides whether they cancel or add.</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use Σvv̄ = k̸ + m lose the sign of the mass term and obtain 2g²m_φ², which is the pseudoscalar result, for the scalar; the β² is the whole physics of the part.</a:t>
            </a:r>
          </a:p>
          <a:p>
            <a:pPr marL="0" indent="0">
              <a:buNone/>
            </a:pPr>
            <a:r>
              <a:rPr lang="en-GB" sz="1200" dirty="0"/>
              <a:t>[Examiner note (b)] The error to catch is forgetting that γ⁰(γ⁵)†γ⁰ = −γ⁵ when forming the conjugate amplitude. It flips the overall sign and gives −2g²m_φ², which a candidate should recognise at once as impossible for a sum of squared moduli.</a:t>
            </a:r>
          </a:p>
          <a:p>
            <a:pPr marL="0" indent="0">
              <a:buNone/>
            </a:pPr>
            <a:r>
              <a:rPr lang="en-GB" sz="1200" dirty="0"/>
              <a:t>[Examiner note (c)] Candidates who include a factor 1/2 for identical particles halve both rates; ψ and ψ̄ are distinct particles, so no such factor applies.</a:t>
            </a:r>
          </a:p>
          <a:p>
            <a:pPr marL="0" indent="0">
              <a:buNone/>
            </a:pPr>
            <a:r>
              <a:rPr lang="en-GB" sz="1200" dirty="0"/>
              <a:t>[Examiner note (d)] A frequent answer attributes β³ to 'suppression by the fermion mass' without saying why only the scalar is suppressed. The difference is angular momentum: parity forbids the scalar from producing the pair in an S-wave.</a:t>
            </a:r>
          </a:p>
          <a:p>
            <a:pPr marL="0" indent="0">
              <a:buNone/>
            </a:pPr>
            <a:r>
              <a:rPr lang="en-GB" sz="1200" dirty="0"/>
              <a:t>[Examiner note (e)] Candidates often treat the −1 as a convention that could be absorbed into g². It cannot: g² is positive in both places, and unitarity fixes the sign of the imaginary part. Commuting fields would give a negative width, a propagator growing in time: the perturbative face of the spin–statistics theorem.</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use Σvv̄ = k̸ + m lose the sign of the mass term and obtain 2g²m_φ², which is the pseudoscalar result, for the scalar; the β² is the whole physics of the part.</a:t>
            </a:r>
          </a:p>
          <a:p>
            <a:pPr marL="0" indent="0">
              <a:buNone/>
            </a:pPr>
            <a:r>
              <a:rPr lang="en-GB" sz="1200" dirty="0"/>
              <a:t>[Examiner note (b)] The error to catch is forgetting that γ⁰(γ⁵)†γ⁰ = −γ⁵ when forming the conjugate amplitude. It flips the overall sign and gives −2g²m_φ², which a candidate should recognise at once as impossible for a sum of squared moduli.</a:t>
            </a:r>
          </a:p>
          <a:p>
            <a:pPr marL="0" indent="0">
              <a:buNone/>
            </a:pPr>
            <a:r>
              <a:rPr lang="en-GB" sz="1200" dirty="0"/>
              <a:t>[Examiner note (c)] Candidates who include a factor 1/2 for identical particles halve both rates; ψ and ψ̄ are distinct particles, so no such factor applies.</a:t>
            </a:r>
          </a:p>
          <a:p>
            <a:pPr marL="0" indent="0">
              <a:buNone/>
            </a:pPr>
            <a:r>
              <a:rPr lang="en-GB" sz="1200" dirty="0"/>
              <a:t>[Examiner note (d)] A frequent answer attributes β³ to 'suppression by the fermion mass' without saying why only the scalar is suppressed. The difference is angular momentum: parity forbids the scalar from producing the pair in an S-wave.</a:t>
            </a:r>
          </a:p>
          <a:p>
            <a:pPr marL="0" indent="0">
              <a:buNone/>
            </a:pPr>
            <a:r>
              <a:rPr lang="en-GB" sz="1200" dirty="0"/>
              <a:t>[Examiner note (e)] Candidates often treat the −1 as a convention that could be absorbed into g². It cannot: g² is positive in both places, and unitarity fixes the sign of the imaginary part. Commuting fields would give a negative width, a propagator growing in time: the perturbative face of the spin–statistics theorem.</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factor i from the Wick rotation is the one most often lost, and with it the relative phase between the loop and the tree amplitude −iλ, so the result can no longer be combined with the counterterm. Candidates who expand Γ(ε) but not Δ^(−ε) are left with the logarithm of a dimensionful quantity, which the μ^(2ε) is there to prevent.</a:t>
            </a:r>
          </a:p>
          <a:p>
            <a:pPr marL="0" indent="0">
              <a:buNone/>
            </a:pPr>
            <a:r>
              <a:rPr lang="en-GB" sz="1200" dirty="0"/>
              <a:t>[Examiner note (b)] Candidates who fix δ_λ by minimal subtraction and then present the amplitude as a prediction have left ln μ² in it. It becomes a prediction only when λ is tied to a measurement at a stated point, or when the μ-dependence of λ is itself accounted for, which is what (c) does.</a:t>
            </a:r>
          </a:p>
          <a:p>
            <a:pPr marL="0" indent="0">
              <a:buNone/>
            </a:pPr>
            <a:r>
              <a:rPr lang="en-GB" sz="1200" dirty="0"/>
              <a:t>[Examiner note (c)] The −2ελ term is not optional. Candidates who drop it before solving lose the cross term that turns −6λ²/(32π²) into +6λ²/(32π²), and obtain a beta function of the wrong sign: an asymptotically free φ⁴ theory.</a:t>
            </a:r>
          </a:p>
          <a:p>
            <a:pPr marL="0" indent="0">
              <a:buNone/>
            </a:pPr>
            <a:r>
              <a:rPr lang="en-GB" sz="1200" dirty="0"/>
              <a:t>[Examiner note (d)] Candidates who integrate dλ/d ln μ = 3λ²/(16π²) as if one of the two factors of λ on the right were fixed at λ₀ obtain a power law, λ ∝ μ^(3λ₀/(16π²)), which grows for ever and misses the pole. Using log₁₀ for the logarithm moves both scales by many orders of magnitude.</a:t>
            </a:r>
          </a:p>
          <a:p>
            <a:pPr marL="0" indent="0">
              <a:buNone/>
            </a:pPr>
            <a:r>
              <a:rPr lang="en-GB" sz="1200" dirty="0"/>
              <a:t>[Examiner note (e)] The judgement tested is that the Landau pole marks where the approximation fails rather than a computed property of the theory. A candidate who quotes μ_L as a physical scale, or trusts the one-loop formula up to λ → ∞, has not asked where the expansion parameter stops being small.</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factor i from the Wick rotation is the one most often lost, and with it the relative phase between the loop and the tree amplitude −iλ, so the result can no longer be combined with the counterterm. Candidates who expand Γ(ε) but not Δ^(−ε) are left with the logarithm of a dimensionful quantity, which the μ^(2ε) is there to prevent.</a:t>
            </a:r>
          </a:p>
          <a:p>
            <a:pPr marL="0" indent="0">
              <a:buNone/>
            </a:pPr>
            <a:r>
              <a:rPr lang="en-GB" sz="1200" dirty="0"/>
              <a:t>[Examiner note (b)] Candidates who fix δ_λ by minimal subtraction and then present the amplitude as a prediction have left ln μ² in it. It becomes a prediction only when λ is tied to a measurement at a stated point, or when the μ-dependence of λ is itself accounted for, which is what (c) does.</a:t>
            </a:r>
          </a:p>
          <a:p>
            <a:pPr marL="0" indent="0">
              <a:buNone/>
            </a:pPr>
            <a:r>
              <a:rPr lang="en-GB" sz="1200" dirty="0"/>
              <a:t>[Examiner note (c)] The −2ελ term is not optional. Candidates who drop it before solving lose the cross term that turns −6λ²/(32π²) into +6λ²/(32π²), and obtain a beta function of the wrong sign: an asymptotically free φ⁴ theory.</a:t>
            </a:r>
          </a:p>
          <a:p>
            <a:pPr marL="0" indent="0">
              <a:buNone/>
            </a:pPr>
            <a:r>
              <a:rPr lang="en-GB" sz="1200" dirty="0"/>
              <a:t>[Examiner note (d)] Candidates who integrate dλ/d ln μ = 3λ²/(16π²) as if one of the two factors of λ on the right were fixed at λ₀ obtain a power law, λ ∝ μ^(3λ₀/(16π²)), which grows for ever and misses the pole. Using log₁₀ for the logarithm moves both scales by many orders of magnitude.</a:t>
            </a:r>
          </a:p>
          <a:p>
            <a:pPr marL="0" indent="0">
              <a:buNone/>
            </a:pPr>
            <a:r>
              <a:rPr lang="en-GB" sz="1200" dirty="0"/>
              <a:t>[Examiner note (e)] The judgement tested is that the Landau pole marks where the approximation fails rather than a computed property of the theory. A candidate who quotes μ_L as a physical scale, or trusts the one-loop formula up to λ → ∞, has not asked where the expansion parameter stops being small.</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do not set s = m_X² at the peak keep a stray m_X²/s, harmless here but a sign that the 1/s of the flux has not been followed. The point to see is that the bound arises because the same coupling sets both the width and the amplitude.</a:t>
            </a:r>
          </a:p>
          <a:p>
            <a:pPr marL="0" indent="0">
              <a:buNone/>
            </a:pPr>
            <a:r>
              <a:rPr lang="en-GB" sz="1200" dirty="0"/>
              <a:t>[Examiner note (b)] Reading the half-maximum points by straight-line interpolation between readings 8 MeV apart biases Γ upwards, to about 21.7 MeV here, because the line shape is convex there, beyond its inflection points at |√s − m_X| = Γ/(2√3) ≈ 6 MeV, so each chord lies above the curve; the linearisation uses every reading. Candidates who plot 1/σ against √s − m_X instead of its square obtain two branches that no single line fits.</a:t>
            </a:r>
          </a:p>
          <a:p>
            <a:pPr marL="0" indent="0">
              <a:buNone/>
            </a:pPr>
            <a:r>
              <a:rPr lang="en-GB" sz="1200" dirty="0"/>
              <a:t>[Examiner note (c)] Converting with ℏc instead of (ℏc)², or comparing the peak in millibarns with 4π/p² left in GeV⁻², gives B = 0.56 or B = 0.25; the second is close enough to the spin-1 value in (e) to mislead the whole analysis.</a:t>
            </a:r>
          </a:p>
          <a:p>
            <a:pPr marL="0" indent="0">
              <a:buNone/>
            </a:pPr>
            <a:r>
              <a:rPr lang="en-GB" sz="1200" dirty="0"/>
              <a:t>[Examiner note (d)] The total cross-section at the peak is linear in B and the elastic one quadratic, so the inelastic share is (4π/p²)B(1 − B). Candidates who take σ_tot to be the measured elastic peak have assumed B = 1, which (c) has just excluded.</a:t>
            </a:r>
          </a:p>
          <a:p>
            <a:pPr marL="0" indent="0">
              <a:buNone/>
            </a:pPr>
            <a:r>
              <a:rPr lang="en-GB" sz="1200" dirty="0"/>
              <a:t>[Examiner note (e)] Candidates who reject J = 1 because its peak 'would exceed the unitarity limit' have the inequality backwards: a higher spin raises the limit, so the same peak needs a smaller B. The test needs the independent branching fraction, because the peak alone fixes only (2J + 1)B².</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do not set s = m_X² at the peak keep a stray m_X²/s, harmless here but a sign that the 1/s of the flux has not been followed. The point to see is that the bound arises because the same coupling sets both the width and the amplitude.</a:t>
            </a:r>
          </a:p>
          <a:p>
            <a:pPr marL="0" indent="0">
              <a:buNone/>
            </a:pPr>
            <a:r>
              <a:rPr lang="en-GB" sz="1200" dirty="0"/>
              <a:t>[Examiner note (b)] Reading the half-maximum points by straight-line interpolation between readings 8 MeV apart biases Γ upwards, to about 21.7 MeV here, because the line shape is convex there, beyond its inflection points at |√s − m_X| = Γ/(2√3) ≈ 6 MeV, so each chord lies above the curve; the linearisation uses every reading. Candidates who plot 1/σ against √s − m_X instead of its square obtain two branches that no single line fits.</a:t>
            </a:r>
          </a:p>
          <a:p>
            <a:pPr marL="0" indent="0">
              <a:buNone/>
            </a:pPr>
            <a:r>
              <a:rPr lang="en-GB" sz="1200" dirty="0"/>
              <a:t>[Examiner note (c)] Converting with ℏc instead of (ℏc)², or comparing the peak in millibarns with 4π/p² left in GeV⁻², gives B = 0.56 or B = 0.25; the second is close enough to the spin-1 value in (e) to mislead the whole analysis.</a:t>
            </a:r>
          </a:p>
          <a:p>
            <a:pPr marL="0" indent="0">
              <a:buNone/>
            </a:pPr>
            <a:r>
              <a:rPr lang="en-GB" sz="1200" dirty="0"/>
              <a:t>[Examiner note (d)] The total cross-section at the peak is linear in B and the elastic one quadratic, so the inelastic share is (4π/p²)B(1 − B). Candidates who take σ_tot to be the measured elastic peak have assumed B = 1, which (c) has just excluded.</a:t>
            </a:r>
          </a:p>
          <a:p>
            <a:pPr marL="0" indent="0">
              <a:buNone/>
            </a:pPr>
            <a:r>
              <a:rPr lang="en-GB" sz="1200" dirty="0"/>
              <a:t>[Examiner note (e)] Candidates who reject J = 1 because its peak 'would exceed the unitarity limit' have the inequality backwards: a higher spin raises the limit, so the same peak needs a smaller B. The test needs the independent branching fraction, because the peak alone fixes only (2J + 1)B².</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argue only that a gauge field has redundant components have not located the failure. It is the vanishing of one canonical momentum, which no choice of commutator can repair without changing the Lagrangian.</a:t>
            </a:r>
          </a:p>
          <a:p>
            <a:pPr marL="0" indent="0">
              <a:buNone/>
            </a:pPr>
            <a:r>
              <a:rPr lang="en-GB" sz="1200" dirty="0"/>
              <a:t>[Examiner note (b)] Without the gauge-fixing term the kernel −k²g^(μν) + k^μk^ν annihilates k_ν and has no inverse. Candidates who try to invert it, or quote the Feynman-gauge propagator without deriving the general-ξ form, miss the step on which (c) depends.</a:t>
            </a:r>
          </a:p>
          <a:p>
            <a:pPr marL="0" indent="0">
              <a:buNone/>
            </a:pPr>
            <a:r>
              <a:rPr lang="en-GB" sz="1200" dirty="0"/>
              <a:t>[Examiner note (c)] Candidates often show the ξ-independence and stop, or eliminate j⁰ rather than j³ and obtain a term that is not instantaneous. The split works because current conservation trades the timelike and longitudinal photons, which have no pole of their own once combined, for an interaction local in time.</a:t>
            </a:r>
          </a:p>
          <a:p>
            <a:pPr marL="0" indent="0">
              <a:buNone/>
            </a:pPr>
            <a:r>
              <a:rPr lang="en-GB" sz="1200" dirty="0"/>
              <a:t>[Examiner note (d)] Answers that say the photon has two polarisations because it is massless have restated the fact. The little group explains it, and shows that k_μM^μ = 0 is a requirement on every amplitude, not a choice of gauge.</a:t>
            </a:r>
          </a:p>
          <a:p>
            <a:pPr marL="0" indent="0">
              <a:buNone/>
            </a:pPr>
            <a:r>
              <a:rPr lang="en-GB" sz="1200" dirty="0"/>
              <a:t>[Examiner note (e)] The seagull is the term candidates omit, having learned Compton scattering on a Dirac electron, where there is none; the Ward identity then fails by exactly 2ie²k₁^ν. The identity also needs the external lines on shell, k₁² = 0 and p² = p′² = m², which every step above uses.</a:t>
            </a:r>
          </a:p>
          <a:p>
            <a:pPr marL="0" indent="0">
              <a:buNone/>
            </a:pPr>
            <a:r>
              <a:rPr lang="en-GB" sz="1200" dirty="0"/>
              <a:t>[Examiner note (f)] In this frame and gauge both exchange diagrams vanish identically, so the classical Thomson result is carried entirely by the seagull. Summing over the initial polarisations instead of averaging gives twice the answer, 17.8 μb.</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argue only that a gauge field has redundant components have not located the failure. It is the vanishing of one canonical momentum, which no choice of commutator can repair without changing the Lagrangian.</a:t>
            </a:r>
          </a:p>
          <a:p>
            <a:pPr marL="0" indent="0">
              <a:buNone/>
            </a:pPr>
            <a:r>
              <a:rPr lang="en-GB" sz="1200" dirty="0"/>
              <a:t>[Examiner note (b)] Without the gauge-fixing term the kernel −k²g^(μν) + k^μk^ν annihilates k_ν and has no inverse. Candidates who try to invert it, or quote the Feynman-gauge propagator without deriving the general-ξ form, miss the step on which (c) depends.</a:t>
            </a:r>
          </a:p>
          <a:p>
            <a:pPr marL="0" indent="0">
              <a:buNone/>
            </a:pPr>
            <a:r>
              <a:rPr lang="en-GB" sz="1200" dirty="0"/>
              <a:t>[Examiner note (c)] Candidates often show the ξ-independence and stop, or eliminate j⁰ rather than j³ and obtain a term that is not instantaneous. The split works because current conservation trades the timelike and longitudinal photons, which have no pole of their own once combined, for an interaction local in time.</a:t>
            </a:r>
          </a:p>
          <a:p>
            <a:pPr marL="0" indent="0">
              <a:buNone/>
            </a:pPr>
            <a:r>
              <a:rPr lang="en-GB" sz="1200" dirty="0"/>
              <a:t>[Examiner note (d)] Answers that say the photon has two polarisations because it is massless have restated the fact. The little group explains it, and shows that k_μM^μ = 0 is a requirement on every amplitude, not a choice of gauge.</a:t>
            </a:r>
          </a:p>
          <a:p>
            <a:pPr marL="0" indent="0">
              <a:buNone/>
            </a:pPr>
            <a:r>
              <a:rPr lang="en-GB" sz="1200" dirty="0"/>
              <a:t>[Examiner note (e)] The seagull is the term candidates omit, having learned Compton scattering on a Dirac electron, where there is none; the Ward identity then fails by exactly 2ie²k₁^ν. The identity also needs the external lines on shell, k₁² = 0 and p² = p′² = m², which every step above uses.</a:t>
            </a:r>
          </a:p>
          <a:p>
            <a:pPr marL="0" indent="0">
              <a:buNone/>
            </a:pPr>
            <a:r>
              <a:rPr lang="en-GB" sz="1200" dirty="0"/>
              <a:t>[Examiner note (f)] In this frame and gauge both exchange diagrams vanish identically, so the classical Thomson result is carried entirely by the seagull. Summing over the initial polarisations instead of averaging gives twice the answer, 17.8 μb.</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argue only that a gauge field has redundant components have not located the failure. It is the vanishing of one canonical momentum, which no choice of commutator can repair without changing the Lagrangian.</a:t>
            </a:r>
          </a:p>
          <a:p>
            <a:pPr marL="0" indent="0">
              <a:buNone/>
            </a:pPr>
            <a:r>
              <a:rPr lang="en-GB" sz="1200" dirty="0"/>
              <a:t>[Examiner note (b)] Without the gauge-fixing term the kernel −k²g^(μν) + k^μk^ν annihilates k_ν and has no inverse. Candidates who try to invert it, or quote the Feynman-gauge propagator without deriving the general-ξ form, miss the step on which (c) depends.</a:t>
            </a:r>
          </a:p>
          <a:p>
            <a:pPr marL="0" indent="0">
              <a:buNone/>
            </a:pPr>
            <a:r>
              <a:rPr lang="en-GB" sz="1200" dirty="0"/>
              <a:t>[Examiner note (c)] Candidates often show the ξ-independence and stop, or eliminate j⁰ rather than j³ and obtain a term that is not instantaneous. The split works because current conservation trades the timelike and longitudinal photons, which have no pole of their own once combined, for an interaction local in time.</a:t>
            </a:r>
          </a:p>
          <a:p>
            <a:pPr marL="0" indent="0">
              <a:buNone/>
            </a:pPr>
            <a:r>
              <a:rPr lang="en-GB" sz="1200" dirty="0"/>
              <a:t>[Examiner note (d)] Answers that say the photon has two polarisations because it is massless have restated the fact. The little group explains it, and shows that k_μM^μ = 0 is a requirement on every amplitude, not a choice of gauge.</a:t>
            </a:r>
          </a:p>
          <a:p>
            <a:pPr marL="0" indent="0">
              <a:buNone/>
            </a:pPr>
            <a:r>
              <a:rPr lang="en-GB" sz="1200" dirty="0"/>
              <a:t>[Examiner note (e)] The seagull is the term candidates omit, having learned Compton scattering on a Dirac electron, where there is none; the Ward identity then fails by exactly 2ie²k₁^ν. The identity also needs the external lines on shell, k₁² = 0 and p² = p′² = m², which every step above uses.</a:t>
            </a:r>
          </a:p>
          <a:p>
            <a:pPr marL="0" indent="0">
              <a:buNone/>
            </a:pPr>
            <a:r>
              <a:rPr lang="en-GB" sz="1200" dirty="0"/>
              <a:t>[Examiner note (f)] In this frame and gauge both exchange diagrams vanish identically, so the classical Thomson result is carried entirely by the seagull. Summing over the initial polarisations instead of averaging gives twice the answer, 17.8 μb.</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cad62ccc603e49e4"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3efa55b120fe413d"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2d9556eaf1f04f1d"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718a21bf49ee4d7f"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901e462e16674271"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e32c4d8971d7458f"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7FA88EA-40E8-4CA3-9594-FBC2B60D631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FDCB2E3-3407-4D03-AE4F-42C385E83BC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C83059E-77F1-42BF-A3BA-BC1A257FEAA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296D9F7-5E32-4628-8D21-02370965D5A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279E1A5-FBFF-4B1F-BBFB-35B2CEE8536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415BE96-1A29-4AC8-8D94-17BCAF72B87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ED91745-0A33-4B85-B948-6982A1C8C62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62976F7-57EE-48AE-85C4-8513005228B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602F88D-818A-497A-A8D0-BF298FA55A2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574CCB2-503F-45A6-BB6F-26B750A0EE2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0ce18cfc463348bc" Type="http://schemas.openxmlformats.org/officeDocument/2006/relationships/theme" Target="/ppt/slideMasters/theme/interactive-theme2.xml"/><Relationship Id="Rea7afad6e3e04b3b" Type="http://schemas.openxmlformats.org/officeDocument/2006/relationships/slideLayout" Target="/ppt/slideLayouts/interactive-slideLayout1.xml"/><Relationship Id="R169d8f67967b43b5" Type="http://schemas.openxmlformats.org/officeDocument/2006/relationships/slideLayout" Target="/ppt/slideLayouts/interactive-slideLayout2.xml"/><Relationship Id="Rdf56720813ad4334" Type="http://schemas.openxmlformats.org/officeDocument/2006/relationships/slideLayout" Target="/ppt/slideLayouts/interactive-slideLayout3.xml"/><Relationship Id="Re91b36dc71464dc7" Type="http://schemas.openxmlformats.org/officeDocument/2006/relationships/slideLayout" Target="/ppt/slideLayouts/interactive-slideLayout4.xml"/><Relationship Id="R722676fe37c6415d" Type="http://schemas.openxmlformats.org/officeDocument/2006/relationships/slideLayout" Target="/ppt/slideLayouts/interactive-slideLayout5.xml"/><Relationship Id="Rcc97140765b541a2"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a7afad6e3e04b3b"/>
    <p:sldLayoutId xmlns:r="http://schemas.openxmlformats.org/officeDocument/2006/relationships" id="2147483650" r:id="R169d8f67967b43b5"/>
    <p:sldLayoutId xmlns:r="http://schemas.openxmlformats.org/officeDocument/2006/relationships" id="2147483651" r:id="Rdf56720813ad4334"/>
    <p:sldLayoutId xmlns:r="http://schemas.openxmlformats.org/officeDocument/2006/relationships" id="2147483652" r:id="Re91b36dc71464dc7"/>
    <p:sldLayoutId xmlns:r="http://schemas.openxmlformats.org/officeDocument/2006/relationships" id="2147483653" r:id="R722676fe37c6415d"/>
    <p:sldLayoutId xmlns:r="http://schemas.openxmlformats.org/officeDocument/2006/relationships" id="2147483654" r:id="Rcc97140765b541a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44.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44.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44.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44.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44.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44.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44.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44.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44.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44.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44.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44.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44.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44.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44.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44.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44.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30" Type="http://schemas.openxmlformats.org/officeDocument/2006/relationships/slide" Target="/ppt/slides/slide17.xml"/><Relationship Id="rIdGioNav31" Type="http://schemas.openxmlformats.org/officeDocument/2006/relationships/slide" Target="/ppt/slides/slide44.xml"/><Relationship Id="rIdGioNav32" Type="http://schemas.openxmlformats.org/officeDocument/2006/relationships/slide" Target="/ppt/slides/slide19.xml"/><Relationship Id="rIdGioNav34"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32" Type="http://schemas.openxmlformats.org/officeDocument/2006/relationships/slide" Target="/ppt/slides/slide18.xml"/><Relationship Id="rIdGioNav33" Type="http://schemas.openxmlformats.org/officeDocument/2006/relationships/slide" Target="/ppt/slides/slide44.xml"/><Relationship Id="rIdGioNav34" Type="http://schemas.openxmlformats.org/officeDocument/2006/relationships/slide" Target="/ppt/slides/slide20.xml"/><Relationship Id="rIdGioNav36" Type="http://schemas.openxmlformats.org/officeDocument/2006/relationships/slide" Target="/ppt/slid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28" Type="http://schemas.openxmlformats.org/officeDocument/2006/relationships/slide" Target="/ppt/slides/slide19.xml"/><Relationship Id="rIdGioNav29" Type="http://schemas.openxmlformats.org/officeDocument/2006/relationships/slide" Target="/ppt/slides/slide44.xml"/><Relationship Id="rIdGioNav30" Type="http://schemas.openxmlformats.org/officeDocument/2006/relationships/slide" Target="/ppt/slides/slide21.xml"/><Relationship Id="rIdGioNav32" Type="http://schemas.openxmlformats.org/officeDocument/2006/relationships/slide" Target="/ppt/slid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30" Type="http://schemas.openxmlformats.org/officeDocument/2006/relationships/slide" Target="/ppt/slides/slide20.xml"/><Relationship Id="rIdGioNav31" Type="http://schemas.openxmlformats.org/officeDocument/2006/relationships/slide" Target="/ppt/slides/slide44.xml"/><Relationship Id="rIdGioNav32" Type="http://schemas.openxmlformats.org/officeDocument/2006/relationships/slide" Target="/ppt/slides/slide22.xml"/><Relationship Id="rIdGioNav34" Type="http://schemas.openxmlformats.org/officeDocument/2006/relationships/slide" Target="/ppt/slides/slide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20" Type="http://schemas.openxmlformats.org/officeDocument/2006/relationships/slide" Target="/ppt/slides/slide21.xml"/><Relationship Id="rIdGioNav21" Type="http://schemas.openxmlformats.org/officeDocument/2006/relationships/slide" Target="/ppt/slides/slide44.xml"/><Relationship Id="rIdGioNav22" Type="http://schemas.openxmlformats.org/officeDocument/2006/relationships/slide" Target="/ppt/slides/slide23.xml"/><Relationship Id="rIdGioNav24" Type="http://schemas.openxmlformats.org/officeDocument/2006/relationships/slide" Target="/ppt/slides/slide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31" Type="http://schemas.openxmlformats.org/officeDocument/2006/relationships/slide" Target="/ppt/slides/slide22.xml"/><Relationship Id="rIdGioNav32" Type="http://schemas.openxmlformats.org/officeDocument/2006/relationships/slide" Target="/ppt/slides/slide44.xml"/><Relationship Id="rIdGioNav33" Type="http://schemas.openxmlformats.org/officeDocument/2006/relationships/slide" Target="/ppt/slides/slide24.xml"/><Relationship Id="rIdGioNav35" Type="http://schemas.openxmlformats.org/officeDocument/2006/relationships/slide" Target="/ppt/slid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31" Type="http://schemas.openxmlformats.org/officeDocument/2006/relationships/slide" Target="/ppt/slides/slide23.xml"/><Relationship Id="rIdGioNav32" Type="http://schemas.openxmlformats.org/officeDocument/2006/relationships/slide" Target="/ppt/slides/slide44.xml"/><Relationship Id="rIdGioNav33" Type="http://schemas.openxmlformats.org/officeDocument/2006/relationships/slide" Target="/ppt/slides/slide25.xml"/><Relationship Id="rIdGioNav35" Type="http://schemas.openxmlformats.org/officeDocument/2006/relationships/slide" Target="/ppt/slid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24" Type="http://schemas.openxmlformats.org/officeDocument/2006/relationships/slide" Target="/ppt/slides/slide24.xml"/><Relationship Id="rIdGioNav25" Type="http://schemas.openxmlformats.org/officeDocument/2006/relationships/slide" Target="/ppt/slides/slide44.xml"/><Relationship Id="rIdGioNav26" Type="http://schemas.openxmlformats.org/officeDocument/2006/relationships/slide" Target="/ppt/slides/slide26.xml"/><Relationship Id="rIdGioNav28" Type="http://schemas.openxmlformats.org/officeDocument/2006/relationships/slide" Target="/ppt/slid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33" Type="http://schemas.openxmlformats.org/officeDocument/2006/relationships/slide" Target="/ppt/slides/slide25.xml"/><Relationship Id="rIdGioNav34" Type="http://schemas.openxmlformats.org/officeDocument/2006/relationships/slide" Target="/ppt/slides/slide44.xml"/><Relationship Id="rIdGioNav35" Type="http://schemas.openxmlformats.org/officeDocument/2006/relationships/slide" Target="/ppt/slides/slide27.xml"/><Relationship Id="rIdGioNav37" Type="http://schemas.openxmlformats.org/officeDocument/2006/relationships/slide" Target="/ppt/slides/slide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38" Type="http://schemas.openxmlformats.org/officeDocument/2006/relationships/slide" Target="/ppt/slides/slide26.xml"/><Relationship Id="rIdGioNav39" Type="http://schemas.openxmlformats.org/officeDocument/2006/relationships/slide" Target="/ppt/slides/slide44.xml"/><Relationship Id="rIdGioNav40" Type="http://schemas.openxmlformats.org/officeDocument/2006/relationships/slide" Target="/ppt/slides/slide28.xml"/><Relationship Id="rIdGioNav42" Type="http://schemas.openxmlformats.org/officeDocument/2006/relationships/slide" Target="/ppt/slid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31" Type="http://schemas.openxmlformats.org/officeDocument/2006/relationships/slide" Target="/ppt/slides/slide27.xml"/><Relationship Id="rIdGioNav32" Type="http://schemas.openxmlformats.org/officeDocument/2006/relationships/slide" Target="/ppt/slides/slide44.xml"/><Relationship Id="rIdGioNav33" Type="http://schemas.openxmlformats.org/officeDocument/2006/relationships/slide" Target="/ppt/slides/slide29.xml"/><Relationship Id="rIdGioNav35" Type="http://schemas.openxmlformats.org/officeDocument/2006/relationships/slide" Target="/ppt/slid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30" Type="http://schemas.openxmlformats.org/officeDocument/2006/relationships/slide" Target="/ppt/slides/slide28.xml"/><Relationship Id="rIdGioNav31" Type="http://schemas.openxmlformats.org/officeDocument/2006/relationships/slide" Target="/ppt/slides/slide44.xml"/><Relationship Id="rIdGioNav32" Type="http://schemas.openxmlformats.org/officeDocument/2006/relationships/slide" Target="/ppt/slides/slide30.xml"/><Relationship Id="rIdGioNav34" Type="http://schemas.openxmlformats.org/officeDocument/2006/relationships/slide" Target="/ppt/slides/slide3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20" Type="http://schemas.openxmlformats.org/officeDocument/2006/relationships/slide" Target="/ppt/slides/slide29.xml"/><Relationship Id="rIdGioNav21" Type="http://schemas.openxmlformats.org/officeDocument/2006/relationships/slide" Target="/ppt/slides/slide44.xml"/><Relationship Id="rIdGioNav22" Type="http://schemas.openxmlformats.org/officeDocument/2006/relationships/slide" Target="/ppt/slides/slide31.xml"/><Relationship Id="rIdGioNav24" Type="http://schemas.openxmlformats.org/officeDocument/2006/relationships/slide" Target="/ppt/slides/slide3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33" Type="http://schemas.openxmlformats.org/officeDocument/2006/relationships/slide" Target="/ppt/slides/slide30.xml"/><Relationship Id="rIdGioNav34" Type="http://schemas.openxmlformats.org/officeDocument/2006/relationships/slide" Target="/ppt/slides/slide44.xml"/><Relationship Id="rIdGioNav35" Type="http://schemas.openxmlformats.org/officeDocument/2006/relationships/slide" Target="/ppt/slides/slide32.xml"/><Relationship Id="rIdGioNav37" Type="http://schemas.openxmlformats.org/officeDocument/2006/relationships/slide" Target="/ppt/slid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38" Type="http://schemas.openxmlformats.org/officeDocument/2006/relationships/slide" Target="/ppt/slides/slide31.xml"/><Relationship Id="rIdGioNav39" Type="http://schemas.openxmlformats.org/officeDocument/2006/relationships/slide" Target="/ppt/slides/slide44.xml"/><Relationship Id="rIdGioNav40" Type="http://schemas.openxmlformats.org/officeDocument/2006/relationships/slide" Target="/ppt/slides/slide33.xml"/><Relationship Id="rIdGioNav42" Type="http://schemas.openxmlformats.org/officeDocument/2006/relationships/slide" Target="/ppt/slides/slide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20" Type="http://schemas.openxmlformats.org/officeDocument/2006/relationships/slide" Target="/ppt/slides/slide32.xml"/><Relationship Id="rIdGioNav21" Type="http://schemas.openxmlformats.org/officeDocument/2006/relationships/slide" Target="/ppt/slides/slide44.xml"/><Relationship Id="rIdGioNav22" Type="http://schemas.openxmlformats.org/officeDocument/2006/relationships/slide" Target="/ppt/slides/slide34.xml"/><Relationship Id="rIdGioNav24" Type="http://schemas.openxmlformats.org/officeDocument/2006/relationships/slide" Target="/ppt/slides/slide3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32" Type="http://schemas.openxmlformats.org/officeDocument/2006/relationships/slide" Target="/ppt/slides/slide33.xml"/><Relationship Id="rIdGioNav33" Type="http://schemas.openxmlformats.org/officeDocument/2006/relationships/slide" Target="/ppt/slides/slide44.xml"/><Relationship Id="rIdGioNav34" Type="http://schemas.openxmlformats.org/officeDocument/2006/relationships/slide" Target="/ppt/slides/slide35.xml"/><Relationship Id="rIdGioNav36" Type="http://schemas.openxmlformats.org/officeDocument/2006/relationships/slide" Target="/ppt/slides/slide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3" Type="http://schemas.openxmlformats.org/officeDocument/2006/relationships/slide" Target="/ppt/slides/slide34.xml"/><Relationship Id="rIdGioNav34" Type="http://schemas.openxmlformats.org/officeDocument/2006/relationships/slide" Target="/ppt/slides/slide44.xml"/><Relationship Id="rIdGioNav35" Type="http://schemas.openxmlformats.org/officeDocument/2006/relationships/slide" Target="/ppt/slides/slide36.xml"/><Relationship Id="rIdGioNav37" Type="http://schemas.openxmlformats.org/officeDocument/2006/relationships/slide" Target="/ppt/slides/slide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38" Type="http://schemas.openxmlformats.org/officeDocument/2006/relationships/slide" Target="/ppt/slides/slide35.xml"/><Relationship Id="rIdGioNav39" Type="http://schemas.openxmlformats.org/officeDocument/2006/relationships/slide" Target="/ppt/slides/slide44.xml"/><Relationship Id="rIdGioNav40" Type="http://schemas.openxmlformats.org/officeDocument/2006/relationships/slide" Target="/ppt/slides/slide37.xml"/><Relationship Id="rIdGioNav42" Type="http://schemas.openxmlformats.org/officeDocument/2006/relationships/slide" Target="/ppt/slides/slide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30" Type="http://schemas.openxmlformats.org/officeDocument/2006/relationships/slide" Target="/ppt/slides/slide36.xml"/><Relationship Id="rIdGioNav31" Type="http://schemas.openxmlformats.org/officeDocument/2006/relationships/slide" Target="/ppt/slides/slide44.xml"/><Relationship Id="rIdGioNav32" Type="http://schemas.openxmlformats.org/officeDocument/2006/relationships/slide" Target="/ppt/slides/slide38.xml"/><Relationship Id="rIdGioNav34" Type="http://schemas.openxmlformats.org/officeDocument/2006/relationships/slide" Target="/ppt/slides/slide3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23" Type="http://schemas.openxmlformats.org/officeDocument/2006/relationships/slide" Target="/ppt/slides/slide37.xml"/><Relationship Id="rIdGioNav24" Type="http://schemas.openxmlformats.org/officeDocument/2006/relationships/slide" Target="/ppt/slides/slide44.xml"/><Relationship Id="rIdGioNav25" Type="http://schemas.openxmlformats.org/officeDocument/2006/relationships/slide" Target="/ppt/slides/slide39.xml"/><Relationship Id="rIdGioNav27" Type="http://schemas.openxmlformats.org/officeDocument/2006/relationships/slide" Target="/ppt/slides/slide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33" Type="http://schemas.openxmlformats.org/officeDocument/2006/relationships/slide" Target="/ppt/slides/slide38.xml"/><Relationship Id="rIdGioNav34" Type="http://schemas.openxmlformats.org/officeDocument/2006/relationships/slide" Target="/ppt/slides/slide44.xml"/><Relationship Id="rIdGioNav35" Type="http://schemas.openxmlformats.org/officeDocument/2006/relationships/slide" Target="/ppt/slides/slide40.xml"/><Relationship Id="rIdGioNav37" Type="http://schemas.openxmlformats.org/officeDocument/2006/relationships/slide" Target="/ppt/slid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GioNav33" Type="http://schemas.openxmlformats.org/officeDocument/2006/relationships/slide" Target="/ppt/slides/slide39.xml"/><Relationship Id="rIdGioNav34" Type="http://schemas.openxmlformats.org/officeDocument/2006/relationships/slide" Target="/ppt/slides/slide44.xml"/><Relationship Id="rIdGioNav35" Type="http://schemas.openxmlformats.org/officeDocument/2006/relationships/slide" Target="/ppt/slides/slide41.xml"/><Relationship Id="rIdGioNav37" Type="http://schemas.openxmlformats.org/officeDocument/2006/relationships/slide" Target="/ppt/slid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GioNav33" Type="http://schemas.openxmlformats.org/officeDocument/2006/relationships/slide" Target="/ppt/slides/slide40.xml"/><Relationship Id="rIdGioNav34" Type="http://schemas.openxmlformats.org/officeDocument/2006/relationships/slide" Target="/ppt/slides/slide44.xml"/><Relationship Id="rIdGioNav35" Type="http://schemas.openxmlformats.org/officeDocument/2006/relationships/slide" Target="/ppt/slides/slide42.xml"/><Relationship Id="rIdGioNav37" Type="http://schemas.openxmlformats.org/officeDocument/2006/relationships/slide" Target="/ppt/slides/slide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GioNav33" Type="http://schemas.openxmlformats.org/officeDocument/2006/relationships/slide" Target="/ppt/slides/slide41.xml"/><Relationship Id="rIdGioNav34" Type="http://schemas.openxmlformats.org/officeDocument/2006/relationships/slide" Target="/ppt/slides/slide44.xml"/><Relationship Id="rIdGioNav35" Type="http://schemas.openxmlformats.org/officeDocument/2006/relationships/slide" Target="/ppt/slides/slide4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GioNav11" Type="http://schemas.openxmlformats.org/officeDocument/2006/relationships/slide" Target="/ppt/slides/slide42.xml"/><Relationship Id="rIdGioNav12" Type="http://schemas.openxmlformats.org/officeDocument/2006/relationships/slide" Target="/ppt/slides/slide44.xml"/><Relationship Id="rIdGioNav13" Type="http://schemas.openxmlformats.org/officeDocument/2006/relationships/slide" Target="/ppt/slides/slide43.xml"/></Relationships>
</file>

<file path=ppt/slides/_rels/slide44.xml.rels>&#65279;<?xml version="1.0" encoding="utf-8"?><Relationships xmlns="http://schemas.openxmlformats.org/package/2006/relationships"><Relationship Id="R90a20c3a1c7846d9" Type="http://schemas.openxmlformats.org/officeDocument/2006/relationships/slideLayout" Target="/ppt/slideLayouts/interactive-slideLayout6.xml"/><Relationship Id="R2799c5e0f46942c5" Type="http://schemas.openxmlformats.org/officeDocument/2006/relationships/slide" Target="/ppt/slides/slide1.xml"/><Relationship Id="R7d4877a2b6314df6" Type="http://schemas.openxmlformats.org/officeDocument/2006/relationships/slide" Target="/ppt/slides/slide2.xml"/><Relationship Id="R3f7cd13b11084cc6" Type="http://schemas.openxmlformats.org/officeDocument/2006/relationships/slide" Target="/ppt/slides/slide3.xml"/><Relationship Id="R23036beba6e445f3" Type="http://schemas.openxmlformats.org/officeDocument/2006/relationships/slide" Target="/ppt/slides/slide4.xml"/><Relationship Id="Rcf43d8b858f64fdb" Type="http://schemas.openxmlformats.org/officeDocument/2006/relationships/slide" Target="/ppt/slides/slide5.xml"/><Relationship Id="R15ef21cf45844229" Type="http://schemas.openxmlformats.org/officeDocument/2006/relationships/slide" Target="/ppt/slides/slide6.xml"/><Relationship Id="R89bb494d586f4fff" Type="http://schemas.openxmlformats.org/officeDocument/2006/relationships/slide" Target="/ppt/slides/slide7.xml"/><Relationship Id="Rf41ba06513994958" Type="http://schemas.openxmlformats.org/officeDocument/2006/relationships/slide" Target="/ppt/slides/slide8.xml"/><Relationship Id="Rcb91ecd82d854b38" Type="http://schemas.openxmlformats.org/officeDocument/2006/relationships/slide" Target="/ppt/slides/slide9.xml"/><Relationship Id="R9ba1eceb65d5489a" Type="http://schemas.openxmlformats.org/officeDocument/2006/relationships/slide" Target="/ppt/slides/slide10.xml"/><Relationship Id="R08707c35a2824531" Type="http://schemas.openxmlformats.org/officeDocument/2006/relationships/slide" Target="/ppt/slides/slide11.xml"/><Relationship Id="Ref468c99dc9345c9" Type="http://schemas.openxmlformats.org/officeDocument/2006/relationships/slide" Target="/ppt/slides/slide12.xml"/><Relationship Id="R93d90794e9a74537" Type="http://schemas.openxmlformats.org/officeDocument/2006/relationships/slide" Target="/ppt/slides/slide13.xml"/><Relationship Id="R097b33b1b1b44e44" Type="http://schemas.openxmlformats.org/officeDocument/2006/relationships/slide" Target="/ppt/slides/slide14.xml"/><Relationship Id="Rac65c1099e1b4a04" Type="http://schemas.openxmlformats.org/officeDocument/2006/relationships/slide" Target="/ppt/slides/slide15.xml"/><Relationship Id="Ra9fada9124f54f54" Type="http://schemas.openxmlformats.org/officeDocument/2006/relationships/slide" Target="/ppt/slides/slide16.xml"/><Relationship Id="R6fe7f71a164a4acf" Type="http://schemas.openxmlformats.org/officeDocument/2006/relationships/slide" Target="/ppt/slides/slide1.xml"/><Relationship Id="Rd0a73ac1a47440c8" Type="http://schemas.openxmlformats.org/officeDocument/2006/relationships/slide" Target="/ppt/slides/slide45.xml"/><Relationship Id="Raa0180ef38a348af" Type="http://schemas.openxmlformats.org/officeDocument/2006/relationships/hyperlink" Target="https://giophysics.com/lessons/powerpoints/" TargetMode="External"/><Relationship Id="Rb73f44a4a28a4d27" Type="http://schemas.openxmlformats.org/officeDocument/2006/relationships/notesSlide" Target="/ppt/notesSlides/interactive-notesSlide1.xml"/></Relationships>
</file>

<file path=ppt/slides/_rels/slide45.xml.rels>&#65279;<?xml version="1.0" encoding="utf-8"?><Relationships xmlns="http://schemas.openxmlformats.org/package/2006/relationships"><Relationship Id="R7d1e052f53a8476d" Type="http://schemas.openxmlformats.org/officeDocument/2006/relationships/slideLayout" Target="/ppt/slideLayouts/interactive-slideLayout6.xml"/><Relationship Id="Rc859fa4c962f4a6c" Type="http://schemas.openxmlformats.org/officeDocument/2006/relationships/slide" Target="/ppt/slides/slide17.xml"/><Relationship Id="Rb95f8441bd8b43d0" Type="http://schemas.openxmlformats.org/officeDocument/2006/relationships/slide" Target="/ppt/slides/slide18.xml"/><Relationship Id="Rb6246e37c84e4eb5" Type="http://schemas.openxmlformats.org/officeDocument/2006/relationships/slide" Target="/ppt/slides/slide19.xml"/><Relationship Id="R0931fd470f1d4123" Type="http://schemas.openxmlformats.org/officeDocument/2006/relationships/slide" Target="/ppt/slides/slide20.xml"/><Relationship Id="R2e68443fa1bb49a8" Type="http://schemas.openxmlformats.org/officeDocument/2006/relationships/slide" Target="/ppt/slides/slide21.xml"/><Relationship Id="Ra927dcbcaaf84de9" Type="http://schemas.openxmlformats.org/officeDocument/2006/relationships/slide" Target="/ppt/slides/slide22.xml"/><Relationship Id="R957251783b594d9c" Type="http://schemas.openxmlformats.org/officeDocument/2006/relationships/slide" Target="/ppt/slides/slide23.xml"/><Relationship Id="Re8a736ab5ffb4ce0" Type="http://schemas.openxmlformats.org/officeDocument/2006/relationships/slide" Target="/ppt/slides/slide24.xml"/><Relationship Id="Rb4472ae82db94bde" Type="http://schemas.openxmlformats.org/officeDocument/2006/relationships/slide" Target="/ppt/slides/slide25.xml"/><Relationship Id="R50d093b579694a75" Type="http://schemas.openxmlformats.org/officeDocument/2006/relationships/slide" Target="/ppt/slides/slide26.xml"/><Relationship Id="Rbd09fa8382f24811" Type="http://schemas.openxmlformats.org/officeDocument/2006/relationships/slide" Target="/ppt/slides/slide27.xml"/><Relationship Id="R041322163ded4557" Type="http://schemas.openxmlformats.org/officeDocument/2006/relationships/slide" Target="/ppt/slides/slide28.xml"/><Relationship Id="R26445bd9655440ba" Type="http://schemas.openxmlformats.org/officeDocument/2006/relationships/slide" Target="/ppt/slides/slide29.xml"/><Relationship Id="R0884a4125ba24dbd" Type="http://schemas.openxmlformats.org/officeDocument/2006/relationships/slide" Target="/ppt/slides/slide30.xml"/><Relationship Id="R2c05c09a507044db" Type="http://schemas.openxmlformats.org/officeDocument/2006/relationships/slide" Target="/ppt/slides/slide31.xml"/><Relationship Id="Ra9a0636ca81a41c0" Type="http://schemas.openxmlformats.org/officeDocument/2006/relationships/slide" Target="/ppt/slides/slide32.xml"/><Relationship Id="R3d34c0fdeff049d7" Type="http://schemas.openxmlformats.org/officeDocument/2006/relationships/slide" Target="/ppt/slides/slide1.xml"/><Relationship Id="Rc7a873e1364a403e" Type="http://schemas.openxmlformats.org/officeDocument/2006/relationships/slide" Target="/ppt/slides/slide44.xml"/><Relationship Id="Rde3d4106a0674553" Type="http://schemas.openxmlformats.org/officeDocument/2006/relationships/slide" Target="/ppt/slides/slide46.xml"/><Relationship Id="Rbd73b11baa7e4fc4" Type="http://schemas.openxmlformats.org/officeDocument/2006/relationships/hyperlink" Target="https://giophysics.com/lessons/powerpoints/" TargetMode="External"/><Relationship Id="R0349e921d2cf4f0d" Type="http://schemas.openxmlformats.org/officeDocument/2006/relationships/notesSlide" Target="/ppt/notesSlides/interactive-notesSlide2.xml"/></Relationships>
</file>

<file path=ppt/slides/_rels/slide46.xml.rels>&#65279;<?xml version="1.0" encoding="utf-8"?><Relationships xmlns="http://schemas.openxmlformats.org/package/2006/relationships"><Relationship Id="Rc73527af4cec4e57" Type="http://schemas.openxmlformats.org/officeDocument/2006/relationships/slideLayout" Target="/ppt/slideLayouts/interactive-slideLayout6.xml"/><Relationship Id="Refb40d71e2e94822" Type="http://schemas.openxmlformats.org/officeDocument/2006/relationships/slide" Target="/ppt/slides/slide33.xml"/><Relationship Id="Rb16c2511e8404b3d" Type="http://schemas.openxmlformats.org/officeDocument/2006/relationships/slide" Target="/ppt/slides/slide34.xml"/><Relationship Id="R35660e0edb2d4254" Type="http://schemas.openxmlformats.org/officeDocument/2006/relationships/slide" Target="/ppt/slides/slide35.xml"/><Relationship Id="R9726e63275904252" Type="http://schemas.openxmlformats.org/officeDocument/2006/relationships/slide" Target="/ppt/slides/slide36.xml"/><Relationship Id="R59e28170659e4527" Type="http://schemas.openxmlformats.org/officeDocument/2006/relationships/slide" Target="/ppt/slides/slide37.xml"/><Relationship Id="R3c2d41c7aeee4b52" Type="http://schemas.openxmlformats.org/officeDocument/2006/relationships/slide" Target="/ppt/slides/slide38.xml"/><Relationship Id="Rc0f9d70358e8447c" Type="http://schemas.openxmlformats.org/officeDocument/2006/relationships/slide" Target="/ppt/slides/slide39.xml"/><Relationship Id="R20e850e682d74f34" Type="http://schemas.openxmlformats.org/officeDocument/2006/relationships/slide" Target="/ppt/slides/slide40.xml"/><Relationship Id="Rc14286cdb78e4e49" Type="http://schemas.openxmlformats.org/officeDocument/2006/relationships/slide" Target="/ppt/slides/slide41.xml"/><Relationship Id="Rf0ec98b84c2244ca" Type="http://schemas.openxmlformats.org/officeDocument/2006/relationships/slide" Target="/ppt/slides/slide42.xml"/><Relationship Id="Rdae92197bf3e4ff3" Type="http://schemas.openxmlformats.org/officeDocument/2006/relationships/slide" Target="/ppt/slides/slide43.xml"/><Relationship Id="R0f5f19260f9e4973" Type="http://schemas.openxmlformats.org/officeDocument/2006/relationships/slide" Target="/ppt/slides/slide1.xml"/><Relationship Id="R3f2672ffdf604499" Type="http://schemas.openxmlformats.org/officeDocument/2006/relationships/slide" Target="/ppt/slides/slide45.xml"/><Relationship Id="R2094fe405fd54f34" Type="http://schemas.openxmlformats.org/officeDocument/2006/relationships/hyperlink" Target="https://giophysics.com/lessons/powerpoints/" TargetMode="External"/><Relationship Id="Rb8e8f8e68d9e4c93" Type="http://schemas.openxmlformats.org/officeDocument/2006/relationships/notesSlide" Target="/ppt/notesSlides/interactive-notes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105664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Quantum Field Theory I · Midterm Examination</a:t>
            </a:r>
          </a:p>
        </p:txBody>
      </p:sp>
      <p:sp>
        <p:nvSpPr>
          <p:cNvPr id="5" name="text"/>
          <p:cNvSpPr txBox="1"/>
          <p:nvPr/>
        </p:nvSpPr>
        <p:spPr>
          <a:xfrm>
            <a:off x="558800" y="2566670"/>
            <a:ext cx="11074400" cy="12382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The first eight units of Quantum Field Theory I on one paper: the Feynman propagator derived by contour, the Gell-Mann–Low formula and Wick's theorem, symmetry factors and Feynman rules read off a Lagrangian, Källén–Lehmann and LSZ, decay rates and cross-sections carried to seconds and barns, one-loop φ⁴ in dimensional regularisation with its beta function and Landau pole, and the signs and traces of Yukawa theory with Dirac fermions. The data question fits a resonance against the s-wave unitarity limit, and the extended derivation quantises the photon covariantly, derives its propagator in every covariant gauge and checks the Ward identity on Compton scattering by a charged scalar, down to Thomson's cross-section.</a:t>
            </a:r>
          </a:p>
        </p:txBody>
      </p:sp>
      <p:sp>
        <p:nvSpPr>
          <p:cNvPr id="6" name="panel"/>
          <p:cNvSpPr/>
          <p:nvPr/>
        </p:nvSpPr>
        <p:spPr>
          <a:xfrm>
            <a:off x="558800" y="4033520"/>
            <a:ext cx="11074400" cy="12700"/>
          </a:xfrm>
          <a:prstGeom prst="rect">
            <a:avLst/>
          </a:prstGeom>
          <a:solidFill>
            <a:srgbClr val="C6C8BB"/>
          </a:solidFill>
          <a:ln>
            <a:noFill/>
          </a:ln>
        </p:spPr>
      </p:sp>
      <p:sp>
        <p:nvSpPr>
          <p:cNvPr id="7" name="fact-label"/>
          <p:cNvSpPr txBox="1"/>
          <p:nvPr/>
        </p:nvSpPr>
        <p:spPr>
          <a:xfrm>
            <a:off x="558800" y="421132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421132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university midterm: conceptual multiple choice, structured problems, a data-analysis question and an extended derivation</a:t>
            </a:r>
          </a:p>
        </p:txBody>
      </p:sp>
      <p:sp>
        <p:nvSpPr>
          <p:cNvPr id="9" name="fact-label"/>
          <p:cNvSpPr txBox="1"/>
          <p:nvPr/>
        </p:nvSpPr>
        <p:spPr>
          <a:xfrm>
            <a:off x="558800" y="449008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449008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73 in total — all Core course</a:t>
            </a:r>
          </a:p>
        </p:txBody>
      </p:sp>
      <p:sp>
        <p:nvSpPr>
          <p:cNvPr id="11" name="fact-label"/>
          <p:cNvSpPr txBox="1"/>
          <p:nvPr/>
        </p:nvSpPr>
        <p:spPr>
          <a:xfrm>
            <a:off x="558800" y="476885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476885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90 minutes · 14 questions</a:t>
            </a:r>
          </a:p>
        </p:txBody>
      </p:sp>
      <p:sp>
        <p:nvSpPr>
          <p:cNvPr id="13" name="fact-label"/>
          <p:cNvSpPr txBox="1"/>
          <p:nvPr/>
        </p:nvSpPr>
        <p:spPr>
          <a:xfrm>
            <a:off x="558800" y="504761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504761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Recall 2   ·   Routine 7   ·   Demanding 3   ·   Discriminating 2</a:t>
            </a:r>
          </a:p>
        </p:txBody>
      </p:sp>
      <p:sp>
        <p:nvSpPr>
          <p:cNvPr id="15" name="fact-label"/>
          <p:cNvSpPr txBox="1"/>
          <p:nvPr/>
        </p:nvSpPr>
        <p:spPr>
          <a:xfrm>
            <a:off x="558800" y="532638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532638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UQFTI-01, UQFTI-02, UQFTI-03, UQFTI-04, UQFTI-05, UQFTI-06, UQFTI-07, UQFTI-08</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43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UQFTI-02.01, UQFTI-06.01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With ℏ = c = 1 the action is dimensionless, so in d spacetime dimensions the Lagrangian density has mass dimension d. The kinetic terms then give a real scalar field φ the mass dimension (d − 2)/2 and a Dirac field ψ the mass dimension (d − 1)/2. For which interaction is the coupling constant dimensionless, so that the theory is renormalisable by power counting, in d = 6?</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(λ/4!)φ⁴</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(g/6!)φ⁶</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(g/3!)φ³</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gφψ̄ψ</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43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(g/3!)φ³</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is the renormalisable self-coupling of four dimensions: [λ] = d − 4(d − 2)/2 = 4 − d vanishes there, but in six dimensions λ has mass dimension −2, the superficial degree of divergence grows with every vertex added, and φ⁴ is non-renormalisable. B has [g] = d − 6(d − 2)/2 = 6 − 2d, which vanishes in three dimensions, where φ⁶ is the renormalisable self-coupling; in six it is −6. D is the Yukawa coupling, with [g] = d − (d − 2)/2 − (d − 1) = (4 − d)/2: dimensionless in four dimensions, which is why Yukawa theory is renormalisable there, but of dimension −1 in six. C is correct: [g] = d − 3(d − 2)/2 = (6 − d)/2, which is +1 in four dimensions, where φ³ is super-renormalisable, and 0 in six, where it is the renormalisable cubic theory.</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43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UQFTI-02.05, UQFTI-02.06   ·   U1</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Gell-Mann–Low formula expresses a correlation function in the interacting vacuum |Ω⟩ through free fields: ⟨Ω|Tφ_H(x)φ_H(y)|Ω⟩ = ⟨0|T[φ_I(x)φ_I(y) exp(−i∫H_I dt)]|0⟩ / ⟨0|T[exp(−i∫H_I dt)]|0⟩, where |0⟩ is the free vacuum, φ_I and H_I are in the interaction picture, the time integrals run from −T to T, and the limit is taken as T → ∞(1 − iε). What does taking the limit along the slightly tilted direction T(1 − iε) accomplish?</a:t>
            </a:r>
          </a:p>
        </p:txBody>
      </p:sp>
      <p:sp>
        <p:nvSpPr>
          <p:cNvPr id="14" name="choice-letter"/>
          <p:cNvSpPr txBox="1"/>
          <p:nvPr/>
        </p:nvSpPr>
        <p:spPr>
          <a:xfrm>
            <a:off x="558800" y="238252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 damps every eigenstate of the full Hamiltonian above the ground state by e^(−(E_n − E₀)εT) relative to |Ω⟩, so the long evolution projects |0⟩ onto |Ω⟩, provided ⟨Ω|0⟩ ≠ 0 and there is a gap above E₀.</a:t>
            </a:r>
          </a:p>
        </p:txBody>
      </p:sp>
      <p:sp>
        <p:nvSpPr>
          <p:cNvPr id="16" name="choice-letter"/>
          <p:cNvSpPr txBox="1"/>
          <p:nvPr/>
        </p:nvSpPr>
        <p:spPr>
          <a:xfrm>
            <a:off x="558800" y="290957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90957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 switches the interaction on and off slowly, so that |0⟩ evolves into |Ω⟩ with ⟨Ω|0⟩ = 1, and the denominator is then needed only to cancel the ultraviolet divergences of the numerator.</a:t>
            </a:r>
          </a:p>
        </p:txBody>
      </p:sp>
      <p:sp>
        <p:nvSpPr>
          <p:cNvPr id="18" name="choice-letter"/>
          <p:cNvSpPr txBox="1"/>
          <p:nvPr/>
        </p:nvSpPr>
        <p:spPr>
          <a:xfrm>
            <a:off x="558800" y="343662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43662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 makes the Dyson series converge by damping the high-frequency modes of H_I, while the projection of |0⟩ onto |Ω⟩ is supplied separately by normal ordering H_I.</a:t>
            </a:r>
          </a:p>
        </p:txBody>
      </p:sp>
      <p:sp>
        <p:nvSpPr>
          <p:cNvPr id="20" name="choice-letter"/>
          <p:cNvSpPr txBox="1"/>
          <p:nvPr/>
        </p:nvSpPr>
        <p:spPr>
          <a:xfrm>
            <a:off x="558800" y="396367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96367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 makes the contractions retarded rather than Feynman propagators, so that the formula respects causality, while the time ordering itself projects |0⟩ onto |Ω⟩.</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43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It damps every eigenstate of the full Hamiltonian above the ground state by e^(−(E_n − E₀)εT) relative to |Ω⟩, so the long evolution projects |0⟩ onto |Ω⟩, provided ⟨Ω|0⟩ ≠ 0 and there is a gap above E₀.</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70878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confuses the tilt with adiabatic switching, and even adiabatic switching does not give unit overlap: the evolved state is |Ω⟩ multiplied by a phase and by ⟨Ω|0⟩, and in infinite volume that overlap goes to zero, which is what Haag's theorem says about this derivation. The denominator, the sum of vacuum bubbles, removes exactly the phase and the overlap; it is present in a finite theory too and has nothing to do with ultraviolet divergences. C attaches the damping to the wrong operator: the factor e^(−iHT(1 − iε)) acts on the energy eigenstates of the full Hamiltonian, not on modes of H_I, and normal ordering H_I removes contractions within one vertex but cannot turn the free vacuum into the interacting one. D reverses the job of the iε: time-ordered contractions of interaction-picture fields are Feynman propagators, whose iε is inherited from this same tilt, and the retarded propagator belongs to the classical response to a source. A is correct: writing |0⟩ = Σ_n|n⟩⟨n|0⟩, the evolution weights each term by e^(−iE_nT(1 − iε)), so every state above E₀ dies away relative to |Ω⟩; the non-zero overlap and the gap are the two assumptions, and the phase and overlap left over cancel between numerator and denominator.</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43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UQFTI-03.02, UQFTI-03.03   ·   U2</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φ⁴ theory with ℒ_int = −(λ/4!)φ⁴, two connected vacuum diagrams appear at order λ². In diagram (i) two vertices are joined by four propagators. In diagram (ii) two vertices are joined by two propagators, and each vertex also carries one propagator that begins and ends on it. Each diagram contributes its spacetime integral times (−iλ)²/S. What are the symmetry factors S of (i) and (ii)?</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24 and 8</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24 and 16</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48 and 8</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48 and 16</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43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48 and 16</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counts, for (i), only the permutations of the four lines, 4! = 24, and for (ii) only the swap of the two connecting lines and the reversal of each self-loop, 2 × 2 × 2 = 8; both forget that the two vertices can also be exchanged: when a diagram is unchanged by that swap, the 1/2! of the second-order Dyson term is not cancelled by relabelling the vertices. B and C each make that omission in one diagram but not the other. D is correct. By contractions, the second-order term carries 1/(2! × 4! × 4!) = 1/1152; diagram (i) arises in 4! = 24 ways, giving 24/1152 = 1/48, and diagram (ii) in 6 × 6 × 2 = 72 ways, choosing two of the four fields at each vertex for its self-loop and then pairing the remaining two with two, giving 72/1152 = 1/16. Counting automorphisms agrees: 4! × 2 = 48 for (i) and 2 × 2 × 2 × 2 = 16 for (ii).</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43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UQFTI-04.02, UQFTI-04.03   ·   U1</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Work in natural units ℏ = c = 1 with the metric (+, −, −, −). A real scalar field φ, canonically normalised so that [φ(x, t), π(y, t)] = iδ³(x − y), is interacting and invariant under φ → −φ. Its lightest particle has physical mass m, and the field can create states of any odd number of these particles. Its exact two-point function has the Källén–Lehmann form ∫₀^∞ (dμ²/2π) ρ(μ²) i/(p² − μ² + iε), with ρ(μ²) = 2πZδ(μ² − m²) plus a continuum. Which statement is correct?</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continuum begins at μ² = 4m², and Z &lt; 1 because φ also creates two-particle states.</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continuum begins at μ² = 9m², ρ(μ²) ≥ 0, and the canonical commutator fixes the total weight ∫ρ dμ²/2π = 1, so 0 ≤ Z ≤ 1.</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continuum begins at μ² = 9m², and Z may exceed 1 if the interaction is attractive, because ρ is then negative above threshold.</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continuum begins at μ² = 3m², and Z = 1 exactly, because the canonical commutator fixes the residue of the pole.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43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The continuum begins at μ² = 9m², ρ(μ²) ≥ 0, and the canonical commutator fixes the total weight ∫ρ dμ²/2π = 1, so 0 ≤ Z ≤ 1.</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ignores the symmetry: under φ → −φ a two-particle state is even and φ is odd, so ⟨Ω|φ(0)|two particles⟩ = 0, and the lightest multiparticle state φ can create has three particles. C contradicts the derivation itself: ρ(μ²) = Σ_λ 2πδ(μ² − m_λ²)|⟨Ω|φ(0)|λ₀⟩|² is a sum of squared moduli, non-negative whatever the sign of the interaction, so Z cannot exceed 1. D makes two errors. The threshold is the square of the summed masses, (3m)² = 9m², not the sum of the squares; and the canonical commutator fixes the sum Z + ∫ρ_cont dμ²/2π = 1, not Z alone, so Z = 1 only when the continuum is empty, for a free field. B is correct: the threshold is (3m)², positivity holds term by term, and the sum rule with a non-negative continuum gives 0 ≤ Z ≤ 1.</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43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UQFTI-04.06, UQFTI-04.07   ·   U2</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Work in natural units ℏ = c = 1 with the metric (+, −, −, −). In the scalar Yukawa model, ℒ_int = −gψ†ψφ, with ψ a complex scalar of mass m_ψ and φ a real scalar of mass m_φ &lt; 2m_ψ. To order g² the amplitude for ψ(p₁)ψ̄(p₂) → ψ(p₃)ψ̄(p₄) is M = −g²[1/(s − m_φ²) + 1/(t − m_φ²)], with s = (p₁ + p₂)², t = (p₁ − p₃)² and u = (p₁ − p₄)², the first term from annihilation through φ and the second from φ exchange. Defining s, t and u in the same way for ψ(p₁)ψ(p₂) → ψ(p₃)ψ(p₄), what is the order-g² amplitude for that process?</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−g²[1/(s − m_φ²) + 1/(t − m_φ²)]</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−g²[1/(t − m_φ²) − 1/(u − m_φ²)]</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−g²[1/(s − m_φ²) + 1/(t − m_φ²) + 1/(u − m_φ²)]</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−g²[1/(t − m_φ²) + 1/(u − m_φ²)]</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43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−g²[1/(t − m_φ²) + 1/(u − m_φ²)]</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copies the ψψ̄ amplitude without crossing it. Crossing the incoming antiparticle into an outgoing particle and the outgoing antiparticle into an incoming one exchanges the roles of s and u, so the annihilation term becomes a u-channel exchange. C keeps an s-channel pole as well, but two ψ particles carry ψ number 2, which the vertex ψ†ψφ conserves, so they cannot annihilate into a single φ. B treats the identical particles as fermions; ψ is a scalar, so the diagrams with the final particles exchanged add, and the amplitude must be symmetric, not antisymmetric, under t ↔ u. D is correct: φ is exchanged in the t and u channels with the same sign, the amplitude is symmetric under t ↔ u as Bose symmetry requires, and s + t + u = 4m_ψ² in both processes.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43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UQFTI-01.01, UQFTI-05.04   ·   U3</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Work in natural units ℏ = c = 1 with the metric (+, −, −, −). In φ⁴ theory with ℒ_int = −(λ/4!)φ⁴ and λ = 0.60, two particles collide at a centre-of-mass energy √s = 4.0 GeV, far enough above threshold that their mass can be neglected. At tree level the amplitude for φφ → φφ is M = −λ, and for a 2 → 2 process with equal masses in and out, dσ/dΩ = |M|²/(64π²s) in the centre-of-mass frame. Take (ℏc)² = 0.3894 GeV² mb. What is the total cross-section for φφ → φφ?</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87 nb</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174 nb</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14 nb</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0.15 nb</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43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87 nb</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integrates dσ/dΩ over the full sphere without the factor 1/2 for two identical particles in the final state, so every final configuration is counted twice, once at θ and once at π − θ. C is dσ/dΩ itself, 13.9 nb per steradian, never integrated over angles. D takes the vertex to be −iλ/4!, reading it straight off the Lagrangian; the 4! ways of attaching four external lines to the four identical fields at the vertex cancel the 1/4!, which is why the coupling is written with it, and leaving it in divides σ by 576. A is correct: σ = ½ × 4π × λ²/(64π²s) = λ²/(32πs) = 0.36/(32π × 16 GeV²) = 2.24 × 10⁻⁴ GeV⁻², and multiplying by (ℏc)² = 0.3894 GeV² mb gives 8.72 × 10⁻⁵ mb = 87 nb.</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43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UQFTI-07.02, UQFTI-07.05   ·   U1</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Work in natural units ℏ = c = 1 with the metric (+, −, −, −). Two identical Dirac fermions of mass m scatter, ψ(p₁)ψ(p₂) → ψ(p₃)ψ(p₄), through the Yukawa interaction ℒ_int = −gφψ̄ψ, where φ is a real scalar of mass m_φ. At tree level two diagrams contribute, one with momentum transfer squared t = (p₁ − p₃)² and one with u = (p₁ − p₄)². In the non-relativistic limit ū(p₃)u(p₁) → 2m times a Kronecker delta between the spin labels. Which statement is correct?</a:t>
            </a:r>
          </a:p>
        </p:txBody>
      </p:sp>
      <p:sp>
        <p:nvSpPr>
          <p:cNvPr id="14" name="choice-letter"/>
          <p:cNvSpPr txBox="1"/>
          <p:nvPr/>
        </p:nvSpPr>
        <p:spPr>
          <a:xfrm>
            <a:off x="558800" y="238252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two diagrams add with the same sign, as they would for bosons, because the particle exchanged between the fermion lines is the boson φ.</a:t>
            </a:r>
          </a:p>
        </p:txBody>
      </p:sp>
      <p:sp>
        <p:nvSpPr>
          <p:cNvPr id="16" name="choice-letter"/>
          <p:cNvSpPr txBox="1"/>
          <p:nvPr/>
        </p:nvSpPr>
        <p:spPr>
          <a:xfrm>
            <a:off x="558800" y="290957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90957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two diagrams have a relative minus sign, which makes scalar exchange repulsive between two fermions although it attracts a fermion and an antifermion.</a:t>
            </a:r>
          </a:p>
        </p:txBody>
      </p:sp>
      <p:sp>
        <p:nvSpPr>
          <p:cNvPr id="18" name="choice-letter"/>
          <p:cNvSpPr txBox="1"/>
          <p:nvPr/>
        </p:nvSpPr>
        <p:spPr>
          <a:xfrm>
            <a:off x="558800" y="343662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43662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two diagrams have a relative minus sign, because their final states differ by an exchange of anticommuting operators; the t-channel term alone is the Born amplitude of an attractive Yukawa potential.</a:t>
            </a:r>
          </a:p>
        </p:txBody>
      </p:sp>
      <p:sp>
        <p:nvSpPr>
          <p:cNvPr id="20" name="choice-letter"/>
          <p:cNvSpPr txBox="1"/>
          <p:nvPr/>
        </p:nvSpPr>
        <p:spPr>
          <a:xfrm>
            <a:off x="558800" y="396367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96367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Only the t-channel diagram contributes, because the u-channel diagram counts the same final state again and is removed by the 1/2 for identical particles.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43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7429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The two diagrams have a relative minus sign, because their final states differ by an exchange of anticommuting operators; the t-channel term alone is the Born amplitude of an attractive Yukawa potential.</a:t>
            </a:r>
          </a:p>
        </p:txBody>
      </p:sp>
      <p:sp>
        <p:nvSpPr>
          <p:cNvPr id="15" name="text"/>
          <p:cNvSpPr txBox="1"/>
          <p:nvPr/>
        </p:nvSpPr>
        <p:spPr>
          <a:xfrm>
            <a:off x="558800" y="239395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65176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takes the sign from the wrong line: the relative sign is fixed by the external fermions, not by the exchanged boson, since the two Wick contractions pair the final-state operators with the vertex fields in orders that differ by one transposition of anticommuting operators. B mistakes an exchange sign for the sign of a force. The force is read from the t-channel term alone, which in the non-relativistic limit is the Born amplitude of V(r) = −(g²/4πr)e^(−m_φr); the u-channel term is the exchange term that antisymmetrises the two-fermion state, and scalar exchange attracts every pair, fermion–fermion and fermion–antifermion alike. D confuses the amplitude with the phase-space integral: the u-channel contraction is a distinct term of the amplitude and must be included, while the 1/2 for identical particles belongs to the integral over final states in the total cross-section. C is correct: M is antisymmetric under exchange of the two final fermions, and each term on its own describes an attractive Yukawa force.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43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UQFTI-08.02, UQFTI-08.03   ·   U1</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Work in natural units ℏ = c = 1 with the metric (+, −, −, −). In Feynman gauge the four photon operators of one momentum k, taken along z, obey [a^λ(k), a^λ′†(k′)] = −g^(λλ′)(2π)³2|k|δ³(k − k′) for λ, λ′ = 0, 1, 2, 3, where λ = 0 labels the timelike polarisation ε⁰ = (1, 0, 0, 0), λ = 1, 2 the transverse ones and λ = 3 the longitudinal one, ε³ = (0, 0, 0, 1). The Gupta–Bleuler condition requires the positive-frequency part of ∂_μA^μ to annihilate every physical state, which for this momentum reads (a⁰ − a³)|ψ⟩ = 0. Which statement is correct?</a:t>
            </a:r>
          </a:p>
        </p:txBody>
      </p:sp>
      <p:sp>
        <p:nvSpPr>
          <p:cNvPr id="14" name="choice-letter"/>
          <p:cNvSpPr txBox="1"/>
          <p:nvPr/>
        </p:nvSpPr>
        <p:spPr>
          <a:xfrm>
            <a:off x="558800" y="259715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59715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condition removes timelike and longitudinal photons from every physical state, which may contain only photons created by a¹† and a²†.</a:t>
            </a:r>
          </a:p>
        </p:txBody>
      </p:sp>
      <p:sp>
        <p:nvSpPr>
          <p:cNvPr id="16" name="choice-letter"/>
          <p:cNvSpPr txBox="1"/>
          <p:nvPr/>
        </p:nvSpPr>
        <p:spPr>
          <a:xfrm>
            <a:off x="558800" y="312420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312420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Physical states may contain (a⁰† − a³†) acting on a transverse state; such a state has zero norm and adds nothing to the energy or to any gauge-invariant expectation value.</a:t>
            </a:r>
          </a:p>
        </p:txBody>
      </p:sp>
      <p:sp>
        <p:nvSpPr>
          <p:cNvPr id="18" name="choice-letter"/>
          <p:cNvSpPr txBox="1"/>
          <p:nvPr/>
        </p:nvSpPr>
        <p:spPr>
          <a:xfrm>
            <a:off x="558800" y="365125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65125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longitudinal photon a³†|0⟩ has negative norm like the timelike one, and the condition admits only states in which the two negative norms cancel.</a:t>
            </a:r>
          </a:p>
        </p:txBody>
      </p:sp>
      <p:sp>
        <p:nvSpPr>
          <p:cNvPr id="20" name="choice-letter"/>
          <p:cNvSpPr txBox="1"/>
          <p:nvPr/>
        </p:nvSpPr>
        <p:spPr>
          <a:xfrm>
            <a:off x="558800" y="417830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417830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full condition ∂_μA^μ|ψ⟩ = 0, creation part included, would serve equally well; only its positive-frequency part is kept, to simplify the algebra.</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43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Physical states may contain (a⁰† − a³†) acting on a transverse state; such a state has zero norm and adds nothing to the energy or to any gauge-invariant expectation value.</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overstates the condition: it does not remove timelike and longitudinal photons but admits them in the combination created by a⁰† − a³†, which commutes with a⁰ − a³ because [a⁰, a⁰†] = −1 and [a³, a³†] = +1 cancel. C has the sign of the longitudinal norm wrong: −g^(33) = +1, so a³†|0⟩ has positive norm, and the zero norm of the admitted combination comes from a positive norm cancelling the timelike photon's negative one. D asks the creation part, proportional to a⁰† − a³†, to annihilate the state as well; no non-zero state of the Fock space, the vacuum included, satisfies that, which is why Gupta and Bleuler kept only the positive-frequency half, enough to make ⟨ψ|∂_μA^μ|ψ⟩ = 0. B is correct: (a⁰† − a³†)|T⟩ with |T⟩ transverse satisfies the condition, has norm ⟨T|(a⁰ − a³)(a⁰† − a³†)|T⟩ = 0, is orthogonal to every physical state, and drops out of ⟨H⟩ because a³†a³ − a⁰†a⁰ has zero expectation value whenever (a⁰ − a³)|ψ⟩ = 0.</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8 marks</a:t>
            </a:r>
          </a:p>
        </p:txBody>
      </p:sp>
      <p:sp>
        <p:nvSpPr>
          <p:cNvPr id="6" name="panel"/>
          <p:cNvSpPr/>
          <p:nvPr/>
        </p:nvSpPr>
        <p:spPr>
          <a:xfrm>
            <a:off x="9899734" y="711200"/>
            <a:ext cx="807833" cy="266700"/>
          </a:xfrm>
          <a:prstGeom prst="roundRect">
            <a:avLst>
              <a:gd name="adj" fmla="val 30000"/>
            </a:avLst>
          </a:prstGeom>
          <a:noFill/>
          <a:ln w="9525">
            <a:solidFill>
              <a:srgbClr val="102E29"/>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102E29"/>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solidFill>
            <a:srgbClr val="102E29"/>
          </a:solidFill>
          <a:ln>
            <a:no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UQFTI-01.05, UQFTI-01.06, UQFTI-01.07, UQFTI-01.09</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free real scalar field of mass m is written, in natural units ℏ = c = 1 with the metric (+, −, −, −), as φ(x) = ∫ d³p/((2π)³2E_p) [a(p)e^(−ip⋅x) + a†(p)e^(ip⋅x)], where E_p = √(|p|² + m²), p⁰ = E_p in the exponents and [a(p), a†(q)] = (2π)³2E_p δ³(p − q). Its vacuum two-point function is D(x − y) = ⟨0|φ(x)φ(y)|0⟩ = ∫ d³p/((2π)³2E_p) e^(−ip⋅(x − y)). Take ℏc = 197.327 MeV fm.</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4041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the definition D_F(x − y) = ⟨0|Tφ(x)φ(y)|0⟩, derive the representation D_F(x − y) = ∫ d⁴p/(2π)⁴ i e^(−ip⋅(x − y))/(p² − m² + iε), evaluating the p⁰ integral with the contour closed in whichever half-plane each time ordering requires.</a:t>
            </a:r>
          </a:p>
        </p:txBody>
      </p:sp>
      <p:sp>
        <p:nvSpPr>
          <p:cNvPr id="17" name="part-ref"/>
          <p:cNvSpPr txBox="1"/>
          <p:nvPr/>
        </p:nvSpPr>
        <p:spPr>
          <a:xfrm>
            <a:off x="558800" y="29400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Sketch</a:t>
            </a:r>
          </a:p>
        </p:txBody>
      </p:sp>
      <p:sp>
        <p:nvSpPr>
          <p:cNvPr id="18" name="part-marks"/>
          <p:cNvSpPr txBox="1"/>
          <p:nvPr/>
        </p:nvSpPr>
        <p:spPr>
          <a:xfrm>
            <a:off x="11009102" y="29400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7627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retarded propagator is D_R(x − y) = θ(x⁰ − y⁰)⟨0|[φ(x), φ(y)]|0⟩, whose momentum-space form is i/((p⁰ + iε)² − |p|² − m²). Sketch the complex p⁰-plane at fixed p, marking the poles of D_F and of D_R and the contour used when x⁰ &lt; y⁰, and state where in spacetime each propagator is non-zero.</a:t>
            </a:r>
          </a:p>
        </p:txBody>
      </p:sp>
      <p:sp>
        <p:nvSpPr>
          <p:cNvPr id="20" name="part-ref"/>
          <p:cNvSpPr txBox="1"/>
          <p:nvPr/>
        </p:nvSpPr>
        <p:spPr>
          <a:xfrm>
            <a:off x="558800" y="39103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9103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14655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Two static point sources, j(x) = g[δ³(x − x₁) + δ³(x − x₂)], coupled through ℒ_int = jφ and held a distance r = |x₁ − x₂| apart for a long time T, give a vacuum persistence amplitude ⟨0|0⟩ ∝ e^(−iE(r)T), with interaction energy E(r) = −(g²/(4πr))e^(−mr). For a scalar of mass m = 550 MeV, g²/(4π) = 0.80 and r = 0.70 fm, calculate E(r) in MeV and state the range of the force in femtometres.</a:t>
            </a:r>
          </a:p>
        </p:txBody>
      </p:sp>
      <p:sp>
        <p:nvSpPr>
          <p:cNvPr id="23" name="part-ref"/>
          <p:cNvSpPr txBox="1"/>
          <p:nvPr/>
        </p:nvSpPr>
        <p:spPr>
          <a:xfrm>
            <a:off x="558800" y="488061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Explain</a:t>
            </a:r>
          </a:p>
        </p:txBody>
      </p:sp>
      <p:sp>
        <p:nvSpPr>
          <p:cNvPr id="24" name="part-marks"/>
          <p:cNvSpPr txBox="1"/>
          <p:nvPr/>
        </p:nvSpPr>
        <p:spPr>
          <a:xfrm>
            <a:off x="11084694" y="488061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5" name="text"/>
          <p:cNvSpPr txBox="1"/>
          <p:nvPr/>
        </p:nvSpPr>
        <p:spPr>
          <a:xfrm>
            <a:off x="558800" y="51168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D_F(x − y) is non-zero when x − y is spacelike. Explain why this does not allow a signal to travel faster than light.</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43</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8 marks</a:t>
            </a:r>
          </a:p>
        </p:txBody>
      </p:sp>
      <p:sp>
        <p:nvSpPr>
          <p:cNvPr id="6" name="panel"/>
          <p:cNvSpPr/>
          <p:nvPr/>
        </p:nvSpPr>
        <p:spPr>
          <a:xfrm>
            <a:off x="9899734" y="711200"/>
            <a:ext cx="807833" cy="266700"/>
          </a:xfrm>
          <a:prstGeom prst="roundRect">
            <a:avLst>
              <a:gd name="adj" fmla="val 30000"/>
            </a:avLst>
          </a:prstGeom>
          <a:noFill/>
          <a:ln w="9525">
            <a:solidFill>
              <a:srgbClr val="A9BDB6"/>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A9BDB6"/>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noFill/>
          <a:ln w="9525">
            <a:solidFill>
              <a:srgbClr val="A9BDB6"/>
            </a:solid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p² − m² + iε = (p⁰)² − E_p² + iε vanishes at p⁰ = ±(E_p − iε′), with ε′ = ε/(2E_p): the positive-energy pole lies just below the real axis and the negative-energy pole just above it</a:t>
            </a:r>
          </a:p>
        </p:txBody>
      </p:sp>
      <p:sp>
        <p:nvSpPr>
          <p:cNvPr id="17" name="ms-tick"/>
          <p:cNvSpPr txBox="1"/>
          <p:nvPr/>
        </p:nvSpPr>
        <p:spPr>
          <a:xfrm>
            <a:off x="558800" y="20300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x⁰ &gt; y⁰ the factor e^(−ip⁰(x⁰ − y⁰)) decays in the lower half-plane, so the contour is closed below, clockwise, enclosing p⁰ = E_p: ∫dp⁰/(2π) i e^(−ip⁰(x⁰ − y⁰))/[(p⁰ − E_p)(p⁰ + E_p)] = (−2πi/2π) × i e^(−iE_p(x⁰ − y⁰))/(2E_p) = e^(−iE_p(x⁰ − y⁰))/(2E_p), and the remaining d³p integral is D(x − y)</a:t>
            </a:r>
          </a:p>
        </p:txBody>
      </p:sp>
      <p:sp>
        <p:nvSpPr>
          <p:cNvPr id="19" name="ms-tick"/>
          <p:cNvSpPr txBox="1"/>
          <p:nvPr/>
        </p:nvSpPr>
        <p:spPr>
          <a:xfrm>
            <a:off x="558800" y="26631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6631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x⁰ &lt; y⁰ the contour is closed above, enclosing p⁰ = −E_p, which gives e^(iE_p(x⁰ − y⁰))/(2E_p); relabelling p → −p turns the d³p integral into D(y − x), so the integral equals θ(x⁰ − y⁰)D(x − y) + θ(y⁰ − x⁰)D(y − x) = ⟨0|Tφ(x)φ(y)|0⟩</a:t>
            </a:r>
          </a:p>
        </p:txBody>
      </p:sp>
      <p:sp>
        <p:nvSpPr>
          <p:cNvPr id="21" name="text"/>
          <p:cNvSpPr txBox="1"/>
          <p:nvPr/>
        </p:nvSpPr>
        <p:spPr>
          <a:xfrm>
            <a:off x="812800" y="31826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usual slip is to close the contour in the wrong half-plane for a given time order, which yields D(y − x) for x⁰ &gt; y⁰, an anti-time-ordered product. The sign of x⁰ − y⁰ decides where the exponential decays, and nothing else decides the half-plane.</a:t>
            </a:r>
          </a:p>
        </p:txBody>
      </p:sp>
      <p:sp>
        <p:nvSpPr>
          <p:cNvPr id="22" name="ms-ref"/>
          <p:cNvSpPr txBox="1"/>
          <p:nvPr/>
        </p:nvSpPr>
        <p:spPr>
          <a:xfrm>
            <a:off x="558800" y="36652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Sketch — 2 marks</a:t>
            </a:r>
          </a:p>
        </p:txBody>
      </p:sp>
      <p:sp>
        <p:nvSpPr>
          <p:cNvPr id="23" name="ms-objective"/>
          <p:cNvSpPr txBox="1"/>
          <p:nvPr/>
        </p:nvSpPr>
        <p:spPr>
          <a:xfrm>
            <a:off x="11400482" y="36652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90588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90588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sketch shows the real p⁰ axis with the poles of D_F at +E_p − iε′, below, and −E_p + iε′, above; the poles of D_R both below the axis, at ±E_p − iε′; and the contour for x⁰ &lt; y⁰ closed by a large semicircle in the upper half-plane, enclosing the negative-energy pole of D_F and neither pole of D_R</a:t>
            </a:r>
          </a:p>
        </p:txBody>
      </p:sp>
      <p:sp>
        <p:nvSpPr>
          <p:cNvPr id="26" name="ms-tick"/>
          <p:cNvSpPr txBox="1"/>
          <p:nvPr/>
        </p:nvSpPr>
        <p:spPr>
          <a:xfrm>
            <a:off x="558800" y="453898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53898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D_R is therefore zero for x⁰ &lt; y⁰ and, being a commutator, also zero at spacelike separation, so it is supported on and inside the forward light cone; D_F is non-zero for both time orders and at spacelike separation, where it falls off as e^(−mr), r being the invariant spacelike distance</a:t>
            </a:r>
          </a:p>
        </p:txBody>
      </p:sp>
      <p:sp>
        <p:nvSpPr>
          <p:cNvPr id="28" name="panel"/>
          <p:cNvSpPr/>
          <p:nvPr/>
        </p:nvSpPr>
        <p:spPr>
          <a:xfrm>
            <a:off x="558800" y="558800"/>
            <a:ext cx="11074400" cy="12700"/>
          </a:xfrm>
          <a:prstGeom prst="rect">
            <a:avLst/>
          </a:prstGeom>
          <a:solidFill>
            <a:srgbClr val="2F4B45"/>
          </a:solidFill>
          <a:ln>
            <a:noFill/>
          </a:ln>
        </p:spPr>
      </p:sp>
      <p:sp>
        <p:nvSpPr>
          <p:cNvPr id="2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3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1" name="panel"/>
          <p:cNvSpPr/>
          <p:nvPr/>
        </p:nvSpPr>
        <p:spPr>
          <a:xfrm>
            <a:off x="558800" y="6273800"/>
            <a:ext cx="11074400" cy="12700"/>
          </a:xfrm>
          <a:prstGeom prst="rect">
            <a:avLst/>
          </a:prstGeom>
          <a:solidFill>
            <a:srgbClr val="2F4B45"/>
          </a:solidFill>
          <a:ln>
            <a:noFill/>
          </a:ln>
        </p:spPr>
      </p:sp>
      <p:sp>
        <p:nvSpPr>
          <p:cNvPr id="3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2" action="ppaction://hlinksldjump"/>
              </a:rPr>
              <a:t>Previous</a:t>
            </a:r>
          </a:p>
        </p:txBody>
      </p:sp>
      <p:sp>
        <p:nvSpPr>
          <p:cNvPr id="3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3" action="ppaction://hlinksldjump"/>
              </a:rPr>
              <a:t>Lesson menu</a:t>
            </a:r>
          </a:p>
        </p:txBody>
      </p:sp>
      <p:sp>
        <p:nvSpPr>
          <p:cNvPr id="3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4" action="ppaction://hlinksldjump"/>
              </a:rPr>
              <a:t>Next slide</a:t>
            </a:r>
          </a:p>
        </p:txBody>
      </p:sp>
      <p:sp>
        <p:nvSpPr>
          <p:cNvPr id="3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43</a:t>
            </a:r>
          </a:p>
        </p:txBody>
      </p:sp>
      <p:sp>
        <p:nvSpPr>
          <p:cNvPr id="3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Return to question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8 marks</a:t>
            </a:r>
          </a:p>
        </p:txBody>
      </p:sp>
      <p:sp>
        <p:nvSpPr>
          <p:cNvPr id="6" name="panel"/>
          <p:cNvSpPr/>
          <p:nvPr/>
        </p:nvSpPr>
        <p:spPr>
          <a:xfrm>
            <a:off x="9899734" y="711200"/>
            <a:ext cx="807833" cy="266700"/>
          </a:xfrm>
          <a:prstGeom prst="roundRect">
            <a:avLst>
              <a:gd name="adj" fmla="val 30000"/>
            </a:avLst>
          </a:prstGeom>
          <a:noFill/>
          <a:ln w="9525">
            <a:solidFill>
              <a:srgbClr val="A9BDB6"/>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A9BDB6"/>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noFill/>
          <a:ln w="9525">
            <a:solidFill>
              <a:srgbClr val="A9BDB6"/>
            </a:solid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natural units r = 0.70 fm/(197.327 MeV fm) = 3.547 × 10⁻³ MeV⁻¹, so 1/r = 281.9 MeV, and mr = 550 × 0.70/197.327 = 1.951, with e^(−1.951) = 0.1421</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 −0.80 × 281.9 MeV × 0.1421 = −32.1 MeV, negative because scalar exchange between like sources attracts; the range is 1/m = 197.327 MeV fm/550 MeV = 0.359 fm</a:t>
            </a:r>
          </a:p>
        </p:txBody>
      </p:sp>
      <p:sp>
        <p:nvSpPr>
          <p:cNvPr id="19" name="ms-ref"/>
          <p:cNvSpPr txBox="1"/>
          <p:nvPr/>
        </p:nvSpPr>
        <p:spPr>
          <a:xfrm>
            <a:off x="558800" y="26257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Explain — 1 mark</a:t>
            </a:r>
          </a:p>
        </p:txBody>
      </p:sp>
      <p:sp>
        <p:nvSpPr>
          <p:cNvPr id="20" name="ms-objective"/>
          <p:cNvSpPr txBox="1"/>
          <p:nvPr/>
        </p:nvSpPr>
        <p:spPr>
          <a:xfrm>
            <a:off x="11400482" y="26257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1" name="ms-tick"/>
          <p:cNvSpPr txBox="1"/>
          <p:nvPr/>
        </p:nvSpPr>
        <p:spPr>
          <a:xfrm>
            <a:off x="558800" y="286639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86639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whether a measurement at y can affect one at x is decided by the commutator [φ(x), φ(y)] = D(x − y) − D(y − x), not by an amplitude; for spacelike x − y a proper Lorentz transformation carries x − y into −(x − y) and leaves D invariant, so the commutator vanishes, the amplitude for propagation from y to x cancelling that from x to y, while D_F, an amplitude, need not vanish</a:t>
            </a:r>
          </a:p>
        </p:txBody>
      </p:sp>
      <p:sp>
        <p:nvSpPr>
          <p:cNvPr id="23" name="text"/>
          <p:cNvSpPr txBox="1"/>
          <p:nvPr/>
        </p:nvSpPr>
        <p:spPr>
          <a:xfrm>
            <a:off x="812800" y="35756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Answers that call D_F 'exponentially small' outside the light cone miss the point: a small non-zero commutator would still be a violation. Causality lives in the commutator, and the retarded propagator built from it is the one that describes the response to a source.</a:t>
            </a:r>
          </a:p>
        </p:txBody>
      </p:sp>
      <p:sp>
        <p:nvSpPr>
          <p:cNvPr id="24" name="panel"/>
          <p:cNvSpPr/>
          <p:nvPr/>
        </p:nvSpPr>
        <p:spPr>
          <a:xfrm>
            <a:off x="558800" y="558800"/>
            <a:ext cx="11074400" cy="12700"/>
          </a:xfrm>
          <a:prstGeom prst="rect">
            <a:avLst/>
          </a:prstGeom>
          <a:solidFill>
            <a:srgbClr val="2F4B45"/>
          </a:solidFill>
          <a:ln>
            <a:noFill/>
          </a:ln>
        </p:spPr>
      </p:sp>
      <p:sp>
        <p:nvSpPr>
          <p:cNvPr id="2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2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7" name="panel"/>
          <p:cNvSpPr/>
          <p:nvPr/>
        </p:nvSpPr>
        <p:spPr>
          <a:xfrm>
            <a:off x="558800" y="6273800"/>
            <a:ext cx="11074400" cy="12700"/>
          </a:xfrm>
          <a:prstGeom prst="rect">
            <a:avLst/>
          </a:prstGeom>
          <a:solidFill>
            <a:srgbClr val="2F4B45"/>
          </a:solidFill>
          <a:ln>
            <a:noFill/>
          </a:ln>
        </p:spPr>
      </p:sp>
      <p:sp>
        <p:nvSpPr>
          <p:cNvPr id="2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8" action="ppaction://hlinksldjump"/>
              </a:rPr>
              <a:t>Previous</a:t>
            </a:r>
          </a:p>
        </p:txBody>
      </p:sp>
      <p:sp>
        <p:nvSpPr>
          <p:cNvPr id="2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9" action="ppaction://hlinksldjump"/>
              </a:rPr>
              <a:t>Lesson menu</a:t>
            </a:r>
          </a:p>
        </p:txBody>
      </p:sp>
      <p:sp>
        <p:nvSpPr>
          <p:cNvPr id="3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0" action="ppaction://hlinksldjump"/>
              </a:rPr>
              <a:t>Next slide</a:t>
            </a:r>
          </a:p>
        </p:txBody>
      </p:sp>
      <p:sp>
        <p:nvSpPr>
          <p:cNvPr id="3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20 / 43</a:t>
            </a:r>
          </a:p>
        </p:txBody>
      </p:sp>
      <p:sp>
        <p:nvSpPr>
          <p:cNvPr id="3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Return to question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UQFTI-02.01, UQFTI-02.09, UQFTI-03.02, UQFTI-03.07, UQFTI-04.05, UQFTI-04.07, UQFTI-04.09, UQFTI-05.03</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Two real scalar fields, φ of mass m_φ and χ of mass m_χ, live in four spacetime dimensions and interact through ℒ_int = −(g/2)φχ² − (κ/2)φ∂_μχ∂^μχ, in natural units ℏ = c = 1 with the metric (+, −, −, −). Treat both couplings to the lowest order at which each process occurs. For the two-body decay of a particle of mass m_φ into particles of momentum p in its rest frame, Lorentz-invariant phase space gives ∫dΠ₂ = p/(4πm_φ) when the two final particles are distinguishable, and Γ = (1/(2m_φ))∫|M|²dΠ₂. Take ℏ = 6.582 × 10⁻²⁵ GeV s.</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Determine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Feynman rule for the φχχ vertex, taking every momentum as incoming and p₂ and p₃ as the momenta of the two χ lines, and give the mass dimensions of g and κ.</a:t>
            </a:r>
          </a:p>
        </p:txBody>
      </p:sp>
      <p:sp>
        <p:nvSpPr>
          <p:cNvPr id="17" name="part-ref"/>
          <p:cNvSpPr txBox="1"/>
          <p:nvPr/>
        </p:nvSpPr>
        <p:spPr>
          <a:xfrm>
            <a:off x="558800" y="3369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369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60553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Set κ = 0. By counting the Wick contractions in the order-g² term of the Gell-Mann–Low numerator, show that the one-loop φ self-energy, a loop of two χ propagators, carries a symmetry factor of 2, and that the one-loop χ self-energy, a loop of one φ and one χ propagator, carries a symmetry factor of 1. Check each by counting the diagram's automorphisms.</a:t>
            </a:r>
          </a:p>
        </p:txBody>
      </p:sp>
      <p:sp>
        <p:nvSpPr>
          <p:cNvPr id="20" name="part-ref"/>
          <p:cNvSpPr txBox="1"/>
          <p:nvPr/>
        </p:nvSpPr>
        <p:spPr>
          <a:xfrm>
            <a:off x="558800" y="43395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43395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5758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Still with κ = 0, determine the tree-level amplitude M for χ(p₁)χ(p₂) → χ(p₃)χ(p₄) in terms of the Mandelstam variables s, t and u, check its symmetry under t ↔ u and the value of s + t + u, and say why √Z = 1 may be used on each external leg at this order.</a:t>
            </a:r>
          </a:p>
        </p:txBody>
      </p:sp>
      <p:sp>
        <p:nvSpPr>
          <p:cNvPr id="23" name="part-ref"/>
          <p:cNvSpPr txBox="1"/>
          <p:nvPr/>
        </p:nvSpPr>
        <p:spPr>
          <a:xfrm>
            <a:off x="558800" y="51117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Predict</a:t>
            </a:r>
          </a:p>
        </p:txBody>
      </p:sp>
      <p:sp>
        <p:nvSpPr>
          <p:cNvPr id="24" name="part-marks"/>
          <p:cNvSpPr txBox="1"/>
          <p:nvPr/>
        </p:nvSpPr>
        <p:spPr>
          <a:xfrm>
            <a:off x="11009102" y="51117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53479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masses are now chosen so that m_φ &gt; 2m_χ. Predict what becomes of the s-channel term of the amplitude in (c) as s approaches m_φ², and of the φ particle's place in the LSZ formula, giving the reason, and say whether the t- and u-channel poles are affected.</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21 / 43</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Restore κ. With m_φ = 0.90 GeV, m_χ = 0.14 GeV, g = 0.50 GeV and κ = 0.80 GeV⁻¹, calculate the decay rate Γ(φ → χχ) in MeV and the lifetime of φ in seconds.</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22 / 43</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term −(g/2)φχ² gives i × (−g/2) × 2 = −ig, the 2 counting the ways the two χ fields meet the two χ lines; [g] = 4 − 3 = 1, a super-renormalisable coupling</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each ∂_μ acting on an incoming χ line of momentum p gives −ip_μ, so −(κ/2)φ∂_μχ∂^μχ gives i × (−κ/2) × 2 × (−ip₂)⋅(−ip₃) = iκ p₂⋅p₃; the full vertex is −ig + iκ p₂⋅p₃, with [κ] = 4 − 1 − 2 − 2 = −1, a non-renormalisable coupling</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Reading the vertex straight off the coefficient gives −ig/2 and loses the factor 2 from the identical χ fields, in the derivative term as well. Candidates who attach a momentum to only one χ line miss that the derivative vertex depends on both, and on the product of the two.</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27279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order-g² term is (1/2!)(−ig/2)²∫∫φ(z)χ(z)²φ(w)χ(w)², a prefactor (−ig)²/8; in ⟨0|Tφ(x)φ(y)…|0⟩, φ(x) joins φ(z) or φ(w) (2 ways), φ(y) the other, and the two χ(z) fields pair with the two χ(w) fields in 2 ways, so 4 contractions give (−ig)² × 4/8 = (−ig)²/2: S = 2, matching the one automorphism that swaps the two χ lines</a:t>
            </a:r>
          </a:p>
        </p:txBody>
      </p:sp>
      <p:sp>
        <p:nvSpPr>
          <p:cNvPr id="24" name="ms-tick"/>
          <p:cNvSpPr txBox="1"/>
          <p:nvPr/>
        </p:nvSpPr>
        <p:spPr>
          <a:xfrm>
            <a:off x="558800" y="3905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905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⟨0|Tχ(x)χ(y)…|0⟩, χ(x) joins any of the four χ fields (4 ways), χ(y) either χ field at the other vertex (2 ways), and the remaining χ and φ fields pair uniquely, so 8 contractions give (−ig)² × 8/8: S = 1, as the loop's two lines, one φ and one χ, cannot be exchanged</a:t>
            </a:r>
          </a:p>
        </p:txBody>
      </p:sp>
      <p:sp>
        <p:nvSpPr>
          <p:cNvPr id="26" name="text"/>
          <p:cNvSpPr txBox="1"/>
          <p:nvPr/>
        </p:nvSpPr>
        <p:spPr>
          <a:xfrm>
            <a:off x="812800" y="4425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carry over from φ⁴ the habit of a 1/2 for every bubble put it on the χ self-energy too. A loop of two lines of different fields has no symmetry, and the direct count shows the 1/2! and both 1/2s cancelled completely.</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43</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φ is exchanged in all three channels, each giving (−ig)² × i/(q² − m_φ²), so M = −g²[1/(s − m_φ²) + 1/(t − m_φ²) + 1/(u − m_φ²)], dimensionless as a 2 → 2 amplitude in four dimensions must be, since [g²] = 2</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 is symmetric under t ↔ u, as identical bosons in the final state require, and s + t + u = 4m_χ²; because Z = 1 + O(g²) and the mass shift is O(g²), √Z on each leg and the physical mass change M only at order g⁴</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commonest error is to drop the s-channel by analogy with ψψ → ψψ in the scalar Yukawa model, where ψ number forbids it. Here χ carries only the charge of the symmetry χ → −χ, which two χ particles do not carry, so they can annihilate into one φ.</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Predict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pole at s = m_φ² now lies inside the physical region s ≥ 4m_χ², so the tree amplitude diverges there; the φ self-energy acquires an imaginary part from the open χχ channel, and resumming it turns 1/(s − m_φ²) into 1/(s − m_φ² + im_φΓ), a Breit–Wigner peak of finite height</a:t>
            </a:r>
          </a:p>
        </p:txBody>
      </p:sp>
      <p:sp>
        <p:nvSpPr>
          <p:cNvPr id="24" name="ms-tick"/>
          <p:cNvSpPr txBox="1"/>
          <p:nvPr/>
        </p:nvSpPr>
        <p:spPr>
          <a:xfrm>
            <a:off x="558800" y="371602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φ is no longer stable, so it is not an asymptotic state: its pole leaves the real axis, LSZ's isolated one-particle pole is lost and φ appears only as a resonance in χχ scattering; the t- and u-channel poles at t = m_φ² and u = m_φ² stay outside the physical region, where t ≤ 0 and u ≤ 0, and still describe a force of range 1/m_φ</a:t>
            </a:r>
          </a:p>
        </p:txBody>
      </p:sp>
      <p:sp>
        <p:nvSpPr>
          <p:cNvPr id="26" name="text"/>
          <p:cNvSpPr txBox="1"/>
          <p:nvPr/>
        </p:nvSpPr>
        <p:spPr>
          <a:xfrm>
            <a:off x="812800" y="4425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Answers that keep φ as an external state of LSZ with a real mass have missed the assumption the reduction formula states: stable particles. A pole inside the physical region is the signature of a particle that can be produced on shell, and therefore decays.</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24 / 43</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 shell 2p₂⋅p₃ = m_φ² − 2m_χ², so M = −g + κ(m_φ² − 2m_χ²)/2 = −0.500 GeV + 0.308 GeV = −0.192 GeV, and the χ momentum is p = √(m_φ²/4 − m_χ²) = 0.428 GeV</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1/2 for two identical χ, Γ = (1/(2m_φ)) × |M|² × ½ × p/(4πm_φ) = |M|²p/(16πm_φ²) = 3.86 × 10⁻⁴ GeV = 0.386 MeV, and τ = ℏ/Γ = 1.71 × 10⁻²¹ s</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Two slips are set for here. Omitting the 1/2 for identical final particles doubles Γ to 0.772 MeV. Giving the derivative vertex the wrong sign makes the two couplings reinforce, Γ = 6.86 MeV, eighteen times too large: the sign fixed in (a) decides whether they cancel or add.</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25 / 43</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UQFTI-07.02, UQFTI-07.03, UQFTI-07.04, UQFTI-07.06, UQFTI-07.07, UQFTI-07.08</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real spin-0 boson φ of mass m_φ couples to a Dirac fermion ψ of mass m either as a scalar, ℒ_S = −gφψ̄ψ, or as a pseudoscalar, ℒ_P = −igφψ̄γ⁵ψ, in natural units ℏ = c = 1 with the metric (+, −, −, −). Use the spin sums Σu(k)ū(k) = k̸ + m and Σv(k)v̄(k) = k̸ − m; the identities tr 1 = 4 and tr(a̸b̸) = 4a⋅b; the vanishing of the trace of an odd number of γ matrices; γ⁵γ^μ = −γ^μγ⁵, (γ⁵)² = 1 and γ⁰(γ⁵)†γ⁰ = −γ⁵. For the decay φ → ψ(k₁)ψ̄(k₂) write β = √(1 − 4m²/m_φ²), the speed of either fermion in the φ rest frame; then ∫dΠ₂ = β/(8π), and Γ = (1/(2m_φ)) × (spin-summed |M|²) × ∫dΠ₂. Take ℏ = 6.582 × 10⁻²⁵ GeV s.</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the scalar coupling the amplitude is M_S = −g ū(k₁)v(k₂). Using Casimir's trick with the spin sums, derive the spin-summed |M_S|² in terms of g, m_φ and β.</a:t>
            </a:r>
          </a:p>
        </p:txBody>
      </p:sp>
      <p:sp>
        <p:nvSpPr>
          <p:cNvPr id="17" name="part-ref"/>
          <p:cNvSpPr txBox="1"/>
          <p:nvPr/>
        </p:nvSpPr>
        <p:spPr>
          <a:xfrm>
            <a:off x="558800" y="3369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369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6055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the pseudoscalar coupling the amplitude is M_P = −g ū(k₁)iγ⁵v(k₂). Show that the spin-summed |M_P|² is 2g²m_φ², with no factor of β².</a:t>
            </a:r>
          </a:p>
        </p:txBody>
      </p:sp>
      <p:sp>
        <p:nvSpPr>
          <p:cNvPr id="20" name="part-ref"/>
          <p:cNvSpPr txBox="1"/>
          <p:nvPr/>
        </p:nvSpPr>
        <p:spPr>
          <a:xfrm>
            <a:off x="558800" y="39433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9433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1795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m_φ = 1.50 GeV, m = 0.60 GeV and g = 0.30, calculate Γ(φ → ψψ̄) and the φ lifetime in seconds for each coupling.</a:t>
            </a:r>
          </a:p>
        </p:txBody>
      </p:sp>
      <p:sp>
        <p:nvSpPr>
          <p:cNvPr id="23" name="part-ref"/>
          <p:cNvSpPr txBox="1"/>
          <p:nvPr/>
        </p:nvSpPr>
        <p:spPr>
          <a:xfrm>
            <a:off x="558800" y="45173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Explain</a:t>
            </a:r>
          </a:p>
        </p:txBody>
      </p:sp>
      <p:sp>
        <p:nvSpPr>
          <p:cNvPr id="24" name="part-marks"/>
          <p:cNvSpPr txBox="1"/>
          <p:nvPr/>
        </p:nvSpPr>
        <p:spPr>
          <a:xfrm>
            <a:off x="11009102" y="45173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7536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the powers β³ and β in the two rates by the parity of φ and the orbital angular momentum of the fermion pair near threshold.</a:t>
            </a:r>
          </a:p>
        </p:txBody>
      </p:sp>
      <p:sp>
        <p:nvSpPr>
          <p:cNvPr id="26" name="part-ref"/>
          <p:cNvSpPr txBox="1"/>
          <p:nvPr/>
        </p:nvSpPr>
        <p:spPr>
          <a:xfrm>
            <a:off x="558800" y="50914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Justify</a:t>
            </a:r>
          </a:p>
        </p:txBody>
      </p:sp>
      <p:sp>
        <p:nvSpPr>
          <p:cNvPr id="27" name="part-marks"/>
          <p:cNvSpPr txBox="1"/>
          <p:nvPr/>
        </p:nvSpPr>
        <p:spPr>
          <a:xfrm>
            <a:off x="11009102" y="50914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32765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the one-loop φ self-energy built from a ψ loop, Wick's theorem supplies a factor −1. Justify this factor from the anticommutation of the fields, and confirm it from the optical theorem, which requires Im M(φ → φ) = m_φΓ(φ → ψψ̄) once m_φ &gt; 2m.</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26 / 43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(ū v)* = v̄ u, so Σ|M_S|² = g² Σ ū(k₁)v(k₂)v̄(k₂)u(k₁) = g² tr[(k̸₁ + m)(k̸₂ − m)] = g²(4k₁⋅k₂ − 4m²), the terms linear in m containing an odd number of γ matrices</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 shell 2k₁⋅k₂ = m_φ² − 2m², so Σ|M_S|² = 2g²(m_φ² − 4m²) = 2g²m_φ²β²</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use Σvv̄ = k̸ + m lose the sign of the mass term and obtain 2g²m_φ², which is the pseudoscalar result, for the scalar; the β² is the whole physics of the part.</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(ū iγ⁵ v)* = v̄ γ⁰(iγ⁵)†γ⁰ u = v̄(−i)(−γ⁵)u = v̄ iγ⁵ u, so Σ|M_P|² = g² tr[(k̸₁ + m)iγ⁵(k̸₂ − m)iγ⁵] = −g² tr[(k̸₁ + m)γ⁵(k̸₂ − m)γ⁵]</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anticommuting γ⁵ through, γ⁵(k̸₂ − m)γ⁵ = −k̸₂ − m, so Σ|M_P|² = g² tr[(k̸₁ + m)(k̸₂ + m)] = g²(4k₁⋅k₂ + 4m²) = 2g²m_φ²: the γ⁵ reverses the sign of the mass term</a:t>
            </a:r>
          </a:p>
        </p:txBody>
      </p:sp>
      <p:sp>
        <p:nvSpPr>
          <p:cNvPr id="26" name="text"/>
          <p:cNvSpPr txBox="1"/>
          <p:nvPr/>
        </p:nvSpPr>
        <p:spPr>
          <a:xfrm>
            <a:off x="812800" y="3855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error to catch is forgetting that γ⁰(γ⁵)†γ⁰ = −γ⁵ when forming the conjugate amplitude. It flips the overall sign and gives −2g²m_φ², which a candidate should recognise at once as impossible for a sum of squared moduli.</a:t>
            </a:r>
          </a:p>
        </p:txBody>
      </p:sp>
      <p:sp>
        <p:nvSpPr>
          <p:cNvPr id="27" name="ms-ref"/>
          <p:cNvSpPr txBox="1"/>
          <p:nvPr/>
        </p:nvSpPr>
        <p:spPr>
          <a:xfrm>
            <a:off x="558800" y="43383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28" name="ms-objective"/>
          <p:cNvSpPr txBox="1"/>
          <p:nvPr/>
        </p:nvSpPr>
        <p:spPr>
          <a:xfrm>
            <a:off x="11400482" y="43383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9" name="ms-tick"/>
          <p:cNvSpPr txBox="1"/>
          <p:nvPr/>
        </p:nvSpPr>
        <p:spPr>
          <a:xfrm>
            <a:off x="558800" y="45789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5789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β = √(1 − 4 × 0.36/2.25) = 0.600, and Γ_S = (1/(2m_φ)) × 2g²m_φ²β² × β/(8π) = g²m_φβ³/(8π) = 1.16 × 10⁻³ GeV = 1.16 MeV, so τ_S = ℏ/Γ_S = 5.67 × 10⁻²² s</a:t>
            </a:r>
          </a:p>
        </p:txBody>
      </p:sp>
      <p:sp>
        <p:nvSpPr>
          <p:cNvPr id="31" name="ms-tick"/>
          <p:cNvSpPr txBox="1"/>
          <p:nvPr/>
        </p:nvSpPr>
        <p:spPr>
          <a:xfrm>
            <a:off x="558800" y="50222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50222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Γ_P = g²m_φβ/(8π) = 3.22 MeV and τ_P = 2.04 × 10⁻²² s; the ratio Γ_P/Γ_S = 1/β² = 2.78</a:t>
            </a:r>
          </a:p>
        </p:txBody>
      </p:sp>
      <p:sp>
        <p:nvSpPr>
          <p:cNvPr id="33" name="text"/>
          <p:cNvSpPr txBox="1"/>
          <p:nvPr/>
        </p:nvSpPr>
        <p:spPr>
          <a:xfrm>
            <a:off x="812800" y="535178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include a factor 1/2 for identical particles halve both rates; ψ and ψ̄ are distinct particles, so no such factor applies.</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27 / 43</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fermion and its antifermion have opposite intrinsic parities, so a pair with orbital angular momentum L has parity (−1)^(L+1); total J = 0 requires the pair's spin S to equal L, so S and L are both 0 or both 1</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scalar coupling makes φ a 0⁺ state, which needs L odd, the ³P₀ pair with L = S = 1, and a P-wave rate carries p^(2L+1) ∝ β³; the pseudoscalar is 0⁻, which allows the ¹S₀ pair with L = 0 and a rate ∝ β, so near threshold the pseudoscalar decays faster by 1/β²</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frequent answer attributes β³ to 'suppression by the fermion mass' without saying why only the scalar is suppressed. The difference is angular momentum: parity forbids the scalar from producing the pair in an S-wave.</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Justify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two vertices supply ψ̄(x)ψ(x)ψ̄(y)ψ(y); writing the contractions in the order of a trace, ψ(x)ψ̄(y)ψ(y)ψ̄(x) → tr[S_F(x − y)S_F(y − x)], means moving ψ̄(x) from the front to the back past three anticommuting fields, which gives (−1)³ = −1</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 the cut the fermion carries k₁ and the antifermion line carries −k₂, so the numerator trace is tr[(k̸₁ + m)(−k̸₂ + m)] = −tr[(k̸₁ + m)(k̸₂ − m)] = −Σ|M_S|²/g²; only the loop's −1 makes 2 Im M(φ → φ) = ∫dΠ₂Σ|M_S|² = 2m_φΓ positive, as unitarity demands</a:t>
            </a:r>
          </a:p>
        </p:txBody>
      </p:sp>
      <p:sp>
        <p:nvSpPr>
          <p:cNvPr id="26" name="text"/>
          <p:cNvSpPr txBox="1"/>
          <p:nvPr/>
        </p:nvSpPr>
        <p:spPr>
          <a:xfrm>
            <a:off x="812800" y="4235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often treat the −1 as a convention that could be absorbed into g². It cannot: g² is positive in both places, and unitarity fixes the sign of the imaginary part. Commuting fields would give a negative width, a propagator growing in time: the perturbative face of the spin–statistics theorem.</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28 / 43</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solidFill>
            <a:srgbClr val="102E29"/>
          </a:solidFill>
          <a:ln>
            <a:no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UQFTI-06.02, UQFTI-06.03, UQFTI-06.04, UQFTI-06.06, UQFTI-06.07, UQFTI-06.08, UQFTI-06.09</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Real scalar φ⁴ theory, ℒ = ½∂_μφ∂^μφ − ½m²φ² − (λ/4!)φ⁴, in natural units ℏ = c = 1 with the metric (+, −, −, −), is regularised dimensionally in d = 4 − 2ε dimensions, with λ replaced by λμ^(2ε) so that λ stays dimensionless, μ being an arbitrary scale. Use the Feynman-parameter identity 1/(AB) = ∫₀¹dx [xA + (1 − x)B]^(−2), the Euclidean master integral ∫d^dℓ_E/(2π)^d (ℓ_E² + Δ)^(−2) = Γ(2 − d/2)(4π)^(−d/2)Δ^(d/2 − 2), and Γ(ε) = 1/ε − γ_E + O(ε). At one loop the field-strength counterterm vanishes, so the bare coupling is λ₀ = μ^(2ε)(λ + δ_λ), where the counterterm vertex is −iδ_λ.</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83337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s-channel one-loop diagram for φφ → φφ, with incoming momenta p₁ and p₂, p = p₁ + p₂ and s = p², carries a symmetry factor of 2. Show that, below the threshold s = 4m², its contribution to iM, with an overall factor μ^(2ε) removed, is (iλ²/(32π²))∫₀¹dx [1/ε − γ_E + ln 4π − ln(Δ_s/μ²)] + O(ε), where Δ_s = m² − x(1 − x)s.</a:t>
            </a:r>
          </a:p>
        </p:txBody>
      </p:sp>
      <p:sp>
        <p:nvSpPr>
          <p:cNvPr id="17" name="part-ref"/>
          <p:cNvSpPr txBox="1"/>
          <p:nvPr/>
        </p:nvSpPr>
        <p:spPr>
          <a:xfrm>
            <a:off x="558800" y="35674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5674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80365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Including the t- and u-channel diagrams and the counterterm, the renormalised coupling λ is defined by the condition M = −λ at s = 4m², t = u = 0. Show that M(s, t, u) = −λ − (λ²/(32π²))Σ∫₀¹dx ln[Δ(q²)/Δ(q₀²)], the sum running over the three channels q² = s, t, u with reference values q₀² = 4m², 0, 0 and Δ(q²) = m² − x(1 − x)q², and that neither ε nor μ survives in it.</a:t>
            </a:r>
          </a:p>
        </p:txBody>
      </p:sp>
      <p:sp>
        <p:nvSpPr>
          <p:cNvPr id="20" name="part-ref"/>
          <p:cNvSpPr txBox="1"/>
          <p:nvPr/>
        </p:nvSpPr>
        <p:spPr>
          <a:xfrm>
            <a:off x="558800" y="45377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Derive</a:t>
            </a:r>
          </a:p>
        </p:txBody>
      </p:sp>
      <p:sp>
        <p:nvSpPr>
          <p:cNvPr id="21" name="part-marks"/>
          <p:cNvSpPr txBox="1"/>
          <p:nvPr/>
        </p:nvSpPr>
        <p:spPr>
          <a:xfrm>
            <a:off x="11009102" y="45377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7739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minimal subtraction δ_λ contains only the poles of the three channels. Derive the one-loop beta function β(λ) = μ dλ/dμ from the μ-independence of the bare coupling λ₀.</a:t>
            </a:r>
          </a:p>
        </p:txBody>
      </p:sp>
      <p:sp>
        <p:nvSpPr>
          <p:cNvPr id="23" name="part-ref"/>
          <p:cNvSpPr txBox="1"/>
          <p:nvPr/>
        </p:nvSpPr>
        <p:spPr>
          <a:xfrm>
            <a:off x="558800" y="53098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53098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554609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a model whose coupling is λ(μ₀) = 1.5 at μ₀ = 1.0 TeV, calculate the scale at which the one-loop running coupling has doubled and the scale of its Landau pole, both in GeV.</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29 / 43</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solidFill>
            <a:srgbClr val="102E29"/>
          </a:solidFill>
          <a:ln>
            <a:no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Estimate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the highest scale at which this one-loop running can be trusted, stating the criterion you use, and say what the Landau pole of (d) then tells you about the theory.</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30 / 43</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two vertices, each −iλμ^(2ε), two propagators and the factor ½ give iM_s = ½(−iλμ^(2ε))²∫d^dℓ/(2π)^d [i/(ℓ² − m²)][i/((ℓ + p)² − m²)] = ½λ²μ^(4ε)∫d^dℓ/(2π)^d 1/[(ℓ² − m²)((ℓ + p)² − m²)]</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Feynman parameters turn the denominator into [(ℓ + xp)² − Δ_s]² with Δ_s = m² − x(1 − x)s; shifting ℓ → ℓ − xp and rotating ℓ⁰ = iℓ_E⁰, so that ℓ² = −ℓ_E² and d^dℓ = i d^dℓ_E, gives the loop integral as i∫₀¹dx Γ(ε)(4π)^(−2+ε)Δ_s^(−ε)</a:t>
            </a:r>
          </a:p>
        </p:txBody>
      </p:sp>
      <p:sp>
        <p:nvSpPr>
          <p:cNvPr id="19" name="ms-tick"/>
          <p:cNvSpPr txBox="1"/>
          <p:nvPr/>
        </p:nvSpPr>
        <p:spPr>
          <a:xfrm>
            <a:off x="558800" y="2473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expanding, (4π)^(−2+ε) = (1 + ε ln 4π)/(16π²) and μ^(2ε)Δ_s^(−ε) = 1 − ε ln(Δ_s/μ²), so iM_s = μ^(2ε)(iλ²/(32π²))∫₀¹dx [1/ε − γ_E + ln 4π − ln(Δ_s/μ²)] + O(ε): one μ^(2ε) belongs with the tree-level coupling and the other makes the logarithm dimensionless</a:t>
            </a:r>
          </a:p>
        </p:txBody>
      </p:sp>
      <p:sp>
        <p:nvSpPr>
          <p:cNvPr id="21" name="text"/>
          <p:cNvSpPr txBox="1"/>
          <p:nvPr/>
        </p:nvSpPr>
        <p:spPr>
          <a:xfrm>
            <a:off x="812800" y="2992755"/>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factor i from the Wick rotation is the one most often lost, and with it the relative phase between the loop and the tree amplitude −iλ, so the result can no longer be combined with the counterterm. Candidates who expand Γ(ε) but not Δ^(−ε) are left with the logarithm of a dimensionful quantity, which the μ^(2ε) is there to prevent.</a:t>
            </a:r>
          </a:p>
        </p:txBody>
      </p:sp>
      <p:sp>
        <p:nvSpPr>
          <p:cNvPr id="22" name="ms-ref"/>
          <p:cNvSpPr txBox="1"/>
          <p:nvPr/>
        </p:nvSpPr>
        <p:spPr>
          <a:xfrm>
            <a:off x="558800" y="36404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3" name="ms-objective"/>
          <p:cNvSpPr txBox="1"/>
          <p:nvPr/>
        </p:nvSpPr>
        <p:spPr>
          <a:xfrm>
            <a:off x="11400482" y="36404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38811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8811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one loop M = −λ + (λ²/(32π²))Σ∫dx[1/ε − γ_E + ln 4π − ln(Δ(q²)/μ²)] − δ_λ, and the condition at the reference point fixes δ_λ = (λ²/(32π²))Σ∫dx[1/ε − γ_E + ln 4π − ln(Δ(q₀²)/μ²)], which carries the whole pole</a:t>
            </a:r>
          </a:p>
        </p:txBody>
      </p:sp>
      <p:sp>
        <p:nvSpPr>
          <p:cNvPr id="26" name="ms-tick"/>
          <p:cNvSpPr txBox="1"/>
          <p:nvPr/>
        </p:nvSpPr>
        <p:spPr>
          <a:xfrm>
            <a:off x="558800" y="43243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3243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subtracting, 1/ε, γ_E, ln 4π and μ² cancel channel by channel, leaving M = −λ − (λ²/(32π²))Σ∫dx ln[Δ(q²)/Δ(q₀²)]: finite, independent of the regulator and of μ, and a relation between the amplitude at (s, t, u) and the coupling measured at the reference point</a:t>
            </a:r>
          </a:p>
        </p:txBody>
      </p:sp>
      <p:sp>
        <p:nvSpPr>
          <p:cNvPr id="28" name="text"/>
          <p:cNvSpPr txBox="1"/>
          <p:nvPr/>
        </p:nvSpPr>
        <p:spPr>
          <a:xfrm>
            <a:off x="812800" y="48437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fix δ_λ by minimal subtraction and then present the amplitude as a prediction have left ln μ² in it. It becomes a prediction only when λ is tied to a measurement at a stated point, or when the μ-dependence of λ is itself accounted for, which is what (c) does.</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31 / 43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Derive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each channel contributes a pole λ²/(32π²ε), so δ_λ = 3λ²/(32π²ε), and μ dλ₀/dμ = 0 gives 0 = 2ε(λ + 3λ²/(32π²ε)) + β(1 + 6λ/(32π²ε))</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solving to order λ², β = −2ελ − 6λ²/(32π²) + 12λ²/(32π²) = −2ελ + 3λ²/(16π²), so as ε → 0, β(λ) = 3λ²/(16π²), positive: the coupling grows with the scale</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−2ελ term is not optional. Candidates who drop it before solving lose the cross term that turns −6λ²/(32π²) into +6λ²/(32π²), and obtain a beta function of the wrong sign: an asymptotically free φ⁴ theory.</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integrating dλ/λ² = (3/(16π²))d ln μ gives 1/λ(μ) = 1/λ(μ₀) − (3/(16π²))ln(μ/μ₀); λ = 3.0 when ln(μ/μ₀) = (16π²/3)(1/1.5 − 1/3.0) = 17.55, that is at μ = 1000 GeV × e^17.55 = 4.2 × 10¹⁰ GeV</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1/λ vanishes when ln(μ_L/μ₀) = 16π²/(3 × 1.5) = 35.09, so the Landau pole is at μ_L = 1000 GeV × e^35.09 = 1.7 × 10¹⁸ GeV</a:t>
            </a:r>
          </a:p>
        </p:txBody>
      </p:sp>
      <p:sp>
        <p:nvSpPr>
          <p:cNvPr id="26" name="text"/>
          <p:cNvSpPr txBox="1"/>
          <p:nvPr/>
        </p:nvSpPr>
        <p:spPr>
          <a:xfrm>
            <a:off x="812800" y="3855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integrate dλ/d ln μ = 3λ²/(16π²) as if one of the two factors of λ on the right were fixed at λ₀ obtain a power law, λ ∝ μ^(3λ₀/(16π²)), which grows for ever and misses the pole. Using log₁₀ for the logarithm moves both scales by many orders of magnitude.</a:t>
            </a:r>
          </a:p>
        </p:txBody>
      </p:sp>
      <p:sp>
        <p:nvSpPr>
          <p:cNvPr id="27" name="ms-ref"/>
          <p:cNvSpPr txBox="1"/>
          <p:nvPr/>
        </p:nvSpPr>
        <p:spPr>
          <a:xfrm>
            <a:off x="558800" y="43383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Estimate — 2 marks</a:t>
            </a:r>
          </a:p>
        </p:txBody>
      </p:sp>
      <p:sp>
        <p:nvSpPr>
          <p:cNvPr id="28" name="ms-objective"/>
          <p:cNvSpPr txBox="1"/>
          <p:nvPr/>
        </p:nvSpPr>
        <p:spPr>
          <a:xfrm>
            <a:off x="11400482" y="43383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9" name="ms-tick"/>
          <p:cNvSpPr txBox="1"/>
          <p:nvPr/>
        </p:nvSpPr>
        <p:spPr>
          <a:xfrm>
            <a:off x="558800" y="457898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57898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stated criterion, for example λ(μ) ≤ 4π, where the one-loop term 3λ/(16π²) has grown to about 0.24: ln(μ/μ₀) = (16π²/3)(1/1.5 − 1/(4π)) = 30.9, so μ ≈ 3 × 10¹⁶ GeV; whatever the criterion λ ≤ λ_max, the trusted range stops short of the pole by ln(μ_L/μ) = 16π²/(3λ_max), which is 4π/3 = 4.19 for λ_max = 4π, a factor e^(4.19) ≈ 66 in scale and small beside the 15 orders of magnitude between μ₀ and μ_L</a:t>
            </a:r>
          </a:p>
        </p:txBody>
      </p:sp>
      <p:sp>
        <p:nvSpPr>
          <p:cNvPr id="31" name="ms-tick"/>
          <p:cNvSpPr txBox="1"/>
          <p:nvPr/>
        </p:nvSpPr>
        <p:spPr>
          <a:xfrm>
            <a:off x="558800" y="521208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521208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pole lies beyond the scale at which the formula that predicts it holds, so one-loop running does not establish a singularity; it signals strong coupling, and with the non-perturbative evidence for triviality it means φ⁴ makes sense only as an effective theory with a cutoff below the pole</a:t>
            </a:r>
          </a:p>
        </p:txBody>
      </p:sp>
      <p:sp>
        <p:nvSpPr>
          <p:cNvPr id="33" name="text"/>
          <p:cNvSpPr txBox="1"/>
          <p:nvPr/>
        </p:nvSpPr>
        <p:spPr>
          <a:xfrm>
            <a:off x="812800" y="573151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judgement tested is that the Landau pole marks where the approximation fails rather than a computed property of the theory. A candidate who quotes μ_L as a physical scale, or trusts the one-loop formula up to λ → ∞, has not asked where the expansion parameter stops being small.</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32 / 43</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UQFTI-01.01, UQFTI-05.02, UQFTI-05.03, UQFTI-05.07, UQFTI-05.09</a:t>
            </a:r>
          </a:p>
        </p:txBody>
      </p:sp>
      <p:sp>
        <p:nvSpPr>
          <p:cNvPr id="13" name="text"/>
          <p:cNvSpPr txBox="1"/>
          <p:nvPr/>
        </p:nvSpPr>
        <p:spPr>
          <a:xfrm>
            <a:off x="558800" y="1346200"/>
            <a:ext cx="11074400" cy="150241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Two distinct spinless particles, a of mass 0.400 GeV and b of mass 0.600 GeV, scatter elastically, a + b → a + b, and near a centre-of-mass energy of 1.85 GeV the cross-section is dominated by an s-channel resonance X of mass m_X and total width Γ. Parts (a) to (d) treat X as a spin-0 particle coupled to ab through ℒ_int = −gXab, which gives Γ(X → ab) = g²p/(8πm_X²), where p is the momentum of a or b in the centre-of-mass frame at √s = m_X; near the peak the amplitude is M = −g²/(s − m_X² + im_XΓ). For two particles in and two out with these masses, σ = |M|²/(16πs). To the accuracy of these data the line shape is σ(√s) = σ_peak(Γ²/4)/[(√s − m_X)² + Γ²/4]. The optical theorem reads Im M(forward) = 2√s p σ_tot. Work in natural units with the metric (+, −, −, −), and take (ℏc)² = 0.3894 GeV² mb and ℏ = 6.582 × 10⁻²⁵ GeV s. The table gives the measured elastic cross-section at seven energies.</a:t>
            </a:r>
          </a:p>
        </p:txBody>
      </p:sp>
      <p:sp>
        <p:nvSpPr>
          <p:cNvPr id="14" name="text"/>
          <p:cNvSpPr txBox="1"/>
          <p:nvPr/>
        </p:nvSpPr>
        <p:spPr>
          <a:xfrm>
            <a:off x="558800" y="302641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Elastic cross-section for a + b → a + b near the resonance</a:t>
            </a:r>
          </a:p>
        </p:txBody>
      </p:sp>
      <p:graphicFrame>
        <p:nvGraphicFramePr>
          <p:cNvPr id="15" name="readings"/>
          <p:cNvGraphicFramePr>
            <a:graphicFrameLocks noGrp="1"/>
          </p:cNvGraphicFramePr>
          <p:nvPr/>
        </p:nvGraphicFramePr>
        <p:xfrm>
          <a:off x="558800" y="3255010"/>
          <a:ext cx="11049000" cy="2336800"/>
        </p:xfrm>
        <a:graphic>
          <a:graphicData uri="http://schemas.openxmlformats.org/drawingml/2006/table">
            <a:tbl>
              <a:tblPr firstRow="1"/>
              <a:tblGrid>
                <a:gridCol w="3683000"/>
                <a:gridCol w="3683000"/>
                <a:gridCol w="3683000"/>
              </a:tblGrid>
              <a:tr h="292100">
                <a:tc>
                  <a:txBody>
                    <a:bodyPr/>
                    <a:lstStyle/>
                    <a:p>
                      <a:pPr marL="0" indent="0" algn="l">
                        <a:lnSpc>
                          <a:spcPct val="100000"/>
                        </a:lnSpc>
                        <a:buNone/>
                      </a:pPr>
                      <a:r>
                        <a:rPr lang="en-GB" sz="1000" b="1" i="0" dirty="0">
                          <a:solidFill>
                            <a:srgbClr val="F3EFDF"/>
                          </a:solidFill>
                          <a:latin typeface="Arial"/>
                          <a:cs typeface="Arial"/>
                        </a:rPr>
                        <a:t>√s (GeV)</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σ (mb)</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Uncertainty in σ (mb)</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1.826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0.198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0.005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1.834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0.363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0.009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1.842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0.805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0.020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1.850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1.300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0.033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1.858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0.809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0.020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1.866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0.364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0.009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1.874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0.190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0.005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33 / 43</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σ_peak = (4π/p²)B², where B = Γ(X → ab)/Γ is the branching fraction to ab, so that 4π/p² is the largest cross-section an s-wave resonance can give in this channel.</a:t>
            </a:r>
          </a:p>
        </p:txBody>
      </p:sp>
      <p:sp>
        <p:nvSpPr>
          <p:cNvPr id="16" name="part-ref"/>
          <p:cNvSpPr txBox="1"/>
          <p:nvPr/>
        </p:nvSpPr>
        <p:spPr>
          <a:xfrm>
            <a:off x="558800" y="21183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7" name="part-marks"/>
          <p:cNvSpPr txBox="1"/>
          <p:nvPr/>
        </p:nvSpPr>
        <p:spPr>
          <a:xfrm>
            <a:off x="11009102" y="21183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8" name="text"/>
          <p:cNvSpPr txBox="1"/>
          <p:nvPr/>
        </p:nvSpPr>
        <p:spPr>
          <a:xfrm>
            <a:off x="558800" y="23545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By plotting a suitable linear function of the data, determine m_X, Γ and σ_peak.</a:t>
            </a:r>
          </a:p>
        </p:txBody>
      </p:sp>
      <p:sp>
        <p:nvSpPr>
          <p:cNvPr id="19" name="part-ref"/>
          <p:cNvSpPr txBox="1"/>
          <p:nvPr/>
        </p:nvSpPr>
        <p:spPr>
          <a:xfrm>
            <a:off x="558800" y="26924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0" name="part-marks"/>
          <p:cNvSpPr txBox="1"/>
          <p:nvPr/>
        </p:nvSpPr>
        <p:spPr>
          <a:xfrm>
            <a:off x="11009102" y="26924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1" name="text"/>
          <p:cNvSpPr txBox="1"/>
          <p:nvPr/>
        </p:nvSpPr>
        <p:spPr>
          <a:xfrm>
            <a:off x="558800" y="29286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p at √s = m_X and the s-wave unitarity limit 4π/p² in millibarns, and hence B and the lifetime of X in seconds.</a:t>
            </a:r>
          </a:p>
        </p:txBody>
      </p:sp>
      <p:sp>
        <p:nvSpPr>
          <p:cNvPr id="22" name="part-ref"/>
          <p:cNvSpPr txBox="1"/>
          <p:nvPr/>
        </p:nvSpPr>
        <p:spPr>
          <a:xfrm>
            <a:off x="558800" y="32664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3" name="part-marks"/>
          <p:cNvSpPr txBox="1"/>
          <p:nvPr/>
        </p:nvSpPr>
        <p:spPr>
          <a:xfrm>
            <a:off x="11009102" y="32664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4" name="text"/>
          <p:cNvSpPr txBox="1"/>
          <p:nvPr/>
        </p:nvSpPr>
        <p:spPr>
          <a:xfrm>
            <a:off x="558800" y="35026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Use the optical theorem to determine the total and the inelastic cross-sections at the peak, and determine Γ(X → ab) and g.</a:t>
            </a:r>
          </a:p>
        </p:txBody>
      </p:sp>
      <p:sp>
        <p:nvSpPr>
          <p:cNvPr id="25" name="part-ref"/>
          <p:cNvSpPr txBox="1"/>
          <p:nvPr/>
        </p:nvSpPr>
        <p:spPr>
          <a:xfrm>
            <a:off x="558800" y="38404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26" name="part-marks"/>
          <p:cNvSpPr txBox="1"/>
          <p:nvPr/>
        </p:nvSpPr>
        <p:spPr>
          <a:xfrm>
            <a:off x="11009102" y="38404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7" name="text"/>
          <p:cNvSpPr txBox="1"/>
          <p:nvPr/>
        </p:nvSpPr>
        <p:spPr>
          <a:xfrm>
            <a:off x="558800" y="407670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separate experiment counts the decays of X and finds B = 0.43 ± 0.05. For a resonance of spin J the peak elastic cross-section is (2J + 1)(4π/p²)B². Evaluate whether the data support J = 0 against J = 1, and say what further measurement on the same events would settle the spin directly.</a:t>
            </a:r>
          </a:p>
        </p:txBody>
      </p:sp>
      <p:sp>
        <p:nvSpPr>
          <p:cNvPr id="28" name="panel"/>
          <p:cNvSpPr/>
          <p:nvPr/>
        </p:nvSpPr>
        <p:spPr>
          <a:xfrm>
            <a:off x="558800" y="558800"/>
            <a:ext cx="11074400" cy="12700"/>
          </a:xfrm>
          <a:prstGeom prst="rect">
            <a:avLst/>
          </a:prstGeom>
          <a:solidFill>
            <a:srgbClr val="C6C8BB"/>
          </a:solidFill>
          <a:ln>
            <a:noFill/>
          </a:ln>
        </p:spPr>
      </p:sp>
      <p:sp>
        <p:nvSpPr>
          <p:cNvPr id="2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3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1" name="panel"/>
          <p:cNvSpPr/>
          <p:nvPr/>
        </p:nvSpPr>
        <p:spPr>
          <a:xfrm>
            <a:off x="558800" y="6273800"/>
            <a:ext cx="11074400" cy="12700"/>
          </a:xfrm>
          <a:prstGeom prst="rect">
            <a:avLst/>
          </a:prstGeom>
          <a:solidFill>
            <a:srgbClr val="C6C8BB"/>
          </a:solidFill>
          <a:ln>
            <a:noFill/>
          </a:ln>
        </p:spPr>
      </p:sp>
      <p:sp>
        <p:nvSpPr>
          <p:cNvPr id="3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Previous</a:t>
            </a:r>
          </a:p>
        </p:txBody>
      </p:sp>
      <p:sp>
        <p:nvSpPr>
          <p:cNvPr id="3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3" action="ppaction://hlinksldjump"/>
              </a:rPr>
              <a:t>Lesson menu</a:t>
            </a:r>
          </a:p>
        </p:txBody>
      </p:sp>
      <p:sp>
        <p:nvSpPr>
          <p:cNvPr id="3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4" action="ppaction://hlinksldjump"/>
              </a:rPr>
              <a:t>Next slide</a:t>
            </a:r>
          </a:p>
        </p:txBody>
      </p:sp>
      <p:sp>
        <p:nvSpPr>
          <p:cNvPr id="3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34 / 43</a:t>
            </a:r>
          </a:p>
        </p:txBody>
      </p:sp>
      <p:sp>
        <p:nvSpPr>
          <p:cNvPr id="3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6" action="ppaction://hlinksldjump"/>
              </a:rPr>
              <a:t>Check mark scheme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s = m_X², |M|² = g⁴/(m_X²Γ²), so σ_peak = g⁴/(16πm_X⁴Γ²)</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g² = 8πm_X²Γ(X → ab)/p, g⁴ = 64π²m_X⁴Γ(X → ab)²/p², so σ_peak = (4π/p²)[Γ(X → ab)/Γ]² = (4π/p²)B², which reaches 4π/p² only for a purely elastic resonance, B = 1</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do not set s = m_X² at the peak keep a stray m_X²/s, harmless here but a sign that the 1/s of the flux has not been followed. The point to see is that the bound arises because the same coupling sets both the width and the amplitude.</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readings are symmetric about 1.850 GeV within their uncertainties, so m_X = 1.850 GeV, and the line shape gives 1/σ = (1/σ_peak)[1 + 4(√s − m_X)²/Γ²], linear in x = (√s − m_X)²</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1/σ at x = 0, 64, 256 and 576 MeV², averaging each symmetric pair, is 0.769, 1.239, 2.751 and 5.157 mb⁻¹; a straight-line fit gives an intercept of 0.768 mb⁻¹ and a slope of 7.64 × 10⁻³ mb⁻¹ MeV⁻²</a:t>
            </a:r>
          </a:p>
        </p:txBody>
      </p:sp>
      <p:sp>
        <p:nvSpPr>
          <p:cNvPr id="26" name="ms-tick"/>
          <p:cNvSpPr txBox="1"/>
          <p:nvPr/>
        </p:nvSpPr>
        <p:spPr>
          <a:xfrm>
            <a:off x="558800" y="3969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σ_peak = 1/(0.768 mb⁻¹) = 1.30 mb, and Γ = 2√(intercept/slope) = 2√(0.768/0.00764) MeV = 20.1 MeV, accepting 19.5 to 20.5 MeV</a:t>
            </a:r>
          </a:p>
        </p:txBody>
      </p:sp>
      <p:sp>
        <p:nvSpPr>
          <p:cNvPr id="28" name="text"/>
          <p:cNvSpPr txBox="1"/>
          <p:nvPr/>
        </p:nvSpPr>
        <p:spPr>
          <a:xfrm>
            <a:off x="812800" y="4298950"/>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Reading the half-maximum points by straight-line interpolation between readings 8 MeV apart biases Γ upwards, to about 21.7 MeV here, because the line shape is convex there, beyond its inflection points at |√s − m_X| = Γ/(2√3) ≈ 6 MeV, so each chord lies above the curve; the linearisation uses every reading. Candidates who plot 1/σ against √s − m_X instead of its square obtain two branches that no single line fits.</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35 / 43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 = √[(s − (m_a + m_b)²)(s − (m_a − m_b)²)]/(2√s) = √[(3.4225 − 1.0000)(3.4225 − 0.0400)]/3.700 GeV = 0.774 GeV, so 4π/p² = 21.0 GeV⁻² = 21.0 × 0.3894 mb = 8.18 mb</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 √(σ_peak/(4π/p²)) = √(1.30/8.18) = 0.399, and τ = ℏ/Γ = 6.582 × 10⁻²⁵ GeV s/0.0201 GeV = 3.3 × 10⁻²³ s</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Converting with ℏc instead of (ℏc)², or comparing the peak in millibarns with 4π/p² left in GeV⁻², gives B = 0.56 or B = 0.25; the second is close enough to the spin-1 value in (e) to mislead the whole analysis.</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the peak M = ig²/(m_XΓ), so Im M = g²/(m_XΓ) = 2m_Xpσ_tot gives σ_tot = g²/(2m_X²pΓ) = (4π/p²)B = 8.18 mb × 0.399 = 3.26 mb, and σ_inel = σ_tot − σ_peak = 1.96 mb</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Γ(X → ab) = BΓ = 0.399 × 20.1 MeV = 8.0 MeV, and g² = 8πm_X²Γ(X → ab)/p = 8π × 3.4225 GeV² × 0.0080 GeV/0.774 GeV = 0.89 GeV², so g = 0.94 GeV</a:t>
            </a:r>
          </a:p>
        </p:txBody>
      </p:sp>
      <p:sp>
        <p:nvSpPr>
          <p:cNvPr id="26" name="text"/>
          <p:cNvSpPr txBox="1"/>
          <p:nvPr/>
        </p:nvSpPr>
        <p:spPr>
          <a:xfrm>
            <a:off x="812800" y="40455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total cross-section at the peak is linear in B and the elastic one quadratic, so the inelastic share is (4π/p²)B(1 − B). Candidates who take σ_tot to be the measured elastic peak have assumed B = 1, which (c) has just excluded.</a:t>
            </a:r>
          </a:p>
        </p:txBody>
      </p:sp>
      <p:sp>
        <p:nvSpPr>
          <p:cNvPr id="27" name="ms-ref"/>
          <p:cNvSpPr txBox="1"/>
          <p:nvPr/>
        </p:nvSpPr>
        <p:spPr>
          <a:xfrm>
            <a:off x="558800" y="45281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2 marks</a:t>
            </a:r>
          </a:p>
        </p:txBody>
      </p:sp>
      <p:sp>
        <p:nvSpPr>
          <p:cNvPr id="28" name="ms-objective"/>
          <p:cNvSpPr txBox="1"/>
          <p:nvPr/>
        </p:nvSpPr>
        <p:spPr>
          <a:xfrm>
            <a:off x="11400482" y="45281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9" name="ms-tick"/>
          <p:cNvSpPr txBox="1"/>
          <p:nvPr/>
        </p:nvSpPr>
        <p:spPr>
          <a:xfrm>
            <a:off x="558800" y="47688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7688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measured peak requires B = √(1.30/8.18) = 0.40 for J = 0 and B = √(1.30/(3 × 8.18)) = 0.23 for J = 1; against 0.43 ± 0.05 these lie 0.6σ and 4.0σ away, so J = 0 is supported and J = 1 excluded at about 4σ</a:t>
            </a:r>
          </a:p>
        </p:txBody>
      </p:sp>
      <p:sp>
        <p:nvSpPr>
          <p:cNvPr id="31" name="ms-tick"/>
          <p:cNvSpPr txBox="1"/>
          <p:nvPr/>
        </p:nvSpPr>
        <p:spPr>
          <a:xfrm>
            <a:off x="558800" y="521208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521208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angular distribution in the centre-of-mass frame settles it directly: a spin-0 resonance decays isotropically, so dσ/dΩ is flat at the peak, while spin 1 gives dσ/dΩ ∝ [P₁(cos θ)]² = cos²θ</a:t>
            </a:r>
          </a:p>
        </p:txBody>
      </p:sp>
      <p:sp>
        <p:nvSpPr>
          <p:cNvPr id="33" name="text"/>
          <p:cNvSpPr txBox="1"/>
          <p:nvPr/>
        </p:nvSpPr>
        <p:spPr>
          <a:xfrm>
            <a:off x="812800" y="573151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reject J = 1 because its peak 'would exceed the unitarity limit' have the inequality backwards: a higher spin raises the limit, so the same peak needs a smaller B. The test needs the independent branching fraction, because the peak alone fixes only (2J + 1)B².</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43</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   Topics UQFTI-08.01, UQFTI-08.02, UQFTI-08.04, UQFTI-08.05, UQFTI-08.06, UQFTI-08.08, UQFTI-08.09</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free electromagnetic field, in natural units ℏ = c = 1 and Heaviside–Lorentz units with e² = 4πα and the metric (+, −, −, −), has the Maxwell Lagrangian ℒ = −¼F_μνF^(μν), with F_μν = ∂_μA_ν − ∂_νA_μ. A complex scalar φ of mass m and charge e couples to it through ℒ_φ = (D_μφ)*(D^μφ) − m²φ*φ with D_μ = ∂_μ + ieA_μ, whose Feynman rules are a vertex −ie(p + p′)^μ, with p and p′ the incoming and outgoing scalar momenta, and a two-photon seagull vertex 2ie²g^(μν). Write Π^μ for the momentum conjugate to A_μ. Take α = 1/137.036, (ℏc)² = 0.3894 GeV² mb, and m = 139.570 MeV, the mass of the charged pion, in (f).</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Maxwell Lagrangian gives A₀ no conjugate momentum, so that canonical quantisation of all four components fails, and that adding the gauge-fixing term −(1/(2ξ))(∂_μA^μ)² supplies one.</a:t>
            </a:r>
          </a:p>
        </p:txBody>
      </p:sp>
      <p:sp>
        <p:nvSpPr>
          <p:cNvPr id="17" name="part-ref"/>
          <p:cNvSpPr txBox="1"/>
          <p:nvPr/>
        </p:nvSpPr>
        <p:spPr>
          <a:xfrm>
            <a:off x="558800" y="3369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3369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6055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From the Euler–Lagrange equations, derive the field equation of the gauge-fixed Lagrangian and, from its quadratic action in momentum space, the photon propagator in a general covariant gauge.</a:t>
            </a:r>
          </a:p>
        </p:txBody>
      </p:sp>
      <p:sp>
        <p:nvSpPr>
          <p:cNvPr id="20" name="part-ref"/>
          <p:cNvSpPr txBox="1"/>
          <p:nvPr/>
        </p:nvSpPr>
        <p:spPr>
          <a:xfrm>
            <a:off x="558800" y="41414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41414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37769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Two conserved currents, k_μj₁^μ(k) = k_μj₂^μ(k) = 0, exchange a photon with amplitude proportional to j₁^μD_μν(k)j₂^ν. Show that ξ drops out and, taking k along z with |k| = κ, that the exchange splits into an instantaneous Coulomb term i j₁⁰j₂⁰/κ² and a transverse term i j₁ᵀ⋅j₂ᵀ/(k² + iε), where jᵀ is the part of the three-vector current perpendicular to k.</a:t>
            </a:r>
          </a:p>
        </p:txBody>
      </p:sp>
      <p:sp>
        <p:nvSpPr>
          <p:cNvPr id="23" name="part-ref"/>
          <p:cNvSpPr txBox="1"/>
          <p:nvPr/>
        </p:nvSpPr>
        <p:spPr>
          <a:xfrm>
            <a:off x="558800" y="51117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Compare</a:t>
            </a:r>
          </a:p>
        </p:txBody>
      </p:sp>
      <p:sp>
        <p:nvSpPr>
          <p:cNvPr id="24" name="part-marks"/>
          <p:cNvSpPr txBox="1"/>
          <p:nvPr/>
        </p:nvSpPr>
        <p:spPr>
          <a:xfrm>
            <a:off x="11009102" y="51117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534797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massive vector field of mass M_V, the Proca field, has the propagator −i[g_μν − k_μk_ν/M_V²]/(k² − M_V² + iε). Compare its polarisations and propagator with the photon's, and explain from the little group of a massless particle why the photon must couple to a conserved current while the Proca field need not.</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37 / 43</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Show that</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Compton scattering on the charged scalar, γ(k₁) + φ(p) → γ(k₂) + φ(p′), write iM^(μν), with μ belonging to the incoming photon and ν to the outgoing one, as the sum of the s-channel, u-channel and seagull diagrams. Show that k₁_μM^(μν) = 0 for the sum, but not for any one diagram or for the two exchange diagrams alone.</a:t>
            </a:r>
          </a:p>
        </p:txBody>
      </p:sp>
      <p:sp>
        <p:nvSpPr>
          <p:cNvPr id="16" name="part-ref"/>
          <p:cNvSpPr txBox="1"/>
          <p:nvPr/>
        </p:nvSpPr>
        <p:spPr>
          <a:xfrm>
            <a:off x="558800" y="23164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Calculate</a:t>
            </a:r>
          </a:p>
        </p:txBody>
      </p:sp>
      <p:sp>
        <p:nvSpPr>
          <p:cNvPr id="17" name="part-marks"/>
          <p:cNvSpPr txBox="1"/>
          <p:nvPr/>
        </p:nvSpPr>
        <p:spPr>
          <a:xfrm>
            <a:off x="11009102" y="23164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55270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the rest frame of the initial scalar choose both photon polarisations with ε⁰ = 0, so that p⋅ε = k⋅ε = 0 for each photon. For photon energies ω ≪ m, where dσ/dΩ = |M|²/(64π²m²), calculate the total cross-section for a point-like scalar with the charged pion's mass, in microbarns, averaging over initial and summing over final polarisations.</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38 / 43</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Π^μ = ∂ℒ/∂(∂₀A_μ) = −F^(0μ), and F^(00) = 0 by antisymmetry, so Π⁰ = 0 identically and [A₀(x), Π⁰(y)] = iδ³(x − y) cannot be imposed: A₀ enters as a Lagrange multiplier enforcing Gauss's law, not as a dynamical field</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the gauge-fixing term Π^μ = −F^(0μ) − (1/ξ)g^(μ0)∂_νA^ν, so Π⁰ = −(1/ξ)∂_νA^ν, which is non-zero and makes A₀ dynamical</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argue only that a gauge field has redundant components have not located the failure. It is the vanishing of one canonical momentum, which no choice of commutator can repair without changing the Lagrangian.</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3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∂ℒ/∂(∂_μA_ν) = −F^(μν) − (1/ξ)g^(μν)∂⋅A, so ∂_μ[∂ℒ/∂(∂_μA_ν)] = 0 gives ∂_μF^(μν) + (1/ξ)∂^ν(∂⋅A) = 0, that is ∂²A^ν − (1 − 1/ξ)∂^ν(∂⋅A) = 0, so that at ξ = 1 each component obeys ∂²A^ν = 0</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integrating by parts, the action is ½∫A_μ[g^(μν)∂² − (1 − 1/ξ)∂^μ∂^ν]A_ν d⁴x, whose momentum-space kernel is −k²g^(μν) + (1 − 1/ξ)k^μk^ν, and the propagator must satisfy [−k²g^(μν) + (1 − 1/ξ)k^μk^ν]D_νρ(k) = iδ^μ_ρ</a:t>
            </a:r>
          </a:p>
        </p:txBody>
      </p:sp>
      <p:sp>
        <p:nvSpPr>
          <p:cNvPr id="26" name="ms-tick"/>
          <p:cNvSpPr txBox="1"/>
          <p:nvPr/>
        </p:nvSpPr>
        <p:spPr>
          <a:xfrm>
            <a:off x="558800" y="39693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ansatz D_νρ = (−i/k²)[g_νρ + c k_νk_ρ/k²] leaves a k^μk_ρ term that cancels only if (1 − 1/ξ)(1 + c) = c, that is c = ξ − 1, so D_μν(k) = −i[g_μν − (1 − ξ)k_μk_ν/k²]/(k² + iε), reducing to −ig_μν/(k² + iε) in Feynman gauge</a:t>
            </a:r>
          </a:p>
        </p:txBody>
      </p:sp>
      <p:sp>
        <p:nvSpPr>
          <p:cNvPr id="28" name="text"/>
          <p:cNvSpPr txBox="1"/>
          <p:nvPr/>
        </p:nvSpPr>
        <p:spPr>
          <a:xfrm>
            <a:off x="812800" y="4488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Without the gauge-fixing term the kernel −k²g^(μν) + k^μk^ν annihilates k_ν and has no inverse. Candidates who try to invert it, or quote the Feynman-gauge propagator without deriving the general-ξ form, miss the step on which (c) depends.</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39 / 43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ξ-dependent term carries k_μj₁^μ and k_νj₂^ν, both zero, so j₁^μD_μνj₂^ν = −i j₁⋅j₂/(k² + iε) in every covariant gauge</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k^μ = (k⁰, 0, 0, κ), conservation reads k⁰j⁰ = κj³, so j³ = (k⁰/κ)j⁰ and j₁⋅j₂ = j₁⁰j₂⁰[1 − (k⁰)²/κ²] − j₁ᵀ⋅j₂ᵀ = −(k²/κ²)j₁⁰j₂⁰ − j₁ᵀ⋅j₂ᵀ</a:t>
            </a:r>
          </a:p>
        </p:txBody>
      </p:sp>
      <p:sp>
        <p:nvSpPr>
          <p:cNvPr id="19" name="ms-tick"/>
          <p:cNvSpPr txBox="1"/>
          <p:nvPr/>
        </p:nvSpPr>
        <p:spPr>
          <a:xfrm>
            <a:off x="558800" y="20935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hence −i j₁⋅j₂/k² = i j₁⁰j₂⁰/κ² + i j₁ᵀ⋅j₂ᵀ/(k² + iε): the first term does not depend on k⁰, so it acts instantaneously and, as 1/κ², Fourier-transforms to the Coulomb interaction 1/(4πr); only the second has the photon pole, carried by the two transverse polarisations, which is Coulomb gauge recovered</a:t>
            </a:r>
          </a:p>
        </p:txBody>
      </p:sp>
      <p:sp>
        <p:nvSpPr>
          <p:cNvPr id="21" name="text"/>
          <p:cNvSpPr txBox="1"/>
          <p:nvPr/>
        </p:nvSpPr>
        <p:spPr>
          <a:xfrm>
            <a:off x="812800" y="2802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often show the ξ-independence and stop, or eliminate j⁰ rather than j³ and obtain a term that is not instantaneous. The split works because current conservation trades the timelike and longitudinal photons, which have no pole of their own once combined, for an interaction local in time.</a:t>
            </a:r>
          </a:p>
        </p:txBody>
      </p:sp>
      <p:sp>
        <p:nvSpPr>
          <p:cNvPr id="22" name="ms-ref"/>
          <p:cNvSpPr txBox="1"/>
          <p:nvPr/>
        </p:nvSpPr>
        <p:spPr>
          <a:xfrm>
            <a:off x="558800" y="3285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Compare — 2 marks</a:t>
            </a:r>
          </a:p>
        </p:txBody>
      </p:sp>
      <p:sp>
        <p:nvSpPr>
          <p:cNvPr id="23" name="ms-objective"/>
          <p:cNvSpPr txBox="1"/>
          <p:nvPr/>
        </p:nvSpPr>
        <p:spPr>
          <a:xfrm>
            <a:off x="11400482" y="3285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52615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massive vector carries the three polarisations of spin 1 under its little group SO(3), with Σε_με_ν* = −g_μν + k_μk_ν/M_V², and its propagator has no gauge parameter; its k_μk_ν/M_V² term grows with energy unless it meets conserved currents, when it drops out as the photon's ξ term does</a:t>
            </a:r>
          </a:p>
        </p:txBody>
      </p:sp>
      <p:sp>
        <p:nvSpPr>
          <p:cNvPr id="26" name="ms-tick"/>
          <p:cNvSpPr txBox="1"/>
          <p:nvPr/>
        </p:nvSpPr>
        <p:spPr>
          <a:xfrm>
            <a:off x="558800" y="415925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15925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massless particle's little group is ISO(2), whose translations leave the helicity ±1 unchanged but shift ε^μ → ε^μ + ck^μ, so ε^μ is a four-vector only up to a multiple of k^μ and amplitudes are Lorentz invariant only if k_μM^μ = 0 for every external photon, which requires coupling to a conserved current; no such shift exists when M_V ≠ 0</a:t>
            </a:r>
          </a:p>
        </p:txBody>
      </p:sp>
      <p:sp>
        <p:nvSpPr>
          <p:cNvPr id="28" name="text"/>
          <p:cNvSpPr txBox="1"/>
          <p:nvPr/>
        </p:nvSpPr>
        <p:spPr>
          <a:xfrm>
            <a:off x="812800" y="48685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Answers that say the photon has two polarisations because it is massless have restated the fact. The little group explains it, and shows that k_μM^μ = 0 is a requirement on every amplitude, not a choice of gauge.</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40 / 43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iM^(μν) = (−ie)²[(2p + k₁)^μ(2p′ + k₂)^ν i/(s − m²) + (2p′ − k₁)^μ(2p − k₂)^ν i/(u − m²)] + 2ie²g^(μν) = −ie²[(2p + k₁)^μ(2p′ + k₂)^ν/(s − m²) + (2p′ − k₁)^μ(2p − k₂)^ν/(u − m²) − 2g^(μν)], with s = (p + k₁)² and u = (p − k₂)²</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k₁² = 0, k₁⋅(2p + k₁) = 2p⋅k₁ = s − m² and k₁⋅(2p′ − k₁) = 2p′⋅k₁ = m² − u, so contracting with k₁_μ cancels each propagator: the s-channel gives −ie²(2p′ + k₂)^ν, the u-channel +ie²(2p − k₂)^ν and the seagull +2ie²k₁^ν, each non-zero</a:t>
            </a:r>
          </a:p>
        </p:txBody>
      </p:sp>
      <p:sp>
        <p:nvSpPr>
          <p:cNvPr id="19" name="ms-tick"/>
          <p:cNvSpPr txBox="1"/>
          <p:nvPr/>
        </p:nvSpPr>
        <p:spPr>
          <a:xfrm>
            <a:off x="558800" y="2473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two exchange diagrams together give −2ie²(p′ − p + k₂)^ν = −2ie²k₁^ν, using p + k₁ = p′ + k₂, which is not zero; the seagull's +2ie²k₁^ν cancels it exactly, so k₁_μM^(μν) = 0 holds only for the sum of all three</a:t>
            </a:r>
          </a:p>
        </p:txBody>
      </p:sp>
      <p:sp>
        <p:nvSpPr>
          <p:cNvPr id="21" name="text"/>
          <p:cNvSpPr txBox="1"/>
          <p:nvPr/>
        </p:nvSpPr>
        <p:spPr>
          <a:xfrm>
            <a:off x="812800" y="2992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seagull is the term candidates omit, having learned Compton scattering on a Dirac electron, where there is none; the Ward identity then fails by exactly 2ie²k₁^ν. The identity also needs the external lines on shell, k₁² = 0 and p² = p′² = m², which every step above uses.</a:t>
            </a:r>
          </a:p>
        </p:txBody>
      </p:sp>
      <p:sp>
        <p:nvSpPr>
          <p:cNvPr id="22" name="ms-ref"/>
          <p:cNvSpPr txBox="1"/>
          <p:nvPr/>
        </p:nvSpPr>
        <p:spPr>
          <a:xfrm>
            <a:off x="558800" y="3475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Calculate — 2 marks</a:t>
            </a:r>
          </a:p>
        </p:txBody>
      </p:sp>
      <p:sp>
        <p:nvSpPr>
          <p:cNvPr id="23" name="ms-objective"/>
          <p:cNvSpPr txBox="1"/>
          <p:nvPr/>
        </p:nvSpPr>
        <p:spPr>
          <a:xfrm>
            <a:off x="11400482" y="3475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p = (m, 0) and these polarisations, (2p + k₁)⋅ε₁ = 0 and (2p − k₂)⋅ε₂* = 0, so only the seagull survives: |M|² = 4e⁴|ε₁⋅ε₂*|², dσ/dΩ = (α/m)²|ε₁⋅ε₂*|², and the polarisation average gives (α/m)²(1 + cos²θ)/2</a:t>
            </a:r>
          </a:p>
        </p:txBody>
      </p:sp>
      <p:sp>
        <p:nvSpPr>
          <p:cNvPr id="26" name="ms-tick"/>
          <p:cNvSpPr txBox="1"/>
          <p:nvPr/>
        </p:nvSpPr>
        <p:spPr>
          <a:xfrm>
            <a:off x="558800" y="41592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1592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integrating over angles, σ = (8π/3)(α/m)² = (8π/3)[1/(137.036 × 0.13957 GeV)]² = 0.0229 GeV⁻², and 0.0229 × 0.3894 mb = 8.92 μb: Thomson's cross-section with the pion's mass in place of the electron's</a:t>
            </a:r>
          </a:p>
        </p:txBody>
      </p:sp>
      <p:sp>
        <p:nvSpPr>
          <p:cNvPr id="28" name="text"/>
          <p:cNvSpPr txBox="1"/>
          <p:nvPr/>
        </p:nvSpPr>
        <p:spPr>
          <a:xfrm>
            <a:off x="812800" y="46786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In this frame and gauge both exchange diagrams vanish identically, so the classical Thomson result is carried entirely by the seagull. Summing over the initial polarisations instead of averaging gives twice the answer, 17.8 μb.</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FIELD THEORY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41 / 43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42 / 43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FIELD THEORY I · MIDTERM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43 / 43</a:t>
            </a:r>
          </a:p>
        </p:txBody>
      </p:sp>
    </p:spTree>
  </p:cSld>
  <p:clrMapOvr>
    <a:masterClrMapping/>
  </p:clrMapOvr>
</p:sld>
</file>

<file path=ppt/slides/slide44.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E0607A6F-03CA-4A09-B43D-F9CBA7AF408B}"/>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2E06E425-03BE-46FF-8FE8-87719916F1E2}"/>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Field Theory I · Midterm Examination</a:t>
            </a:r>
          </a:p>
        </p:txBody>
      </p:sp>
      <p:sp>
        <p:nvSpPr>
          <p:cNvPr id="3" name="interactive-menu-row-1">
            <a:extLst xmlns:a="http://schemas.openxmlformats.org/drawingml/2006/main">
              <a:ext uri="{FF2B5EF4-FFF2-40B4-BE49-F238E27FC236}">
                <a16:creationId xmlns:a16="http://schemas.microsoft.com/office/drawing/2014/main" id="{D8859E32-5D5E-4A88-BD22-C3CDF426A57E}"/>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799c5e0f46942c5" action="ppaction://hlinksldjump"/>
              </a:rPr>
              <a:t>1. University Quantum Field Theory I · Midterm Examination</a:t>
            </a:r>
          </a:p>
        </p:txBody>
      </p:sp>
      <p:sp>
        <p:nvSpPr>
          <p:cNvPr id="4" name="interactive-menu-row-2">
            <a:extLst xmlns:a="http://schemas.openxmlformats.org/drawingml/2006/main">
              <a:ext uri="{FF2B5EF4-FFF2-40B4-BE49-F238E27FC236}">
                <a16:creationId xmlns:a16="http://schemas.microsoft.com/office/drawing/2014/main" id="{34364ECA-F360-43C1-BE86-1D097F8A01E5}"/>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d4877a2b6314df6"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1E30219B-012D-48E6-A1E5-4ABD91DFCA99}"/>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f7cd13b11084cc6" action="ppaction://hlinksldjump"/>
              </a:rPr>
              <a:t>3. C</a:t>
            </a:r>
          </a:p>
        </p:txBody>
      </p:sp>
      <p:sp>
        <p:nvSpPr>
          <p:cNvPr id="6" name="interactive-menu-row-4">
            <a:extLst xmlns:a="http://schemas.openxmlformats.org/drawingml/2006/main">
              <a:ext uri="{FF2B5EF4-FFF2-40B4-BE49-F238E27FC236}">
                <a16:creationId xmlns:a16="http://schemas.microsoft.com/office/drawing/2014/main" id="{E8B7BDFC-3912-4A9F-A559-DD65F5913B3F}"/>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3036beba6e445f3"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38463711-1AE6-42A0-98AE-E079DAFCCC66}"/>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f43d8b858f64fdb" action="ppaction://hlinksldjump"/>
              </a:rPr>
              <a:t>5. A</a:t>
            </a:r>
          </a:p>
        </p:txBody>
      </p:sp>
      <p:sp>
        <p:nvSpPr>
          <p:cNvPr id="8" name="interactive-menu-row-6">
            <a:extLst xmlns:a="http://schemas.openxmlformats.org/drawingml/2006/main">
              <a:ext uri="{FF2B5EF4-FFF2-40B4-BE49-F238E27FC236}">
                <a16:creationId xmlns:a16="http://schemas.microsoft.com/office/drawing/2014/main" id="{A2C4C03D-4BA8-461C-9FBC-57CC6EF014F2}"/>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5ef21cf45844229"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88C467FB-8915-40BB-84A0-9738728FB6CC}"/>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9bb494d586f4fff" action="ppaction://hlinksldjump"/>
              </a:rPr>
              <a:t>7. D</a:t>
            </a:r>
          </a:p>
        </p:txBody>
      </p:sp>
      <p:sp>
        <p:nvSpPr>
          <p:cNvPr id="10" name="interactive-menu-row-8">
            <a:extLst xmlns:a="http://schemas.openxmlformats.org/drawingml/2006/main">
              <a:ext uri="{FF2B5EF4-FFF2-40B4-BE49-F238E27FC236}">
                <a16:creationId xmlns:a16="http://schemas.microsoft.com/office/drawing/2014/main" id="{37ABCD73-0BBA-4499-A51B-FF793666E9F0}"/>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41ba06513994958"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0E1CF73E-B0FB-4A0E-845A-C7D2673C1160}"/>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b91ecd82d854b38" action="ppaction://hlinksldjump"/>
              </a:rPr>
              <a:t>9. B</a:t>
            </a:r>
          </a:p>
        </p:txBody>
      </p:sp>
      <p:sp>
        <p:nvSpPr>
          <p:cNvPr id="12" name="interactive-menu-row-10">
            <a:extLst xmlns:a="http://schemas.openxmlformats.org/drawingml/2006/main">
              <a:ext uri="{FF2B5EF4-FFF2-40B4-BE49-F238E27FC236}">
                <a16:creationId xmlns:a16="http://schemas.microsoft.com/office/drawing/2014/main" id="{15EE630C-BE9F-462E-941D-B3793504038A}"/>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ba1eceb65d5489a"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FCF1E155-5E85-4732-A688-A0D1CFA85F78}"/>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8707c35a2824531" action="ppaction://hlinksldjump"/>
              </a:rPr>
              <a:t>11. D</a:t>
            </a:r>
          </a:p>
        </p:txBody>
      </p:sp>
      <p:sp>
        <p:nvSpPr>
          <p:cNvPr id="14" name="interactive-menu-row-12">
            <a:extLst xmlns:a="http://schemas.openxmlformats.org/drawingml/2006/main">
              <a:ext uri="{FF2B5EF4-FFF2-40B4-BE49-F238E27FC236}">
                <a16:creationId xmlns:a16="http://schemas.microsoft.com/office/drawing/2014/main" id="{E0B740C8-E2D3-47DD-A611-E1E83B284DD5}"/>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f468c99dc9345c9"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F21B0F87-2CCC-4E88-9A72-85EA4FE04414}"/>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3d90794e9a74537" action="ppaction://hlinksldjump"/>
              </a:rPr>
              <a:t>13. A</a:t>
            </a:r>
          </a:p>
        </p:txBody>
      </p:sp>
      <p:sp>
        <p:nvSpPr>
          <p:cNvPr id="16" name="interactive-menu-row-14">
            <a:extLst xmlns:a="http://schemas.openxmlformats.org/drawingml/2006/main">
              <a:ext uri="{FF2B5EF4-FFF2-40B4-BE49-F238E27FC236}">
                <a16:creationId xmlns:a16="http://schemas.microsoft.com/office/drawing/2014/main" id="{75538F1F-C8EE-4C7B-BD8D-A46A6728BE6C}"/>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97b33b1b1b44e44"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CB17F025-90C4-4944-AC33-51D36CA8B5EE}"/>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c65c1099e1b4a04" action="ppaction://hlinksldjump"/>
              </a:rPr>
              <a:t>15. C</a:t>
            </a:r>
          </a:p>
        </p:txBody>
      </p:sp>
      <p:sp>
        <p:nvSpPr>
          <p:cNvPr id="18" name="interactive-menu-row-16">
            <a:extLst xmlns:a="http://schemas.openxmlformats.org/drawingml/2006/main">
              <a:ext uri="{FF2B5EF4-FFF2-40B4-BE49-F238E27FC236}">
                <a16:creationId xmlns:a16="http://schemas.microsoft.com/office/drawing/2014/main" id="{AD3709D9-5A6D-4420-9C3A-A40890BF4808}"/>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9fada9124f54f54"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E6A32695-26DF-4583-BCFA-CB5FEB343676}"/>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C88B8848-1440-4816-9676-4E11311F0FCB}"/>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6fe7f71a164a4acf"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A3C13DCF-FF65-447C-B897-FF9CF4FAD8B6}"/>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d0a73ac1a47440c8"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F16F85E9-02CD-43BF-A94C-BC8988B64980}"/>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aa0180ef38a348af"/>
              </a:rPr>
              <a:t>Online lesson</a:t>
            </a:r>
          </a:p>
        </p:txBody>
      </p:sp>
    </p:spTree>
    <p:extLst>
      <p:ext uri="{BB962C8B-B14F-4D97-AF65-F5344CB8AC3E}">
        <p14:creationId xmlns:p14="http://schemas.microsoft.com/office/powerpoint/2010/main" val="615047984"/>
      </p:ext>
    </p:extLst>
  </p:cSld>
</p:sld>
</file>

<file path=ppt/slides/slide45.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B8EB969B-756D-4F7D-92E2-D3786619801E}"/>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1C71C9F4-7686-4D27-9DB9-5B47A737D04D}"/>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Field Theory I · Midterm Examination</a:t>
            </a:r>
          </a:p>
        </p:txBody>
      </p:sp>
      <p:sp>
        <p:nvSpPr>
          <p:cNvPr id="3" name="interactive-menu-row-1">
            <a:extLst xmlns:a="http://schemas.openxmlformats.org/drawingml/2006/main">
              <a:ext uri="{FF2B5EF4-FFF2-40B4-BE49-F238E27FC236}">
                <a16:creationId xmlns:a16="http://schemas.microsoft.com/office/drawing/2014/main" id="{8DC75A53-ADFB-4E01-902C-8ABD9EECE22A}"/>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859fa4c962f4a6c" action="ppaction://hlinksldjump"/>
              </a:rPr>
              <a:t>17. B</a:t>
            </a:r>
          </a:p>
        </p:txBody>
      </p:sp>
      <p:sp>
        <p:nvSpPr>
          <p:cNvPr id="4" name="interactive-menu-row-2">
            <a:extLst xmlns:a="http://schemas.openxmlformats.org/drawingml/2006/main">
              <a:ext uri="{FF2B5EF4-FFF2-40B4-BE49-F238E27FC236}">
                <a16:creationId xmlns:a16="http://schemas.microsoft.com/office/drawing/2014/main" id="{C4D35BDB-353E-4EF1-BC66-B38D892EF673}"/>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95f8441bd8b43d0"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58246248-482F-4D4A-A6F4-715AC312E6A2}"/>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6246e37c84e4eb5" action="ppaction://hlinksldjump"/>
              </a:rPr>
              <a:t>19. Answer 9</a:t>
            </a:r>
          </a:p>
        </p:txBody>
      </p:sp>
      <p:sp>
        <p:nvSpPr>
          <p:cNvPr id="6" name="interactive-menu-row-4">
            <a:extLst xmlns:a="http://schemas.openxmlformats.org/drawingml/2006/main">
              <a:ext uri="{FF2B5EF4-FFF2-40B4-BE49-F238E27FC236}">
                <a16:creationId xmlns:a16="http://schemas.microsoft.com/office/drawing/2014/main" id="{A0B66D59-A744-455D-8306-0217699C6B02}"/>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931fd470f1d4123" action="ppaction://hlinksldjump"/>
              </a:rPr>
              <a:t>20. Answer 9 (cont.)</a:t>
            </a:r>
          </a:p>
        </p:txBody>
      </p:sp>
      <p:sp>
        <p:nvSpPr>
          <p:cNvPr id="7" name="interactive-menu-row-5">
            <a:extLst xmlns:a="http://schemas.openxmlformats.org/drawingml/2006/main">
              <a:ext uri="{FF2B5EF4-FFF2-40B4-BE49-F238E27FC236}">
                <a16:creationId xmlns:a16="http://schemas.microsoft.com/office/drawing/2014/main" id="{BF937BF1-A5EC-48FD-A6FB-0E6E9E8C8CE9}"/>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e68443fa1bb49a8" action="ppaction://hlinksldjump"/>
              </a:rPr>
              <a:t>21. Question 10</a:t>
            </a:r>
          </a:p>
        </p:txBody>
      </p:sp>
      <p:sp>
        <p:nvSpPr>
          <p:cNvPr id="8" name="interactive-menu-row-6">
            <a:extLst xmlns:a="http://schemas.openxmlformats.org/drawingml/2006/main">
              <a:ext uri="{FF2B5EF4-FFF2-40B4-BE49-F238E27FC236}">
                <a16:creationId xmlns:a16="http://schemas.microsoft.com/office/drawing/2014/main" id="{D4EAE3FF-609F-4D1F-95CB-0341A16B7B46}"/>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927dcbcaaf84de9" action="ppaction://hlinksldjump"/>
              </a:rPr>
              <a:t>22. Question 10 (cont.)</a:t>
            </a:r>
          </a:p>
        </p:txBody>
      </p:sp>
      <p:sp>
        <p:nvSpPr>
          <p:cNvPr id="9" name="interactive-menu-row-7">
            <a:extLst xmlns:a="http://schemas.openxmlformats.org/drawingml/2006/main">
              <a:ext uri="{FF2B5EF4-FFF2-40B4-BE49-F238E27FC236}">
                <a16:creationId xmlns:a16="http://schemas.microsoft.com/office/drawing/2014/main" id="{D16C884C-7ECD-4395-BC4B-A030DE4BAA98}"/>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57251783b594d9c" action="ppaction://hlinksldjump"/>
              </a:rPr>
              <a:t>23. Answer 10</a:t>
            </a:r>
          </a:p>
        </p:txBody>
      </p:sp>
      <p:sp>
        <p:nvSpPr>
          <p:cNvPr id="10" name="interactive-menu-row-8">
            <a:extLst xmlns:a="http://schemas.openxmlformats.org/drawingml/2006/main">
              <a:ext uri="{FF2B5EF4-FFF2-40B4-BE49-F238E27FC236}">
                <a16:creationId xmlns:a16="http://schemas.microsoft.com/office/drawing/2014/main" id="{425B69B9-45ED-4A82-A509-9BBD1ADEE9DD}"/>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8a736ab5ffb4ce0" action="ppaction://hlinksldjump"/>
              </a:rPr>
              <a:t>24. Answer 10 (cont.)</a:t>
            </a:r>
          </a:p>
        </p:txBody>
      </p:sp>
      <p:sp>
        <p:nvSpPr>
          <p:cNvPr id="11" name="interactive-menu-row-9">
            <a:extLst xmlns:a="http://schemas.openxmlformats.org/drawingml/2006/main">
              <a:ext uri="{FF2B5EF4-FFF2-40B4-BE49-F238E27FC236}">
                <a16:creationId xmlns:a16="http://schemas.microsoft.com/office/drawing/2014/main" id="{439AEF22-2E41-4400-9FAA-91817B9E9A1A}"/>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4472ae82db94bde" action="ppaction://hlinksldjump"/>
              </a:rPr>
              <a:t>25. Answer 10 (cont.)</a:t>
            </a:r>
          </a:p>
        </p:txBody>
      </p:sp>
      <p:sp>
        <p:nvSpPr>
          <p:cNvPr id="12" name="interactive-menu-row-10">
            <a:extLst xmlns:a="http://schemas.openxmlformats.org/drawingml/2006/main">
              <a:ext uri="{FF2B5EF4-FFF2-40B4-BE49-F238E27FC236}">
                <a16:creationId xmlns:a16="http://schemas.microsoft.com/office/drawing/2014/main" id="{C6A980A9-DA7F-487A-BD6F-12AC631E1C1E}"/>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0d093b579694a75" action="ppaction://hlinksldjump"/>
              </a:rPr>
              <a:t>26. Question 11</a:t>
            </a:r>
          </a:p>
        </p:txBody>
      </p:sp>
      <p:sp>
        <p:nvSpPr>
          <p:cNvPr id="13" name="interactive-menu-row-11">
            <a:extLst xmlns:a="http://schemas.openxmlformats.org/drawingml/2006/main">
              <a:ext uri="{FF2B5EF4-FFF2-40B4-BE49-F238E27FC236}">
                <a16:creationId xmlns:a16="http://schemas.microsoft.com/office/drawing/2014/main" id="{187CC642-AFC4-4DED-9549-FBB552299323}"/>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d09fa8382f24811" action="ppaction://hlinksldjump"/>
              </a:rPr>
              <a:t>27. Answer 11</a:t>
            </a:r>
          </a:p>
        </p:txBody>
      </p:sp>
      <p:sp>
        <p:nvSpPr>
          <p:cNvPr id="14" name="interactive-menu-row-12">
            <a:extLst xmlns:a="http://schemas.openxmlformats.org/drawingml/2006/main">
              <a:ext uri="{FF2B5EF4-FFF2-40B4-BE49-F238E27FC236}">
                <a16:creationId xmlns:a16="http://schemas.microsoft.com/office/drawing/2014/main" id="{7A902771-3451-410B-8DB7-DB345DDCF919}"/>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41322163ded4557" action="ppaction://hlinksldjump"/>
              </a:rPr>
              <a:t>28. Answer 11 (cont.)</a:t>
            </a:r>
          </a:p>
        </p:txBody>
      </p:sp>
      <p:sp>
        <p:nvSpPr>
          <p:cNvPr id="15" name="interactive-menu-row-13">
            <a:extLst xmlns:a="http://schemas.openxmlformats.org/drawingml/2006/main">
              <a:ext uri="{FF2B5EF4-FFF2-40B4-BE49-F238E27FC236}">
                <a16:creationId xmlns:a16="http://schemas.microsoft.com/office/drawing/2014/main" id="{C235ACE6-D4E0-417C-8A7B-833D12DB9335}"/>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6445bd9655440ba" action="ppaction://hlinksldjump"/>
              </a:rPr>
              <a:t>29. Question 12</a:t>
            </a:r>
          </a:p>
        </p:txBody>
      </p:sp>
      <p:sp>
        <p:nvSpPr>
          <p:cNvPr id="16" name="interactive-menu-row-14">
            <a:extLst xmlns:a="http://schemas.openxmlformats.org/drawingml/2006/main">
              <a:ext uri="{FF2B5EF4-FFF2-40B4-BE49-F238E27FC236}">
                <a16:creationId xmlns:a16="http://schemas.microsoft.com/office/drawing/2014/main" id="{E8B1E88D-3435-4CBD-A133-CC500BCF911E}"/>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884a4125ba24dbd" action="ppaction://hlinksldjump"/>
              </a:rPr>
              <a:t>30. Question 12 (cont.)</a:t>
            </a:r>
          </a:p>
        </p:txBody>
      </p:sp>
      <p:sp>
        <p:nvSpPr>
          <p:cNvPr id="17" name="interactive-menu-row-15">
            <a:extLst xmlns:a="http://schemas.openxmlformats.org/drawingml/2006/main">
              <a:ext uri="{FF2B5EF4-FFF2-40B4-BE49-F238E27FC236}">
                <a16:creationId xmlns:a16="http://schemas.microsoft.com/office/drawing/2014/main" id="{CEA9FE1B-F082-42B4-9736-7CCC9C811FD3}"/>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c05c09a507044db" action="ppaction://hlinksldjump"/>
              </a:rPr>
              <a:t>31. Answer 12</a:t>
            </a:r>
          </a:p>
        </p:txBody>
      </p:sp>
      <p:sp>
        <p:nvSpPr>
          <p:cNvPr id="18" name="interactive-menu-row-16">
            <a:extLst xmlns:a="http://schemas.openxmlformats.org/drawingml/2006/main">
              <a:ext uri="{FF2B5EF4-FFF2-40B4-BE49-F238E27FC236}">
                <a16:creationId xmlns:a16="http://schemas.microsoft.com/office/drawing/2014/main" id="{0039B9C2-EF7E-4EDC-B083-E388BAEA516A}"/>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9a0636ca81a41c0" action="ppaction://hlinksldjump"/>
              </a:rPr>
              <a:t>32. Answer 12 (cont.)</a:t>
            </a:r>
          </a:p>
        </p:txBody>
      </p:sp>
      <p:sp>
        <p:nvSpPr>
          <p:cNvPr id="19" name="interactive-menu-help">
            <a:extLst xmlns:a="http://schemas.openxmlformats.org/drawingml/2006/main">
              <a:ext uri="{FF2B5EF4-FFF2-40B4-BE49-F238E27FC236}">
                <a16:creationId xmlns:a16="http://schemas.microsoft.com/office/drawing/2014/main" id="{FD158EFE-EAC1-4F5C-B121-C77127ED03EB}"/>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D42797FD-215D-42C3-BDC0-487731870E53}"/>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3d34c0fdeff049d7"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DBA38AE6-7DE6-4141-9E5D-238AE220C717}"/>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c7a873e1364a403e"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570D7EA3-6027-4425-94E4-B9219CE5A3CB}"/>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de3d4106a0674553"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63BF9A37-7B7F-4061-B21A-D365C59799C0}"/>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bd73b11baa7e4fc4"/>
              </a:rPr>
              <a:t>Online lesson</a:t>
            </a:r>
          </a:p>
        </p:txBody>
      </p:sp>
    </p:spTree>
    <p:extLst>
      <p:ext uri="{BB962C8B-B14F-4D97-AF65-F5344CB8AC3E}">
        <p14:creationId xmlns:p14="http://schemas.microsoft.com/office/powerpoint/2010/main" val="1822518229"/>
      </p:ext>
    </p:extLst>
  </p:cSld>
</p:sld>
</file>

<file path=ppt/slides/slide46.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8" name="interactive-menu-title">
            <a:extLst xmlns:a="http://schemas.openxmlformats.org/drawingml/2006/main">
              <a:ext uri="{FF2B5EF4-FFF2-40B4-BE49-F238E27FC236}">
                <a16:creationId xmlns:a16="http://schemas.microsoft.com/office/drawing/2014/main" id="{F83D3B85-E804-4A1E-99B7-3C802F8BF56B}"/>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D4554013-34FD-445F-97FB-9037BBBDEDF4}"/>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Field Theory I · Midterm Examination</a:t>
            </a:r>
          </a:p>
        </p:txBody>
      </p:sp>
      <p:sp>
        <p:nvSpPr>
          <p:cNvPr id="3" name="interactive-menu-row-1">
            <a:extLst xmlns:a="http://schemas.openxmlformats.org/drawingml/2006/main">
              <a:ext uri="{FF2B5EF4-FFF2-40B4-BE49-F238E27FC236}">
                <a16:creationId xmlns:a16="http://schemas.microsoft.com/office/drawing/2014/main" id="{6FB97F0F-A45C-4BD3-83F5-3C05A327CEA3}"/>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fb40d71e2e94822" action="ppaction://hlinksldjump"/>
              </a:rPr>
              <a:t>33. Question 13</a:t>
            </a:r>
          </a:p>
        </p:txBody>
      </p:sp>
      <p:sp>
        <p:nvSpPr>
          <p:cNvPr id="4" name="interactive-menu-row-2">
            <a:extLst xmlns:a="http://schemas.openxmlformats.org/drawingml/2006/main">
              <a:ext uri="{FF2B5EF4-FFF2-40B4-BE49-F238E27FC236}">
                <a16:creationId xmlns:a16="http://schemas.microsoft.com/office/drawing/2014/main" id="{40AE8D85-8EAA-42AE-B56D-1FFC9F2E03D2}"/>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16c2511e8404b3d" action="ppaction://hlinksldjump"/>
              </a:rPr>
              <a:t>34. Question 13 (cont.)</a:t>
            </a:r>
          </a:p>
        </p:txBody>
      </p:sp>
      <p:sp>
        <p:nvSpPr>
          <p:cNvPr id="5" name="interactive-menu-row-3">
            <a:extLst xmlns:a="http://schemas.openxmlformats.org/drawingml/2006/main">
              <a:ext uri="{FF2B5EF4-FFF2-40B4-BE49-F238E27FC236}">
                <a16:creationId xmlns:a16="http://schemas.microsoft.com/office/drawing/2014/main" id="{ECB8589C-7048-48DF-869F-10C30AF45AE3}"/>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5660e0edb2d4254" action="ppaction://hlinksldjump"/>
              </a:rPr>
              <a:t>35. Answer 13</a:t>
            </a:r>
          </a:p>
        </p:txBody>
      </p:sp>
      <p:sp>
        <p:nvSpPr>
          <p:cNvPr id="6" name="interactive-menu-row-4">
            <a:extLst xmlns:a="http://schemas.openxmlformats.org/drawingml/2006/main">
              <a:ext uri="{FF2B5EF4-FFF2-40B4-BE49-F238E27FC236}">
                <a16:creationId xmlns:a16="http://schemas.microsoft.com/office/drawing/2014/main" id="{7EF82F01-9C07-4EB4-B696-660119DBEDDE}"/>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726e63275904252" action="ppaction://hlinksldjump"/>
              </a:rPr>
              <a:t>36. Answer 13 (cont.)</a:t>
            </a:r>
          </a:p>
        </p:txBody>
      </p:sp>
      <p:sp>
        <p:nvSpPr>
          <p:cNvPr id="7" name="interactive-menu-row-5">
            <a:extLst xmlns:a="http://schemas.openxmlformats.org/drawingml/2006/main">
              <a:ext uri="{FF2B5EF4-FFF2-40B4-BE49-F238E27FC236}">
                <a16:creationId xmlns:a16="http://schemas.microsoft.com/office/drawing/2014/main" id="{40E46A4D-C005-420C-B5E2-5358F9FB7024}"/>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9e28170659e4527" action="ppaction://hlinksldjump"/>
              </a:rPr>
              <a:t>37. Question 14</a:t>
            </a:r>
          </a:p>
        </p:txBody>
      </p:sp>
      <p:sp>
        <p:nvSpPr>
          <p:cNvPr id="8" name="interactive-menu-row-6">
            <a:extLst xmlns:a="http://schemas.openxmlformats.org/drawingml/2006/main">
              <a:ext uri="{FF2B5EF4-FFF2-40B4-BE49-F238E27FC236}">
                <a16:creationId xmlns:a16="http://schemas.microsoft.com/office/drawing/2014/main" id="{47E738CB-DDF3-4E82-B109-730D43ED5C5F}"/>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c2d41c7aeee4b52" action="ppaction://hlinksldjump"/>
              </a:rPr>
              <a:t>38. Question 14 (cont.)</a:t>
            </a:r>
          </a:p>
        </p:txBody>
      </p:sp>
      <p:sp>
        <p:nvSpPr>
          <p:cNvPr id="9" name="interactive-menu-row-7">
            <a:extLst xmlns:a="http://schemas.openxmlformats.org/drawingml/2006/main">
              <a:ext uri="{FF2B5EF4-FFF2-40B4-BE49-F238E27FC236}">
                <a16:creationId xmlns:a16="http://schemas.microsoft.com/office/drawing/2014/main" id="{6E34ACF9-E403-40CE-B4E0-A22D1545A35D}"/>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0f9d70358e8447c" action="ppaction://hlinksldjump"/>
              </a:rPr>
              <a:t>39. Answer 14</a:t>
            </a:r>
          </a:p>
        </p:txBody>
      </p:sp>
      <p:sp>
        <p:nvSpPr>
          <p:cNvPr id="10" name="interactive-menu-row-8">
            <a:extLst xmlns:a="http://schemas.openxmlformats.org/drawingml/2006/main">
              <a:ext uri="{FF2B5EF4-FFF2-40B4-BE49-F238E27FC236}">
                <a16:creationId xmlns:a16="http://schemas.microsoft.com/office/drawing/2014/main" id="{B0CC0169-B61A-4B42-85D4-590F3FF391AB}"/>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0e850e682d74f34" action="ppaction://hlinksldjump"/>
              </a:rPr>
              <a:t>40. Answer 14 (cont.)</a:t>
            </a:r>
          </a:p>
        </p:txBody>
      </p:sp>
      <p:sp>
        <p:nvSpPr>
          <p:cNvPr id="11" name="interactive-menu-row-9">
            <a:extLst xmlns:a="http://schemas.openxmlformats.org/drawingml/2006/main">
              <a:ext uri="{FF2B5EF4-FFF2-40B4-BE49-F238E27FC236}">
                <a16:creationId xmlns:a16="http://schemas.microsoft.com/office/drawing/2014/main" id="{F0DF958C-7BFC-4221-9C36-36D7220D6758}"/>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14286cdb78e4e49" action="ppaction://hlinksldjump"/>
              </a:rPr>
              <a:t>41. Answer 14 (cont.)</a:t>
            </a:r>
          </a:p>
        </p:txBody>
      </p:sp>
      <p:sp>
        <p:nvSpPr>
          <p:cNvPr id="12" name="interactive-menu-row-10">
            <a:extLst xmlns:a="http://schemas.openxmlformats.org/drawingml/2006/main">
              <a:ext uri="{FF2B5EF4-FFF2-40B4-BE49-F238E27FC236}">
                <a16:creationId xmlns:a16="http://schemas.microsoft.com/office/drawing/2014/main" id="{FC3B83E2-9657-49D9-A0A9-EC1B7B1560FB}"/>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0ec98b84c2244ca" action="ppaction://hlinksldjump"/>
              </a:rPr>
              <a:t>42. Command words</a:t>
            </a:r>
          </a:p>
        </p:txBody>
      </p:sp>
      <p:sp>
        <p:nvSpPr>
          <p:cNvPr id="13" name="interactive-menu-row-11">
            <a:extLst xmlns:a="http://schemas.openxmlformats.org/drawingml/2006/main">
              <a:ext uri="{FF2B5EF4-FFF2-40B4-BE49-F238E27FC236}">
                <a16:creationId xmlns:a16="http://schemas.microsoft.com/office/drawing/2014/main" id="{532D8284-CFCB-47A7-AC17-9ED6AC4EE5EC}"/>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ae92197bf3e4ff3" action="ppaction://hlinksldjump"/>
              </a:rPr>
              <a:t>43. Command words</a:t>
            </a:r>
          </a:p>
        </p:txBody>
      </p:sp>
      <p:sp>
        <p:nvSpPr>
          <p:cNvPr id="14" name="interactive-menu-help">
            <a:extLst xmlns:a="http://schemas.openxmlformats.org/drawingml/2006/main">
              <a:ext uri="{FF2B5EF4-FFF2-40B4-BE49-F238E27FC236}">
                <a16:creationId xmlns:a16="http://schemas.microsoft.com/office/drawing/2014/main" id="{7D610EA5-69D0-4210-AB6A-38B2FCFC3BFC}"/>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5" name="interactive-menu-resume">
            <a:extLst xmlns:a="http://schemas.openxmlformats.org/drawingml/2006/main">
              <a:ext uri="{FF2B5EF4-FFF2-40B4-BE49-F238E27FC236}">
                <a16:creationId xmlns:a16="http://schemas.microsoft.com/office/drawing/2014/main" id="{2F1A281F-D7F7-4228-B997-A0E5BB6BB642}"/>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0f5f19260f9e4973" action="ppaction://hlinksldjump"/>
              </a:rPr>
              <a:t>Start lesson</a:t>
            </a:r>
          </a:p>
        </p:txBody>
      </p:sp>
      <p:sp>
        <p:nvSpPr>
          <p:cNvPr id="16" name="interactive-menu-previous">
            <a:extLst xmlns:a="http://schemas.openxmlformats.org/drawingml/2006/main">
              <a:ext uri="{FF2B5EF4-FFF2-40B4-BE49-F238E27FC236}">
                <a16:creationId xmlns:a16="http://schemas.microsoft.com/office/drawing/2014/main" id="{AE63C0CF-5EDF-4256-9D3E-7DA323912006}"/>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3f2672ffdf604499" action="ppaction://hlinksldjump"/>
              </a:rPr>
              <a:t>Previous menu</a:t>
            </a:r>
          </a:p>
        </p:txBody>
      </p:sp>
      <p:sp>
        <p:nvSpPr>
          <p:cNvPr id="17" name="interactive-online-source">
            <a:extLst xmlns:a="http://schemas.openxmlformats.org/drawingml/2006/main">
              <a:ext uri="{FF2B5EF4-FFF2-40B4-BE49-F238E27FC236}">
                <a16:creationId xmlns:a16="http://schemas.microsoft.com/office/drawing/2014/main" id="{7005DD45-99C8-4A5F-A1E4-534E88E89CB2}"/>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094fe405fd54f34"/>
              </a:rPr>
              <a:t>Online lesson</a:t>
            </a:r>
          </a:p>
        </p:txBody>
      </p:sp>
    </p:spTree>
    <p:extLst>
      <p:ext uri="{BB962C8B-B14F-4D97-AF65-F5344CB8AC3E}">
        <p14:creationId xmlns:p14="http://schemas.microsoft.com/office/powerpoint/2010/main" val="426664610"/>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46</Slides>
  <Notes>43</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Quantum Field Theory I · Midterm Examination</dc:title>
  <dc:subject>University Quantum Field Theory I — Midterm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