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Masters/interactive-slideMaster1.xml" ContentType="application/vnd.openxmlformats-officedocument.presentationml.slideMaster+xml"/>
  <Override PartName="/ppt/slideMasters/theme/interactive-theme2.xml" ContentType="application/vnd.openxmlformats-officedocument.theme+xml"/>
  <Override PartName="/ppt/slideLayouts/interactive-slideLayout1.xml" ContentType="application/vnd.openxmlformats-officedocument.presentationml.slideLayout+xml"/>
  <Override PartName="/ppt/slideLayouts/interactive-slideLayout2.xml" ContentType="application/vnd.openxmlformats-officedocument.presentationml.slideLayout+xml"/>
  <Override PartName="/ppt/slideLayouts/interactive-slideLayout3.xml" ContentType="application/vnd.openxmlformats-officedocument.presentationml.slideLayout+xml"/>
  <Override PartName="/ppt/slideLayouts/interactive-slideLayout4.xml" ContentType="application/vnd.openxmlformats-officedocument.presentationml.slideLayout+xml"/>
  <Override PartName="/ppt/slideLayouts/interactive-slideLayout5.xml" ContentType="application/vnd.openxmlformats-officedocument.presentationml.slideLayout+xml"/>
  <Override PartName="/ppt/slideLayouts/interactive-slideLayout6.xml" ContentType="application/vnd.openxmlformats-officedocument.presentationml.slideLayout+xml"/>
  <Override PartName="/ppt/slides/slide55.xml" ContentType="application/vnd.openxmlformats-officedocument.presentationml.slide+xml"/>
  <Override PartName="/ppt/notesSlides/interactive-notesSlide1.xml" ContentType="application/vnd.openxmlformats-officedocument.presentationml.notesSlide+xml"/>
  <Override PartName="/ppt/slides/slide56.xml" ContentType="application/vnd.openxmlformats-officedocument.presentationml.slide+xml"/>
  <Override PartName="/ppt/notesSlides/interactive-notesSlide2.xml" ContentType="application/vnd.openxmlformats-officedocument.presentationml.notesSlide+xml"/>
  <Override PartName="/ppt/slides/slide57.xml" ContentType="application/vnd.openxmlformats-officedocument.presentationml.slide+xml"/>
  <Override PartName="/ppt/notesSlides/interactive-notesSlide3.xml" ContentType="application/vnd.openxmlformats-officedocument.presentationml.notesSlide+xml"/>
  <Override PartName="/ppt/slides/slide58.xml" ContentType="application/vnd.openxmlformats-officedocument.presentationml.slide+xml"/>
  <Override PartName="/ppt/notesSlides/interactive-notesSlide4.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xmlns:r="http://schemas.openxmlformats.org/officeDocument/2006/relationships" id="2147485000" r:id="rIdGioMenuMaster"/>
  </p:sldMasterIdLst>
  <p:notesMasterIdLst>
    <p:notesMasterId r:id="rId5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xmlns:r="http://schemas.openxmlformats.org/officeDocument/2006/relationships" id="310" r:id="rIdGioMenu1"/>
    <p:sldId xmlns:r="http://schemas.openxmlformats.org/officeDocument/2006/relationships" id="311" r:id="rIdGioMenu2"/>
    <p:sldId xmlns:r="http://schemas.openxmlformats.org/officeDocument/2006/relationships" id="312" r:id="rIdGioMenu3"/>
    <p:sldId xmlns:r="http://schemas.openxmlformats.org/officeDocument/2006/relationships" id="313" r:id="rIdGioMenu4"/>
  </p:sldIdLst>
  <p:sldSz cx="12192000" cy="6858000"/>
  <p:notesSz cx="6858000" cy="9144000"/>
</p:presentation>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notesMaster" Target="notesMasters/notesMaster1.xml"/><Relationship Id="rId57" Type="http://schemas.openxmlformats.org/officeDocument/2006/relationships/theme" Target="theme/theme1.xml"/><Relationship Id="rIdGioMenu1" Type="http://schemas.openxmlformats.org/officeDocument/2006/relationships/slide" Target="/ppt/slides/slide55.xml"/><Relationship Id="rIdGioMenu2" Type="http://schemas.openxmlformats.org/officeDocument/2006/relationships/slide" Target="/ppt/slides/slide56.xml"/><Relationship Id="rIdGioMenu3" Type="http://schemas.openxmlformats.org/officeDocument/2006/relationships/slide" Target="/ppt/slides/slide57.xml"/><Relationship Id="rIdGioMenu4" Type="http://schemas.openxmlformats.org/officeDocument/2006/relationships/slide" Target="/ppt/slides/slide58.xml"/><Relationship Id="rIdGioMenuMaster" Type="http://schemas.openxmlformats.org/officeDocument/2006/relationships/slideMaster" Target="/ppt/slideMasters/interactive-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p:cNvSpPr>
            <a:spLocks noGrp="1" noRot="1" noChangeAspect="1"/>
          </p:cNvSpPr>
          <p:nvPr>
            <p:ph type="sldImg" idx="2"/>
          </p:nvPr>
        </p:nvSpPr>
        <p:spPr>
          <a:xfrm>
            <a:off x="1143000" y="685800"/>
            <a:ext cx="4572000" cy="2571750"/>
          </a:xfrm>
          <a:prstGeom prst="rect">
            <a:avLst/>
          </a:prstGeom>
        </p:spPr>
        <p:txBody>
          <a:bodyPr/>
          <a:lstStyle/>
          <a:p>
            <a:endParaRPr lang="en-GB"/>
          </a:p>
        </p:txBody>
      </p:sp>
      <p:sp>
        <p:nvSpPr>
          <p:cNvPr id="3" name="Notes Placeholder"/>
          <p:cNvSpPr>
            <a:spLocks noGrp="1"/>
          </p:cNvSpPr>
          <p:nvPr>
            <p:ph type="body" sz="quarter" idx="3"/>
          </p:nvPr>
        </p:nvSpPr>
        <p:spPr>
          <a:xfrm>
            <a:off x="685800" y="3429000"/>
            <a:ext cx="5486400" cy="4114800"/>
          </a:xfrm>
          <a:prstGeom prst="rect">
            <a:avLst/>
          </a:prstGeom>
        </p:spPr>
        <p:txBody>
          <a:bodyPr/>
          <a:lstStyle/>
          <a:p>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interactive-notesSlide1.xml.rels>&#65279;<?xml version="1.0" encoding="utf-8"?><Relationships xmlns="http://schemas.openxmlformats.org/package/2006/relationships"><Relationship Id="Rf7ec885d00cb453e" Type="http://schemas.openxmlformats.org/officeDocument/2006/relationships/slide" Target="/ppt/slides/slide55.xml"/><Relationship Id="Rde5f4ae459f74626" Type="http://schemas.openxmlformats.org/officeDocument/2006/relationships/notesMaster" Target="/ppt/notesMasters/notesMaster1.xml"/></Relationships>
</file>

<file path=ppt/notesSlides/_rels/interactive-notesSlide2.xml.rels>&#65279;<?xml version="1.0" encoding="utf-8"?><Relationships xmlns="http://schemas.openxmlformats.org/package/2006/relationships"><Relationship Id="R790672d873f84558" Type="http://schemas.openxmlformats.org/officeDocument/2006/relationships/slide" Target="/ppt/slides/slide56.xml"/><Relationship Id="Rff6bee68d4704eab" Type="http://schemas.openxmlformats.org/officeDocument/2006/relationships/notesMaster" Target="/ppt/notesMasters/notesMaster1.xml"/></Relationships>
</file>

<file path=ppt/notesSlides/_rels/interactive-notesSlide3.xml.rels>&#65279;<?xml version="1.0" encoding="utf-8"?><Relationships xmlns="http://schemas.openxmlformats.org/package/2006/relationships"><Relationship Id="R19ea730d8fbe4c54" Type="http://schemas.openxmlformats.org/officeDocument/2006/relationships/slide" Target="/ppt/slides/slide57.xml"/><Relationship Id="Re27b9c79fa654c08" Type="http://schemas.openxmlformats.org/officeDocument/2006/relationships/notesMaster" Target="/ppt/notesMasters/notesMaster1.xml"/></Relationships>
</file>

<file path=ppt/notesSlides/_rels/interactive-notesSlide4.xml.rels>&#65279;<?xml version="1.0" encoding="utf-8"?><Relationships xmlns="http://schemas.openxmlformats.org/package/2006/relationships"><Relationship Id="R23472f5a80a141ac" Type="http://schemas.openxmlformats.org/officeDocument/2006/relationships/slide" Target="/ppt/slides/slide58.xml"/><Relationship Id="R6d6c20011ad14239" Type="http://schemas.openxmlformats.org/officeDocument/2006/relationships/notesMaster" Target="/ppt/notesMasters/notesMaster1.xml"/></Relationships>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interactive-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Quantum Mechanics I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Quantum Mechanics I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Quantum Mechanics I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Quantum Mechanics I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[Format] Each course has the two papers a university course is examined by: a midterm on the first half of its units, and a cumulative final weighted towards the second half. Every paper combines short conceptual multiple-choice items with structured problems, a data or estimation question, and at least one extended derivation. Constants are given where a question needs them; a calculator and your own formula sheet are assumed.</a:t>
            </a:r>
          </a:p>
          <a:p>
            <a:pPr marL="0" indent="0">
              <a:buNone/>
            </a:pPr>
            <a:r>
              <a:rPr lang="en-GB" sz="1200" dirty="0"/>
              <a:t>[Demand] Pitched at what a strong course grade requires rather than at what a homework set rehearses. Routine substitutions carry few marks; most sit on problems that have to be set up before they can be solved, on derivations from a named law, and on checking a result against its limits. Every paper still opens with entry points, so you can tell which marks you should be securing first.</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√2 ψ(2x)</a:t>
            </a:r>
          </a:p>
          <a:p>
            <a:pPr marL="0" indent="0">
              <a:buNone/>
            </a:pPr>
            <a:r>
              <a:rPr lang="en-GB" sz="1200" dirty="0"/>
              <a:t>[Distractors] Replacing x by 2x compresses the shape by a factor of 2, because every feature of ψ(2x) lies at half its former distance from the origin. The substitution u = 2x gives ∫|ψ(2x)|² dx = ½∫|ψ(u)|² du = ½, so the compressed function must be multiplied by √2 to restore a total probability of 1, and √2 ψ(2x) then meets every requirement on a wavefunction. A is the most tempting wrong answer. It has the right shape, is finite and continuous, and falls off at large |x|, but its total probability is only ½. The particle must be found somewhere, so a function whose |ψ|² integrates to ½ does not describe a state until it is normalised. B doubles the amplitude on the reasoning that a density half as wide must be twice as tall. It is |ψ|² that must be twice as tall, and doubling ψ makes it four times as tall, so the total probability becomes 2. C has the right factor but the wrong substitution: ψ(x/2) is stretched to twice the width, and 2∫|ψ(x/2)|² dx = 4. Normalisation fixes the scale of ψ, so any change of width has to be paid for by a change of height.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p̂ and Ĥ = p̂²/2m, for a free particle</a:t>
            </a:r>
          </a:p>
          <a:p>
            <a:pPr marL="0" indent="0">
              <a:buNone/>
            </a:pPr>
            <a:r>
              <a:rPr lang="en-GB" sz="1200" dirty="0"/>
              <a:t>[Distractors] When V = 0 the Hamiltonian is a function of p̂ alone, and an operator always commutes with a function of itself. The plane waves e^(ikx) are therefore eigenfunctions of both operators, with p = ℏk and E = ℏ²k²/2m. B is the canonical incompatible pair, [x̂, p̂] = iℏ. It is offered to the candidate who reads 'both Hermitian' as 'compatible'. C is tempting because the kinetic term does commute with p̂. The potential term does not: [p̂, ½mω²x̂²] = −iℏmω²x̂, which is non-zero, so no oscillator stationary state has a definite momentum. D fails for the mirror-image reason. [x̂, p̂²/2m] = iℏp̂/m, so even for a free particle a state of definite position cannot have definite energy. Compatibility is decided by the commutator, never by the fact that each operator on its own represents an observable.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1.9×10³ m s⁻¹</a:t>
            </a:r>
          </a:p>
          <a:p>
            <a:pPr marL="0" indent="0">
              <a:buNone/>
            </a:pPr>
            <a:r>
              <a:rPr lang="en-GB" sz="1200" dirty="0"/>
              <a:t>[Distractors] Multiplying out gives |Ψ|² = 2 + 2cos[(k₂ − k₁)x − (ω₂ − ω₁)t], so the fringes move at (ω₂ − ω₁)/(k₂ − k₁) = ℏ(k₂² − k₁²)/(2m(k₂ − k₁)) = ℏ(k₁ + k₂)/(2m) = 1.9×10³ m s⁻¹. For two components this result is exact, and it equals the classical speed ℏk/m of a neutron with the mean wavenumber 3.00×10¹⁰ m⁻¹. A, 9.4×10² m s⁻¹, is the phase velocity ω/k of a component at the centre of the band, half the correct value. It is chosen by a candidate who takes the speed of the crests inside the fringes for the speed of the fringes themselves. C doubles the correct answer: the candidate writes ℏ(k₁ + k₂)/m, treating k₁ + k₂ as the central wavenumber when it is twice that. D uses h in place of ℏ, which makes the speed 2π times too large. The probability is carried by the envelope, which moves at the group velocity, and that is why the group velocity and not the phase velocity is the speed of the particle.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1.2 eV</a:t>
            </a:r>
          </a:p>
          <a:p>
            <a:pPr marL="0" indent="0">
              <a:buNone/>
            </a:pPr>
            <a:r>
              <a:rPr lang="en-GB" sz="1200" dirty="0"/>
              <a:t>[Distractors] With half-width a = 0.28 nm and z₀ = (a/ℏ)√(2mV₀), bound states appear one at a time, even and odd alternately, the n-th once z₀ exceeds (n − 1)π/2. The second state, the first odd one, needs z₀ &gt; π/2, so V₀ &gt; π²ℏ²/(8ma²) = 1.92×10⁻¹⁹ J = 1.2 eV. A is true of the ground state but not of the second state. An even bound state exists in a one-dimensional well of any depth, and a candidate who remembers that result without its restriction to the ground state chooses A. B puts the full width, 0.56 nm, into z₀ in place of the half-width, which divides the required depth by 4. D sets z₀ = π, which is the threshold for a third state. It comes from counting as if the n-th state needed z₀ &gt; nπ/2, forgetting that the ground state has no threshold, and it would wrongly rule out the absorption for depths between 1.2 eV and 4.8 eV, where two bound states do exist.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3×10⁻¹²⁹</a:t>
            </a:r>
          </a:p>
          <a:p>
            <a:pPr marL="0" indent="0">
              <a:buNone/>
            </a:pPr>
            <a:r>
              <a:rPr lang="en-GB" sz="1200" dirty="0"/>
              <a:t>[Distractors] κ grows as √m, so the proton's exponent is √1836 = 42.8 times the electron's. That gives T_p = (1.0×10⁻³)^42.8 = 10^(−128.5) ≈ 3×10⁻¹²⁹. A divides T by √1836 and B divides it by 1836. Both treat the mass as if it entered a prefactor rather than the exponent, and that is the error this item is set to expose. Mass, width and √(V₀ − E) all sit inside the exponential, so modest changes in any of them change T by orders of magnitude. D raises T to the power 1836 rather than √1836, taking κ proportional to m instead of √m. The neglected prefactor changes T by a factor of order one, so it cannot rescue the proton: at the same energy and barrier, a proton is effectively never transmitted, while one electron in a thousand gets through.</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⟨3|x̂|2⟩</a:t>
            </a:r>
          </a:p>
          <a:p>
            <a:pPr marL="0" indent="0">
              <a:buNone/>
            </a:pPr>
            <a:r>
              <a:rPr lang="en-GB" sz="1200" dirty="0"/>
              <a:t>[Distractors] x̂ contains one â and one â†, so acting on |2⟩ it produces only |1⟩ and |3⟩: x̂|2⟩ = √(ℏ/2mω)(√2|1⟩ + √3|3⟩). Hence ⟨3|x̂|2⟩ = √3 √(ℏ/2mω). B is the expectation value of x in a stationary state. It vanishes because x̂|2⟩ has no |2⟩ component, or equivalently because |ψ₂|² is even while x is odd. C and D connect states whose n differ by 2. Those are elements of x̂², which contains â² and â†², and they catch a candidate who remembers that x̂ changes n without remembering by how much. Parity agrees: ψ₀, ψ₂ and ψ₄ are all even, so ∫ψ₀ x ψ₂ dx and ∫ψ₄ x ψ₂ dx are integrals of odd functions and vanish.</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Recall — One idea, one step. The mark is for knowing it.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The first diagonal element, A₁₁</a:t>
            </a:r>
          </a:p>
          <a:p>
            <a:pPr marL="0" indent="0">
              <a:buNone/>
            </a:pPr>
            <a:r>
              <a:rPr lang="en-GB" sz="1200" dirty="0"/>
              <a:t>[Distractors] A change of basis relabels the components of vectors and matrices without changing the physics. Trace and eigenvalues are unchanged because U†AU has the same characteristic polynomial as A, and Tr(U†AU) = Tr(AUU†) = Tr A. A candidate who picks A or B has confused a matrix's entries with the operator it represents. C is also invariant: the column of components transforms as c′ = U†c, so c′†A′c′ = c†UU†AUU†c = c†Ac. D is the quantity that changes. A₁₁ = ⟨1|Â|1⟩ is the expectation value in the first basis state, and the first basis vector is a different physical state in each basis. The same point is why a Hermitian matrix is diagonal only in its own eigenbasis.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(i|1⟩ − |2⟩)/√2</a:t>
            </a:r>
          </a:p>
          <a:p>
            <a:pPr marL="0" indent="0">
              <a:buNone/>
            </a:pPr>
            <a:r>
              <a:rPr lang="en-GB" sz="1200" dirty="0"/>
              <a:t>[Distractors] (i|1⟩ − |2⟩)/√2 = i(|1⟩ + i|2⟩)/√2, which is |ψ⟩ multiplied by the global phase i. A global phase cancels from every |⟨φ|ψ⟩|², so no measurement can detect it. All four options give probability 1/2 for each basis state, which is why a candidate who checks only populations cannot choose between them. A and C change the relative phase between the components, from i to −i and to 1, and relative phase is physical. Measured in the basis (|1⟩ ± i|2⟩)/√2, |ψ⟩ gives one outcome with certainty, A gives the other outcome with certainty, and C gives each half the time. D is the subtle one. It looks like |ψ⟩ with the i moved to the other term, but it equals i(|1⟩ − i|2⟩)/√2, the same physical state as A.</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6</a:t>
            </a:r>
          </a:p>
          <a:p>
            <a:pPr marL="0" indent="0">
              <a:buNone/>
            </a:pPr>
            <a:r>
              <a:rPr lang="en-GB" sz="1200" dirty="0"/>
              <a:t>[Distractors] The potential is a sum of three one-dimensional oscillator potentials, so ψ = X(x)Y(y)Z(z) and E = (n_x + ½)ℏω + (n_y + ½)ℏω + (n_z + ½)(2ℏω) = (n_x + n_y + 2n_z + 2)ℏω, with each quantum number taking the values 0, 1, 2 and so on. E = 5ℏω therefore requires n_x + n_y + 2n_z = 3. With n_z = 0 the three quanta can be shared between x and y in four ways, (n_x, n_y) = (3, 0), (2, 1), (1, 2) and (0, 3); with n_z = 1 the one remaining quantum gives two more, (1, 0) and (0, 1); n_z = 2 would already need 4ℏω above the zero-point energy. The level holds 4 + 2 = 6 states. A counts only the states with n_z = 0, the answer of a candidate who assumes the stiffer direction stays in its ground state, when one quantum along z costs exactly as much as two in the plane. C applies the isotropic-oscillator count (N + 1)(N + 2)/2 to N = 3, which would be right only if every quantum cost ℏω. D leaves out the zero-point energy, which is 2ℏω here, and so counts the solutions of n_x + n_y + 2n_z = 5 instead of 3. The coincidence of states with n_z = 0 and n_z = 1 is not required by the trap's symmetry about the z-axis: it comes from the 2 : 1 ratio of the frequencies, and an irrational ratio would remove it.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30.6 eV</a:t>
            </a:r>
          </a:p>
          <a:p>
            <a:pPr marL="0" indent="0">
              <a:buNone/>
            </a:pPr>
            <a:r>
              <a:rPr lang="en-GB" sz="1200" dirty="0"/>
              <a:t>[Distractors] For a one-electron ion the levels scale as Z²: E_n = −13.6 eV × Z²/n². The first excited state, n = 2, lies at −13.6 × 9/4 = −30.6 eV, so 30.6 eV removes the electron. A is the hydrogen value for n = 2, the answer of a candidate who ignores Z. B scales by Z instead of Z². The Coulomb potential carries one factor of Z and the orbit shrinks by another, so the energy goes as Z². D, 122 eV, is the ionisation energy from the ground state, chosen by a candidate who reads 'first excited state' as n = 1.</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L must be in metres before it is squared. The result is tiny because the atom is heavy and the box is wide: the level spacing is comparable with the lowest temperatures cold-atom experiments reach, which is why the discrete levels of so large a box matter only for atoms cooled that far.</a:t>
            </a:r>
          </a:p>
          <a:p>
            <a:pPr marL="0" indent="0">
              <a:buNone/>
            </a:pPr>
            <a:r>
              <a:rPr lang="en-GB" sz="1200" dirty="0"/>
              <a:t>[Examiner note (b)] Candidates who give the energies as 2E₁ and 3E₁ have used a level spacing proportional to n, the pattern of the oscillator rather than the box. Those who say the probabilities oscillate have confused the distribution of energy, which is fixed, with the distribution of position, which is not.</a:t>
            </a:r>
          </a:p>
          <a:p>
            <a:pPr marL="0" indent="0">
              <a:buNone/>
            </a:pPr>
            <a:r>
              <a:rPr lang="en-GB" sz="1200" dirty="0"/>
              <a:t>[Examiner note (c)] The time is set by E₁ alone, because every energy is an integer multiple of E₁. A candidate who uses h/(E₂ − E₁) = 0.23 s has found when the ψ₁ and ψ₂ terms are back in step, but the ψ₃ term is not yet back in step with them.</a:t>
            </a:r>
          </a:p>
          <a:p>
            <a:pPr marL="0" indent="0">
              <a:buNone/>
            </a:pPr>
            <a:r>
              <a:rPr lang="en-GB" sz="1200" dirty="0"/>
              <a:t>[Examiner note (d)] Candidates who expect ⟨x⟩ simply to swing about the centre miss the mechanism. The phases reverse the sign of ψ₂, the only term that is odd about the centre, relative to the two even terms, and reversing the odd part of a function is exactly a reflection.</a:t>
            </a:r>
          </a:p>
          <a:p>
            <a:pPr marL="0" indent="0">
              <a:buNone/>
            </a:pPr>
            <a:r>
              <a:rPr lang="en-GB" sz="1200" dirty="0"/>
              <a:t>[Examiner note (e)] Candidates who combine the probabilities as independent events, 1/2 × 1/2 + 1/4 × 1/4 + 1/4 × 1/4 = 3/8, have not updated the state after the first result. Repeatability after collapse is what the part tests.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L must be in metres before it is squared. The result is tiny because the atom is heavy and the box is wide: the level spacing is comparable with the lowest temperatures cold-atom experiments reach, which is why the discrete levels of so large a box matter only for atoms cooled that far.</a:t>
            </a:r>
          </a:p>
          <a:p>
            <a:pPr marL="0" indent="0">
              <a:buNone/>
            </a:pPr>
            <a:r>
              <a:rPr lang="en-GB" sz="1200" dirty="0"/>
              <a:t>[Examiner note (b)] Candidates who give the energies as 2E₁ and 3E₁ have used a level spacing proportional to n, the pattern of the oscillator rather than the box. Those who say the probabilities oscillate have confused the distribution of energy, which is fixed, with the distribution of position, which is not.</a:t>
            </a:r>
          </a:p>
          <a:p>
            <a:pPr marL="0" indent="0">
              <a:buNone/>
            </a:pPr>
            <a:r>
              <a:rPr lang="en-GB" sz="1200" dirty="0"/>
              <a:t>[Examiner note (c)] The time is set by E₁ alone, because every energy is an integer multiple of E₁. A candidate who uses h/(E₂ − E₁) = 0.23 s has found when the ψ₁ and ψ₂ terms are back in step, but the ψ₃ term is not yet back in step with them.</a:t>
            </a:r>
          </a:p>
          <a:p>
            <a:pPr marL="0" indent="0">
              <a:buNone/>
            </a:pPr>
            <a:r>
              <a:rPr lang="en-GB" sz="1200" dirty="0"/>
              <a:t>[Examiner note (d)] Candidates who expect ⟨x⟩ simply to swing about the centre miss the mechanism. The phases reverse the sign of ψ₂, the only term that is odd about the centre, relative to the two even terms, and reversing the odd part of a function is exactly a reflection.</a:t>
            </a:r>
          </a:p>
          <a:p>
            <a:pPr marL="0" indent="0">
              <a:buNone/>
            </a:pPr>
            <a:r>
              <a:rPr lang="en-GB" sz="1200" dirty="0"/>
              <a:t>[Examiner note (e)] Candidates who combine the probabilities as independent events, 1/2 × 1/2 + 1/4 × 1/4 + 1/4 × 1/4 = 3/8, have not updated the state after the first result. Repeatability after collapse is what the part tests.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sign in σ_y is the one most often lost. It is fixed by σ_xσ_y = iσ_z, which takes a line to check.</a:t>
            </a:r>
          </a:p>
          <a:p>
            <a:pPr marL="0" indent="0">
              <a:buNone/>
            </a:pPr>
            <a:r>
              <a:rPr lang="en-GB" sz="1200" dirty="0"/>
              <a:t>[Examiner note (b)] |1 + i|² = 2, not (1 + i)² = 2i. A candidate who squares the complex number instead of taking its squared modulus finds probabilities that do not sum to 1 and should stop there.</a:t>
            </a:r>
          </a:p>
          <a:p>
            <a:pPr marL="0" indent="0">
              <a:buNone/>
            </a:pPr>
            <a:r>
              <a:rPr lang="en-GB" sz="1200" dirty="0"/>
              <a:t>[Examiner note (c)] The probability is the squared modulus of the overlap with the S_x eigenspinor. A candidate who looks for 'the x component of χ' is looking for something that does not exist, because spinor components are amplitudes along z only.</a:t>
            </a:r>
          </a:p>
          <a:p>
            <a:pPr marL="0" indent="0">
              <a:buNone/>
            </a:pPr>
            <a:r>
              <a:rPr lang="en-GB" sz="1200" dirty="0"/>
              <a:t>[Examiner note (d)] Candidates multiply 5/6 by 2/3, carrying the original S_z statistics through a measurement that destroyed them. The cascade is set to catch exactly that.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sign in σ_y is the one most often lost. It is fixed by σ_xσ_y = iσ_z, which takes a line to check.</a:t>
            </a:r>
          </a:p>
          <a:p>
            <a:pPr marL="0" indent="0">
              <a:buNone/>
            </a:pPr>
            <a:r>
              <a:rPr lang="en-GB" sz="1200" dirty="0"/>
              <a:t>[Examiner note (b)] |1 + i|² = 2, not (1 + i)² = 2i. A candidate who squares the complex number instead of taking its squared modulus finds probabilities that do not sum to 1 and should stop there.</a:t>
            </a:r>
          </a:p>
          <a:p>
            <a:pPr marL="0" indent="0">
              <a:buNone/>
            </a:pPr>
            <a:r>
              <a:rPr lang="en-GB" sz="1200" dirty="0"/>
              <a:t>[Examiner note (c)] The probability is the squared modulus of the overlap with the S_x eigenspinor. A candidate who looks for 'the x component of χ' is looking for something that does not exist, because spinor components are amplitudes along z only.</a:t>
            </a:r>
          </a:p>
          <a:p>
            <a:pPr marL="0" indent="0">
              <a:buNone/>
            </a:pPr>
            <a:r>
              <a:rPr lang="en-GB" sz="1200" dirty="0"/>
              <a:t>[Examiner note (d)] Candidates multiply 5/6 by 2/3, carrying the original S_z statistics through a measurement that destroyed them. The cascade is set to catch exactly that.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reflected amplitude is negative, so the slope condition contains 1 + 2/3 = 5/3. A candidate who writes 1 − 2/3 there finds q = k, which would mean no step at all and contradicts the reflected wave in the same state.</a:t>
            </a:r>
          </a:p>
          <a:p>
            <a:pPr marL="0" indent="0">
              <a:buNone/>
            </a:pPr>
            <a:r>
              <a:rPr lang="en-GB" sz="1200" dirty="0"/>
              <a:t>[Examiner note (b)] Candidates who compare |ψ|² on the two sides, 1/9 inside against 1 for the incident wave, conclude that probability is lost at the surface. Density is not current: the transmitted electrons move five times faster, so a smaller density carries the same flux.</a:t>
            </a:r>
          </a:p>
          <a:p>
            <a:pPr marL="0" indent="0">
              <a:buNone/>
            </a:pPr>
            <a:r>
              <a:rPr lang="en-GB" sz="1200" dirty="0"/>
              <a:t>[Examiner note (c)] T is not |t|² = 1/9. A candidate who uses |t|² finds only 0.22 nA transmitted and 0.89 nA reflected, and should notice that 0.9 nA of the beam has disappeared.</a:t>
            </a:r>
          </a:p>
          <a:p>
            <a:pPr marL="0" indent="0">
              <a:buNone/>
            </a:pPr>
            <a:r>
              <a:rPr lang="en-GB" sz="1200" dirty="0"/>
              <a:t>[Examiner note (d)] Candidates who set |r| = 0.010 instead of |r|² = 0.010 find about 290 eV. The reflection from a drop is appreciable only while E is not large compared with U.</a:t>
            </a:r>
          </a:p>
          <a:p>
            <a:pPr marL="0" indent="0">
              <a:buNone/>
            </a:pPr>
            <a:r>
              <a:rPr lang="en-GB" sz="1200" dirty="0"/>
              <a:t>[Examiner note (e)] Candidates who say the electron bounces off the edge of the crystal are using a classical picture, and that picture predicts no reflection at all. The reflection comes from the abruptness of the change in wavelength, not from a force pushing the electron back.</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reflected amplitude is negative, so the slope condition contains 1 + 2/3 = 5/3. A candidate who writes 1 − 2/3 there finds q = k, which would mean no step at all and contradicts the reflected wave in the same state.</a:t>
            </a:r>
          </a:p>
          <a:p>
            <a:pPr marL="0" indent="0">
              <a:buNone/>
            </a:pPr>
            <a:r>
              <a:rPr lang="en-GB" sz="1200" dirty="0"/>
              <a:t>[Examiner note (b)] Candidates who compare |ψ|² on the two sides, 1/9 inside against 1 for the incident wave, conclude that probability is lost at the surface. Density is not current: the transmitted electrons move five times faster, so a smaller density carries the same flux.</a:t>
            </a:r>
          </a:p>
          <a:p>
            <a:pPr marL="0" indent="0">
              <a:buNone/>
            </a:pPr>
            <a:r>
              <a:rPr lang="en-GB" sz="1200" dirty="0"/>
              <a:t>[Examiner note (c)] T is not |t|² = 1/9. A candidate who uses |t|² finds only 0.22 nA transmitted and 0.89 nA reflected, and should notice that 0.9 nA of the beam has disappeared.</a:t>
            </a:r>
          </a:p>
          <a:p>
            <a:pPr marL="0" indent="0">
              <a:buNone/>
            </a:pPr>
            <a:r>
              <a:rPr lang="en-GB" sz="1200" dirty="0"/>
              <a:t>[Examiner note (d)] Candidates who set |r| = 0.010 instead of |r|² = 0.010 find about 290 eV. The reflection from a drop is appreciable only while E is not large compared with U.</a:t>
            </a:r>
          </a:p>
          <a:p>
            <a:pPr marL="0" indent="0">
              <a:buNone/>
            </a:pPr>
            <a:r>
              <a:rPr lang="en-GB" sz="1200" dirty="0"/>
              <a:t>[Examiner note (e)] Candidates who say the electron bounces off the edge of the crystal are using a classical picture, and that picture predicts no reflection at all. The reflection comes from the abruptness of the change in wavelength, not from a force pushing the electron back.</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A justification must compare energies. 'Two dots, so two states' earns nothing, because each dot has many states; what matters is that only two of them are close together.</a:t>
            </a:r>
          </a:p>
          <a:p>
            <a:pPr marL="0" indent="0">
              <a:buNone/>
            </a:pPr>
            <a:r>
              <a:rPr lang="en-GB" sz="1200" dirty="0"/>
              <a:t>[Examiner note (b)] Candidates who take the eigenvalues to be the diagonal elements ±15 μeV have ignored the coupling, and those who add ε and 2τ get 70 μeV. The sum in quadrature is the avoided crossing.</a:t>
            </a:r>
          </a:p>
          <a:p>
            <a:pPr marL="0" indent="0">
              <a:buNone/>
            </a:pPr>
            <a:r>
              <a:rPr lang="en-GB" sz="1200" dirty="0"/>
              <a:t>[Examiner note (c)] The ground state leans towards dot R, which has the lower on-dot energy, but not completely. A candidate who answers 1 has ignored the coupling; one who answers 1/2 has ignored the detuning.</a:t>
            </a:r>
          </a:p>
          <a:p>
            <a:pPr marL="0" indent="0">
              <a:buNone/>
            </a:pPr>
            <a:r>
              <a:rPr lang="en-GB" sz="1200" dirty="0"/>
              <a:t>[Examiner note (d)] sin²θ has period π, not 2π. A candidate who misses this doubles the period to 1.7×10⁻¹⁰ s.</a:t>
            </a:r>
          </a:p>
          <a:p>
            <a:pPr marL="0" indent="0">
              <a:buNone/>
            </a:pPr>
            <a:r>
              <a:rPr lang="en-GB" sz="1200" dirty="0"/>
              <a:t>[Examiner note (e)] Removing the detuning makes the transfer complete but the oscillation slower, because the splitting falls from 50 μeV to 40 μeV. Candidates who expect a more complete transfer to be a faster one have confused the amplitude with the frequency.</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A justification must compare energies. 'Two dots, so two states' earns nothing, because each dot has many states; what matters is that only two of them are close together.</a:t>
            </a:r>
          </a:p>
          <a:p>
            <a:pPr marL="0" indent="0">
              <a:buNone/>
            </a:pPr>
            <a:r>
              <a:rPr lang="en-GB" sz="1200" dirty="0"/>
              <a:t>[Examiner note (b)] Candidates who take the eigenvalues to be the diagonal elements ±15 μeV have ignored the coupling, and those who add ε and 2τ get 70 μeV. The sum in quadrature is the avoided crossing.</a:t>
            </a:r>
          </a:p>
          <a:p>
            <a:pPr marL="0" indent="0">
              <a:buNone/>
            </a:pPr>
            <a:r>
              <a:rPr lang="en-GB" sz="1200" dirty="0"/>
              <a:t>[Examiner note (c)] The ground state leans towards dot R, which has the lower on-dot energy, but not completely. A candidate who answers 1 has ignored the coupling; one who answers 1/2 has ignored the detuning.</a:t>
            </a:r>
          </a:p>
          <a:p>
            <a:pPr marL="0" indent="0">
              <a:buNone/>
            </a:pPr>
            <a:r>
              <a:rPr lang="en-GB" sz="1200" dirty="0"/>
              <a:t>[Examiner note (d)] sin²θ has period π, not 2π. A candidate who misses this doubles the period to 1.7×10⁻¹⁰ s.</a:t>
            </a:r>
          </a:p>
          <a:p>
            <a:pPr marL="0" indent="0">
              <a:buNone/>
            </a:pPr>
            <a:r>
              <a:rPr lang="en-GB" sz="1200" dirty="0"/>
              <a:t>[Examiner note (e)] Removing the detuning makes the transfer complete but the oscillation slower, because the splitting falls from 50 μeV to 40 μeV. Candidates who expect a more complete transfer to be a faster one have confused the amplitude with the frequency.</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ladder stops at m = l because the square root vanishes there. Candidates should see the zero come out of the formula rather than assert that m = 2 is not allowed.</a:t>
            </a:r>
          </a:p>
          <a:p>
            <a:pPr marL="0" indent="0">
              <a:buNone/>
            </a:pPr>
            <a:r>
              <a:rPr lang="en-GB" sz="1200" dirty="0"/>
              <a:t>[Examiner note (b)] Candidates who forget the ½ in L_x = (L₊ + L₋)/2 carry a matrix with eigenvalues ±2ℏ into (c), which cannot be right for a component of l = 1 angular momentum.</a:t>
            </a:r>
          </a:p>
          <a:p>
            <a:pPr marL="0" indent="0">
              <a:buNone/>
            </a:pPr>
            <a:r>
              <a:rPr lang="en-GB" sz="1200" dirty="0"/>
              <a:t>[Examiner note (c)] The comparison with L_z is a built-in check. A candidate who finds any other eigenvalues should look for a lost factor in (b) before going on.</a:t>
            </a:r>
          </a:p>
          <a:p>
            <a:pPr marL="0" indent="0">
              <a:buNone/>
            </a:pPr>
            <a:r>
              <a:rPr lang="en-GB" sz="1200" dirty="0"/>
              <a:t>[Examiner note (d)] A state with definite L_z has no definite L_x. Candidates who answer 'ℏ with certainty' have assumed that the largest z component forces the largest x component too.</a:t>
            </a:r>
          </a:p>
          <a:p>
            <a:pPr marL="0" indent="0">
              <a:buNone/>
            </a:pPr>
            <a:r>
              <a:rPr lang="en-GB" sz="1200" dirty="0"/>
              <a:t>[Examiner note (e)] Candidates who say that |1,1⟩ has no uncertainty because it is an eigenstate are thinking of L_z alone. The state is exactly as sharp in L_x and L_y as the commutator permits, and no sharper.</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ladder stops at m = l because the square root vanishes there. Candidates should see the zero come out of the formula rather than assert that m = 2 is not allowed.</a:t>
            </a:r>
          </a:p>
          <a:p>
            <a:pPr marL="0" indent="0">
              <a:buNone/>
            </a:pPr>
            <a:r>
              <a:rPr lang="en-GB" sz="1200" dirty="0"/>
              <a:t>[Examiner note (b)] Candidates who forget the ½ in L_x = (L₊ + L₋)/2 carry a matrix with eigenvalues ±2ℏ into (c), which cannot be right for a component of l = 1 angular momentum.</a:t>
            </a:r>
          </a:p>
          <a:p>
            <a:pPr marL="0" indent="0">
              <a:buNone/>
            </a:pPr>
            <a:r>
              <a:rPr lang="en-GB" sz="1200" dirty="0"/>
              <a:t>[Examiner note (c)] The comparison with L_z is a built-in check. A candidate who finds any other eigenvalues should look for a lost factor in (b) before going on.</a:t>
            </a:r>
          </a:p>
          <a:p>
            <a:pPr marL="0" indent="0">
              <a:buNone/>
            </a:pPr>
            <a:r>
              <a:rPr lang="en-GB" sz="1200" dirty="0"/>
              <a:t>[Examiner note (d)] A state with definite L_z has no definite L_x. Candidates who answer 'ℏ with certainty' have assumed that the largest z component forces the largest x component too.</a:t>
            </a:r>
          </a:p>
          <a:p>
            <a:pPr marL="0" indent="0">
              <a:buNone/>
            </a:pPr>
            <a:r>
              <a:rPr lang="en-GB" sz="1200" dirty="0"/>
              <a:t>[Examiner note (e)] Candidates who say that |1,1⟩ has no uncertainty because it is an eigenstate are thinking of L_z alone. The state is exactly as sharp in L_x and L_y as the commutator permits, and no sharper.</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l is not given; it is found only by insisting that the equation hold at every r, power by power. A candidate who tries l = 1 finds an 'energy' that depends on r, which means the guess is wrong, not that the energy varies.</a:t>
            </a:r>
          </a:p>
          <a:p>
            <a:pPr marL="0" indent="0">
              <a:buNone/>
            </a:pPr>
            <a:r>
              <a:rPr lang="en-GB" sz="1200" dirty="0"/>
              <a:t>[Examiner note (b)] Candidates who count the zero of u at r = 0 as a node report one radial node. That zero is imposed at the origin for every state and is never counted.</a:t>
            </a:r>
          </a:p>
          <a:p>
            <a:pPr marL="0" indent="0">
              <a:buNone/>
            </a:pPr>
            <a:r>
              <a:rPr lang="en-GB" sz="1200" dirty="0"/>
              <a:t>[Examiner note (c)] The function to maximise is |u|² = r²|R|², which includes the r² from the volume element. Maximising |R|² instead gives 6a₀, which is the peak of the density per unit volume along a line, not of the probability per unit radius.</a:t>
            </a:r>
          </a:p>
          <a:p>
            <a:pPr marL="0" indent="0">
              <a:buNone/>
            </a:pPr>
            <a:r>
              <a:rPr lang="en-GB" sz="1200" dirty="0"/>
              <a:t>[Examiner note (d)] N cancels in the ratio and never needs to be found. A candidate who normalises first loses no marks but loses several minutes.</a:t>
            </a:r>
          </a:p>
          <a:p>
            <a:pPr marL="0" indent="0">
              <a:buNone/>
            </a:pPr>
            <a:r>
              <a:rPr lang="en-GB" sz="1200" dirty="0"/>
              <a:t>[Examiner note (e)] Candidates often attribute the ninefold degeneracy to spherical symmetry. Spherical symmetry accounts only for the fivefold degeneracy in m, which every central potential shares; the degeneracy between 3s, 3p and 3d is special to 1/r. The comparison is made with a generic well because the isotropic harmonic oscillator has an accidental degeneracy of its own.</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l is not given; it is found only by insisting that the equation hold at every r, power by power. A candidate who tries l = 1 finds an 'energy' that depends on r, which means the guess is wrong, not that the energy varies.</a:t>
            </a:r>
          </a:p>
          <a:p>
            <a:pPr marL="0" indent="0">
              <a:buNone/>
            </a:pPr>
            <a:r>
              <a:rPr lang="en-GB" sz="1200" dirty="0"/>
              <a:t>[Examiner note (b)] Candidates who count the zero of u at r = 0 as a node report one radial node. That zero is imposed at the origin for every state and is never counted.</a:t>
            </a:r>
          </a:p>
          <a:p>
            <a:pPr marL="0" indent="0">
              <a:buNone/>
            </a:pPr>
            <a:r>
              <a:rPr lang="en-GB" sz="1200" dirty="0"/>
              <a:t>[Examiner note (c)] The function to maximise is |u|² = r²|R|², which includes the r² from the volume element. Maximising |R|² instead gives 6a₀, which is the peak of the density per unit volume along a line, not of the probability per unit radius.</a:t>
            </a:r>
          </a:p>
          <a:p>
            <a:pPr marL="0" indent="0">
              <a:buNone/>
            </a:pPr>
            <a:r>
              <a:rPr lang="en-GB" sz="1200" dirty="0"/>
              <a:t>[Examiner note (d)] N cancels in the ratio and never needs to be found. A candidate who normalises first loses no marks but loses several minutes.</a:t>
            </a:r>
          </a:p>
          <a:p>
            <a:pPr marL="0" indent="0">
              <a:buNone/>
            </a:pPr>
            <a:r>
              <a:rPr lang="en-GB" sz="1200" dirty="0"/>
              <a:t>[Examiner note (e)] Candidates often attribute the ninefold degeneracy to spherical symmetry. Spherical symmetry accounts only for the fivefold degeneracy in m, which every central potential shares; the degeneracy between 3s, 3p and 3d is special to 1/r. The comparison is made with a generic well because the isotropic harmonic oscillator has an accidental degeneracy of its own.</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Plotting ln I against t_ox gives a gradient of about −5.8 nm⁻¹, half the true value, because the larger capacitors were used for the thicker oxides. A candidate who does not remove the area has measured the design of the test chip, not the barrier.</a:t>
            </a:r>
          </a:p>
          <a:p>
            <a:pPr marL="0" indent="0">
              <a:buNone/>
            </a:pPr>
            <a:r>
              <a:rPr lang="en-GB" sz="1200" dirty="0"/>
              <a:t>[Examiner note (b)] Candidates who leave the areas in μm² shift every ln J by the same amount, which does not change the gradient; those who leave the areas out altogether halve it. Checking that ln J falls by about 2.3 for each 0.20 nm of oxide catches the second slip.</a:t>
            </a:r>
          </a:p>
          <a:p>
            <a:pPr marL="0" indent="0">
              <a:buNone/>
            </a:pPr>
            <a:r>
              <a:rPr lang="en-GB" sz="1200" dirty="0"/>
              <a:t>[Examiner note (c)] A number without its assumptions earns two of the three marks. The assumption about J₀ matters most, because any prefactor that varies with t_ox changes the gradient and therefore m*.</a:t>
            </a:r>
          </a:p>
          <a:p>
            <a:pPr marL="0" indent="0">
              <a:buNone/>
            </a:pPr>
            <a:r>
              <a:rPr lang="en-GB" sz="1200" dirty="0"/>
              <a:t>[Examiner note (d)] Candidates who accept 1.2 eV because the straight line fits well have tested the exponential form, not the parameters. A good fit cannot separate two quantities that enter the model only as a product.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Plotting ln I against t_ox gives a gradient of about −5.8 nm⁻¹, half the true value, because the larger capacitors were used for the thicker oxides. A candidate who does not remove the area has measured the design of the test chip, not the barrier.</a:t>
            </a:r>
          </a:p>
          <a:p>
            <a:pPr marL="0" indent="0">
              <a:buNone/>
            </a:pPr>
            <a:r>
              <a:rPr lang="en-GB" sz="1200" dirty="0"/>
              <a:t>[Examiner note (b)] Candidates who leave the areas in μm² shift every ln J by the same amount, which does not change the gradient; those who leave the areas out altogether halve it. Checking that ln J falls by about 2.3 for each 0.20 nm of oxide catches the second slip.</a:t>
            </a:r>
          </a:p>
          <a:p>
            <a:pPr marL="0" indent="0">
              <a:buNone/>
            </a:pPr>
            <a:r>
              <a:rPr lang="en-GB" sz="1200" dirty="0"/>
              <a:t>[Examiner note (c)] A number without its assumptions earns two of the three marks. The assumption about J₀ matters most, because any prefactor that varies with t_ox changes the gradient and therefore m*.</a:t>
            </a:r>
          </a:p>
          <a:p>
            <a:pPr marL="0" indent="0">
              <a:buNone/>
            </a:pPr>
            <a:r>
              <a:rPr lang="en-GB" sz="1200" dirty="0"/>
              <a:t>[Examiner note (d)] Candidates who accept 1.2 eV because the straight line fits well have tested the exponential form, not the parameters. A good fit cannot separate two quantities that enter the model only as a product.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result is a pure number. A candidate who finds iℏ or ℏ/(mω) has dropped a factor in the definition of â; â is dimensionless, and checking that catches the slip at once.</a:t>
            </a:r>
          </a:p>
          <a:p>
            <a:pPr marL="0" indent="0">
              <a:buNone/>
            </a:pPr>
            <a:r>
              <a:rPr lang="en-GB" sz="1200" dirty="0"/>
              <a:t>[Examiner note (b)] The ½ comes entirely from the operators failing to commute. A candidate who factorises x² + p² as if they were numbers loses the zero-point energy.</a:t>
            </a:r>
          </a:p>
          <a:p>
            <a:pPr marL="0" indent="0">
              <a:buNone/>
            </a:pPr>
            <a:r>
              <a:rPr lang="en-GB" sz="1200" dirty="0"/>
              <a:t>[Examiner note (c)] The positive norm is what makes the argument work. Candidates who announce that the ladder has a bottom rung have assumed the result, and the terminating state must be shown to have ν = 0, not merely to exist.</a:t>
            </a:r>
          </a:p>
          <a:p>
            <a:pPr marL="0" indent="0">
              <a:buNone/>
            </a:pPr>
            <a:r>
              <a:rPr lang="en-GB" sz="1200" dirty="0"/>
              <a:t>[Examiner note (d)] Candidates who expand (â + â†)² as â² + 2â†â + â†² have commuted â past â† and lost the +1 that keeps ⟨x²⟩ non-zero in the ground state. Writing the answer as E_n/(mω²) shows half the energy is potential, a check from the virial theorem.</a:t>
            </a:r>
          </a:p>
          <a:p>
            <a:pPr marL="0" indent="0">
              <a:buNone/>
            </a:pPr>
            <a:r>
              <a:rPr lang="en-GB" sz="1200" dirty="0"/>
              <a:t>[Examiner note (e)] Candidates who say the energy is still ½ℏω, or that the particle simply occupies the new ground state, have confused an unchanged wavefunction with an unchanged energy: the Hamiltonian has changed while the state has not. A candidate who allows the new |1⟩ has not used the parity that both potentials share.</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result is a pure number. A candidate who finds iℏ or ℏ/(mω) has dropped a factor in the definition of â; â is dimensionless, and checking that catches the slip at once.</a:t>
            </a:r>
          </a:p>
          <a:p>
            <a:pPr marL="0" indent="0">
              <a:buNone/>
            </a:pPr>
            <a:r>
              <a:rPr lang="en-GB" sz="1200" dirty="0"/>
              <a:t>[Examiner note (b)] The ½ comes entirely from the operators failing to commute. A candidate who factorises x² + p² as if they were numbers loses the zero-point energy.</a:t>
            </a:r>
          </a:p>
          <a:p>
            <a:pPr marL="0" indent="0">
              <a:buNone/>
            </a:pPr>
            <a:r>
              <a:rPr lang="en-GB" sz="1200" dirty="0"/>
              <a:t>[Examiner note (c)] The positive norm is what makes the argument work. Candidates who announce that the ladder has a bottom rung have assumed the result, and the terminating state must be shown to have ν = 0, not merely to exist.</a:t>
            </a:r>
          </a:p>
          <a:p>
            <a:pPr marL="0" indent="0">
              <a:buNone/>
            </a:pPr>
            <a:r>
              <a:rPr lang="en-GB" sz="1200" dirty="0"/>
              <a:t>[Examiner note (d)] Candidates who expand (â + â†)² as â² + 2â†â + â†² have commuted â past â† and lost the +1 that keeps ⟨x²⟩ non-zero in the ground state. Writing the answer as E_n/(mω²) shows half the energy is potential, a check from the virial theorem.</a:t>
            </a:r>
          </a:p>
          <a:p>
            <a:pPr marL="0" indent="0">
              <a:buNone/>
            </a:pPr>
            <a:r>
              <a:rPr lang="en-GB" sz="1200" dirty="0"/>
              <a:t>[Examiner note (e)] Candidates who say the energy is still ½ℏω, or that the particle simply occupies the new ground state, have confused an unchanged wavefunction with an unchanged energy: the Hamiltonian has changed while the state has not. A candidate who allows the new |1⟩ has not used the parity that both potentials share.</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result is a pure number. A candidate who finds iℏ or ℏ/(mω) has dropped a factor in the definition of â; â is dimensionless, and checking that catches the slip at once.</a:t>
            </a:r>
          </a:p>
          <a:p>
            <a:pPr marL="0" indent="0">
              <a:buNone/>
            </a:pPr>
            <a:r>
              <a:rPr lang="en-GB" sz="1200" dirty="0"/>
              <a:t>[Examiner note (b)] The ½ comes entirely from the operators failing to commute. A candidate who factorises x² + p² as if they were numbers loses the zero-point energy.</a:t>
            </a:r>
          </a:p>
          <a:p>
            <a:pPr marL="0" indent="0">
              <a:buNone/>
            </a:pPr>
            <a:r>
              <a:rPr lang="en-GB" sz="1200" dirty="0"/>
              <a:t>[Examiner note (c)] The positive norm is what makes the argument work. Candidates who announce that the ladder has a bottom rung have assumed the result, and the terminating state must be shown to have ν = 0, not merely to exist.</a:t>
            </a:r>
          </a:p>
          <a:p>
            <a:pPr marL="0" indent="0">
              <a:buNone/>
            </a:pPr>
            <a:r>
              <a:rPr lang="en-GB" sz="1200" dirty="0"/>
              <a:t>[Examiner note (d)] Candidates who expand (â + â†)² as â² + 2â†â + â†² have commuted â past â† and lost the +1 that keeps ⟨x²⟩ non-zero in the ground state. Writing the answer as E_n/(mω²) shows half the energy is potential, a check from the virial theorem.</a:t>
            </a:r>
          </a:p>
          <a:p>
            <a:pPr marL="0" indent="0">
              <a:buNone/>
            </a:pPr>
            <a:r>
              <a:rPr lang="en-GB" sz="1200" dirty="0"/>
              <a:t>[Examiner note (e)] Candidates who say the energy is still ½ℏω, or that the particle simply occupies the new ground state, have confused an unchanged wavefunction with an unchanged energy: the Hamiltonian has changed while the state has not. A candidate who allows the new |1⟩ has not used the parity that both potentials share.</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point of u = rψ is that the first-derivative terms cancel exactly, turning a three-dimensional problem into a one-dimensional one. Candidates who drop the u′ terms without showing that they cancel have asserted the result.</a:t>
            </a:r>
          </a:p>
          <a:p>
            <a:pPr marL="0" indent="0">
              <a:buNone/>
            </a:pPr>
            <a:r>
              <a:rPr lang="en-GB" sz="1200" dirty="0"/>
              <a:t>[Examiner note (b)] The tempting answer is that ψ would blow up. It does, but harmlessly for normalisation; the real objection is that 1/r is not a solution at the origin, which is why the prompt supplies the hint.</a:t>
            </a:r>
          </a:p>
          <a:p>
            <a:pPr marL="0" indent="0">
              <a:buNone/>
            </a:pPr>
            <a:r>
              <a:rPr lang="en-GB" sz="1200" dirty="0"/>
              <a:t>[Examiner note (c)] This is the odd-parity condition of a one-dimensional finite well of width 2a, with u(0) = 0 playing the part of odd symmetry. Candidates who write u = A cos(kr) inside have lost the result of (b).</a:t>
            </a:r>
          </a:p>
          <a:p>
            <a:pPr marL="0" indent="0">
              <a:buNone/>
            </a:pPr>
            <a:r>
              <a:rPr lang="en-GB" sz="1200" dirty="0"/>
              <a:t>[Examiner note (d)] In one dimension any attractive well binds a state. In three dimensions u(0) = 0 removes the even solutions and with them that guarantee, and candidates who carry the one-dimensional result over never look for a minimum depth.</a:t>
            </a:r>
          </a:p>
          <a:p>
            <a:pPr marL="0" indent="0">
              <a:buNone/>
            </a:pPr>
            <a:r>
              <a:rPr lang="en-GB" sz="1200" dirty="0"/>
              <a:t>[Examiner note (e)] Squaring 2.0×10⁻¹⁵ m is where powers of ten go astray. Tens of MeV is the scale of nuclear binding, and an answer in eV or GeV signals a slip.</a:t>
            </a:r>
          </a:p>
          <a:p>
            <a:pPr marL="0" indent="0">
              <a:buNone/>
            </a:pPr>
            <a:r>
              <a:rPr lang="en-GB" sz="1200" dirty="0"/>
              <a:t>[Examiner note (f)] Candidates tend to draw a bound state as a hump confined to the well. A barely bound state spends most of its time outside the range of the force that binds it (here about 64% of the probability lies beyond r = a), and the sketch must show that tail.</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point of u = rψ is that the first-derivative terms cancel exactly, turning a three-dimensional problem into a one-dimensional one. Candidates who drop the u′ terms without showing that they cancel have asserted the result.</a:t>
            </a:r>
          </a:p>
          <a:p>
            <a:pPr marL="0" indent="0">
              <a:buNone/>
            </a:pPr>
            <a:r>
              <a:rPr lang="en-GB" sz="1200" dirty="0"/>
              <a:t>[Examiner note (b)] The tempting answer is that ψ would blow up. It does, but harmlessly for normalisation; the real objection is that 1/r is not a solution at the origin, which is why the prompt supplies the hint.</a:t>
            </a:r>
          </a:p>
          <a:p>
            <a:pPr marL="0" indent="0">
              <a:buNone/>
            </a:pPr>
            <a:r>
              <a:rPr lang="en-GB" sz="1200" dirty="0"/>
              <a:t>[Examiner note (c)] This is the odd-parity condition of a one-dimensional finite well of width 2a, with u(0) = 0 playing the part of odd symmetry. Candidates who write u = A cos(kr) inside have lost the result of (b).</a:t>
            </a:r>
          </a:p>
          <a:p>
            <a:pPr marL="0" indent="0">
              <a:buNone/>
            </a:pPr>
            <a:r>
              <a:rPr lang="en-GB" sz="1200" dirty="0"/>
              <a:t>[Examiner note (d)] In one dimension any attractive well binds a state. In three dimensions u(0) = 0 removes the even solutions and with them that guarantee, and candidates who carry the one-dimensional result over never look for a minimum depth.</a:t>
            </a:r>
          </a:p>
          <a:p>
            <a:pPr marL="0" indent="0">
              <a:buNone/>
            </a:pPr>
            <a:r>
              <a:rPr lang="en-GB" sz="1200" dirty="0"/>
              <a:t>[Examiner note (e)] Squaring 2.0×10⁻¹⁵ m is where powers of ten go astray. Tens of MeV is the scale of nuclear binding, and an answer in eV or GeV signals a slip.</a:t>
            </a:r>
          </a:p>
          <a:p>
            <a:pPr marL="0" indent="0">
              <a:buNone/>
            </a:pPr>
            <a:r>
              <a:rPr lang="en-GB" sz="1200" dirty="0"/>
              <a:t>[Examiner note (f)] Candidates tend to draw a bound state as a hump confined to the well. A barely bound state spends most of its time outside the range of the force that binds it (here about 64% of the probability lies beyond r = a), and the sketch must show that tail.</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slideLayouts/_rels/interactive-slideLayout1.xml.rels>&#65279;<?xml version="1.0" encoding="utf-8"?><Relationships xmlns="http://schemas.openxmlformats.org/package/2006/relationships"><Relationship Id="Rcf2f4327484e4cbb" Type="http://schemas.openxmlformats.org/officeDocument/2006/relationships/slideMaster" Target="/ppt/slideMasters/interactive-slideMaster1.xml"/></Relationships>
</file>

<file path=ppt/slideLayouts/_rels/interactive-slideLayout2.xml.rels>&#65279;<?xml version="1.0" encoding="utf-8"?><Relationships xmlns="http://schemas.openxmlformats.org/package/2006/relationships"><Relationship Id="Raaa9ac5cb7474488" Type="http://schemas.openxmlformats.org/officeDocument/2006/relationships/slideMaster" Target="/ppt/slideMasters/interactive-slideMaster1.xml"/></Relationships>
</file>

<file path=ppt/slideLayouts/_rels/interactive-slideLayout3.xml.rels>&#65279;<?xml version="1.0" encoding="utf-8"?><Relationships xmlns="http://schemas.openxmlformats.org/package/2006/relationships"><Relationship Id="Rc419687115594ecb" Type="http://schemas.openxmlformats.org/officeDocument/2006/relationships/slideMaster" Target="/ppt/slideMasters/interactive-slideMaster1.xml"/></Relationships>
</file>

<file path=ppt/slideLayouts/_rels/interactive-slideLayout4.xml.rels>&#65279;<?xml version="1.0" encoding="utf-8"?><Relationships xmlns="http://schemas.openxmlformats.org/package/2006/relationships"><Relationship Id="R560c762e858f49b3" Type="http://schemas.openxmlformats.org/officeDocument/2006/relationships/slideMaster" Target="/ppt/slideMasters/interactive-slideMaster1.xml"/></Relationships>
</file>

<file path=ppt/slideLayouts/_rels/interactive-slideLayout5.xml.rels>&#65279;<?xml version="1.0" encoding="utf-8"?><Relationships xmlns="http://schemas.openxmlformats.org/package/2006/relationships"><Relationship Id="Rf28865e231904fb7" Type="http://schemas.openxmlformats.org/officeDocument/2006/relationships/slideMaster" Target="/ppt/slideMasters/interactive-slideMaster1.xml"/></Relationships>
</file>

<file path=ppt/slideLayouts/_rels/interactive-slideLayout6.xml.rels>&#65279;<?xml version="1.0" encoding="utf-8"?><Relationships xmlns="http://schemas.openxmlformats.org/package/2006/relationships"><Relationship Id="R9fca9af1dfb6410d" Type="http://schemas.openxmlformats.org/officeDocument/2006/relationships/slideMaster" Target="/ppt/slideMasters/interactive-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interactive-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0977D99-BCBD-4174-85AE-8A1D6EB1B13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F78B3F2-ABFB-46E5-A5B2-A18A4E8AF01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A2F13986-7737-47E9-8F71-867CA588FCB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7E9675A-50DE-4D79-AEE9-55C6300494C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62438BFD-1570-4A3B-8A14-A427864D6B7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C7C1A05-5B22-408F-BE36-CEC6B9A28B4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325BB30-0D5A-405E-8688-88F851DF1AA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A14E497-CDA3-4F15-AE58-860D6B67C523}"/>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EA8454A-F705-4613-9204-A457A190ADD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5194EDF-B1FA-4AB3-A5D8-F3DA6C3121B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interactive-slideMaster1.xml.rels>&#65279;<?xml version="1.0" encoding="utf-8"?><Relationships xmlns="http://schemas.openxmlformats.org/package/2006/relationships"><Relationship Id="R63fdc19542d64d2e" Type="http://schemas.openxmlformats.org/officeDocument/2006/relationships/theme" Target="/ppt/slideMasters/theme/interactive-theme2.xml"/><Relationship Id="R7411700d3d654de4" Type="http://schemas.openxmlformats.org/officeDocument/2006/relationships/slideLayout" Target="/ppt/slideLayouts/interactive-slideLayout1.xml"/><Relationship Id="R6f41887731144e11" Type="http://schemas.openxmlformats.org/officeDocument/2006/relationships/slideLayout" Target="/ppt/slideLayouts/interactive-slideLayout2.xml"/><Relationship Id="R19f678d079a047c3" Type="http://schemas.openxmlformats.org/officeDocument/2006/relationships/slideLayout" Target="/ppt/slideLayouts/interactive-slideLayout3.xml"/><Relationship Id="R8b0eb225f8c14ce5" Type="http://schemas.openxmlformats.org/officeDocument/2006/relationships/slideLayout" Target="/ppt/slideLayouts/interactive-slideLayout4.xml"/><Relationship Id="R851f129feb3c43b2" Type="http://schemas.openxmlformats.org/officeDocument/2006/relationships/slideLayout" Target="/ppt/slideLayouts/interactive-slideLayout5.xml"/><Relationship Id="Rfad6cf2259994a05" Type="http://schemas.openxmlformats.org/officeDocument/2006/relationships/slideLayout" Target="/ppt/slideLayouts/interactive-slideLayout6.xml"/></Relationships>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interactive-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411700d3d654de4"/>
    <p:sldLayoutId xmlns:r="http://schemas.openxmlformats.org/officeDocument/2006/relationships" id="2147483650" r:id="R6f41887731144e11"/>
    <p:sldLayoutId xmlns:r="http://schemas.openxmlformats.org/officeDocument/2006/relationships" id="2147483651" r:id="R19f678d079a047c3"/>
    <p:sldLayoutId xmlns:r="http://schemas.openxmlformats.org/officeDocument/2006/relationships" id="2147483652" r:id="R8b0eb225f8c14ce5"/>
    <p:sldLayoutId xmlns:r="http://schemas.openxmlformats.org/officeDocument/2006/relationships" id="2147483653" r:id="R851f129feb3c43b2"/>
    <p:sldLayoutId xmlns:r="http://schemas.openxmlformats.org/officeDocument/2006/relationships" id="2147483654" r:id="Rfad6cf2259994a0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buNone/>
        <a:defRPr sz="3200">
          <a:solidFill>
            <a:schemeClr val="tx1"/>
          </a:solidFill>
          <a:latin typeface="+mj-lt"/>
        </a:defRPr>
      </a:lvl1pPr>
    </p:titleStyle>
    <p:bodyStyle>
      <a:lvl1pPr marL="0" algn="l">
        <a:buNone/>
        <a:defRPr sz="1300">
          <a:solidFill>
            <a:schemeClr val="tx1"/>
          </a:solidFill>
          <a:latin typeface="+mn-lt"/>
        </a:defRPr>
      </a:lvl1pPr>
    </p:bodyStyle>
    <p:otherStyle>
      <a:lvl1pPr marL="0" algn="l">
        <a:buNone/>
        <a:defRPr sz="1300">
          <a:solidFill>
            <a:schemeClr val="tx1"/>
          </a:solidFill>
          <a:latin typeface="+mn-lt"/>
        </a:defRPr>
      </a:lvl1pPr>
    </p:otherStyle>
  </p:txStyles>
</p:sldMaster>
</file>

<file path=ppt/slideMasters/theme/interactiv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GioNav23" Type="http://schemas.openxmlformats.org/officeDocument/2006/relationships/slide" Target="/ppt/slides/slide1.xml"/><Relationship Id="rIdGioNav24" Type="http://schemas.openxmlformats.org/officeDocument/2006/relationships/slide" Target="/ppt/slides/slide55.xml"/><Relationship Id="rIdGioNav25" Type="http://schemas.openxmlformats.org/officeDocument/2006/relationships/slide" Target="/ppt/slides/slide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GioNav26" Type="http://schemas.openxmlformats.org/officeDocument/2006/relationships/slide" Target="/ppt/slides/slide1.xml"/><Relationship Id="rIdGioNav27" Type="http://schemas.openxmlformats.org/officeDocument/2006/relationships/slide" Target="/ppt/slides/slide55.xml"/><Relationship Id="rIdGioNav28" Type="http://schemas.openxmlformats.org/officeDocument/2006/relationships/slide" Target="/ppt/slides/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GioNav21" Type="http://schemas.openxmlformats.org/officeDocument/2006/relationships/slide" Target="/ppt/slides/slide2.xml"/><Relationship Id="rIdGioNav22" Type="http://schemas.openxmlformats.org/officeDocument/2006/relationships/slide" Target="/ppt/slides/slide55.xml"/><Relationship Id="rIdGioNav23" Type="http://schemas.openxmlformats.org/officeDocument/2006/relationships/slide" Target="/ppt/slides/slide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GioNav26" Type="http://schemas.openxmlformats.org/officeDocument/2006/relationships/slide" Target="/ppt/slides/slide3.xml"/><Relationship Id="rIdGioNav27" Type="http://schemas.openxmlformats.org/officeDocument/2006/relationships/slide" Target="/ppt/slides/slide55.xml"/><Relationship Id="rIdGioNav28" Type="http://schemas.openxmlformats.org/officeDocument/2006/relationships/slide" Target="/ppt/slides/slide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GioNav21" Type="http://schemas.openxmlformats.org/officeDocument/2006/relationships/slide" Target="/ppt/slides/slide4.xml"/><Relationship Id="rIdGioNav22" Type="http://schemas.openxmlformats.org/officeDocument/2006/relationships/slide" Target="/ppt/slides/slide55.xml"/><Relationship Id="rIdGioNav23" Type="http://schemas.openxmlformats.org/officeDocument/2006/relationships/slide" Target="/ppt/slides/slide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GioNav26" Type="http://schemas.openxmlformats.org/officeDocument/2006/relationships/slide" Target="/ppt/slides/slide5.xml"/><Relationship Id="rIdGioNav27" Type="http://schemas.openxmlformats.org/officeDocument/2006/relationships/slide" Target="/ppt/slides/slide55.xml"/><Relationship Id="rIdGioNav28" Type="http://schemas.openxmlformats.org/officeDocument/2006/relationships/slide" Target="/ppt/slides/slide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GioNav21" Type="http://schemas.openxmlformats.org/officeDocument/2006/relationships/slide" Target="/ppt/slides/slide6.xml"/><Relationship Id="rIdGioNav22" Type="http://schemas.openxmlformats.org/officeDocument/2006/relationships/slide" Target="/ppt/slides/slide55.xml"/><Relationship Id="rIdGioNav23" Type="http://schemas.openxmlformats.org/officeDocument/2006/relationships/slide" Target="/ppt/slides/slide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GioNav26" Type="http://schemas.openxmlformats.org/officeDocument/2006/relationships/slide" Target="/ppt/slides/slide7.xml"/><Relationship Id="rIdGioNav27" Type="http://schemas.openxmlformats.org/officeDocument/2006/relationships/slide" Target="/ppt/slides/slide55.xml"/><Relationship Id="rIdGioNav28" Type="http://schemas.openxmlformats.org/officeDocument/2006/relationships/slide" Target="/ppt/slides/slide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GioNav21" Type="http://schemas.openxmlformats.org/officeDocument/2006/relationships/slide" Target="/ppt/slides/slide8.xml"/><Relationship Id="rIdGioNav22" Type="http://schemas.openxmlformats.org/officeDocument/2006/relationships/slide" Target="/ppt/slides/slide55.xml"/><Relationship Id="rIdGioNav23" Type="http://schemas.openxmlformats.org/officeDocument/2006/relationships/slide" Target="/ppt/slides/slide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GioNav26" Type="http://schemas.openxmlformats.org/officeDocument/2006/relationships/slide" Target="/ppt/slides/slide9.xml"/><Relationship Id="rIdGioNav27" Type="http://schemas.openxmlformats.org/officeDocument/2006/relationships/slide" Target="/ppt/slides/slide55.xml"/><Relationship Id="rIdGioNav28"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GioNav21" Type="http://schemas.openxmlformats.org/officeDocument/2006/relationships/slide" Target="/ppt/slides/slide10.xml"/><Relationship Id="rIdGioNav22" Type="http://schemas.openxmlformats.org/officeDocument/2006/relationships/slide" Target="/ppt/slides/slide55.xml"/><Relationship Id="rIdGioNav23" Type="http://schemas.openxmlformats.org/officeDocument/2006/relationships/slide" Target="/ppt/slid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GioNav26" Type="http://schemas.openxmlformats.org/officeDocument/2006/relationships/slide" Target="/ppt/slides/slide11.xml"/><Relationship Id="rIdGioNav27" Type="http://schemas.openxmlformats.org/officeDocument/2006/relationships/slide" Target="/ppt/slides/slide55.xml"/><Relationship Id="rIdGioNav28" Type="http://schemas.openxmlformats.org/officeDocument/2006/relationships/slide" Target="/ppt/slides/slide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GioNav21" Type="http://schemas.openxmlformats.org/officeDocument/2006/relationships/slide" Target="/ppt/slides/slide12.xml"/><Relationship Id="rIdGioNav22" Type="http://schemas.openxmlformats.org/officeDocument/2006/relationships/slide" Target="/ppt/slides/slide55.xml"/><Relationship Id="rIdGioNav23" Type="http://schemas.openxmlformats.org/officeDocument/2006/relationships/slide" Target="/ppt/slides/slid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GioNav26" Type="http://schemas.openxmlformats.org/officeDocument/2006/relationships/slide" Target="/ppt/slides/slide13.xml"/><Relationship Id="rIdGioNav27" Type="http://schemas.openxmlformats.org/officeDocument/2006/relationships/slide" Target="/ppt/slides/slide55.xml"/><Relationship Id="rIdGioNav28" Type="http://schemas.openxmlformats.org/officeDocument/2006/relationships/slide" Target="/ppt/slides/slide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GioNav21" Type="http://schemas.openxmlformats.org/officeDocument/2006/relationships/slide" Target="/ppt/slides/slide14.xml"/><Relationship Id="rIdGioNav22" Type="http://schemas.openxmlformats.org/officeDocument/2006/relationships/slide" Target="/ppt/slides/slide55.xml"/><Relationship Id="rIdGioNav23" Type="http://schemas.openxmlformats.org/officeDocument/2006/relationships/slide" Target="/ppt/slides/slide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GioNav26" Type="http://schemas.openxmlformats.org/officeDocument/2006/relationships/slide" Target="/ppt/slides/slide15.xml"/><Relationship Id="rIdGioNav27" Type="http://schemas.openxmlformats.org/officeDocument/2006/relationships/slide" Target="/ppt/slides/slide55.xml"/><Relationship Id="rIdGioNav28" Type="http://schemas.openxmlformats.org/officeDocument/2006/relationships/slide" Target="/ppt/slides/slide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GioNav21" Type="http://schemas.openxmlformats.org/officeDocument/2006/relationships/slide" Target="/ppt/slides/slide16.xml"/><Relationship Id="rIdGioNav22" Type="http://schemas.openxmlformats.org/officeDocument/2006/relationships/slide" Target="/ppt/slides/slide55.xml"/><Relationship Id="rIdGioNav23" Type="http://schemas.openxmlformats.org/officeDocument/2006/relationships/slide" Target="/ppt/slides/slide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GioNav26" Type="http://schemas.openxmlformats.org/officeDocument/2006/relationships/slide" Target="/ppt/slides/slide17.xml"/><Relationship Id="rIdGioNav27" Type="http://schemas.openxmlformats.org/officeDocument/2006/relationships/slide" Target="/ppt/slides/slide55.xml"/><Relationship Id="rIdGioNav28" Type="http://schemas.openxmlformats.org/officeDocument/2006/relationships/slide" Target="/ppt/slides/slide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GioNav21" Type="http://schemas.openxmlformats.org/officeDocument/2006/relationships/slide" Target="/ppt/slides/slide18.xml"/><Relationship Id="rIdGioNav22" Type="http://schemas.openxmlformats.org/officeDocument/2006/relationships/slide" Target="/ppt/slides/slide55.xml"/><Relationship Id="rIdGioNav23" Type="http://schemas.openxmlformats.org/officeDocument/2006/relationships/slide" Target="/ppt/slides/slide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GioNav26" Type="http://schemas.openxmlformats.org/officeDocument/2006/relationships/slide" Target="/ppt/slides/slide19.xml"/><Relationship Id="rIdGioNav27" Type="http://schemas.openxmlformats.org/officeDocument/2006/relationships/slide" Target="/ppt/slides/slide55.xml"/><Relationship Id="rIdGioNav28" Type="http://schemas.openxmlformats.org/officeDocument/2006/relationships/slide" Target="/ppt/slides/slide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GioNav21" Type="http://schemas.openxmlformats.org/officeDocument/2006/relationships/slide" Target="/ppt/slides/slide20.xml"/><Relationship Id="rIdGioNav22" Type="http://schemas.openxmlformats.org/officeDocument/2006/relationships/slide" Target="/ppt/slides/slide55.xml"/><Relationship Id="rIdGioNav23" Type="http://schemas.openxmlformats.org/officeDocument/2006/relationships/slide" Target="/ppt/slides/slide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GioNav33" Type="http://schemas.openxmlformats.org/officeDocument/2006/relationships/slide" Target="/ppt/slides/slide21.xml"/><Relationship Id="rIdGioNav34" Type="http://schemas.openxmlformats.org/officeDocument/2006/relationships/slide" Target="/ppt/slides/slide55.xml"/><Relationship Id="rIdGioNav35" Type="http://schemas.openxmlformats.org/officeDocument/2006/relationships/slide" Target="/ppt/slides/slide23.xml"/><Relationship Id="rIdGioNav37" Type="http://schemas.openxmlformats.org/officeDocument/2006/relationships/slide" Target="/ppt/slides/slide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GioNav38" Type="http://schemas.openxmlformats.org/officeDocument/2006/relationships/slide" Target="/ppt/slides/slide22.xml"/><Relationship Id="rIdGioNav39" Type="http://schemas.openxmlformats.org/officeDocument/2006/relationships/slide" Target="/ppt/slides/slide55.xml"/><Relationship Id="rIdGioNav40" Type="http://schemas.openxmlformats.org/officeDocument/2006/relationships/slide" Target="/ppt/slides/slide24.xml"/><Relationship Id="rIdGioNav42" Type="http://schemas.openxmlformats.org/officeDocument/2006/relationships/slide" Target="/ppt/slid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GioNav31" Type="http://schemas.openxmlformats.org/officeDocument/2006/relationships/slide" Target="/ppt/slides/slide23.xml"/><Relationship Id="rIdGioNav32" Type="http://schemas.openxmlformats.org/officeDocument/2006/relationships/slide" Target="/ppt/slides/slide55.xml"/><Relationship Id="rIdGioNav33" Type="http://schemas.openxmlformats.org/officeDocument/2006/relationships/slide" Target="/ppt/slides/slide25.xml"/><Relationship Id="rIdGioNav35" Type="http://schemas.openxmlformats.org/officeDocument/2006/relationships/slide" Target="/ppt/slides/slide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GioNav30" Type="http://schemas.openxmlformats.org/officeDocument/2006/relationships/slide" Target="/ppt/slides/slide24.xml"/><Relationship Id="rIdGioNav31" Type="http://schemas.openxmlformats.org/officeDocument/2006/relationships/slide" Target="/ppt/slides/slide55.xml"/><Relationship Id="rIdGioNav32" Type="http://schemas.openxmlformats.org/officeDocument/2006/relationships/slide" Target="/ppt/slides/slide26.xml"/><Relationship Id="rIdGioNav34" Type="http://schemas.openxmlformats.org/officeDocument/2006/relationships/slide" Target="/ppt/slides/slide2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GioNav40" Type="http://schemas.openxmlformats.org/officeDocument/2006/relationships/slide" Target="/ppt/slides/slide25.xml"/><Relationship Id="rIdGioNav41" Type="http://schemas.openxmlformats.org/officeDocument/2006/relationships/slide" Target="/ppt/slides/slide55.xml"/><Relationship Id="rIdGioNav42" Type="http://schemas.openxmlformats.org/officeDocument/2006/relationships/slide" Target="/ppt/slides/slide27.xml"/><Relationship Id="rIdGioNav44" Type="http://schemas.openxmlformats.org/officeDocument/2006/relationships/slide" Target="/ppt/slid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GioNav26" Type="http://schemas.openxmlformats.org/officeDocument/2006/relationships/slide" Target="/ppt/slides/slide26.xml"/><Relationship Id="rIdGioNav27" Type="http://schemas.openxmlformats.org/officeDocument/2006/relationships/slide" Target="/ppt/slides/slide55.xml"/><Relationship Id="rIdGioNav28" Type="http://schemas.openxmlformats.org/officeDocument/2006/relationships/slide" Target="/ppt/slides/slide28.xml"/><Relationship Id="rIdGioNav30" Type="http://schemas.openxmlformats.org/officeDocument/2006/relationships/slide" Target="/ppt/slides/slide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GioNav30" Type="http://schemas.openxmlformats.org/officeDocument/2006/relationships/slide" Target="/ppt/slides/slide27.xml"/><Relationship Id="rIdGioNav31" Type="http://schemas.openxmlformats.org/officeDocument/2006/relationships/slide" Target="/ppt/slides/slide55.xml"/><Relationship Id="rIdGioNav32" Type="http://schemas.openxmlformats.org/officeDocument/2006/relationships/slide" Target="/ppt/slides/slide29.xml"/><Relationship Id="rIdGioNav34" Type="http://schemas.openxmlformats.org/officeDocument/2006/relationships/slide" Target="/ppt/slides/slide3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GioNav20" Type="http://schemas.openxmlformats.org/officeDocument/2006/relationships/slide" Target="/ppt/slides/slide28.xml"/><Relationship Id="rIdGioNav21" Type="http://schemas.openxmlformats.org/officeDocument/2006/relationships/slide" Target="/ppt/slides/slide55.xml"/><Relationship Id="rIdGioNav22" Type="http://schemas.openxmlformats.org/officeDocument/2006/relationships/slide" Target="/ppt/slides/slide30.xml"/><Relationship Id="rIdGioNav24" Type="http://schemas.openxmlformats.org/officeDocument/2006/relationships/slide" Target="/ppt/slides/slide3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GioNav42" Type="http://schemas.openxmlformats.org/officeDocument/2006/relationships/slide" Target="/ppt/slides/slide29.xml"/><Relationship Id="rIdGioNav43" Type="http://schemas.openxmlformats.org/officeDocument/2006/relationships/slide" Target="/ppt/slides/slide55.xml"/><Relationship Id="rIdGioNav44" Type="http://schemas.openxmlformats.org/officeDocument/2006/relationships/slide" Target="/ppt/slides/slide31.xml"/><Relationship Id="rIdGioNav46" Type="http://schemas.openxmlformats.org/officeDocument/2006/relationships/slide" Target="/ppt/slides/slide2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GioNav31" Type="http://schemas.openxmlformats.org/officeDocument/2006/relationships/slide" Target="/ppt/slides/slide30.xml"/><Relationship Id="rIdGioNav32" Type="http://schemas.openxmlformats.org/officeDocument/2006/relationships/slide" Target="/ppt/slides/slide55.xml"/><Relationship Id="rIdGioNav33" Type="http://schemas.openxmlformats.org/officeDocument/2006/relationships/slide" Target="/ppt/slides/slide32.xml"/><Relationship Id="rIdGioNav35" Type="http://schemas.openxmlformats.org/officeDocument/2006/relationships/slide" Target="/ppt/slides/slide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GioNav33" Type="http://schemas.openxmlformats.org/officeDocument/2006/relationships/slide" Target="/ppt/slides/slide31.xml"/><Relationship Id="rIdGioNav34" Type="http://schemas.openxmlformats.org/officeDocument/2006/relationships/slide" Target="/ppt/slides/slide55.xml"/><Relationship Id="rIdGioNav35" Type="http://schemas.openxmlformats.org/officeDocument/2006/relationships/slide" Target="/ppt/slides/slide33.xml"/><Relationship Id="rIdGioNav37" Type="http://schemas.openxmlformats.org/officeDocument/2006/relationships/slide" Target="/ppt/slides/slide3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GioNav42" Type="http://schemas.openxmlformats.org/officeDocument/2006/relationships/slide" Target="/ppt/slides/slide32.xml"/><Relationship Id="rIdGioNav43" Type="http://schemas.openxmlformats.org/officeDocument/2006/relationships/slide" Target="/ppt/slides/slide55.xml"/><Relationship Id="rIdGioNav44" Type="http://schemas.openxmlformats.org/officeDocument/2006/relationships/slide" Target="/ppt/slides/slide34.xml"/><Relationship Id="rIdGioNav46" Type="http://schemas.openxmlformats.org/officeDocument/2006/relationships/slide" Target="/ppt/slid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GioNav31" Type="http://schemas.openxmlformats.org/officeDocument/2006/relationships/slide" Target="/ppt/slides/slide33.xml"/><Relationship Id="rIdGioNav32" Type="http://schemas.openxmlformats.org/officeDocument/2006/relationships/slide" Target="/ppt/slides/slide55.xml"/><Relationship Id="rIdGioNav33" Type="http://schemas.openxmlformats.org/officeDocument/2006/relationships/slide" Target="/ppt/slides/slide35.xml"/><Relationship Id="rIdGioNav35" Type="http://schemas.openxmlformats.org/officeDocument/2006/relationships/slide" Target="/ppt/slides/slide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GioNav33" Type="http://schemas.openxmlformats.org/officeDocument/2006/relationships/slide" Target="/ppt/slides/slide34.xml"/><Relationship Id="rIdGioNav34" Type="http://schemas.openxmlformats.org/officeDocument/2006/relationships/slide" Target="/ppt/slides/slide55.xml"/><Relationship Id="rIdGioNav35" Type="http://schemas.openxmlformats.org/officeDocument/2006/relationships/slide" Target="/ppt/slides/slide36.xml"/><Relationship Id="rIdGioNav37" Type="http://schemas.openxmlformats.org/officeDocument/2006/relationships/slide" Target="/ppt/slides/slide3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GioNav40" Type="http://schemas.openxmlformats.org/officeDocument/2006/relationships/slide" Target="/ppt/slides/slide35.xml"/><Relationship Id="rIdGioNav41" Type="http://schemas.openxmlformats.org/officeDocument/2006/relationships/slide" Target="/ppt/slides/slide55.xml"/><Relationship Id="rIdGioNav42" Type="http://schemas.openxmlformats.org/officeDocument/2006/relationships/slide" Target="/ppt/slides/slide37.xml"/><Relationship Id="rIdGioNav44" Type="http://schemas.openxmlformats.org/officeDocument/2006/relationships/slide" Target="/ppt/slides/slide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GioNav33" Type="http://schemas.openxmlformats.org/officeDocument/2006/relationships/slide" Target="/ppt/slides/slide36.xml"/><Relationship Id="rIdGioNav34" Type="http://schemas.openxmlformats.org/officeDocument/2006/relationships/slide" Target="/ppt/slides/slide55.xml"/><Relationship Id="rIdGioNav35" Type="http://schemas.openxmlformats.org/officeDocument/2006/relationships/slide" Target="/ppt/slides/slide38.xml"/><Relationship Id="rIdGioNav37" Type="http://schemas.openxmlformats.org/officeDocument/2006/relationships/slide" Target="/ppt/slides/slide3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GioNav33" Type="http://schemas.openxmlformats.org/officeDocument/2006/relationships/slide" Target="/ppt/slides/slide37.xml"/><Relationship Id="rIdGioNav34" Type="http://schemas.openxmlformats.org/officeDocument/2006/relationships/slide" Target="/ppt/slides/slide55.xml"/><Relationship Id="rIdGioNav35" Type="http://schemas.openxmlformats.org/officeDocument/2006/relationships/slide" Target="/ppt/slides/slide39.xml"/><Relationship Id="rIdGioNav37" Type="http://schemas.openxmlformats.org/officeDocument/2006/relationships/slide" Target="/ppt/slides/slide3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GioNav42" Type="http://schemas.openxmlformats.org/officeDocument/2006/relationships/slide" Target="/ppt/slides/slide38.xml"/><Relationship Id="rIdGioNav43" Type="http://schemas.openxmlformats.org/officeDocument/2006/relationships/slide" Target="/ppt/slides/slide55.xml"/><Relationship Id="rIdGioNav44" Type="http://schemas.openxmlformats.org/officeDocument/2006/relationships/slide" Target="/ppt/slides/slide40.xml"/><Relationship Id="rIdGioNav46" Type="http://schemas.openxmlformats.org/officeDocument/2006/relationships/slide" Target="/ppt/slides/slide3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GioNav31" Type="http://schemas.openxmlformats.org/officeDocument/2006/relationships/slide" Target="/ppt/slides/slide39.xml"/><Relationship Id="rIdGioNav32" Type="http://schemas.openxmlformats.org/officeDocument/2006/relationships/slide" Target="/ppt/slides/slide55.xml"/><Relationship Id="rIdGioNav33" Type="http://schemas.openxmlformats.org/officeDocument/2006/relationships/slide" Target="/ppt/slides/slide41.xml"/><Relationship Id="rIdGioNav35" Type="http://schemas.openxmlformats.org/officeDocument/2006/relationships/slide" Target="/ppt/slides/slide3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GioNav23" Type="http://schemas.openxmlformats.org/officeDocument/2006/relationships/slide" Target="/ppt/slides/slide40.xml"/><Relationship Id="rIdGioNav24" Type="http://schemas.openxmlformats.org/officeDocument/2006/relationships/slide" Target="/ppt/slides/slide55.xml"/><Relationship Id="rIdGioNav25" Type="http://schemas.openxmlformats.org/officeDocument/2006/relationships/slide" Target="/ppt/slides/slide42.xml"/><Relationship Id="rIdGioNav27" Type="http://schemas.openxmlformats.org/officeDocument/2006/relationships/slide" Target="/ppt/slides/slide4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GioNav26" Type="http://schemas.openxmlformats.org/officeDocument/2006/relationships/slide" Target="/ppt/slides/slide41.xml"/><Relationship Id="rIdGioNav27" Type="http://schemas.openxmlformats.org/officeDocument/2006/relationships/slide" Target="/ppt/slides/slide55.xml"/><Relationship Id="rIdGioNav28" Type="http://schemas.openxmlformats.org/officeDocument/2006/relationships/slide" Target="/ppt/slides/slide43.xml"/><Relationship Id="rIdGioNav30" Type="http://schemas.openxmlformats.org/officeDocument/2006/relationships/slide" Target="/ppt/slides/slide4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GioNav33" Type="http://schemas.openxmlformats.org/officeDocument/2006/relationships/slide" Target="/ppt/slides/slide42.xml"/><Relationship Id="rIdGioNav34" Type="http://schemas.openxmlformats.org/officeDocument/2006/relationships/slide" Target="/ppt/slides/slide55.xml"/><Relationship Id="rIdGioNav35" Type="http://schemas.openxmlformats.org/officeDocument/2006/relationships/slide" Target="/ppt/slides/slide44.xml"/><Relationship Id="rIdGioNav37" Type="http://schemas.openxmlformats.org/officeDocument/2006/relationships/slide" Target="/ppt/slides/slide4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GioNav33" Type="http://schemas.openxmlformats.org/officeDocument/2006/relationships/slide" Target="/ppt/slides/slide43.xml"/><Relationship Id="rIdGioNav34" Type="http://schemas.openxmlformats.org/officeDocument/2006/relationships/slide" Target="/ppt/slides/slide55.xml"/><Relationship Id="rIdGioNav35" Type="http://schemas.openxmlformats.org/officeDocument/2006/relationships/slide" Target="/ppt/slides/slide45.xml"/><Relationship Id="rIdGioNav37" Type="http://schemas.openxmlformats.org/officeDocument/2006/relationships/slide" Target="/ppt/slides/slide4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GioNav33" Type="http://schemas.openxmlformats.org/officeDocument/2006/relationships/slide" Target="/ppt/slides/slide44.xml"/><Relationship Id="rIdGioNav34" Type="http://schemas.openxmlformats.org/officeDocument/2006/relationships/slide" Target="/ppt/slides/slide55.xml"/><Relationship Id="rIdGioNav35" Type="http://schemas.openxmlformats.org/officeDocument/2006/relationships/slide" Target="/ppt/slides/slide46.xml"/><Relationship Id="rIdGioNav37" Type="http://schemas.openxmlformats.org/officeDocument/2006/relationships/slide" Target="/ppt/slides/slide4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GioNav33" Type="http://schemas.openxmlformats.org/officeDocument/2006/relationships/slide" Target="/ppt/slides/slide45.xml"/><Relationship Id="rIdGioNav34" Type="http://schemas.openxmlformats.org/officeDocument/2006/relationships/slide" Target="/ppt/slides/slide55.xml"/><Relationship Id="rIdGioNav35" Type="http://schemas.openxmlformats.org/officeDocument/2006/relationships/slide" Target="/ppt/slides/slide47.xml"/><Relationship Id="rIdGioNav37" Type="http://schemas.openxmlformats.org/officeDocument/2006/relationships/slide" Target="/ppt/slides/slide4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GioNav37" Type="http://schemas.openxmlformats.org/officeDocument/2006/relationships/slide" Target="/ppt/slides/slide46.xml"/><Relationship Id="rIdGioNav38" Type="http://schemas.openxmlformats.org/officeDocument/2006/relationships/slide" Target="/ppt/slides/slide55.xml"/><Relationship Id="rIdGioNav39" Type="http://schemas.openxmlformats.org/officeDocument/2006/relationships/slide" Target="/ppt/slides/slide48.xml"/><Relationship Id="rIdGioNav41" Type="http://schemas.openxmlformats.org/officeDocument/2006/relationships/slide" Target="/ppt/slides/slide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GioNav26" Type="http://schemas.openxmlformats.org/officeDocument/2006/relationships/slide" Target="/ppt/slides/slide47.xml"/><Relationship Id="rIdGioNav27" Type="http://schemas.openxmlformats.org/officeDocument/2006/relationships/slide" Target="/ppt/slides/slide55.xml"/><Relationship Id="rIdGioNav28" Type="http://schemas.openxmlformats.org/officeDocument/2006/relationships/slide" Target="/ppt/slides/slide49.xml"/><Relationship Id="rIdGioNav30" Type="http://schemas.openxmlformats.org/officeDocument/2006/relationships/slide" Target="/ppt/slides/slide4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GioNav33" Type="http://schemas.openxmlformats.org/officeDocument/2006/relationships/slide" Target="/ppt/slides/slide48.xml"/><Relationship Id="rIdGioNav34" Type="http://schemas.openxmlformats.org/officeDocument/2006/relationships/slide" Target="/ppt/slides/slide55.xml"/><Relationship Id="rIdGioNav35" Type="http://schemas.openxmlformats.org/officeDocument/2006/relationships/slide" Target="/ppt/slides/slide50.xml"/><Relationship Id="rIdGioNav37" Type="http://schemas.openxmlformats.org/officeDocument/2006/relationships/slide" Target="/ppt/slides/slide5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GioNav20" Type="http://schemas.openxmlformats.org/officeDocument/2006/relationships/slide" Target="/ppt/slides/slide49.xml"/><Relationship Id="rIdGioNav21" Type="http://schemas.openxmlformats.org/officeDocument/2006/relationships/slide" Target="/ppt/slides/slide55.xml"/><Relationship Id="rIdGioNav22" Type="http://schemas.openxmlformats.org/officeDocument/2006/relationships/slide" Target="/ppt/slides/slide51.xml"/><Relationship Id="rIdGioNav24" Type="http://schemas.openxmlformats.org/officeDocument/2006/relationships/slide" Target="/ppt/slides/slide5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GioNav42" Type="http://schemas.openxmlformats.org/officeDocument/2006/relationships/slide" Target="/ppt/slides/slide50.xml"/><Relationship Id="rIdGioNav43" Type="http://schemas.openxmlformats.org/officeDocument/2006/relationships/slide" Target="/ppt/slides/slide55.xml"/><Relationship Id="rIdGioNav44" Type="http://schemas.openxmlformats.org/officeDocument/2006/relationships/slide" Target="/ppt/slides/slide52.xml"/><Relationship Id="rIdGioNav46" Type="http://schemas.openxmlformats.org/officeDocument/2006/relationships/slide" Target="/ppt/slides/slide4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GioNav40" Type="http://schemas.openxmlformats.org/officeDocument/2006/relationships/slide" Target="/ppt/slides/slide51.xml"/><Relationship Id="rIdGioNav41" Type="http://schemas.openxmlformats.org/officeDocument/2006/relationships/slide" Target="/ppt/slides/slide55.xml"/><Relationship Id="rIdGioNav42" Type="http://schemas.openxmlformats.org/officeDocument/2006/relationships/slide" Target="/ppt/slides/slide53.xml"/><Relationship Id="rIdGioNav44" Type="http://schemas.openxmlformats.org/officeDocument/2006/relationships/slide" Target="/ppt/slides/slide4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GioNav33" Type="http://schemas.openxmlformats.org/officeDocument/2006/relationships/slide" Target="/ppt/slides/slide52.xml"/><Relationship Id="rIdGioNav34" Type="http://schemas.openxmlformats.org/officeDocument/2006/relationships/slide" Target="/ppt/slides/slide55.xml"/><Relationship Id="rIdGioNav35" Type="http://schemas.openxmlformats.org/officeDocument/2006/relationships/slide" Target="/ppt/slides/slide5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GioNav11" Type="http://schemas.openxmlformats.org/officeDocument/2006/relationships/slide" Target="/ppt/slides/slide53.xml"/><Relationship Id="rIdGioNav12" Type="http://schemas.openxmlformats.org/officeDocument/2006/relationships/slide" Target="/ppt/slides/slide55.xml"/><Relationship Id="rIdGioNav13" Type="http://schemas.openxmlformats.org/officeDocument/2006/relationships/slide" Target="/ppt/slides/slide54.xml"/></Relationships>
</file>

<file path=ppt/slides/_rels/slide55.xml.rels>&#65279;<?xml version="1.0" encoding="utf-8"?><Relationships xmlns="http://schemas.openxmlformats.org/package/2006/relationships"><Relationship Id="R22c8046f574d4bce" Type="http://schemas.openxmlformats.org/officeDocument/2006/relationships/slideLayout" Target="/ppt/slideLayouts/interactive-slideLayout6.xml"/><Relationship Id="Rf5a7b52925694444" Type="http://schemas.openxmlformats.org/officeDocument/2006/relationships/slide" Target="/ppt/slides/slide1.xml"/><Relationship Id="R9675424d3c0945b6" Type="http://schemas.openxmlformats.org/officeDocument/2006/relationships/slide" Target="/ppt/slides/slide2.xml"/><Relationship Id="R5a163e87006442e0" Type="http://schemas.openxmlformats.org/officeDocument/2006/relationships/slide" Target="/ppt/slides/slide3.xml"/><Relationship Id="R2c0e17e2c3894fac" Type="http://schemas.openxmlformats.org/officeDocument/2006/relationships/slide" Target="/ppt/slides/slide4.xml"/><Relationship Id="R89d32d5c30b04543" Type="http://schemas.openxmlformats.org/officeDocument/2006/relationships/slide" Target="/ppt/slides/slide5.xml"/><Relationship Id="Rc57c248115af4709" Type="http://schemas.openxmlformats.org/officeDocument/2006/relationships/slide" Target="/ppt/slides/slide6.xml"/><Relationship Id="R7cbb789159d3428f" Type="http://schemas.openxmlformats.org/officeDocument/2006/relationships/slide" Target="/ppt/slides/slide7.xml"/><Relationship Id="R08f6cff10bbc49ae" Type="http://schemas.openxmlformats.org/officeDocument/2006/relationships/slide" Target="/ppt/slides/slide8.xml"/><Relationship Id="Rd67561c1a5eb4b8c" Type="http://schemas.openxmlformats.org/officeDocument/2006/relationships/slide" Target="/ppt/slides/slide9.xml"/><Relationship Id="R0b8600373b944366" Type="http://schemas.openxmlformats.org/officeDocument/2006/relationships/slide" Target="/ppt/slides/slide10.xml"/><Relationship Id="Rc5869db04697460f" Type="http://schemas.openxmlformats.org/officeDocument/2006/relationships/slide" Target="/ppt/slides/slide11.xml"/><Relationship Id="Rde7f1e88f17d486e" Type="http://schemas.openxmlformats.org/officeDocument/2006/relationships/slide" Target="/ppt/slides/slide12.xml"/><Relationship Id="Reed546144b15444f" Type="http://schemas.openxmlformats.org/officeDocument/2006/relationships/slide" Target="/ppt/slides/slide13.xml"/><Relationship Id="R6e142a0ca58f4b11" Type="http://schemas.openxmlformats.org/officeDocument/2006/relationships/slide" Target="/ppt/slides/slide14.xml"/><Relationship Id="R3e45c18ec3db4715" Type="http://schemas.openxmlformats.org/officeDocument/2006/relationships/slide" Target="/ppt/slides/slide15.xml"/><Relationship Id="Rae2ffcb3853f4193" Type="http://schemas.openxmlformats.org/officeDocument/2006/relationships/slide" Target="/ppt/slides/slide16.xml"/><Relationship Id="R24547d3e67ea46e4" Type="http://schemas.openxmlformats.org/officeDocument/2006/relationships/slide" Target="/ppt/slides/slide1.xml"/><Relationship Id="R46bec1d6b4b94b47" Type="http://schemas.openxmlformats.org/officeDocument/2006/relationships/slide" Target="/ppt/slides/slide56.xml"/><Relationship Id="R82d23546ac564902" Type="http://schemas.openxmlformats.org/officeDocument/2006/relationships/hyperlink" Target="https://giophysics.com/lessons/powerpoints/" TargetMode="External"/><Relationship Id="R8b9e4cf16f134667" Type="http://schemas.openxmlformats.org/officeDocument/2006/relationships/notesSlide" Target="/ppt/notesSlides/interactive-notesSlide1.xml"/></Relationships>
</file>

<file path=ppt/slides/_rels/slide56.xml.rels>&#65279;<?xml version="1.0" encoding="utf-8"?><Relationships xmlns="http://schemas.openxmlformats.org/package/2006/relationships"><Relationship Id="R6ebf4840e10d4779" Type="http://schemas.openxmlformats.org/officeDocument/2006/relationships/slideLayout" Target="/ppt/slideLayouts/interactive-slideLayout6.xml"/><Relationship Id="Rae29aa42dd6a4418" Type="http://schemas.openxmlformats.org/officeDocument/2006/relationships/slide" Target="/ppt/slides/slide17.xml"/><Relationship Id="R67e9b271ebb243c3" Type="http://schemas.openxmlformats.org/officeDocument/2006/relationships/slide" Target="/ppt/slides/slide18.xml"/><Relationship Id="Rc29d03a2aa1d4440" Type="http://schemas.openxmlformats.org/officeDocument/2006/relationships/slide" Target="/ppt/slides/slide19.xml"/><Relationship Id="R78e9062382f04891" Type="http://schemas.openxmlformats.org/officeDocument/2006/relationships/slide" Target="/ppt/slides/slide20.xml"/><Relationship Id="R1ee7ded652ef4e82" Type="http://schemas.openxmlformats.org/officeDocument/2006/relationships/slide" Target="/ppt/slides/slide21.xml"/><Relationship Id="R7d2864518ead4fc9" Type="http://schemas.openxmlformats.org/officeDocument/2006/relationships/slide" Target="/ppt/slides/slide22.xml"/><Relationship Id="R8d37ca924af7474c" Type="http://schemas.openxmlformats.org/officeDocument/2006/relationships/slide" Target="/ppt/slides/slide23.xml"/><Relationship Id="R875e7b763e9f42bc" Type="http://schemas.openxmlformats.org/officeDocument/2006/relationships/slide" Target="/ppt/slides/slide24.xml"/><Relationship Id="R19af7dd4a017466f" Type="http://schemas.openxmlformats.org/officeDocument/2006/relationships/slide" Target="/ppt/slides/slide25.xml"/><Relationship Id="R810216daee72420b" Type="http://schemas.openxmlformats.org/officeDocument/2006/relationships/slide" Target="/ppt/slides/slide26.xml"/><Relationship Id="R4d69c65d003c491f" Type="http://schemas.openxmlformats.org/officeDocument/2006/relationships/slide" Target="/ppt/slides/slide27.xml"/><Relationship Id="Rbfc2d60717d6424a" Type="http://schemas.openxmlformats.org/officeDocument/2006/relationships/slide" Target="/ppt/slides/slide28.xml"/><Relationship Id="R5f1209f2d4db4187" Type="http://schemas.openxmlformats.org/officeDocument/2006/relationships/slide" Target="/ppt/slides/slide29.xml"/><Relationship Id="Rd9e7164c95294bcb" Type="http://schemas.openxmlformats.org/officeDocument/2006/relationships/slide" Target="/ppt/slides/slide30.xml"/><Relationship Id="R2ac334ca95104ec0" Type="http://schemas.openxmlformats.org/officeDocument/2006/relationships/slide" Target="/ppt/slides/slide31.xml"/><Relationship Id="Rd351192b88424962" Type="http://schemas.openxmlformats.org/officeDocument/2006/relationships/slide" Target="/ppt/slides/slide32.xml"/><Relationship Id="Rd97fdb3d241d4de4" Type="http://schemas.openxmlformats.org/officeDocument/2006/relationships/slide" Target="/ppt/slides/slide1.xml"/><Relationship Id="Re605ef22156140ea" Type="http://schemas.openxmlformats.org/officeDocument/2006/relationships/slide" Target="/ppt/slides/slide55.xml"/><Relationship Id="R54020de80fa94a87" Type="http://schemas.openxmlformats.org/officeDocument/2006/relationships/slide" Target="/ppt/slides/slide57.xml"/><Relationship Id="R18a440f308c24e44" Type="http://schemas.openxmlformats.org/officeDocument/2006/relationships/hyperlink" Target="https://giophysics.com/lessons/powerpoints/" TargetMode="External"/><Relationship Id="R8773d834aae14875" Type="http://schemas.openxmlformats.org/officeDocument/2006/relationships/notesSlide" Target="/ppt/notesSlides/interactive-notesSlide2.xml"/></Relationships>
</file>

<file path=ppt/slides/_rels/slide57.xml.rels>&#65279;<?xml version="1.0" encoding="utf-8"?><Relationships xmlns="http://schemas.openxmlformats.org/package/2006/relationships"><Relationship Id="R8bcdbd7bf0b54eb7" Type="http://schemas.openxmlformats.org/officeDocument/2006/relationships/slideLayout" Target="/ppt/slideLayouts/interactive-slideLayout6.xml"/><Relationship Id="R956cc5cc0e794474" Type="http://schemas.openxmlformats.org/officeDocument/2006/relationships/slide" Target="/ppt/slides/slide33.xml"/><Relationship Id="R2476f31fbf864c2e" Type="http://schemas.openxmlformats.org/officeDocument/2006/relationships/slide" Target="/ppt/slides/slide34.xml"/><Relationship Id="R08826e56b7f44a34" Type="http://schemas.openxmlformats.org/officeDocument/2006/relationships/slide" Target="/ppt/slides/slide35.xml"/><Relationship Id="R9bddb1c50ad04924" Type="http://schemas.openxmlformats.org/officeDocument/2006/relationships/slide" Target="/ppt/slides/slide36.xml"/><Relationship Id="R7e0d003ae4a34b4b" Type="http://schemas.openxmlformats.org/officeDocument/2006/relationships/slide" Target="/ppt/slides/slide37.xml"/><Relationship Id="R1c092b7f52414ca3" Type="http://schemas.openxmlformats.org/officeDocument/2006/relationships/slide" Target="/ppt/slides/slide38.xml"/><Relationship Id="Rd698b34df9f94dfe" Type="http://schemas.openxmlformats.org/officeDocument/2006/relationships/slide" Target="/ppt/slides/slide39.xml"/><Relationship Id="R025b93e8f94c438c" Type="http://schemas.openxmlformats.org/officeDocument/2006/relationships/slide" Target="/ppt/slides/slide40.xml"/><Relationship Id="R1f607275cde64d0f" Type="http://schemas.openxmlformats.org/officeDocument/2006/relationships/slide" Target="/ppt/slides/slide41.xml"/><Relationship Id="R6c27a7d5c71f4df3" Type="http://schemas.openxmlformats.org/officeDocument/2006/relationships/slide" Target="/ppt/slides/slide42.xml"/><Relationship Id="R7dff695923fa47ae" Type="http://schemas.openxmlformats.org/officeDocument/2006/relationships/slide" Target="/ppt/slides/slide43.xml"/><Relationship Id="R7c1f4b241693461a" Type="http://schemas.openxmlformats.org/officeDocument/2006/relationships/slide" Target="/ppt/slides/slide44.xml"/><Relationship Id="Rbffef8e800b34d05" Type="http://schemas.openxmlformats.org/officeDocument/2006/relationships/slide" Target="/ppt/slides/slide45.xml"/><Relationship Id="R8260ad4702a84619" Type="http://schemas.openxmlformats.org/officeDocument/2006/relationships/slide" Target="/ppt/slides/slide46.xml"/><Relationship Id="R50f671931f084c17" Type="http://schemas.openxmlformats.org/officeDocument/2006/relationships/slide" Target="/ppt/slides/slide47.xml"/><Relationship Id="Re94d4ac9ecb34d5a" Type="http://schemas.openxmlformats.org/officeDocument/2006/relationships/slide" Target="/ppt/slides/slide48.xml"/><Relationship Id="Rd6308c2964794dc9" Type="http://schemas.openxmlformats.org/officeDocument/2006/relationships/slide" Target="/ppt/slides/slide1.xml"/><Relationship Id="R06e96c8c82754daf" Type="http://schemas.openxmlformats.org/officeDocument/2006/relationships/slide" Target="/ppt/slides/slide56.xml"/><Relationship Id="R58ca5145b0eb4271" Type="http://schemas.openxmlformats.org/officeDocument/2006/relationships/slide" Target="/ppt/slides/slide58.xml"/><Relationship Id="R16808ee28385471a" Type="http://schemas.openxmlformats.org/officeDocument/2006/relationships/hyperlink" Target="https://giophysics.com/lessons/powerpoints/" TargetMode="External"/><Relationship Id="R13781dd4701a4b80" Type="http://schemas.openxmlformats.org/officeDocument/2006/relationships/notesSlide" Target="/ppt/notesSlides/interactive-notesSlide3.xml"/></Relationships>
</file>

<file path=ppt/slides/_rels/slide58.xml.rels>&#65279;<?xml version="1.0" encoding="utf-8"?><Relationships xmlns="http://schemas.openxmlformats.org/package/2006/relationships"><Relationship Id="R50a41118441d4bfe" Type="http://schemas.openxmlformats.org/officeDocument/2006/relationships/slideLayout" Target="/ppt/slideLayouts/interactive-slideLayout6.xml"/><Relationship Id="R1653f54e30d74501" Type="http://schemas.openxmlformats.org/officeDocument/2006/relationships/slide" Target="/ppt/slides/slide49.xml"/><Relationship Id="Radd7fc9a59ba4bbd" Type="http://schemas.openxmlformats.org/officeDocument/2006/relationships/slide" Target="/ppt/slides/slide50.xml"/><Relationship Id="R059d15e454474e5b" Type="http://schemas.openxmlformats.org/officeDocument/2006/relationships/slide" Target="/ppt/slides/slide51.xml"/><Relationship Id="Rd03f3414aa1a450e" Type="http://schemas.openxmlformats.org/officeDocument/2006/relationships/slide" Target="/ppt/slides/slide52.xml"/><Relationship Id="R6c38ed7f1a20479d" Type="http://schemas.openxmlformats.org/officeDocument/2006/relationships/slide" Target="/ppt/slides/slide53.xml"/><Relationship Id="Raf8fd23e35524a06" Type="http://schemas.openxmlformats.org/officeDocument/2006/relationships/slide" Target="/ppt/slides/slide54.xml"/><Relationship Id="Radb837b9c54b422e" Type="http://schemas.openxmlformats.org/officeDocument/2006/relationships/slide" Target="/ppt/slides/slide1.xml"/><Relationship Id="R707c3eeba1d64359" Type="http://schemas.openxmlformats.org/officeDocument/2006/relationships/slide" Target="/ppt/slides/slide57.xml"/><Relationship Id="R8b7db686c3084f16" Type="http://schemas.openxmlformats.org/officeDocument/2006/relationships/hyperlink" Target="https://giophysics.com/lessons/powerpoints/" TargetMode="External"/><Relationship Id="Rc1fc4141ec484d64" Type="http://schemas.openxmlformats.org/officeDocument/2006/relationships/notesSlide" Target="/ppt/notesSlides/interactive-notesSlide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panel"/>
          <p:cNvSpPr/>
          <p:nvPr/>
        </p:nvSpPr>
        <p:spPr>
          <a:xfrm>
            <a:off x="558800" y="889000"/>
            <a:ext cx="508000" cy="31750"/>
          </a:xfrm>
          <a:prstGeom prst="rect">
            <a:avLst/>
          </a:prstGeom>
          <a:solidFill>
            <a:srgbClr val="EF5C3E"/>
          </a:solidFill>
          <a:ln>
            <a:noFill/>
          </a:ln>
        </p:spPr>
      </p:sp>
      <p:sp>
        <p:nvSpPr>
          <p:cNvPr id="3" name="text"/>
          <p:cNvSpPr txBox="1"/>
          <p:nvPr/>
        </p:nvSpPr>
        <p:spPr>
          <a:xfrm>
            <a:off x="558800" y="1066800"/>
            <a:ext cx="11074400" cy="214630"/>
          </a:xfrm>
          <a:prstGeom prst="rect">
            <a:avLst/>
          </a:prstGeom>
          <a:noFill/>
        </p:spPr>
        <p:txBody>
          <a:bodyPr wrap="square" lIns="0" tIns="0" rIns="0" bIns="0" anchor="t">
            <a:noAutofit/>
          </a:bodyPr>
          <a:lstStyle/>
          <a:p>
            <a:pPr marL="0" indent="0" algn="l">
              <a:lnSpc>
                <a:spcPct val="100000"/>
              </a:lnSpc>
              <a:buNone/>
            </a:pPr>
            <a:r>
              <a:rPr lang="en-GB" sz="1300" b="1" i="0" dirty="0">
                <a:solidFill>
                  <a:srgbClr val="4C5F59"/>
                </a:solidFill>
                <a:latin typeface="Arial"/>
                <a:cs typeface="Arial"/>
              </a:rPr>
              <a:t>University · GioPhysics University Physics · Physics I–V, Quantum Mechanics I–II, Advanced QM and QFT I</a:t>
            </a:r>
          </a:p>
        </p:txBody>
      </p:sp>
      <p:sp>
        <p:nvSpPr>
          <p:cNvPr id="4" name="text"/>
          <p:cNvSpPr txBox="1"/>
          <p:nvPr/>
        </p:nvSpPr>
        <p:spPr>
          <a:xfrm>
            <a:off x="558800" y="1383030"/>
            <a:ext cx="11074400" cy="1056640"/>
          </a:xfrm>
          <a:prstGeom prst="rect">
            <a:avLst/>
          </a:prstGeom>
          <a:noFill/>
        </p:spPr>
        <p:txBody>
          <a:bodyPr wrap="square" lIns="0" tIns="0" rIns="0" bIns="0" anchor="t">
            <a:noAutofit/>
          </a:bodyPr>
          <a:lstStyle/>
          <a:p>
            <a:pPr marL="0" indent="0" algn="l">
              <a:lnSpc>
                <a:spcPct val="100000"/>
              </a:lnSpc>
              <a:buNone/>
            </a:pPr>
            <a:r>
              <a:rPr lang="en-GB" sz="3200" b="1" i="0" dirty="0">
                <a:solidFill>
                  <a:srgbClr val="102E29"/>
                </a:solidFill>
                <a:latin typeface="Arial"/>
                <a:cs typeface="Arial"/>
              </a:rPr>
              <a:t>University Quantum Mechanics I · Final Examination</a:t>
            </a:r>
          </a:p>
        </p:txBody>
      </p:sp>
      <p:sp>
        <p:nvSpPr>
          <p:cNvPr id="5" name="text"/>
          <p:cNvSpPr txBox="1"/>
          <p:nvPr/>
        </p:nvSpPr>
        <p:spPr>
          <a:xfrm>
            <a:off x="558800" y="2566670"/>
            <a:ext cx="11074400" cy="619125"/>
          </a:xfrm>
          <a:prstGeom prst="rect">
            <a:avLst/>
          </a:prstGeom>
          <a:noFill/>
        </p:spPr>
        <p:txBody>
          <a:bodyPr wrap="square" lIns="0" tIns="0" rIns="0" bIns="0" anchor="t">
            <a:noAutofit/>
          </a:bodyPr>
          <a:lstStyle/>
          <a:p>
            <a:pPr marL="0" indent="0" algn="l">
              <a:lnSpc>
                <a:spcPct val="100000"/>
              </a:lnSpc>
              <a:buNone/>
            </a:pPr>
            <a:r>
              <a:rPr lang="en-GB" sz="1250" b="0" i="0" dirty="0">
                <a:solidFill>
                  <a:srgbClr val="4C5F59"/>
                </a:solidFill>
                <a:latin typeface="Arial"/>
                <a:cs typeface="Arial"/>
              </a:rPr>
              <a:t>The whole of Quantum Mechanics I, weighted towards the second half of the course: the harmonic oscillator by series and by ladder operators, Dirac notation and two-state systems, angular momentum and spin-½, and the Schrödinger equation in three dimensions through to hydrogen. The wavefunction, operators, measurement, wells and tunnelling from the first half are sampled throughout.</a:t>
            </a:r>
          </a:p>
        </p:txBody>
      </p:sp>
      <p:sp>
        <p:nvSpPr>
          <p:cNvPr id="6" name="panel"/>
          <p:cNvSpPr/>
          <p:nvPr/>
        </p:nvSpPr>
        <p:spPr>
          <a:xfrm>
            <a:off x="558800" y="3414395"/>
            <a:ext cx="11074400" cy="12700"/>
          </a:xfrm>
          <a:prstGeom prst="rect">
            <a:avLst/>
          </a:prstGeom>
          <a:solidFill>
            <a:srgbClr val="C6C8BB"/>
          </a:solidFill>
          <a:ln>
            <a:noFill/>
          </a:ln>
        </p:spPr>
      </p:sp>
      <p:sp>
        <p:nvSpPr>
          <p:cNvPr id="7" name="fact-label"/>
          <p:cNvSpPr txBox="1"/>
          <p:nvPr/>
        </p:nvSpPr>
        <p:spPr>
          <a:xfrm>
            <a:off x="558800" y="3592195"/>
            <a:ext cx="1320800" cy="379730"/>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MIRRORS</a:t>
            </a:r>
          </a:p>
        </p:txBody>
      </p:sp>
      <p:sp>
        <p:nvSpPr>
          <p:cNvPr id="8" name="fact-value"/>
          <p:cNvSpPr txBox="1"/>
          <p:nvPr/>
        </p:nvSpPr>
        <p:spPr>
          <a:xfrm>
            <a:off x="1879600" y="3592195"/>
            <a:ext cx="97536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A cumulative university final: conceptual multiple choice, structured problems, a data-analysis question and two extended derivations</a:t>
            </a:r>
          </a:p>
        </p:txBody>
      </p:sp>
      <p:sp>
        <p:nvSpPr>
          <p:cNvPr id="9" name="fact-label"/>
          <p:cNvSpPr txBox="1"/>
          <p:nvPr/>
        </p:nvSpPr>
        <p:spPr>
          <a:xfrm>
            <a:off x="558800" y="406082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MARKS</a:t>
            </a:r>
          </a:p>
        </p:txBody>
      </p:sp>
      <p:sp>
        <p:nvSpPr>
          <p:cNvPr id="10" name="fact-value"/>
          <p:cNvSpPr txBox="1"/>
          <p:nvPr/>
        </p:nvSpPr>
        <p:spPr>
          <a:xfrm>
            <a:off x="1879600" y="406082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118 in total — all Core course</a:t>
            </a:r>
          </a:p>
        </p:txBody>
      </p:sp>
      <p:sp>
        <p:nvSpPr>
          <p:cNvPr id="11" name="fact-label"/>
          <p:cNvSpPr txBox="1"/>
          <p:nvPr/>
        </p:nvSpPr>
        <p:spPr>
          <a:xfrm>
            <a:off x="558800" y="433959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TIME</a:t>
            </a:r>
          </a:p>
        </p:txBody>
      </p:sp>
      <p:sp>
        <p:nvSpPr>
          <p:cNvPr id="12" name="fact-value"/>
          <p:cNvSpPr txBox="1"/>
          <p:nvPr/>
        </p:nvSpPr>
        <p:spPr>
          <a:xfrm>
            <a:off x="1879600" y="433959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150 minutes · 19 questions</a:t>
            </a:r>
          </a:p>
        </p:txBody>
      </p:sp>
      <p:sp>
        <p:nvSpPr>
          <p:cNvPr id="13" name="fact-label"/>
          <p:cNvSpPr txBox="1"/>
          <p:nvPr/>
        </p:nvSpPr>
        <p:spPr>
          <a:xfrm>
            <a:off x="558800" y="461835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DEMAND</a:t>
            </a:r>
          </a:p>
        </p:txBody>
      </p:sp>
      <p:sp>
        <p:nvSpPr>
          <p:cNvPr id="14" name="fact-value"/>
          <p:cNvSpPr txBox="1"/>
          <p:nvPr/>
        </p:nvSpPr>
        <p:spPr>
          <a:xfrm>
            <a:off x="1879600" y="461835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Recall 1   ·   Routine 8   ·   Demanding 7   ·   Discriminating 3</a:t>
            </a:r>
          </a:p>
        </p:txBody>
      </p:sp>
      <p:sp>
        <p:nvSpPr>
          <p:cNvPr id="15" name="fact-label"/>
          <p:cNvSpPr txBox="1"/>
          <p:nvPr/>
        </p:nvSpPr>
        <p:spPr>
          <a:xfrm>
            <a:off x="558800" y="4897120"/>
            <a:ext cx="1320800" cy="379730"/>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UNITS</a:t>
            </a:r>
          </a:p>
        </p:txBody>
      </p:sp>
      <p:sp>
        <p:nvSpPr>
          <p:cNvPr id="16" name="fact-value"/>
          <p:cNvSpPr txBox="1"/>
          <p:nvPr/>
        </p:nvSpPr>
        <p:spPr>
          <a:xfrm>
            <a:off x="1879600" y="4897120"/>
            <a:ext cx="97536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UQMI-01, UQMI-02, UQMI-03, UQMI-04, UQMI-05, UQMI-06, UQMI-07, UQMI-08, UQMI-09, UQMI-10, UQMI-11, UQMI-12, UQMI-13, UQMI-14, UQMI-15</a:t>
            </a:r>
          </a:p>
        </p:txBody>
      </p:sp>
      <p:sp>
        <p:nvSpPr>
          <p:cNvPr id="17" name="panel"/>
          <p:cNvSpPr/>
          <p:nvPr/>
        </p:nvSpPr>
        <p:spPr>
          <a:xfrm>
            <a:off x="558800" y="5773420"/>
            <a:ext cx="31750" cy="347980"/>
          </a:xfrm>
          <a:prstGeom prst="rect">
            <a:avLst/>
          </a:prstGeom>
          <a:solidFill>
            <a:srgbClr val="E0A93F"/>
          </a:solidFill>
          <a:ln>
            <a:noFill/>
          </a:ln>
        </p:spPr>
      </p:sp>
      <p:sp>
        <p:nvSpPr>
          <p:cNvPr id="18" name="text"/>
          <p:cNvSpPr txBox="1"/>
          <p:nvPr/>
        </p:nvSpPr>
        <p:spPr>
          <a:xfrm>
            <a:off x="787400" y="5798820"/>
            <a:ext cx="10845800" cy="297180"/>
          </a:xfrm>
          <a:prstGeom prst="rect">
            <a:avLst/>
          </a:prstGeom>
          <a:noFill/>
        </p:spPr>
        <p:txBody>
          <a:bodyPr wrap="square" lIns="0" tIns="0" rIns="0" bIns="0" anchor="t">
            <a:noAutofit/>
          </a:bodyPr>
          <a:lstStyle/>
          <a:p>
            <a:pPr marL="0" indent="0" algn="l">
              <a:lnSpc>
                <a:spcPct val="100000"/>
              </a:lnSpc>
              <a:buNone/>
            </a:pPr>
            <a:r>
              <a:rPr lang="en-GB" sz="900" b="0" i="1" dirty="0">
                <a:solidFill>
                  <a:srgbClr val="4C5F59"/>
                </a:solidFill>
                <a:latin typeface="Arial"/>
                <a:cs typeface="Arial"/>
              </a:rPr>
              <a:t>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FINAL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 / 54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UQMI-01.08, UQMI-01.09   ·   U1</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ψ(x) is a normalised wavefunction for a particle moving along the x-axis. A second state of the particle has a position probability density of the same shape as |ψ(x)|², but compressed by a factor of 2 towards x = 0, so that every feature of the density lies at half its original distance from x = 0. Which wavefunction describes the second state?</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ψ(2x)</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2ψ(2x)</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 ψ(x/2)</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 ψ(2x)</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 / 54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√2 ψ(2x)</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51892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Replacing x by 2x compresses the shape by a factor of 2, because every feature of ψ(2x) lies at half its former distance from the origin. The substitution u = 2x gives ∫|ψ(2x)|² dx = ½∫|ψ(u)|² du = ½, so the compressed function must be multiplied by √2 to restore a total probability of 1, and √2 ψ(2x) then meets every requirement on a wavefunction. A is the most tempting wrong answer. It has the right shape, is finite and continuous, and falls off at large |x|, but its total probability is only ½. The particle must be found somewhere, so a function whose |ψ|² integrates to ½ does not describe a state until it is normalised. B doubles the amplitude on the reasoning that a density half as wide must be twice as tall. It is |ψ|² that must be twice as tall, and doubling ψ makes it four times as tall, so the total probability becomes 2. C has the right factor but the wrong substitution: ψ(x/2) is stretched to twice the width, and 2∫|ψ(x/2)|² dx = 4. Normalisation fixes the scale of ψ, so any change of width has to be paid for by a change of height.</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 / 54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UQMI-03.09, UQMI-04.06   ·   U1</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Each option refers to a particle of mass m in one dimension. Which pair of operators commutes, so that the two observables are compatible and can share a complete set of eigenfunctions?</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p̂ and Ĥ = p̂²/2m, for a free particle</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x̂ and p̂</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p̂ and Ĥ = p̂²/2m + ½mω²x̂², for a harmonic oscillator</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x̂ and Ĥ = p̂²/2m, for a free particle</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 / 54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p̂ and Ĥ = p̂²/2m, for a free particle</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When V = 0 the Hamiltonian is a function of p̂ alone, and an operator always commutes with a function of itself. The plane waves e^(ikx) are therefore eigenfunctions of both operators, with p = ℏk and E = ℏ²k²/2m. B is the canonical incompatible pair, [x̂, p̂] = iℏ. It is offered to the candidate who reads 'both Hermitian' as 'compatible'. C is tempting because the kinetic term does commute with p̂. The potential term does not: [p̂, ½mω²x̂²] = −iℏmω²x̂, which is non-zero, so no oscillator stationary state has a definite momentum. D fails for the mirror-image reason. [x̂, p̂²/2m] = iℏp̂/m, so even for a free particle a state of definite position cannot have definite energy. Compatibility is decided by the commutator, never by the fact that each operator on its own represents an observable.</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 / 54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UQMI-05.06, UQMI-05.07   ·   U3</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The simplest model of a wave packet for a free neutron (m = 1.675×10⁻²⁷ kg) is the sum of two plane waves, Ψ(x,t) = e^(i(k₁x − ω₁t)) + e^(i(k₂x − ω₂t)), with k₁ = 2.90×10¹⁰ m⁻¹ and k₂ = 3.10×10¹⁰ m⁻¹, and each frequency given by the free-particle dispersion relation ω = ℏk²/(2m). The probability density |Ψ(x,t)|² is then a row of fringes about 3.1 nm apart. Take ℏ = 1.055×10⁻³⁴ J s. At what speed does the fringe pattern of |Ψ(x,t)|² move?</a:t>
            </a:r>
          </a:p>
        </p:txBody>
      </p:sp>
      <p:sp>
        <p:nvSpPr>
          <p:cNvPr id="14" name="choice-letter"/>
          <p:cNvSpPr txBox="1"/>
          <p:nvPr/>
        </p:nvSpPr>
        <p:spPr>
          <a:xfrm>
            <a:off x="558800" y="23825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3825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9.4×10² m s⁻¹</a:t>
            </a:r>
          </a:p>
        </p:txBody>
      </p:sp>
      <p:sp>
        <p:nvSpPr>
          <p:cNvPr id="16" name="choice-letter"/>
          <p:cNvSpPr txBox="1"/>
          <p:nvPr/>
        </p:nvSpPr>
        <p:spPr>
          <a:xfrm>
            <a:off x="558800" y="27508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7508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1.9×10³ m s⁻¹</a:t>
            </a:r>
          </a:p>
        </p:txBody>
      </p:sp>
      <p:sp>
        <p:nvSpPr>
          <p:cNvPr id="18" name="choice-letter"/>
          <p:cNvSpPr txBox="1"/>
          <p:nvPr/>
        </p:nvSpPr>
        <p:spPr>
          <a:xfrm>
            <a:off x="558800" y="31191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1191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3.8×10³ m s⁻¹</a:t>
            </a:r>
          </a:p>
        </p:txBody>
      </p:sp>
      <p:sp>
        <p:nvSpPr>
          <p:cNvPr id="20" name="choice-letter"/>
          <p:cNvSpPr txBox="1"/>
          <p:nvPr/>
        </p:nvSpPr>
        <p:spPr>
          <a:xfrm>
            <a:off x="558800" y="34874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4874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1.2×10⁴ m s⁻¹</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6 / 54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1.9×10³ m s⁻¹</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32905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Multiplying out gives |Ψ|² = 2 + 2cos[(k₂ − k₁)x − (ω₂ − ω₁)t], so the fringes move at (ω₂ − ω₁)/(k₂ − k₁) = ℏ(k₂² − k₁²)/(2m(k₂ − k₁)) = ℏ(k₁ + k₂)/(2m) = 1.9×10³ m s⁻¹. For two components this result is exact, and it equals the classical speed ℏk/m of a neutron with the mean wavenumber 3.00×10¹⁰ m⁻¹. A, 9.4×10² m s⁻¹, is the phase velocity ω/k of a component at the centre of the band, half the correct value. It is chosen by a candidate who takes the speed of the crests inside the fringes for the speed of the fringes themselves. C doubles the correct answer: the candidate writes ℏ(k₁ + k₂)/m, treating k₁ + k₂ as the central wavenumber when it is twice that. D uses h in place of ℏ, which makes the speed 2π times too large. The probability is carried by the envelope, which moves at the group velocity, and that is why the group velocity and not the phase velocity is the speed of the particle.</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7 / 54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UQMI-07.07   ·   U3</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F-centre is an electron trapped at the site of a missing negative ion in an alkali-halide crystal. Along one axis, model it as an electron (m = 9.109×10⁻³¹ kg) in a symmetric finite square well of total width 0.56 nm and depth V₀. In this model the centre's optical absorption lifts the electron from the ground state to the first excited bound state, so the well must bind at least two states. Take ℏ = 1.055×10⁻³⁴ J s and 1 eV = 1.602×10⁻¹⁹ J. What is the smallest depth V₀ for which the well binds a second state?</a:t>
            </a:r>
          </a:p>
        </p:txBody>
      </p:sp>
      <p:sp>
        <p:nvSpPr>
          <p:cNvPr id="14" name="choice-letter"/>
          <p:cNvSpPr txBox="1"/>
          <p:nvPr/>
        </p:nvSpPr>
        <p:spPr>
          <a:xfrm>
            <a:off x="558800" y="23825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3825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Any depth greater than zero</a:t>
            </a:r>
          </a:p>
        </p:txBody>
      </p:sp>
      <p:sp>
        <p:nvSpPr>
          <p:cNvPr id="16" name="choice-letter"/>
          <p:cNvSpPr txBox="1"/>
          <p:nvPr/>
        </p:nvSpPr>
        <p:spPr>
          <a:xfrm>
            <a:off x="558800" y="27508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7508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0.30 eV</a:t>
            </a:r>
          </a:p>
        </p:txBody>
      </p:sp>
      <p:sp>
        <p:nvSpPr>
          <p:cNvPr id="18" name="choice-letter"/>
          <p:cNvSpPr txBox="1"/>
          <p:nvPr/>
        </p:nvSpPr>
        <p:spPr>
          <a:xfrm>
            <a:off x="558800" y="31191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1191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1.2 eV</a:t>
            </a:r>
          </a:p>
        </p:txBody>
      </p:sp>
      <p:sp>
        <p:nvSpPr>
          <p:cNvPr id="20" name="choice-letter"/>
          <p:cNvSpPr txBox="1"/>
          <p:nvPr/>
        </p:nvSpPr>
        <p:spPr>
          <a:xfrm>
            <a:off x="558800" y="34874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4874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4.8 eV</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8 / 54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1.2 eV</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half-width a = 0.28 nm and z₀ = (a/ℏ)√(2mV₀), bound states appear one at a time, even and odd alternately, the n-th once z₀ exceeds (n − 1)π/2. The second state, the first odd one, needs z₀ &gt; π/2, so V₀ &gt; π²ℏ²/(8ma²) = 1.92×10⁻¹⁹ J = 1.2 eV. A is true of the ground state but not of the second state. An even bound state exists in a one-dimensional well of any depth, and a candidate who remembers that result without its restriction to the ground state chooses A. B puts the full width, 0.56 nm, into z₀ in place of the half-width, which divides the required depth by 4. D sets z₀ = π, which is the threshold for a third state. It comes from counting as if the n-th state needed z₀ &gt; nπ/2, forgetting that the ground state has no threshold, and it would wrongly rule out the absorption for depths between 1.2 eV and 4.8 eV, where two bound states do exist.</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9 / 54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5</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UQMI-08.04, UQMI-08.05   ·   U3</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electron with kinetic energy E meets a rectangular barrier of height V₀ &gt; E and width w. The thick-barrier estimate T ≈ exp(−2κw), with κ = √(2m(V₀ − E))/ℏ and the prefactor ignored, gives T = 1.0×10⁻³. A proton with the same kinetic energy meets the same barrier. Taking m_p/m_e = 1836, what does the same estimate give for the proton's transmission probability?</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2.3×10⁻⁵</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5.4×10⁻⁷</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3×10⁻¹²⁹</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10⁻⁵⁵⁰⁸</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10 / 54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5</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3×10⁻¹²⁹</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κ grows as √m, so the proton's exponent is √1836 = 42.8 times the electron's. That gives T_p = (1.0×10⁻³)^42.8 = 10^(−128.5) ≈ 3×10⁻¹²⁹. A divides T by √1836 and B divides it by 1836. Both treat the mass as if it entered a prefactor rather than the exponent, and that is the error this item is set to expose. Mass, width and √(V₀ − E) all sit inside the exponential, so modest changes in any of them change T by orders of magnitude. D raises T to the power 1836 rather than √1836, taking κ proportional to m instead of √m. The neglected prefactor changes T by a factor of order one, so it cannot rescue the proton: at the same energy and barrier, a proton is effectively never transmitted, while one electron in a thousand gets through.</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11 / 54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6</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UQMI-09.08, UQMI-09.09   ·   U1</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For a one-dimensional harmonic oscillator with energy eigenstates |n⟩, the position operator can be written x̂ = √(ℏ/2mω)(â + â†), where â|n⟩ = √n |n−1⟩ and â†|n⟩ = √(n+1) |n+1⟩. Which of the following matrix elements is non-zero?</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⟨3|x̂|2⟩</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⟨2|x̂|2⟩</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⟨0|x̂|2⟩</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⟨4|x̂|2⟩</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12 / 54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6</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⟨3|x̂|2⟩</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x̂ contains one â and one â†, so acting on |2⟩ it produces only |1⟩ and |3⟩: x̂|2⟩ = √(ℏ/2mω)(√2|1⟩ + √3|3⟩). Hence ⟨3|x̂|2⟩ = √3 √(ℏ/2mω). B is the expectation value of x in a stationary state. It vanishes because x̂|2⟩ has no |2⟩ component, or equivalently because |ψ₂|² is even while x is odd. C and D connect states whose n differ by 2. Those are elements of x̂², which contains â² and â†², and they catch a candidate who remembers that x̂ changes n without remembering by how much. Parity agrees: ψ₀, ψ₂ and ψ₄ are all even, so ∫ψ₀ x ψ₂ dx and ∫ψ₄ x ψ₂ dx are integrals of odd functions and vanish.</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13 / 54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7</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102E29"/>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102E29"/>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solidFill>
            <a:srgbClr val="102E29"/>
          </a:solidFill>
          <a:ln>
            <a:no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UQMI-10.07, UQMI-10.08   ·   U1</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observable Â is represented in one orthonormal basis by the Hermitian matrix A, and in a second orthonormal basis by A′ = U†AU, where U is the unitary matrix of overlaps between the two bases. Which of the following is in general different for A′ than for A?</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trace of the matrix</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set of eigenvalues</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expectation value ⟨ψ|Â|ψ⟩ for a given state, computed from that state's components in the same basis as the matrix</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first diagonal element, A₁₁</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14 / 54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7</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A9BDB6"/>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A9BDB6"/>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noFill/>
          <a:ln w="9525">
            <a:solidFill>
              <a:srgbClr val="A9BDB6"/>
            </a:solid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The first diagonal element, A₁₁</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change of basis relabels the components of vectors and matrices without changing the physics. Trace and eigenvalues are unchanged because U†AU has the same characteristic polynomial as A, and Tr(U†AU) = Tr(AUU†) = Tr A. A candidate who picks A or B has confused a matrix's entries with the operator it represents. C is also invariant: the column of components transforms as c′ = U†c, so c′†A′c′ = c†UU†AUU†c = c†Ac. D is the quantity that changes. A₁₁ = ⟨1|Â|1⟩ is the expectation value in the first basis state, and the first basis vector is a different physical state in each basis. The same point is why a Hermitian matrix is diagonal only in its own eigenbasis.</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15 / 54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8</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UQMI-11.02, UQMI-11.05   ·   U1</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two-state system with orthonormal basis states |1⟩ and |2⟩ is prepared in |ψ⟩ = (|1⟩ + i|2⟩)/√2. Which of the following is the same physical state, giving identical probabilities for every possible measurement?</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 − i|2⟩)/√2</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(i|1⟩ − |2⟩)/√2</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 + |2⟩)/√2</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(i|1⟩ + |2⟩)/√2</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16 / 54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8</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(i|1⟩ − |2⟩)/√2</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(i|1⟩ − |2⟩)/√2 = i(|1⟩ + i|2⟩)/√2, which is |ψ⟩ multiplied by the global phase i. A global phase cancels from every |⟨φ|ψ⟩|², so no measurement can detect it. All four options give probability 1/2 for each basis state, which is why a candidate who checks only populations cannot choose between them. A and C change the relative phase between the components, from i to −i and to 1, and relative phase is physical. Measured in the basis (|1⟩ ± i|2⟩)/√2, |ψ⟩ gives one outcome with certainty, A gives the other outcome with certainty, and C gives each half the time. D is the subtle one. It looks like |ψ⟩ with the i moved to the other term, but it equals i(|1⟩ − i|2⟩)/√2, the same physical state as A.</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17 / 54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9</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UQMI-14.02   ·   U2</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Near the centre of an optical trap, an atom of mass m moves in the potential V(x, y, z) = ½mω²(x² + y²) + ½m(2ω)²z², so that its classical oscillation frequency along z is twice that along x and y. How many independent energy eigenstates share the energy E = 5ℏω?</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4</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6</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10</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12</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18 / 54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9</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6</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70878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potential is a sum of three one-dimensional oscillator potentials, so ψ = X(x)Y(y)Z(z) and E = (n_x + ½)ℏω + (n_y + ½)ℏω + (n_z + ½)(2ℏω) = (n_x + n_y + 2n_z + 2)ℏω, with each quantum number taking the values 0, 1, 2 and so on. E = 5ℏω therefore requires n_x + n_y + 2n_z = 3. With n_z = 0 the three quanta can be shared between x and y in four ways, (n_x, n_y) = (3, 0), (2, 1), (1, 2) and (0, 3); with n_z = 1 the one remaining quantum gives two more, (1, 0) and (0, 1); n_z = 2 would already need 4ℏω above the zero-point energy. The level holds 4 + 2 = 6 states. A counts only the states with n_z = 0, the answer of a candidate who assumes the stiffer direction stays in its ground state, when one quantum along z costs exactly as much as two in the plane. C applies the isotropic-oscillator count (N + 1)(N + 2)/2 to N = 3, which would be right only if every quantum cost ℏω. D leaves out the zero-point energy, which is 2ℏω here, and so counts the solutions of n_x + n_y + 2n_z = 5 instead of 3. The coincidence of states with n_z = 0 and n_z = 1 is not required by the trap's symmetry about the z-axis: it comes from the 2 : 1 ratio of the frequencies, and an irrational ratio would remove it.</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19 / 54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10</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UQMI-15.05   ·   U3</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The lithium ion Li²⁺ (Z = 3) has a single electron. The energy levels of hydrogen are E_n = −13.6 eV/n². How much energy is needed to ionise Li²⁺ from its first excited state?</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3.40 eV</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10.2 eV</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30.6 eV</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122 eV</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20 / 54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30.6 eV</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a one-electron ion the levels scale as Z²: E_n = −13.6 eV × Z²/n². The first excited state, n = 2, lies at −13.6 × 9/4 = −30.6 eV, so 30.6 eV removes the electron. A is the hydrogen value for n = 2, the answer of a candidate who ignores Z. B scales by Z instead of Z². The Coulomb potential carries one factor of Z and the orbit shrinks by another, so the energy goes as Z². D, 122 eV, is the ionisation energy from the ground state, chosen by a candidate who reads 'first excited state' as n = 1.</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21 / 54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815785" y="711200"/>
            <a:ext cx="807833" cy="266700"/>
          </a:xfrm>
          <a:prstGeom prst="roundRect">
            <a:avLst>
              <a:gd name="adj" fmla="val 30000"/>
            </a:avLst>
          </a:prstGeom>
          <a:noFill/>
          <a:ln w="9525">
            <a:solidFill>
              <a:srgbClr val="102E29"/>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102E29"/>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solidFill>
            <a:srgbClr val="102E29"/>
          </a:solidFill>
          <a:ln>
            <a:no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UQMI-04.04, UQMI-06.03, UQMI-06.07, UQMI-06.08, UQMI-06.09</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single ⁸⁷Rb atom of mass m = 1.443×10⁻²⁵ kg moves along an optical box trap whose repulsive light walls are steep and high enough to be treated as an infinite square well on 0 &lt; x &lt; L, with L = 20.0 μm. The stationary states are ψ_n(x) = √(2/L) sin(nπx/L), with energies E_n = n²E₁. At t = 0 the atom is prepared near the left wall in the state Ψ(x,0) = (1/√2)ψ₁(x) + (1/2)ψ₂(x) + (1/2)ψ₃(x), for which ⟨x⟩ = 0.275L. Take ℏ = 1.055×10⁻³⁴ J s, h = 6.626×10⁻³⁴ J s and k_B = 1.381×10⁻²³ J K⁻¹.</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Calculate</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6187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atom's zero-point energy E₁, and express it as a temperature E₁/k_B.</a:t>
            </a:r>
          </a:p>
        </p:txBody>
      </p:sp>
      <p:sp>
        <p:nvSpPr>
          <p:cNvPr id="17" name="part-ref"/>
          <p:cNvSpPr txBox="1"/>
          <p:nvPr/>
        </p:nvSpPr>
        <p:spPr>
          <a:xfrm>
            <a:off x="558800" y="29565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State</a:t>
            </a:r>
          </a:p>
        </p:txBody>
      </p:sp>
      <p:sp>
        <p:nvSpPr>
          <p:cNvPr id="18" name="part-marks"/>
          <p:cNvSpPr txBox="1"/>
          <p:nvPr/>
        </p:nvSpPr>
        <p:spPr>
          <a:xfrm>
            <a:off x="11009102" y="29565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1927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State the possible results of a measurement of the atom's energy and the probability of each, and state whether these probabilities change as time passes.</a:t>
            </a:r>
          </a:p>
        </p:txBody>
      </p:sp>
      <p:sp>
        <p:nvSpPr>
          <p:cNvPr id="20" name="part-ref"/>
          <p:cNvSpPr txBox="1"/>
          <p:nvPr/>
        </p:nvSpPr>
        <p:spPr>
          <a:xfrm>
            <a:off x="558800" y="37287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21" name="part-marks"/>
          <p:cNvSpPr txBox="1"/>
          <p:nvPr/>
        </p:nvSpPr>
        <p:spPr>
          <a:xfrm>
            <a:off x="11009102" y="37287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9649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Every phase factor e^(−iE_nt/ℏ) in Ψ(x,t) returns to 1 at the same instant, after which the atom's state repeats exactly. Calculate the earliest such time.</a:t>
            </a:r>
          </a:p>
        </p:txBody>
      </p:sp>
      <p:sp>
        <p:nvSpPr>
          <p:cNvPr id="23" name="part-ref"/>
          <p:cNvSpPr txBox="1"/>
          <p:nvPr/>
        </p:nvSpPr>
        <p:spPr>
          <a:xfrm>
            <a:off x="558800" y="45008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Explain</a:t>
            </a:r>
          </a:p>
        </p:txBody>
      </p:sp>
      <p:sp>
        <p:nvSpPr>
          <p:cNvPr id="24" name="part-marks"/>
          <p:cNvSpPr txBox="1"/>
          <p:nvPr/>
        </p:nvSpPr>
        <p:spPr>
          <a:xfrm>
            <a:off x="11009102" y="45008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7371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At t = h/(2E₁) the probability density is |Ψ(L − x, 0)|², the mirror image of the initial density about the centre of the trap. Explain why, and state ⟨x⟩ at that instant.</a:t>
            </a:r>
          </a:p>
        </p:txBody>
      </p:sp>
      <p:sp>
        <p:nvSpPr>
          <p:cNvPr id="26" name="part-ref"/>
          <p:cNvSpPr txBox="1"/>
          <p:nvPr/>
        </p:nvSpPr>
        <p:spPr>
          <a:xfrm>
            <a:off x="558800" y="52730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Predict</a:t>
            </a:r>
          </a:p>
        </p:txBody>
      </p:sp>
      <p:sp>
        <p:nvSpPr>
          <p:cNvPr id="27" name="part-marks"/>
          <p:cNvSpPr txBox="1"/>
          <p:nvPr/>
        </p:nvSpPr>
        <p:spPr>
          <a:xfrm>
            <a:off x="11009102" y="52730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550926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Suppose instead that the atom's energy is measured at t = 0 and measured again at t = h/(2E₁). Predict the probability that the two results agree, and whether the density at t = h/(2E₁) is then the mirror image of the initial density.</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22 / 54</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815785" y="711200"/>
            <a:ext cx="807833" cy="266700"/>
          </a:xfrm>
          <a:prstGeom prst="roundRect">
            <a:avLst>
              <a:gd name="adj" fmla="val 30000"/>
            </a:avLst>
          </a:prstGeom>
          <a:noFill/>
          <a:ln w="9525">
            <a:solidFill>
              <a:srgbClr val="A9BDB6"/>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A9BDB6"/>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noFill/>
          <a:ln w="9525">
            <a:solidFill>
              <a:srgbClr val="A9BDB6"/>
            </a:solid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E₁ = π²ℏ²/(2mL²) = π²(1.055×10⁻³⁴)²/(2 × 1.443×10⁻²⁵ × (20.0×10⁻⁶)²) = 9.52×10⁻³⁴ J</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E₁/k_B = 9.52×10⁻³⁴/1.381×10⁻²³ = 6.9×10⁻¹¹ K, about 69 pK</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L must be in metres before it is squared. The result is tiny because the atom is heavy and the box is wide: the level spacing is comparable with the lowest temperatures cold-atom experiments reach, which is why the discrete levels of so large a box matter only for atoms cooled that far.</a:t>
            </a:r>
          </a:p>
        </p:txBody>
      </p:sp>
      <p:sp>
        <p:nvSpPr>
          <p:cNvPr id="20" name="ms-ref"/>
          <p:cNvSpPr txBox="1"/>
          <p:nvPr/>
        </p:nvSpPr>
        <p:spPr>
          <a:xfrm>
            <a:off x="558800" y="26523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State — 2 marks</a:t>
            </a:r>
          </a:p>
        </p:txBody>
      </p:sp>
      <p:sp>
        <p:nvSpPr>
          <p:cNvPr id="21" name="ms-objective"/>
          <p:cNvSpPr txBox="1"/>
          <p:nvPr/>
        </p:nvSpPr>
        <p:spPr>
          <a:xfrm>
            <a:off x="11400482" y="26523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28930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E₁, 4E₁ and 9E₁, with probabilities |1/√2|² = 1/2, |1/2|² = 1/4 and |1/2|² = 1/4, which sum to 1; no other energy can be obtained</a:t>
            </a:r>
          </a:p>
        </p:txBody>
      </p:sp>
      <p:sp>
        <p:nvSpPr>
          <p:cNvPr id="24" name="ms-tick"/>
          <p:cNvSpPr txBox="1"/>
          <p:nvPr/>
        </p:nvSpPr>
        <p:spPr>
          <a:xfrm>
            <a:off x="558800" y="31464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probabilities do not change: each coefficient acquires only the phase factor e^(−iE_nt/ℏ), which leaves |c_n|² unchanged</a:t>
            </a:r>
          </a:p>
        </p:txBody>
      </p:sp>
      <p:sp>
        <p:nvSpPr>
          <p:cNvPr id="26" name="text"/>
          <p:cNvSpPr txBox="1"/>
          <p:nvPr/>
        </p:nvSpPr>
        <p:spPr>
          <a:xfrm>
            <a:off x="812800" y="34759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give the energies as 2E₁ and 3E₁ have used a level spacing proportional to n, the pattern of the oscillator rather than the box. Those who say the probabilities oscillate have confused the distribution of energy, which is fixed, with the distribution of position, which is not.</a:t>
            </a:r>
          </a:p>
        </p:txBody>
      </p:sp>
      <p:sp>
        <p:nvSpPr>
          <p:cNvPr id="27" name="ms-ref"/>
          <p:cNvSpPr txBox="1"/>
          <p:nvPr/>
        </p:nvSpPr>
        <p:spPr>
          <a:xfrm>
            <a:off x="558800" y="39585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2 marks</a:t>
            </a:r>
          </a:p>
        </p:txBody>
      </p:sp>
      <p:sp>
        <p:nvSpPr>
          <p:cNvPr id="28" name="ms-objective"/>
          <p:cNvSpPr txBox="1"/>
          <p:nvPr/>
        </p:nvSpPr>
        <p:spPr>
          <a:xfrm>
            <a:off x="11400482" y="39585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9" name="ms-tick"/>
          <p:cNvSpPr txBox="1"/>
          <p:nvPr/>
        </p:nvSpPr>
        <p:spPr>
          <a:xfrm>
            <a:off x="558800" y="41992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1992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Ψ(x,t) = Σ c_nψ_n(x)e^(−in²E₁t/ℏ); since every n² is an integer, all three factors first equal 1 together when E₁t/ℏ = 2π (the relative phases 3E₁t/ℏ and 8E₁t/ℏ have no common factor that would allow an earlier repeat)</a:t>
            </a:r>
          </a:p>
        </p:txBody>
      </p:sp>
      <p:sp>
        <p:nvSpPr>
          <p:cNvPr id="31" name="ms-tick"/>
          <p:cNvSpPr txBox="1"/>
          <p:nvPr/>
        </p:nvSpPr>
        <p:spPr>
          <a:xfrm>
            <a:off x="558800" y="46424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6424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 = 2πℏ/E₁ = h/E₁ = 6.626×10⁻³⁴/9.52×10⁻³⁴ = 0.70 s</a:t>
            </a:r>
          </a:p>
        </p:txBody>
      </p:sp>
      <p:sp>
        <p:nvSpPr>
          <p:cNvPr id="33" name="text"/>
          <p:cNvSpPr txBox="1"/>
          <p:nvPr/>
        </p:nvSpPr>
        <p:spPr>
          <a:xfrm>
            <a:off x="812800" y="49720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time is set by E₁ alone, because every energy is an integer multiple of E₁. A candidate who uses h/(E₂ − E₁) = 0.23 s has found when the ψ₁ and ψ₂ terms are back in step, but the ψ₃ term is not yet back in step with them.</a:t>
            </a:r>
          </a:p>
        </p:txBody>
      </p:sp>
      <p:sp>
        <p:nvSpPr>
          <p:cNvPr id="34" name="panel"/>
          <p:cNvSpPr/>
          <p:nvPr/>
        </p:nvSpPr>
        <p:spPr>
          <a:xfrm>
            <a:off x="558800" y="558800"/>
            <a:ext cx="11074400" cy="12700"/>
          </a:xfrm>
          <a:prstGeom prst="rect">
            <a:avLst/>
          </a:prstGeom>
          <a:solidFill>
            <a:srgbClr val="2F4B45"/>
          </a:solidFill>
          <a:ln>
            <a:noFill/>
          </a:ln>
        </p:spPr>
      </p:sp>
      <p:sp>
        <p:nvSpPr>
          <p:cNvPr id="35"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36"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7" name="panel"/>
          <p:cNvSpPr/>
          <p:nvPr/>
        </p:nvSpPr>
        <p:spPr>
          <a:xfrm>
            <a:off x="558800" y="6273800"/>
            <a:ext cx="11074400" cy="12700"/>
          </a:xfrm>
          <a:prstGeom prst="rect">
            <a:avLst/>
          </a:prstGeom>
          <a:solidFill>
            <a:srgbClr val="2F4B45"/>
          </a:solidFill>
          <a:ln>
            <a:noFill/>
          </a:ln>
        </p:spPr>
      </p:sp>
      <p:sp>
        <p:nvSpPr>
          <p:cNvPr id="38"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8" action="ppaction://hlinksldjump"/>
              </a:rPr>
              <a:t>Previous</a:t>
            </a:r>
          </a:p>
        </p:txBody>
      </p:sp>
      <p:sp>
        <p:nvSpPr>
          <p:cNvPr id="39"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Lesson menu</a:t>
            </a:r>
          </a:p>
        </p:txBody>
      </p:sp>
      <p:sp>
        <p:nvSpPr>
          <p:cNvPr id="40"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Next slide</a:t>
            </a:r>
          </a:p>
        </p:txBody>
      </p:sp>
      <p:sp>
        <p:nvSpPr>
          <p:cNvPr id="41"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23 / 54</a:t>
            </a:r>
          </a:p>
        </p:txBody>
      </p:sp>
      <p:sp>
        <p:nvSpPr>
          <p:cNvPr id="42"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2" action="ppaction://hlinksldjump"/>
              </a:rPr>
              <a:t>Return to question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815785" y="711200"/>
            <a:ext cx="807833" cy="266700"/>
          </a:xfrm>
          <a:prstGeom prst="roundRect">
            <a:avLst>
              <a:gd name="adj" fmla="val 30000"/>
            </a:avLst>
          </a:prstGeom>
          <a:noFill/>
          <a:ln w="9525">
            <a:solidFill>
              <a:srgbClr val="A9BDB6"/>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A9BDB6"/>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noFill/>
          <a:ln w="9525">
            <a:solidFill>
              <a:srgbClr val="A9BDB6"/>
            </a:solid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Explain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t = h/(2E₁) each phase factor is e^(−iπn²) = (−1)^n, while reflection about the centre gives ψ_n(L − x) = (−1)^(n+1)ψ_n(x); so (−1)^nψ_n(x) = −ψ_n(L − x) for every n, and Ψ(x,t) = −Ψ(L − x, 0)</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an overall sign does not change |Ψ|², so the density is the initial one reflected about x = L/2: the atom is now near the right wall, with ⟨x⟩ = L − 0.275L = 0.725L, although no energy probability has changed</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expect ⟨x⟩ simply to swing about the centre miss the mechanism. The phases reverse the sign of ψ₂, the only term that is odd about the centre, relative to the two even terms, and reversing the odd part of a function is exactly a reflection.</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Predict — 2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32727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first measurement leaves the atom in the single eigenstate ψ_n whose energy it found; that state is stationary, so the second measurement repeats the result with probability 1</a:t>
            </a:r>
          </a:p>
        </p:txBody>
      </p:sp>
      <p:sp>
        <p:nvSpPr>
          <p:cNvPr id="24" name="ms-tick"/>
          <p:cNvSpPr txBox="1"/>
          <p:nvPr/>
        </p:nvSpPr>
        <p:spPr>
          <a:xfrm>
            <a:off x="558800" y="37160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density is then |ψ_n|², constant in time and symmetric about x = L/2 with ⟨x⟩ = L/2, so no mirror image of the initial density appears near the right wall: the measurement removed the other terms whose relative phases produced it</a:t>
            </a:r>
          </a:p>
        </p:txBody>
      </p:sp>
      <p:sp>
        <p:nvSpPr>
          <p:cNvPr id="26" name="text"/>
          <p:cNvSpPr txBox="1"/>
          <p:nvPr/>
        </p:nvSpPr>
        <p:spPr>
          <a:xfrm>
            <a:off x="812800" y="42354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combine the probabilities as independent events, 1/2 × 1/2 + 1/4 × 1/4 + 1/4 × 1/4 = 3/8, have not updated the state after the first result. Repeatability after collapse is what the part tests.</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24 / 54</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815785" y="711200"/>
            <a:ext cx="807833" cy="266700"/>
          </a:xfrm>
          <a:prstGeom prst="roundRect">
            <a:avLst>
              <a:gd name="adj" fmla="val 30000"/>
            </a:avLst>
          </a:prstGeom>
          <a:noFill/>
          <a:ln w="9525">
            <a:solidFill>
              <a:srgbClr val="102E29"/>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102E29"/>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solidFill>
            <a:srgbClr val="102E29"/>
          </a:solidFill>
          <a:ln>
            <a:no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UQMI-10.05, UQMI-13.04, UQMI-13.05, UQMI-13.06, UQMI-13.08</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beam of spin-½ atoms is prepared in the spin state χ = (1/√3)(1, 1 + i)ᵀ, written as a column in the S_z basis {|+z⟩, |−z⟩}. The spin operators are S_i = (ℏ/2)σ_i, where σ_x, σ_y and σ_z are the Pauli matrices.</a:t>
            </a:r>
          </a:p>
        </p:txBody>
      </p:sp>
      <p:sp>
        <p:nvSpPr>
          <p:cNvPr id="14" name="part-ref"/>
          <p:cNvSpPr txBox="1"/>
          <p:nvPr/>
        </p:nvSpPr>
        <p:spPr>
          <a:xfrm>
            <a:off x="558800" y="19532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State</a:t>
            </a:r>
          </a:p>
        </p:txBody>
      </p:sp>
      <p:sp>
        <p:nvSpPr>
          <p:cNvPr id="15" name="part-marks"/>
          <p:cNvSpPr txBox="1"/>
          <p:nvPr/>
        </p:nvSpPr>
        <p:spPr>
          <a:xfrm>
            <a:off x="11009102" y="19532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1894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State the three Pauli matrices σ_x, σ_y and σ_z in the S_z basis.</a:t>
            </a:r>
          </a:p>
        </p:txBody>
      </p:sp>
      <p:sp>
        <p:nvSpPr>
          <p:cNvPr id="17" name="part-ref"/>
          <p:cNvSpPr txBox="1"/>
          <p:nvPr/>
        </p:nvSpPr>
        <p:spPr>
          <a:xfrm>
            <a:off x="558800" y="25273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8" name="part-marks"/>
          <p:cNvSpPr txBox="1"/>
          <p:nvPr/>
        </p:nvSpPr>
        <p:spPr>
          <a:xfrm>
            <a:off x="11009102" y="25273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27635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probability that a measurement of S_z gives +ℏ/2, and the expectation value ⟨S_z⟩.</a:t>
            </a:r>
          </a:p>
        </p:txBody>
      </p:sp>
      <p:sp>
        <p:nvSpPr>
          <p:cNvPr id="20" name="part-ref"/>
          <p:cNvSpPr txBox="1"/>
          <p:nvPr/>
        </p:nvSpPr>
        <p:spPr>
          <a:xfrm>
            <a:off x="558800" y="31013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31013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33375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probability that a measurement of S_x gives +ℏ/2.</a:t>
            </a:r>
          </a:p>
        </p:txBody>
      </p:sp>
      <p:sp>
        <p:nvSpPr>
          <p:cNvPr id="23" name="part-ref"/>
          <p:cNvSpPr txBox="1"/>
          <p:nvPr/>
        </p:nvSpPr>
        <p:spPr>
          <a:xfrm>
            <a:off x="558800" y="36753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Determine</a:t>
            </a:r>
          </a:p>
        </p:txBody>
      </p:sp>
      <p:sp>
        <p:nvSpPr>
          <p:cNvPr id="24" name="part-marks"/>
          <p:cNvSpPr txBox="1"/>
          <p:nvPr/>
        </p:nvSpPr>
        <p:spPr>
          <a:xfrm>
            <a:off x="11009102" y="36753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39116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atoms pass through an S_x analyser, and only those leaving its +ℏ/2 port go on to an S_z analyser. Determine the fraction of the original atoms that leave the −ℏ/2 port of the S_z analyser, and give the reason it is not related to the 2/3 found in (b).</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FINAL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25 / 54</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815785" y="711200"/>
            <a:ext cx="807833" cy="266700"/>
          </a:xfrm>
          <a:prstGeom prst="roundRect">
            <a:avLst>
              <a:gd name="adj" fmla="val 30000"/>
            </a:avLst>
          </a:prstGeom>
          <a:noFill/>
          <a:ln w="9525">
            <a:solidFill>
              <a:srgbClr val="A9BDB6"/>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A9BDB6"/>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noFill/>
          <a:ln w="9525">
            <a:solidFill>
              <a:srgbClr val="A9BDB6"/>
            </a:solid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State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σ_x = [[0, 1], [1, 0]] and σ_z = [[1, 0], [0, −1]]</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σ_y = [[0, −i], [i, 0]], with −i in the upper right</a:t>
            </a:r>
          </a:p>
        </p:txBody>
      </p:sp>
      <p:sp>
        <p:nvSpPr>
          <p:cNvPr id="19" name="text"/>
          <p:cNvSpPr txBox="1"/>
          <p:nvPr/>
        </p:nvSpPr>
        <p:spPr>
          <a:xfrm>
            <a:off x="812800" y="216979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sign in σ_y is the one most often lost. It is fixed by σ_xσ_y = iσ_z, which takes a line to check.</a:t>
            </a:r>
          </a:p>
        </p:txBody>
      </p:sp>
      <p:sp>
        <p:nvSpPr>
          <p:cNvPr id="20" name="ms-ref"/>
          <p:cNvSpPr txBox="1"/>
          <p:nvPr/>
        </p:nvSpPr>
        <p:spPr>
          <a:xfrm>
            <a:off x="558800" y="24872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2 marks</a:t>
            </a:r>
          </a:p>
        </p:txBody>
      </p:sp>
      <p:sp>
        <p:nvSpPr>
          <p:cNvPr id="21" name="ms-objective"/>
          <p:cNvSpPr txBox="1"/>
          <p:nvPr/>
        </p:nvSpPr>
        <p:spPr>
          <a:xfrm>
            <a:off x="11400482" y="24872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27279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7279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P(+ℏ/2) = |1/√3|² = 1/3 (and P(−ℏ/2) = |1 + i|²/3 = 2/3)</a:t>
            </a:r>
          </a:p>
        </p:txBody>
      </p:sp>
      <p:sp>
        <p:nvSpPr>
          <p:cNvPr id="24" name="ms-tick"/>
          <p:cNvSpPr txBox="1"/>
          <p:nvPr/>
        </p:nvSpPr>
        <p:spPr>
          <a:xfrm>
            <a:off x="558800" y="29813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29813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⟨S_z⟩ = (ℏ/2)(1/3 − 2/3) = −ℏ/6</a:t>
            </a:r>
          </a:p>
        </p:txBody>
      </p:sp>
      <p:sp>
        <p:nvSpPr>
          <p:cNvPr id="26" name="text"/>
          <p:cNvSpPr txBox="1"/>
          <p:nvPr/>
        </p:nvSpPr>
        <p:spPr>
          <a:xfrm>
            <a:off x="812800" y="33108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|1 + i|² = 2, not (1 + i)² = 2i. A candidate who squares the complex number instead of taking its squared modulus finds probabilities that do not sum to 1 and should stop there.</a:t>
            </a:r>
          </a:p>
        </p:txBody>
      </p:sp>
      <p:sp>
        <p:nvSpPr>
          <p:cNvPr id="27" name="ms-ref"/>
          <p:cNvSpPr txBox="1"/>
          <p:nvPr/>
        </p:nvSpPr>
        <p:spPr>
          <a:xfrm>
            <a:off x="558800" y="37934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3 marks</a:t>
            </a:r>
          </a:p>
        </p:txBody>
      </p:sp>
      <p:sp>
        <p:nvSpPr>
          <p:cNvPr id="28" name="ms-objective"/>
          <p:cNvSpPr txBox="1"/>
          <p:nvPr/>
        </p:nvSpPr>
        <p:spPr>
          <a:xfrm>
            <a:off x="11400482" y="37934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9" name="ms-tick"/>
          <p:cNvSpPr txBox="1"/>
          <p:nvPr/>
        </p:nvSpPr>
        <p:spPr>
          <a:xfrm>
            <a:off x="558800" y="4034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034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+ℏ/2 eigenspinor of S_x is |+x⟩ = (1/√2)(1, 1)ᵀ</a:t>
            </a:r>
          </a:p>
        </p:txBody>
      </p:sp>
      <p:sp>
        <p:nvSpPr>
          <p:cNvPr id="31" name="ms-tick"/>
          <p:cNvSpPr txBox="1"/>
          <p:nvPr/>
        </p:nvSpPr>
        <p:spPr>
          <a:xfrm>
            <a:off x="558800" y="42875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2875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⟨+x|χ⟩ = (1/√6)(1 + 1 + i) = (2 + i)/√6, with the bra's components conjugated (they are real here)</a:t>
            </a:r>
          </a:p>
        </p:txBody>
      </p:sp>
      <p:sp>
        <p:nvSpPr>
          <p:cNvPr id="33" name="ms-tick"/>
          <p:cNvSpPr txBox="1"/>
          <p:nvPr/>
        </p:nvSpPr>
        <p:spPr>
          <a:xfrm>
            <a:off x="558800" y="45408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5408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 = |2 + i|²/6 = 5/6</a:t>
            </a:r>
          </a:p>
        </p:txBody>
      </p:sp>
      <p:sp>
        <p:nvSpPr>
          <p:cNvPr id="35" name="text"/>
          <p:cNvSpPr txBox="1"/>
          <p:nvPr/>
        </p:nvSpPr>
        <p:spPr>
          <a:xfrm>
            <a:off x="812800" y="48704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probability is the squared modulus of the overlap with the S_x eigenspinor. A candidate who looks for 'the x component of χ' is looking for something that does not exist, because spinor components are amplitudes along z only.</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26 / 54</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815785" y="711200"/>
            <a:ext cx="807833" cy="266700"/>
          </a:xfrm>
          <a:prstGeom prst="roundRect">
            <a:avLst>
              <a:gd name="adj" fmla="val 30000"/>
            </a:avLst>
          </a:prstGeom>
          <a:noFill/>
          <a:ln w="9525">
            <a:solidFill>
              <a:srgbClr val="A9BDB6"/>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A9BDB6"/>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noFill/>
          <a:ln w="9525">
            <a:solidFill>
              <a:srgbClr val="A9BDB6"/>
            </a:solid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Determine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atoms kept after the S_x analyser are in |+x⟩, and they are a fraction 5/6 of the original beam</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|⟨−z|+x⟩|² = 1/2, so the fraction leaving the −ℏ/2 port is (5/6)(1/2) = 5/12</a:t>
            </a:r>
          </a:p>
        </p:txBody>
      </p:sp>
      <p:sp>
        <p:nvSpPr>
          <p:cNvPr id="19" name="ms-tick"/>
          <p:cNvSpPr txBox="1"/>
          <p:nvPr/>
        </p:nvSpPr>
        <p:spPr>
          <a:xfrm>
            <a:off x="558800" y="20935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S_x measurement replaces χ by |+x⟩ and erases the earlier S_z amplitudes; since [S_x, S_z] ≠ 0 no state has definite values of both, so the loss comes from the change of state, not from the magnet mechanically disturbing the atoms</a:t>
            </a:r>
          </a:p>
        </p:txBody>
      </p:sp>
      <p:sp>
        <p:nvSpPr>
          <p:cNvPr id="21" name="text"/>
          <p:cNvSpPr txBox="1"/>
          <p:nvPr/>
        </p:nvSpPr>
        <p:spPr>
          <a:xfrm>
            <a:off x="812800" y="261302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multiply 5/6 by 2/3, carrying the original S_z statistics through a measurement that destroyed them. The cascade is set to catch exactly that.</a:t>
            </a:r>
          </a:p>
        </p:txBody>
      </p:sp>
      <p:sp>
        <p:nvSpPr>
          <p:cNvPr id="22" name="panel"/>
          <p:cNvSpPr/>
          <p:nvPr/>
        </p:nvSpPr>
        <p:spPr>
          <a:xfrm>
            <a:off x="558800" y="558800"/>
            <a:ext cx="11074400" cy="12700"/>
          </a:xfrm>
          <a:prstGeom prst="rect">
            <a:avLst/>
          </a:prstGeom>
          <a:solidFill>
            <a:srgbClr val="2F4B45"/>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2F4B45"/>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27 / 54</a:t>
            </a:r>
          </a:p>
        </p:txBody>
      </p:sp>
      <p:sp>
        <p:nvSpPr>
          <p:cNvPr id="30"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0" action="ppaction://hlinksldjump"/>
              </a:rPr>
              <a:t>Return to question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UQMI-02.06, UQMI-02.08, UQMI-08.01, UQMI-08.02</a:t>
            </a:r>
          </a:p>
        </p:txBody>
      </p:sp>
      <p:sp>
        <p:nvSpPr>
          <p:cNvPr id="13" name="text"/>
          <p:cNvSpPr txBox="1"/>
          <p:nvPr/>
        </p:nvSpPr>
        <p:spPr>
          <a:xfrm>
            <a:off x="558800" y="1346200"/>
            <a:ext cx="11074400" cy="128778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Very slow electrons are strongly reflected by a crystal surface even though the crystal attracts them. Inside the crystal an electron's potential energy is lower than in the vacuum outside by U, the inner potential, so the surface at x = 0 is modelled as a downward potential step: V(x) = 0 for x &lt; 0 (vacuum) and V(x) = −U for x &gt; 0 (crystal). Electrons of energy E = 0.50 eV arrive from the vacuum, moving in the +x direction at normal incidence. Their stationary scattering state is ψ(x) = e^(ikx) − (2/3)e^(−ikx) for x &lt; 0 and ψ(x) = (1/3)e^(iqx) for x &gt; 0, where ℏk = √(2mₑE) and ℏq = √(2mₑ(E + U)), but the value of U is not known. The probability current is j = (ℏ/mₑ) Im(ψ* dψ/dx). Take mₑ = 9.109×10⁻³¹ kg, ℏ = 1.055×10⁻³⁴ J s and 1 eV = 1.602×10⁻¹⁹ J.</a:t>
            </a:r>
          </a:p>
        </p:txBody>
      </p:sp>
      <p:sp>
        <p:nvSpPr>
          <p:cNvPr id="14" name="part-ref"/>
          <p:cNvSpPr txBox="1"/>
          <p:nvPr/>
        </p:nvSpPr>
        <p:spPr>
          <a:xfrm>
            <a:off x="558800" y="28117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28117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6" name="text"/>
          <p:cNvSpPr txBox="1"/>
          <p:nvPr/>
        </p:nvSpPr>
        <p:spPr>
          <a:xfrm>
            <a:off x="558800" y="30480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Stating the matching conditions that ψ must satisfy at x = 0, and why each holds here, derive the ratio q/k for this state and hence the inner potential U in electronvolts.</a:t>
            </a:r>
          </a:p>
        </p:txBody>
      </p:sp>
      <p:sp>
        <p:nvSpPr>
          <p:cNvPr id="17" name="part-ref"/>
          <p:cNvSpPr txBox="1"/>
          <p:nvPr/>
        </p:nvSpPr>
        <p:spPr>
          <a:xfrm>
            <a:off x="558800" y="35839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09102" y="35839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8201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the probability current is the same on both sides of the surface, as conservation of probability requires in a stationary state.</a:t>
            </a:r>
          </a:p>
        </p:txBody>
      </p:sp>
      <p:sp>
        <p:nvSpPr>
          <p:cNvPr id="20" name="part-ref"/>
          <p:cNvSpPr txBox="1"/>
          <p:nvPr/>
        </p:nvSpPr>
        <p:spPr>
          <a:xfrm>
            <a:off x="558800" y="41579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21" name="part-marks"/>
          <p:cNvSpPr txBox="1"/>
          <p:nvPr/>
        </p:nvSpPr>
        <p:spPr>
          <a:xfrm>
            <a:off x="11009102" y="41579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43942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beam of these electrons carrying a current of 2.0 nA strikes the surface. Calculate the reflected and transmitted electron currents, and the speed of the transmitted electrons inside the crystal.</a:t>
            </a:r>
          </a:p>
        </p:txBody>
      </p:sp>
      <p:sp>
        <p:nvSpPr>
          <p:cNvPr id="23" name="part-ref"/>
          <p:cNvSpPr txBox="1"/>
          <p:nvPr/>
        </p:nvSpPr>
        <p:spPr>
          <a:xfrm>
            <a:off x="558800" y="49301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4" name="part-marks"/>
          <p:cNvSpPr txBox="1"/>
          <p:nvPr/>
        </p:nvSpPr>
        <p:spPr>
          <a:xfrm>
            <a:off x="11009102" y="49301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51663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electron energy at which the reflected fraction at this surface falls to 1.0%.</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FINAL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28 / 54</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Explain</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classical electron crossing the surface would simply speed up, and none would be reflected. Explain why the quantum electron can be reflected by a drop in potential, and why far fewer electrons would be reflected if V fell from 0 to −U smoothly over several nanometres instead of abruptly.</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FINAL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29 / 54</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ψ is continuous at x = 0, because a jump in ψ would put the derivative of a delta function into ψ″, which no finite V can balance in the Schrödinger equation: the two sides give 1 − 2/3 = 1/3, so the amplitudes given satisfy this condition</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dψ/dx is continuous at x = 0, because the step in V is finite and so ψ″ has at most a finite jump: ik(1 + 2/3) = iq(1/3), giving q = 5k</a:t>
            </a:r>
          </a:p>
        </p:txBody>
      </p:sp>
      <p:sp>
        <p:nvSpPr>
          <p:cNvPr id="19" name="ms-tick"/>
          <p:cNvSpPr txBox="1"/>
          <p:nvPr/>
        </p:nvSpPr>
        <p:spPr>
          <a:xfrm>
            <a:off x="558800" y="22834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834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(q/k)² = (E + U)/E = 25, so U = 24E = 12.0 eV</a:t>
            </a:r>
          </a:p>
        </p:txBody>
      </p:sp>
      <p:sp>
        <p:nvSpPr>
          <p:cNvPr id="21" name="text"/>
          <p:cNvSpPr txBox="1"/>
          <p:nvPr/>
        </p:nvSpPr>
        <p:spPr>
          <a:xfrm>
            <a:off x="812800" y="26130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reflected amplitude is negative, so the slope condition contains 1 + 2/3 = 5/3. A candidate who writes 1 − 2/3 there finds q = k, which would mean no step at all and contradicts the reflected wave in the same state.</a:t>
            </a:r>
          </a:p>
        </p:txBody>
      </p:sp>
      <p:sp>
        <p:nvSpPr>
          <p:cNvPr id="22" name="ms-ref"/>
          <p:cNvSpPr txBox="1"/>
          <p:nvPr/>
        </p:nvSpPr>
        <p:spPr>
          <a:xfrm>
            <a:off x="558800" y="30956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2 marks</a:t>
            </a:r>
          </a:p>
        </p:txBody>
      </p:sp>
      <p:sp>
        <p:nvSpPr>
          <p:cNvPr id="23" name="ms-objective"/>
          <p:cNvSpPr txBox="1"/>
          <p:nvPr/>
        </p:nvSpPr>
        <p:spPr>
          <a:xfrm>
            <a:off x="11400482" y="30956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4" name="ms-tick"/>
          <p:cNvSpPr txBox="1"/>
          <p:nvPr/>
        </p:nvSpPr>
        <p:spPr>
          <a:xfrm>
            <a:off x="558800" y="33362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x &lt; 0 the cross terms between e^(ikx) and e^(−ikx) contribute nothing to Im(ψ* dψ/dx), so j = (ℏk/mₑ)(1 − 4/9) = (5/9)ℏk/mₑ</a:t>
            </a:r>
          </a:p>
        </p:txBody>
      </p:sp>
      <p:sp>
        <p:nvSpPr>
          <p:cNvPr id="26" name="ms-tick"/>
          <p:cNvSpPr txBox="1"/>
          <p:nvPr/>
        </p:nvSpPr>
        <p:spPr>
          <a:xfrm>
            <a:off x="558800" y="35896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5896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x &gt; 0, j = (ℏq/mₑ)(1/3)² = (5ℏk/mₑ)(1/9) = (5/9)ℏk/mₑ, equal to the current for x &lt; 0, so no probability builds up at the surface</a:t>
            </a:r>
          </a:p>
        </p:txBody>
      </p:sp>
      <p:sp>
        <p:nvSpPr>
          <p:cNvPr id="28" name="text"/>
          <p:cNvSpPr txBox="1"/>
          <p:nvPr/>
        </p:nvSpPr>
        <p:spPr>
          <a:xfrm>
            <a:off x="812800" y="39192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compare |ψ|² on the two sides, 1/9 inside against 1 for the incident wave, conclude that probability is lost at the surface. Density is not current: the transmitted electrons move five times faster, so a smaller density carries the same flux.</a:t>
            </a:r>
          </a:p>
        </p:txBody>
      </p:sp>
      <p:sp>
        <p:nvSpPr>
          <p:cNvPr id="29" name="ms-ref"/>
          <p:cNvSpPr txBox="1"/>
          <p:nvPr/>
        </p:nvSpPr>
        <p:spPr>
          <a:xfrm>
            <a:off x="558800" y="44018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3 marks</a:t>
            </a:r>
          </a:p>
        </p:txBody>
      </p:sp>
      <p:sp>
        <p:nvSpPr>
          <p:cNvPr id="30" name="ms-objective"/>
          <p:cNvSpPr txBox="1"/>
          <p:nvPr/>
        </p:nvSpPr>
        <p:spPr>
          <a:xfrm>
            <a:off x="11400482" y="44018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31" name="ms-tick"/>
          <p:cNvSpPr txBox="1"/>
          <p:nvPr/>
        </p:nvSpPr>
        <p:spPr>
          <a:xfrm>
            <a:off x="558800" y="46424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6424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 = |−2/3|² = 4/9, so the reflected current is (4/9) × 2.0 nA = 0.89 nA</a:t>
            </a:r>
          </a:p>
        </p:txBody>
      </p:sp>
      <p:sp>
        <p:nvSpPr>
          <p:cNvPr id="33" name="ms-tick"/>
          <p:cNvSpPr txBox="1"/>
          <p:nvPr/>
        </p:nvSpPr>
        <p:spPr>
          <a:xfrm>
            <a:off x="558800" y="48958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8958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 = (q/k)|t|² = 5 × (1/9) = 5/9, so the transmitted current is (5/9) × 2.0 nA = 1.1 nA, and R + T = 1</a:t>
            </a:r>
          </a:p>
        </p:txBody>
      </p:sp>
      <p:sp>
        <p:nvSpPr>
          <p:cNvPr id="35" name="ms-tick"/>
          <p:cNvSpPr txBox="1"/>
          <p:nvPr/>
        </p:nvSpPr>
        <p:spPr>
          <a:xfrm>
            <a:off x="558800" y="51492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51492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inside the crystal v = ℏq/mₑ = 5√(2E/mₑ) = 5 × 4.19×10⁵ m s⁻¹ = 2.1×10⁶ m s⁻¹</a:t>
            </a:r>
          </a:p>
        </p:txBody>
      </p:sp>
      <p:sp>
        <p:nvSpPr>
          <p:cNvPr id="37" name="text"/>
          <p:cNvSpPr txBox="1"/>
          <p:nvPr/>
        </p:nvSpPr>
        <p:spPr>
          <a:xfrm>
            <a:off x="812800" y="547878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 is not |t|² = 1/9. A candidate who uses |t|² finds only 0.22 nA transmitted and 0.89 nA reflected, and should notice that 0.9 nA of the beam has disappeared.</a:t>
            </a:r>
          </a:p>
        </p:txBody>
      </p:sp>
      <p:sp>
        <p:nvSpPr>
          <p:cNvPr id="38" name="panel"/>
          <p:cNvSpPr/>
          <p:nvPr/>
        </p:nvSpPr>
        <p:spPr>
          <a:xfrm>
            <a:off x="558800" y="558800"/>
            <a:ext cx="11074400" cy="12700"/>
          </a:xfrm>
          <a:prstGeom prst="rect">
            <a:avLst/>
          </a:prstGeom>
          <a:solidFill>
            <a:srgbClr val="2F4B45"/>
          </a:solidFill>
          <a:ln>
            <a:noFill/>
          </a:ln>
        </p:spPr>
      </p:sp>
      <p:sp>
        <p:nvSpPr>
          <p:cNvPr id="3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4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1" name="panel"/>
          <p:cNvSpPr/>
          <p:nvPr/>
        </p:nvSpPr>
        <p:spPr>
          <a:xfrm>
            <a:off x="558800" y="6273800"/>
            <a:ext cx="11074400" cy="12700"/>
          </a:xfrm>
          <a:prstGeom prst="rect">
            <a:avLst/>
          </a:prstGeom>
          <a:solidFill>
            <a:srgbClr val="2F4B45"/>
          </a:solidFill>
          <a:ln>
            <a:noFill/>
          </a:ln>
        </p:spPr>
      </p:sp>
      <p:sp>
        <p:nvSpPr>
          <p:cNvPr id="4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Previous</a:t>
            </a:r>
          </a:p>
        </p:txBody>
      </p:sp>
      <p:sp>
        <p:nvSpPr>
          <p:cNvPr id="4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Lesson menu</a:t>
            </a:r>
          </a:p>
        </p:txBody>
      </p:sp>
      <p:sp>
        <p:nvSpPr>
          <p:cNvPr id="4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Next slide</a:t>
            </a:r>
          </a:p>
        </p:txBody>
      </p:sp>
      <p:sp>
        <p:nvSpPr>
          <p:cNvPr id="4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30 / 54</a:t>
            </a:r>
          </a:p>
        </p:txBody>
      </p:sp>
      <p:sp>
        <p:nvSpPr>
          <p:cNvPr id="4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6" action="ppaction://hlinksldjump"/>
              </a:rPr>
              <a:t>Return to question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 = 0.010 requires |r| = (q − k)/(q + k) = 0.10, so q/k = 1.10/0.90 = 11/9</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(q/k)² = 1 + U/E = 121/81, giving E = 81U/40 = 24 eV (24.3 eV)</a:t>
            </a:r>
          </a:p>
        </p:txBody>
      </p:sp>
      <p:sp>
        <p:nvSpPr>
          <p:cNvPr id="19" name="text"/>
          <p:cNvSpPr txBox="1"/>
          <p:nvPr/>
        </p:nvSpPr>
        <p:spPr>
          <a:xfrm>
            <a:off x="812800" y="216979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set |r| = 0.010 instead of |r|² = 0.010 find about 290 eV. The reflection from a drop is appreciable only while E is not large compared with U.</a:t>
            </a:r>
          </a:p>
        </p:txBody>
      </p:sp>
      <p:sp>
        <p:nvSpPr>
          <p:cNvPr id="20" name="ms-ref"/>
          <p:cNvSpPr txBox="1"/>
          <p:nvPr/>
        </p:nvSpPr>
        <p:spPr>
          <a:xfrm>
            <a:off x="558800" y="24872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Explain — 2 marks</a:t>
            </a:r>
          </a:p>
        </p:txBody>
      </p:sp>
      <p:sp>
        <p:nvSpPr>
          <p:cNvPr id="21" name="ms-objective"/>
          <p:cNvSpPr txBox="1"/>
          <p:nvPr/>
        </p:nvSpPr>
        <p:spPr>
          <a:xfrm>
            <a:off x="11400482" y="24872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272796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72796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an abrupt step the wavenumber jumps from k to q = 5k; a transmitted wave alone would need 1 = t from continuity of ψ and k = qt from continuity of dψ/dx, which cannot both hold when q ≠ k, so a reflected wave is required: a wave effect, like the partial reflection of light where the refractive index changes suddenly, with no counterpart for a classical particle</a:t>
            </a:r>
          </a:p>
        </p:txBody>
      </p:sp>
      <p:sp>
        <p:nvSpPr>
          <p:cNvPr id="24" name="ms-tick"/>
          <p:cNvSpPr txBox="1"/>
          <p:nvPr/>
        </p:nvSpPr>
        <p:spPr>
          <a:xfrm>
            <a:off x="558800" y="3361055"/>
            <a:ext cx="254000" cy="75946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61055"/>
            <a:ext cx="10820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if V changes over a distance much larger than the reduced wavelength 1/k (0.28 nm in vacuum at 0.50 eV, and 1/q = 0.055 nm inside), the local wavelength adjusts gradually and ψ follows it without a mismatch at any point, so the reflected amplitude becomes exponentially small and is negligible for a change spread over several nanometres; reflection is appreciable only if V changes within a distance of order 1/k or less, a fraction of a nanometre</a:t>
            </a:r>
          </a:p>
        </p:txBody>
      </p:sp>
      <p:sp>
        <p:nvSpPr>
          <p:cNvPr id="26" name="text"/>
          <p:cNvSpPr txBox="1"/>
          <p:nvPr/>
        </p:nvSpPr>
        <p:spPr>
          <a:xfrm>
            <a:off x="812800" y="42602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say the electron bounces off the edge of the crystal are using a classical picture, and that picture predicts no reflection at all. The reflection comes from the abruptness of the change in wavelength, not from a force pushing the electron back.</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31 / 54</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UQMI-11.01, UQMI-11.04, UQMI-11.07, UQMI-11.08</a:t>
            </a:r>
          </a:p>
        </p:txBody>
      </p:sp>
      <p:sp>
        <p:nvSpPr>
          <p:cNvPr id="13" name="text"/>
          <p:cNvSpPr txBox="1"/>
          <p:nvPr/>
        </p:nvSpPr>
        <p:spPr>
          <a:xfrm>
            <a:off x="558800" y="1346200"/>
            <a:ext cx="11074400" cy="128778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electron shared between two neighbouring semiconductor quantum dots, L and R, is modelled as a two-state system in the basis {|L⟩, |R⟩} of states localised on one dot. Energies are measured from the mean of the two on-dot energies, and in that basis the Hamiltonian is H = [[ε/2, −τ], [−τ, −ε/2]]. The detuning ε = 30 μeV is set by a gate voltage, and the tunnel coupling is τ = 20 μeV. The next single-electron level in each dot lies about 1.5 meV above these states. If the electron starts on dot L at t = 0, the probability of finding it on dot R is P_R(t) = [4τ²/(E₊ − E₋)²] sin²[(E₊ − E₋)t/(2ℏ)], where E₊ and E₋ are the eigenvalues of H. Take h = 6.626×10⁻³⁴ J s and 1 eV = 1.602×10⁻¹⁹ J.</a:t>
            </a:r>
          </a:p>
        </p:txBody>
      </p:sp>
      <p:sp>
        <p:nvSpPr>
          <p:cNvPr id="14" name="part-ref"/>
          <p:cNvSpPr txBox="1"/>
          <p:nvPr/>
        </p:nvSpPr>
        <p:spPr>
          <a:xfrm>
            <a:off x="558800" y="28117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Justify</a:t>
            </a:r>
          </a:p>
        </p:txBody>
      </p:sp>
      <p:sp>
        <p:nvSpPr>
          <p:cNvPr id="15" name="part-marks"/>
          <p:cNvSpPr txBox="1"/>
          <p:nvPr/>
        </p:nvSpPr>
        <p:spPr>
          <a:xfrm>
            <a:off x="11009102" y="28117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30480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Justify the two-state model of the electron, using the energies given.</a:t>
            </a:r>
          </a:p>
        </p:txBody>
      </p:sp>
      <p:sp>
        <p:nvSpPr>
          <p:cNvPr id="17" name="part-ref"/>
          <p:cNvSpPr txBox="1"/>
          <p:nvPr/>
        </p:nvSpPr>
        <p:spPr>
          <a:xfrm>
            <a:off x="558800" y="33858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Determine</a:t>
            </a:r>
          </a:p>
        </p:txBody>
      </p:sp>
      <p:sp>
        <p:nvSpPr>
          <p:cNvPr id="18" name="part-marks"/>
          <p:cNvSpPr txBox="1"/>
          <p:nvPr/>
        </p:nvSpPr>
        <p:spPr>
          <a:xfrm>
            <a:off x="11009102" y="33858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36220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eigenvalues E₊ and E₋ of H, and hence the splitting E₊ − E₋.</a:t>
            </a:r>
          </a:p>
        </p:txBody>
      </p:sp>
      <p:sp>
        <p:nvSpPr>
          <p:cNvPr id="20" name="part-ref"/>
          <p:cNvSpPr txBox="1"/>
          <p:nvPr/>
        </p:nvSpPr>
        <p:spPr>
          <a:xfrm>
            <a:off x="558800" y="39598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39598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41960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probability of finding the electron on dot R when it is in the ground state.</a:t>
            </a:r>
          </a:p>
        </p:txBody>
      </p:sp>
      <p:sp>
        <p:nvSpPr>
          <p:cNvPr id="23" name="part-ref"/>
          <p:cNvSpPr txBox="1"/>
          <p:nvPr/>
        </p:nvSpPr>
        <p:spPr>
          <a:xfrm>
            <a:off x="558800" y="45339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4" name="part-marks"/>
          <p:cNvSpPr txBox="1"/>
          <p:nvPr/>
        </p:nvSpPr>
        <p:spPr>
          <a:xfrm>
            <a:off x="11009102" y="45339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7701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electron is placed on dot L at t = 0. Calculate the maximum probability of later finding it on dot R, and the period of the oscillation of P_R(t).</a:t>
            </a:r>
          </a:p>
        </p:txBody>
      </p:sp>
      <p:sp>
        <p:nvSpPr>
          <p:cNvPr id="26" name="part-ref"/>
          <p:cNvSpPr txBox="1"/>
          <p:nvPr/>
        </p:nvSpPr>
        <p:spPr>
          <a:xfrm>
            <a:off x="558800" y="53060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Predict</a:t>
            </a:r>
          </a:p>
        </p:txBody>
      </p:sp>
      <p:sp>
        <p:nvSpPr>
          <p:cNvPr id="27" name="part-marks"/>
          <p:cNvSpPr txBox="1"/>
          <p:nvPr/>
        </p:nvSpPr>
        <p:spPr>
          <a:xfrm>
            <a:off x="11009102" y="53060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55422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gate voltage is adjusted until ε = 0. Predict the maximum probability of transfer to dot R, and the time after t = 0 at which it is first reached.</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32 / 54</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Justify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omitted levels lie about 1.5 meV away, some 30 times the 50 μeV scale of ε, τ and the level splitting, so they mix only weakly into the two localised states</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nothing supplies the 1.5 meV needed to reach those levels: the gate voltage must change slowly compared with h/(1.5 meV) ≈ 3 ps, and the thermal energy k_BT must be much less than 1.5 meV (either condition, stated as a comparison with the 1.5 meV spacing, earns the mark)</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justification must compare energies. 'Two dots, so two states' earns nothing, because each dot has many states; what matters is that only two of them are close together.</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Determine — 3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3272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det(H − EI) = 0 gives (ε/2 − E)(−ε/2 − E) − τ² = 0, so E² = ε²/4 + τ²</a:t>
            </a:r>
          </a:p>
        </p:txBody>
      </p:sp>
      <p:sp>
        <p:nvSpPr>
          <p:cNvPr id="24" name="ms-tick"/>
          <p:cNvSpPr txBox="1"/>
          <p:nvPr/>
        </p:nvSpPr>
        <p:spPr>
          <a:xfrm>
            <a:off x="558800" y="3526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 = ±√(ε²/4 + τ²) = ±√(225 + 400) μeV = ±25 μeV</a:t>
            </a:r>
          </a:p>
        </p:txBody>
      </p:sp>
      <p:sp>
        <p:nvSpPr>
          <p:cNvPr id="26" name="ms-tick"/>
          <p:cNvSpPr txBox="1"/>
          <p:nvPr/>
        </p:nvSpPr>
        <p:spPr>
          <a:xfrm>
            <a:off x="558800" y="37795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7795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 − E₋ = √(ε² + 4τ²) = 50 μeV, larger than the 30 μeV detuning alone because the coupling pushes the levels apart</a:t>
            </a:r>
          </a:p>
        </p:txBody>
      </p:sp>
      <p:sp>
        <p:nvSpPr>
          <p:cNvPr id="28" name="text"/>
          <p:cNvSpPr txBox="1"/>
          <p:nvPr/>
        </p:nvSpPr>
        <p:spPr>
          <a:xfrm>
            <a:off x="812800" y="41090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take the eigenvalues to be the diagonal elements ±15 μeV have ignored the coupling, and those who add ε and 2τ get 70 μeV. The sum in quadrature is the avoided crossing.</a:t>
            </a:r>
          </a:p>
        </p:txBody>
      </p:sp>
      <p:sp>
        <p:nvSpPr>
          <p:cNvPr id="29" name="ms-ref"/>
          <p:cNvSpPr txBox="1"/>
          <p:nvPr/>
        </p:nvSpPr>
        <p:spPr>
          <a:xfrm>
            <a:off x="558800" y="459168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3 marks</a:t>
            </a:r>
          </a:p>
        </p:txBody>
      </p:sp>
      <p:sp>
        <p:nvSpPr>
          <p:cNvPr id="30" name="ms-objective"/>
          <p:cNvSpPr txBox="1"/>
          <p:nvPr/>
        </p:nvSpPr>
        <p:spPr>
          <a:xfrm>
            <a:off x="11400482" y="459168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31" name="ms-tick"/>
          <p:cNvSpPr txBox="1"/>
          <p:nvPr/>
        </p:nvSpPr>
        <p:spPr>
          <a:xfrm>
            <a:off x="558800" y="48323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8323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the ground state, E₋ = −25 μeV, writing v = a|L⟩ + b|R⟩, (H − E₋I)v = 0 gives (15 + 25)a − 20b = 0 with energies in μeV</a:t>
            </a:r>
          </a:p>
        </p:txBody>
      </p:sp>
      <p:sp>
        <p:nvSpPr>
          <p:cNvPr id="33" name="ms-tick"/>
          <p:cNvSpPr txBox="1"/>
          <p:nvPr/>
        </p:nvSpPr>
        <p:spPr>
          <a:xfrm>
            <a:off x="558800" y="50857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50857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so b = 2a, and the normalised ground state is (|L⟩ + 2|R⟩)/√5</a:t>
            </a:r>
          </a:p>
        </p:txBody>
      </p:sp>
      <p:sp>
        <p:nvSpPr>
          <p:cNvPr id="35" name="ms-tick"/>
          <p:cNvSpPr txBox="1"/>
          <p:nvPr/>
        </p:nvSpPr>
        <p:spPr>
          <a:xfrm>
            <a:off x="558800" y="533908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533908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P_R = 4/5 = 0.80 (equivalently, the mixing angle with tan 2χ = 2τ/ε = 4/3 gives sin²χ = 0.20 on dot L)</a:t>
            </a:r>
          </a:p>
        </p:txBody>
      </p:sp>
      <p:sp>
        <p:nvSpPr>
          <p:cNvPr id="37" name="text"/>
          <p:cNvSpPr txBox="1"/>
          <p:nvPr/>
        </p:nvSpPr>
        <p:spPr>
          <a:xfrm>
            <a:off x="812800" y="566864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ground state leans towards dot R, which has the lower on-dot energy, but not completely. A candidate who answers 1 has ignored the coupling; one who answers 1/2 has ignored the detuning.</a:t>
            </a:r>
          </a:p>
        </p:txBody>
      </p:sp>
      <p:sp>
        <p:nvSpPr>
          <p:cNvPr id="38" name="panel"/>
          <p:cNvSpPr/>
          <p:nvPr/>
        </p:nvSpPr>
        <p:spPr>
          <a:xfrm>
            <a:off x="558800" y="558800"/>
            <a:ext cx="11074400" cy="12700"/>
          </a:xfrm>
          <a:prstGeom prst="rect">
            <a:avLst/>
          </a:prstGeom>
          <a:solidFill>
            <a:srgbClr val="2F4B45"/>
          </a:solidFill>
          <a:ln>
            <a:noFill/>
          </a:ln>
        </p:spPr>
      </p:sp>
      <p:sp>
        <p:nvSpPr>
          <p:cNvPr id="3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4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1" name="panel"/>
          <p:cNvSpPr/>
          <p:nvPr/>
        </p:nvSpPr>
        <p:spPr>
          <a:xfrm>
            <a:off x="558800" y="6273800"/>
            <a:ext cx="11074400" cy="12700"/>
          </a:xfrm>
          <a:prstGeom prst="rect">
            <a:avLst/>
          </a:prstGeom>
          <a:solidFill>
            <a:srgbClr val="2F4B45"/>
          </a:solidFill>
          <a:ln>
            <a:noFill/>
          </a:ln>
        </p:spPr>
      </p:sp>
      <p:sp>
        <p:nvSpPr>
          <p:cNvPr id="4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Previous</a:t>
            </a:r>
          </a:p>
        </p:txBody>
      </p:sp>
      <p:sp>
        <p:nvSpPr>
          <p:cNvPr id="4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Lesson menu</a:t>
            </a:r>
          </a:p>
        </p:txBody>
      </p:sp>
      <p:sp>
        <p:nvSpPr>
          <p:cNvPr id="4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Next slide</a:t>
            </a:r>
          </a:p>
        </p:txBody>
      </p:sp>
      <p:sp>
        <p:nvSpPr>
          <p:cNvPr id="4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33 / 54</a:t>
            </a:r>
          </a:p>
        </p:txBody>
      </p:sp>
      <p:sp>
        <p:nvSpPr>
          <p:cNvPr id="4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6" action="ppaction://hlinksldjump"/>
              </a:rPr>
              <a:t>Return to question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maximum P_R = 4τ²/(E₊ − E₋)² = 1600/2500 = 0.64</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sin² repeats when (E₊ − E₋)t/(2ℏ) advances by π, so the period is 2πℏ/(E₊ − E₋) = h/(E₊ − E₋) = 6.626×10⁻³⁴/(50×10⁻⁶ × 1.602×10⁻¹⁹) = 8.3×10⁻¹¹ s</a:t>
            </a:r>
          </a:p>
        </p:txBody>
      </p:sp>
      <p:sp>
        <p:nvSpPr>
          <p:cNvPr id="19" name="text"/>
          <p:cNvSpPr txBox="1"/>
          <p:nvPr/>
        </p:nvSpPr>
        <p:spPr>
          <a:xfrm>
            <a:off x="812800" y="235966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sin²θ has period π, not 2π. A candidate who misses this doubles the period to 1.7×10⁻¹⁰ s.</a:t>
            </a:r>
          </a:p>
        </p:txBody>
      </p:sp>
      <p:sp>
        <p:nvSpPr>
          <p:cNvPr id="20" name="ms-ref"/>
          <p:cNvSpPr txBox="1"/>
          <p:nvPr/>
        </p:nvSpPr>
        <p:spPr>
          <a:xfrm>
            <a:off x="558800" y="26771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Predict — 2 marks</a:t>
            </a:r>
          </a:p>
        </p:txBody>
      </p:sp>
      <p:sp>
        <p:nvSpPr>
          <p:cNvPr id="21" name="ms-objective"/>
          <p:cNvSpPr txBox="1"/>
          <p:nvPr/>
        </p:nvSpPr>
        <p:spPr>
          <a:xfrm>
            <a:off x="11400482" y="26771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29178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9178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ε = 0 the eigenstates are (|L⟩ ± |R⟩)/√2, with equal weight on each dot, and E₊ − E₋ = 2τ = 40 μeV, so the maximum P_R = 4τ²/(2τ)² = 1: complete transfer</a:t>
            </a:r>
          </a:p>
        </p:txBody>
      </p:sp>
      <p:sp>
        <p:nvSpPr>
          <p:cNvPr id="24" name="ms-tick"/>
          <p:cNvSpPr txBox="1"/>
          <p:nvPr/>
        </p:nvSpPr>
        <p:spPr>
          <a:xfrm>
            <a:off x="558800" y="33610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610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P_R first reaches 1 when (2τ)t/(2ℏ) = π/2, at t = πℏ/(2τ) = h/(4τ) = 5.2×10⁻¹¹ s</a:t>
            </a:r>
          </a:p>
        </p:txBody>
      </p:sp>
      <p:sp>
        <p:nvSpPr>
          <p:cNvPr id="26" name="text"/>
          <p:cNvSpPr txBox="1"/>
          <p:nvPr/>
        </p:nvSpPr>
        <p:spPr>
          <a:xfrm>
            <a:off x="812800" y="36906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Removing the detuning makes the transfer complete but the oscillation slower, because the splitting falls from 50 μeV to 40 μeV. Candidates who expect a more complete transfer to be a faster one have confused the amplitude with the frequency.</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34 / 54</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15</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UQMI-10.07, UQMI-12.05, UQMI-12.06, UQMI-12.08</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For orbital angular momentum with l = 1, use the ordered basis {|1,1⟩, |1,0⟩, |1,−1⟩}, in which L_z = ℏ diag(1, 0, −1). The raising and lowering operators L± = L_x ± iL_y act as L±|l,m⟩ = ℏ√(l(l+1) − m(m±1)) |l,m±1⟩. The uncertainty relation for L_x and L_y is ΔL_x ΔL_y ≥ (ℏ/2)|⟨L_z⟩|.</a:t>
            </a:r>
          </a:p>
        </p:txBody>
      </p:sp>
      <p:sp>
        <p:nvSpPr>
          <p:cNvPr id="14" name="part-ref"/>
          <p:cNvSpPr txBox="1"/>
          <p:nvPr/>
        </p:nvSpPr>
        <p:spPr>
          <a:xfrm>
            <a:off x="558800" y="21678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5" name="part-marks"/>
          <p:cNvSpPr txBox="1"/>
          <p:nvPr/>
        </p:nvSpPr>
        <p:spPr>
          <a:xfrm>
            <a:off x="11009102" y="21678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40411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the only non-zero matrix elements of L₊ in this basis are ⟨1,1|L₊|1,0⟩ = ⟨1,0|L₊|1,−1⟩ = √2 ℏ.</a:t>
            </a:r>
          </a:p>
        </p:txBody>
      </p:sp>
      <p:sp>
        <p:nvSpPr>
          <p:cNvPr id="17" name="part-ref"/>
          <p:cNvSpPr txBox="1"/>
          <p:nvPr/>
        </p:nvSpPr>
        <p:spPr>
          <a:xfrm>
            <a:off x="558800" y="27419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Determine</a:t>
            </a:r>
          </a:p>
        </p:txBody>
      </p:sp>
      <p:sp>
        <p:nvSpPr>
          <p:cNvPr id="18" name="part-marks"/>
          <p:cNvSpPr txBox="1"/>
          <p:nvPr/>
        </p:nvSpPr>
        <p:spPr>
          <a:xfrm>
            <a:off x="11009102" y="27419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297815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3 × 3 matrix that represents L_x in this basis.</a:t>
            </a:r>
          </a:p>
        </p:txBody>
      </p:sp>
      <p:sp>
        <p:nvSpPr>
          <p:cNvPr id="20" name="part-ref"/>
          <p:cNvSpPr txBox="1"/>
          <p:nvPr/>
        </p:nvSpPr>
        <p:spPr>
          <a:xfrm>
            <a:off x="558800" y="33159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33159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355219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eigenvalues of L_x.</a:t>
            </a:r>
          </a:p>
        </p:txBody>
      </p:sp>
      <p:sp>
        <p:nvSpPr>
          <p:cNvPr id="23" name="part-ref"/>
          <p:cNvSpPr txBox="1"/>
          <p:nvPr/>
        </p:nvSpPr>
        <p:spPr>
          <a:xfrm>
            <a:off x="558800" y="38900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4" name="part-marks"/>
          <p:cNvSpPr txBox="1"/>
          <p:nvPr/>
        </p:nvSpPr>
        <p:spPr>
          <a:xfrm>
            <a:off x="11009102" y="38900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412623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particle is prepared in |1,1⟩. Calculate the probabilities of obtaining ℏ, 0 and −ℏ in a measurement of L_x.</a:t>
            </a:r>
          </a:p>
        </p:txBody>
      </p:sp>
      <p:sp>
        <p:nvSpPr>
          <p:cNvPr id="26" name="part-ref"/>
          <p:cNvSpPr txBox="1"/>
          <p:nvPr/>
        </p:nvSpPr>
        <p:spPr>
          <a:xfrm>
            <a:off x="558800" y="44640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Show that</a:t>
            </a:r>
          </a:p>
        </p:txBody>
      </p:sp>
      <p:sp>
        <p:nvSpPr>
          <p:cNvPr id="27" name="part-marks"/>
          <p:cNvSpPr txBox="1"/>
          <p:nvPr/>
        </p:nvSpPr>
        <p:spPr>
          <a:xfrm>
            <a:off x="11009102" y="44640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470027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in the state |1,1⟩ the product ΔL_x ΔL_y is exactly equal to the lower bound (ℏ/2)|⟨L_z⟩|.</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35 / 54</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15</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L₊|1,0⟩ = ℏ√(2 − 0)|1,1⟩ = √2ℏ|1,1⟩ and L₊|1,−1⟩ = ℏ√(2 − (−1)(0))|1,0⟩ = √2ℏ|1,0⟩</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L₊|1,1⟩ = ℏ√(2 − 2) = 0, and each L₊|1,m⟩ is proportional to |1,m+1⟩, so by orthonormality every other element ⟨1,m′|L₊|1,m⟩ vanishes</a:t>
            </a:r>
          </a:p>
        </p:txBody>
      </p:sp>
      <p:sp>
        <p:nvSpPr>
          <p:cNvPr id="19" name="text"/>
          <p:cNvSpPr txBox="1"/>
          <p:nvPr/>
        </p:nvSpPr>
        <p:spPr>
          <a:xfrm>
            <a:off x="812800" y="216979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ladder stops at m = l because the square root vanishes there. Candidates should see the zero come out of the formula rather than assert that m = 2 is not allowed.</a:t>
            </a:r>
          </a:p>
        </p:txBody>
      </p:sp>
      <p:sp>
        <p:nvSpPr>
          <p:cNvPr id="20" name="ms-ref"/>
          <p:cNvSpPr txBox="1"/>
          <p:nvPr/>
        </p:nvSpPr>
        <p:spPr>
          <a:xfrm>
            <a:off x="558800" y="24872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Determine — 2 marks</a:t>
            </a:r>
          </a:p>
        </p:txBody>
      </p:sp>
      <p:sp>
        <p:nvSpPr>
          <p:cNvPr id="21" name="ms-objective"/>
          <p:cNvSpPr txBox="1"/>
          <p:nvPr/>
        </p:nvSpPr>
        <p:spPr>
          <a:xfrm>
            <a:off x="11400482" y="24872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27279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7279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L₋ = L₊†, with non-zero elements ⟨1,0|L₋|1,1⟩ = ⟨1,−1|L₋|1,0⟩ = √2ℏ</a:t>
            </a:r>
          </a:p>
        </p:txBody>
      </p:sp>
      <p:sp>
        <p:nvSpPr>
          <p:cNvPr id="24" name="ms-tick"/>
          <p:cNvSpPr txBox="1"/>
          <p:nvPr/>
        </p:nvSpPr>
        <p:spPr>
          <a:xfrm>
            <a:off x="558800" y="29813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29813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L_x = (L₊ + L₋)/2 = (ℏ/√2)[[0, 1, 0], [1, 0, 1], [0, 1, 0]]</a:t>
            </a:r>
          </a:p>
        </p:txBody>
      </p:sp>
      <p:sp>
        <p:nvSpPr>
          <p:cNvPr id="26" name="text"/>
          <p:cNvSpPr txBox="1"/>
          <p:nvPr/>
        </p:nvSpPr>
        <p:spPr>
          <a:xfrm>
            <a:off x="812800" y="331089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forget the ½ in L_x = (L₊ + L₋)/2 carry a matrix with eigenvalues ±2ℏ into (c), which cannot be right for a component of l = 1 angular momentum.</a:t>
            </a:r>
          </a:p>
        </p:txBody>
      </p:sp>
      <p:sp>
        <p:nvSpPr>
          <p:cNvPr id="27" name="ms-ref"/>
          <p:cNvSpPr txBox="1"/>
          <p:nvPr/>
        </p:nvSpPr>
        <p:spPr>
          <a:xfrm>
            <a:off x="558800" y="36283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3 marks</a:t>
            </a:r>
          </a:p>
        </p:txBody>
      </p:sp>
      <p:sp>
        <p:nvSpPr>
          <p:cNvPr id="28" name="ms-objective"/>
          <p:cNvSpPr txBox="1"/>
          <p:nvPr/>
        </p:nvSpPr>
        <p:spPr>
          <a:xfrm>
            <a:off x="11400482" y="36283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9" name="ms-tick"/>
          <p:cNvSpPr txBox="1"/>
          <p:nvPr/>
        </p:nvSpPr>
        <p:spPr>
          <a:xfrm>
            <a:off x="558800" y="38690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38690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sets up det(L_x − λI) = 0 using the matrix from (b)</a:t>
            </a:r>
          </a:p>
        </p:txBody>
      </p:sp>
      <p:sp>
        <p:nvSpPr>
          <p:cNvPr id="31" name="ms-tick"/>
          <p:cNvSpPr txBox="1"/>
          <p:nvPr/>
        </p:nvSpPr>
        <p:spPr>
          <a:xfrm>
            <a:off x="558800" y="41224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1224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expanding gives −λ³ + λℏ² = 0, that is −λ(λ² − ℏ²) = 0</a:t>
            </a:r>
          </a:p>
        </p:txBody>
      </p:sp>
      <p:sp>
        <p:nvSpPr>
          <p:cNvPr id="33" name="ms-tick"/>
          <p:cNvSpPr txBox="1"/>
          <p:nvPr/>
        </p:nvSpPr>
        <p:spPr>
          <a:xfrm>
            <a:off x="558800" y="43757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3757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λ = ℏ, 0 and −ℏ, the same values as L_z, as they must be, since nothing distinguishes the x axis from the z axis</a:t>
            </a:r>
          </a:p>
        </p:txBody>
      </p:sp>
      <p:sp>
        <p:nvSpPr>
          <p:cNvPr id="35" name="text"/>
          <p:cNvSpPr txBox="1"/>
          <p:nvPr/>
        </p:nvSpPr>
        <p:spPr>
          <a:xfrm>
            <a:off x="812800" y="470535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comparison with L_z is a built-in check. A candidate who finds any other eigenvalues should look for a lost factor in (b) before going on.</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36 / 54</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15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normalised eigenvectors of L_x are (1, √2, 1)/2 for ℏ, (1, 0, −1)/√2 for 0, and (1, −√2, 1)/2 for −ℏ</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their overlaps with |1,1⟩ = (1, 0, 0) are the first components, 1/2, 1/√2 and 1/2</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probabilities are 1/4, 1/2 and 1/4, which sum to 1</a:t>
            </a:r>
          </a:p>
        </p:txBody>
      </p:sp>
      <p:sp>
        <p:nvSpPr>
          <p:cNvPr id="21" name="text"/>
          <p:cNvSpPr txBox="1"/>
          <p:nvPr/>
        </p:nvSpPr>
        <p:spPr>
          <a:xfrm>
            <a:off x="812800" y="242316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state with definite L_z has no definite L_x. Candidates who answer 'ℏ with certainty' have assumed that the largest z component forces the largest x component too.</a:t>
            </a:r>
          </a:p>
        </p:txBody>
      </p:sp>
      <p:sp>
        <p:nvSpPr>
          <p:cNvPr id="22" name="ms-ref"/>
          <p:cNvSpPr txBox="1"/>
          <p:nvPr/>
        </p:nvSpPr>
        <p:spPr>
          <a:xfrm>
            <a:off x="558800" y="27406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Show that — 2 marks</a:t>
            </a:r>
          </a:p>
        </p:txBody>
      </p:sp>
      <p:sp>
        <p:nvSpPr>
          <p:cNvPr id="23" name="ms-objective"/>
          <p:cNvSpPr txBox="1"/>
          <p:nvPr/>
        </p:nvSpPr>
        <p:spPr>
          <a:xfrm>
            <a:off x="11400482" y="27406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4" name="ms-tick"/>
          <p:cNvSpPr txBox="1"/>
          <p:nvPr/>
        </p:nvSpPr>
        <p:spPr>
          <a:xfrm>
            <a:off x="558800" y="29813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29813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from (d), ⟨L_x⟩ = 0 and ⟨L_x²⟩ = (1/4)ℏ² + (1/2)(0) + (1/4)ℏ² = ℏ²/2, so ΔL_x = ℏ/√2; the state is unchanged except for a phase by rotation about z, so ΔL_y = ℏ/√2 as well (or ⟨L_x²⟩ + ⟨L_y²⟩ = ⟨L²⟩ − ⟨L_z²⟩ = 2ℏ² − ℏ² = ℏ²)</a:t>
            </a:r>
          </a:p>
        </p:txBody>
      </p:sp>
      <p:sp>
        <p:nvSpPr>
          <p:cNvPr id="26" name="ms-tick"/>
          <p:cNvSpPr txBox="1"/>
          <p:nvPr/>
        </p:nvSpPr>
        <p:spPr>
          <a:xfrm>
            <a:off x="558800" y="34245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4245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ΔL_x ΔL_y = ℏ²/2, and (ℏ/2)|⟨L_z⟩| = (ℏ/2)(ℏ) = ℏ²/2, so the bound is met with equality</a:t>
            </a:r>
          </a:p>
        </p:txBody>
      </p:sp>
      <p:sp>
        <p:nvSpPr>
          <p:cNvPr id="28" name="text"/>
          <p:cNvSpPr txBox="1"/>
          <p:nvPr/>
        </p:nvSpPr>
        <p:spPr>
          <a:xfrm>
            <a:off x="812800" y="37541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say that |1,1⟩ has no uncertainty because it is an eigenstate are thinking of L_z alone. The state is exactly as sharp in L_x and L_y as the commutator permits, and no sharper.</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37 / 54</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16</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solidFill>
            <a:srgbClr val="102E29"/>
          </a:solidFill>
          <a:ln>
            <a:no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UQMI-14.08, UQMI-15.04, UQMI-15.05, UQMI-15.07, UQMI-15.08</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For a hydrogen atom, the radial function u(r) = rR(r) satisfies −(ℏ²/2m) d²u/dr² + [−e²/(4πε₀r) + ℏ²l(l+1)/(2mr²)] u = Eu. A proposed solution is u(r) = N r³ e^(−r/(3a₀)), where N is a normalisation constant and a₀ = 4πε₀ℏ²/(me²) = 5.29×10⁻¹¹ m is the Bohr radius, so that e²/(4πε₀) = ℏ²/(ma₀) and ℏ²/(2ma₀²) = 13.6 eV. Treat the proton as infinitely heavy. You may use ∫₀^∞ rⁿ e^(−βr) dr = n!/βⁿ⁺¹ for a non-negative integer n and β &gt; 0.</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Determine</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16" name="text"/>
          <p:cNvSpPr txBox="1"/>
          <p:nvPr/>
        </p:nvSpPr>
        <p:spPr>
          <a:xfrm>
            <a:off x="558800" y="26187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value of l for which u(r) satisfies the radial equation, and the corresponding energy E in electronvolts.</a:t>
            </a:r>
          </a:p>
        </p:txBody>
      </p:sp>
      <p:sp>
        <p:nvSpPr>
          <p:cNvPr id="17" name="part-ref"/>
          <p:cNvSpPr txBox="1"/>
          <p:nvPr/>
        </p:nvSpPr>
        <p:spPr>
          <a:xfrm>
            <a:off x="558800" y="29565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State</a:t>
            </a:r>
          </a:p>
        </p:txBody>
      </p:sp>
      <p:sp>
        <p:nvSpPr>
          <p:cNvPr id="18" name="part-marks"/>
          <p:cNvSpPr txBox="1"/>
          <p:nvPr/>
        </p:nvSpPr>
        <p:spPr>
          <a:xfrm>
            <a:off x="11009102" y="29565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1927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State the principal quantum number n of this state, its number of radial nodes, and its spectroscopic label.</a:t>
            </a:r>
          </a:p>
        </p:txBody>
      </p:sp>
      <p:sp>
        <p:nvSpPr>
          <p:cNvPr id="20" name="part-ref"/>
          <p:cNvSpPr txBox="1"/>
          <p:nvPr/>
        </p:nvSpPr>
        <p:spPr>
          <a:xfrm>
            <a:off x="558800" y="35306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35306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7668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most probable distance of the electron from the proton, in nanometres.</a:t>
            </a:r>
          </a:p>
        </p:txBody>
      </p:sp>
      <p:sp>
        <p:nvSpPr>
          <p:cNvPr id="23" name="part-ref"/>
          <p:cNvSpPr txBox="1"/>
          <p:nvPr/>
        </p:nvSpPr>
        <p:spPr>
          <a:xfrm>
            <a:off x="558800" y="41046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4" name="part-marks"/>
          <p:cNvSpPr txBox="1"/>
          <p:nvPr/>
        </p:nvSpPr>
        <p:spPr>
          <a:xfrm>
            <a:off x="11009102" y="41046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3408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expectation value ⟨r⟩ in nanometres.</a:t>
            </a:r>
          </a:p>
        </p:txBody>
      </p:sp>
      <p:sp>
        <p:nvSpPr>
          <p:cNvPr id="26" name="part-ref"/>
          <p:cNvSpPr txBox="1"/>
          <p:nvPr/>
        </p:nvSpPr>
        <p:spPr>
          <a:xfrm>
            <a:off x="558800" y="46786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Compare</a:t>
            </a:r>
          </a:p>
        </p:txBody>
      </p:sp>
      <p:sp>
        <p:nvSpPr>
          <p:cNvPr id="27" name="part-marks"/>
          <p:cNvSpPr txBox="1"/>
          <p:nvPr/>
        </p:nvSpPr>
        <p:spPr>
          <a:xfrm>
            <a:off x="11009102" y="46786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49149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Compare the degeneracy of this energy level in hydrogen with the degeneracy an l = 2 level would have in a generic central potential, such as a finite spherical well, giving the cause of each.</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38 / 54</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16</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noFill/>
          <a:ln w="9525">
            <a:solidFill>
              <a:srgbClr val="A9BDB6"/>
            </a:solid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Determine — 4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d²u/dr² = N[6r − 2r²/a₀ + r³/(9a₀²)] e^(−r/(3a₀))</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writes the Coulomb term as −(ℏ²/2m)(2/(a₀r))u, whose r² contribution −(ℏ²/2m)(2r²/a₀)Ne^(−r/(3a₀)) cancels the +(ℏ²/2m)(2r²/a₀)Ne^(−r/(3a₀)) from −(ℏ²/2m)u″</a:t>
            </a:r>
          </a:p>
        </p:txBody>
      </p:sp>
      <p:sp>
        <p:nvSpPr>
          <p:cNvPr id="19" name="ms-tick"/>
          <p:cNvSpPr txBox="1"/>
          <p:nvPr/>
        </p:nvSpPr>
        <p:spPr>
          <a:xfrm>
            <a:off x="558800" y="22834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834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terms linear in r are −(ℏ²/2m)(6r) from the kinetic term and +(ℏ²/2m)l(l+1)r from the centrifugal term (each times Ne^(−r/(3a₀))), which cancel only if l(l+1) = 6, so l = 2</a:t>
            </a:r>
          </a:p>
        </p:txBody>
      </p:sp>
      <p:sp>
        <p:nvSpPr>
          <p:cNvPr id="21" name="ms-tick"/>
          <p:cNvSpPr txBox="1"/>
          <p:nvPr/>
        </p:nvSpPr>
        <p:spPr>
          <a:xfrm>
            <a:off x="558800" y="27266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2" name="ms-point"/>
          <p:cNvSpPr txBox="1"/>
          <p:nvPr/>
        </p:nvSpPr>
        <p:spPr>
          <a:xfrm>
            <a:off x="812800" y="27266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surviving r³ term gives −(ℏ²/2m)(1/(9a₀²))u = Eu, so E = −ℏ²/(18ma₀²) = −13.6 eV/9 = −1.51 eV</a:t>
            </a:r>
          </a:p>
        </p:txBody>
      </p:sp>
      <p:sp>
        <p:nvSpPr>
          <p:cNvPr id="23" name="text"/>
          <p:cNvSpPr txBox="1"/>
          <p:nvPr/>
        </p:nvSpPr>
        <p:spPr>
          <a:xfrm>
            <a:off x="812800" y="30562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l is not given; it is found only by insisting that the equation hold at every r, power by power. A candidate who tries l = 1 finds an 'energy' that depends on r, which means the guess is wrong, not that the energy varies.</a:t>
            </a:r>
          </a:p>
        </p:txBody>
      </p:sp>
      <p:sp>
        <p:nvSpPr>
          <p:cNvPr id="24" name="ms-ref"/>
          <p:cNvSpPr txBox="1"/>
          <p:nvPr/>
        </p:nvSpPr>
        <p:spPr>
          <a:xfrm>
            <a:off x="558800" y="35388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State — 2 marks</a:t>
            </a:r>
          </a:p>
        </p:txBody>
      </p:sp>
      <p:sp>
        <p:nvSpPr>
          <p:cNvPr id="25" name="ms-objective"/>
          <p:cNvSpPr txBox="1"/>
          <p:nvPr/>
        </p:nvSpPr>
        <p:spPr>
          <a:xfrm>
            <a:off x="11400482" y="35388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6" name="ms-tick"/>
          <p:cNvSpPr txBox="1"/>
          <p:nvPr/>
        </p:nvSpPr>
        <p:spPr>
          <a:xfrm>
            <a:off x="558800" y="37795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7795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 = −13.6 eV/n² = −1.51 eV gives n = 3</a:t>
            </a:r>
          </a:p>
        </p:txBody>
      </p:sp>
      <p:sp>
        <p:nvSpPr>
          <p:cNvPr id="28" name="ms-tick"/>
          <p:cNvSpPr txBox="1"/>
          <p:nvPr/>
        </p:nvSpPr>
        <p:spPr>
          <a:xfrm>
            <a:off x="558800" y="40328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40328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u has no zero for r &gt; 0, so there are no radial nodes (n − l − 1 = 0), and the state is 3d</a:t>
            </a:r>
          </a:p>
        </p:txBody>
      </p:sp>
      <p:sp>
        <p:nvSpPr>
          <p:cNvPr id="30" name="text"/>
          <p:cNvSpPr txBox="1"/>
          <p:nvPr/>
        </p:nvSpPr>
        <p:spPr>
          <a:xfrm>
            <a:off x="812800" y="436245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count the zero of u at r = 0 as a node report one radial node. That zero is imposed at the origin for every state and is never counted.</a:t>
            </a:r>
          </a:p>
        </p:txBody>
      </p:sp>
      <p:sp>
        <p:nvSpPr>
          <p:cNvPr id="31" name="ms-ref"/>
          <p:cNvSpPr txBox="1"/>
          <p:nvPr/>
        </p:nvSpPr>
        <p:spPr>
          <a:xfrm>
            <a:off x="558800" y="467995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2 marks</a:t>
            </a:r>
          </a:p>
        </p:txBody>
      </p:sp>
      <p:sp>
        <p:nvSpPr>
          <p:cNvPr id="32" name="ms-objective"/>
          <p:cNvSpPr txBox="1"/>
          <p:nvPr/>
        </p:nvSpPr>
        <p:spPr>
          <a:xfrm>
            <a:off x="11400482" y="467995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33" name="ms-tick"/>
          <p:cNvSpPr txBox="1"/>
          <p:nvPr/>
        </p:nvSpPr>
        <p:spPr>
          <a:xfrm>
            <a:off x="558800" y="49206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9206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radial probability density is P(r) = |u|² ∝ r⁶ e^(−2r/(3a₀)), and dP/dr = 0 gives 6/r = 2/(3a₀)</a:t>
            </a:r>
          </a:p>
        </p:txBody>
      </p:sp>
      <p:sp>
        <p:nvSpPr>
          <p:cNvPr id="35" name="ms-tick"/>
          <p:cNvSpPr txBox="1"/>
          <p:nvPr/>
        </p:nvSpPr>
        <p:spPr>
          <a:xfrm>
            <a:off x="558800" y="517398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517398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 = 9a₀ = 0.476 nm</a:t>
            </a:r>
          </a:p>
        </p:txBody>
      </p:sp>
      <p:sp>
        <p:nvSpPr>
          <p:cNvPr id="37" name="text"/>
          <p:cNvSpPr txBox="1"/>
          <p:nvPr/>
        </p:nvSpPr>
        <p:spPr>
          <a:xfrm>
            <a:off x="812800" y="550354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function to maximise is |u|² = r²|R|², which includes the r² from the volume element. Maximising |R|² instead gives 6a₀, which is the peak of the density per unit volume along a line, not of the probability per unit radius.</a:t>
            </a:r>
          </a:p>
        </p:txBody>
      </p:sp>
      <p:sp>
        <p:nvSpPr>
          <p:cNvPr id="38" name="panel"/>
          <p:cNvSpPr/>
          <p:nvPr/>
        </p:nvSpPr>
        <p:spPr>
          <a:xfrm>
            <a:off x="558800" y="558800"/>
            <a:ext cx="11074400" cy="12700"/>
          </a:xfrm>
          <a:prstGeom prst="rect">
            <a:avLst/>
          </a:prstGeom>
          <a:solidFill>
            <a:srgbClr val="2F4B45"/>
          </a:solidFill>
          <a:ln>
            <a:noFill/>
          </a:ln>
        </p:spPr>
      </p:sp>
      <p:sp>
        <p:nvSpPr>
          <p:cNvPr id="3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4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1" name="panel"/>
          <p:cNvSpPr/>
          <p:nvPr/>
        </p:nvSpPr>
        <p:spPr>
          <a:xfrm>
            <a:off x="558800" y="6273800"/>
            <a:ext cx="11074400" cy="12700"/>
          </a:xfrm>
          <a:prstGeom prst="rect">
            <a:avLst/>
          </a:prstGeom>
          <a:solidFill>
            <a:srgbClr val="2F4B45"/>
          </a:solidFill>
          <a:ln>
            <a:noFill/>
          </a:ln>
        </p:spPr>
      </p:sp>
      <p:sp>
        <p:nvSpPr>
          <p:cNvPr id="4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Previous</a:t>
            </a:r>
          </a:p>
        </p:txBody>
      </p:sp>
      <p:sp>
        <p:nvSpPr>
          <p:cNvPr id="4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Lesson menu</a:t>
            </a:r>
          </a:p>
        </p:txBody>
      </p:sp>
      <p:sp>
        <p:nvSpPr>
          <p:cNvPr id="4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Next slide</a:t>
            </a:r>
          </a:p>
        </p:txBody>
      </p:sp>
      <p:sp>
        <p:nvSpPr>
          <p:cNvPr id="4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39 / 54</a:t>
            </a:r>
          </a:p>
        </p:txBody>
      </p:sp>
      <p:sp>
        <p:nvSpPr>
          <p:cNvPr id="4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6" action="ppaction://hlinksldjump"/>
              </a:rPr>
              <a:t>Return to question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16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noFill/>
          <a:ln w="9525">
            <a:solidFill>
              <a:srgbClr val="A9BDB6"/>
            </a:solid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 = ∫₀^∞ r⁷ e^(−βr) dr / ∫₀^∞ r⁶ e^(−βr) dr with β = 2/(3a₀), which is (7!/β⁸)/(6!/β⁷) = 7/β</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 = 21a₀/2 = 10.5a₀ = 0.555 nm, larger than the most probable distance because P(r) has a long tail at large r</a:t>
            </a:r>
          </a:p>
        </p:txBody>
      </p:sp>
      <p:sp>
        <p:nvSpPr>
          <p:cNvPr id="19" name="text"/>
          <p:cNvSpPr txBox="1"/>
          <p:nvPr/>
        </p:nvSpPr>
        <p:spPr>
          <a:xfrm>
            <a:off x="812800" y="216979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N cancels in the ratio and never needs to be found. A candidate who normalises first loses no marks but loses several minutes.</a:t>
            </a:r>
          </a:p>
        </p:txBody>
      </p:sp>
      <p:sp>
        <p:nvSpPr>
          <p:cNvPr id="20" name="ms-ref"/>
          <p:cNvSpPr txBox="1"/>
          <p:nvPr/>
        </p:nvSpPr>
        <p:spPr>
          <a:xfrm>
            <a:off x="558800" y="24872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Compare — 2 marks</a:t>
            </a:r>
          </a:p>
        </p:txBody>
      </p:sp>
      <p:sp>
        <p:nvSpPr>
          <p:cNvPr id="21" name="ms-objective"/>
          <p:cNvSpPr txBox="1"/>
          <p:nvPr/>
        </p:nvSpPr>
        <p:spPr>
          <a:xfrm>
            <a:off x="11400482" y="24872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27279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7279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hydrogen E depends on n alone, so the level contains every n = 3 state, 3s, 3p and 3d: 1 + 3 + 5 = n² = 9 spatial states (18 with spin); the extra degeneracy between different l belongs to the 1/r form of the Coulomb potential, not to spherical symmetry</a:t>
            </a:r>
          </a:p>
        </p:txBody>
      </p:sp>
      <p:sp>
        <p:nvSpPr>
          <p:cNvPr id="24" name="ms-tick"/>
          <p:cNvSpPr txBox="1"/>
          <p:nvPr/>
        </p:nvSpPr>
        <p:spPr>
          <a:xfrm>
            <a:off x="558800" y="31711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711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a generic central potential such as a finite spherical well, E depends on l as well as on the radial quantum number, so only the 2l + 1 = 5 states with m = −2 to 2 share the energy; that degeneracy is guaranteed by rotational symmetry, because m does not appear in the radial equation</a:t>
            </a:r>
          </a:p>
        </p:txBody>
      </p:sp>
      <p:sp>
        <p:nvSpPr>
          <p:cNvPr id="26" name="text"/>
          <p:cNvSpPr txBox="1"/>
          <p:nvPr/>
        </p:nvSpPr>
        <p:spPr>
          <a:xfrm>
            <a:off x="812800" y="3690620"/>
            <a:ext cx="10820400" cy="4953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often attribute the ninefold degeneracy to spherical symmetry. Spherical symmetry accounts only for the fivefold degeneracy in m, which every central potential shares; the degeneracy between 3s, 3p and 3d is special to 1/r. The comparison is made with a generic well because the isotropic harmonic oscillator has an accidental degeneracy of its own.</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40 / 54</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17</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UQMI-08.04, UQMI-08.08</a:t>
            </a:r>
          </a:p>
        </p:txBody>
      </p:sp>
      <p:sp>
        <p:nvSpPr>
          <p:cNvPr id="13" name="text"/>
          <p:cNvSpPr txBox="1"/>
          <p:nvPr/>
        </p:nvSpPr>
        <p:spPr>
          <a:xfrm>
            <a:off x="558800" y="1346200"/>
            <a:ext cx="11074400" cy="128778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Gate leakage in a transistor is caused by electrons tunnelling directly through the thin silicon dioxide layer between the gate and the silicon. To study it, an engineer measures the gate current I of six test capacitors made with different oxide thicknesses t_ox and different gate areas A, all at the same small gate voltage. The model to be tested is J = J₀ exp(−2κt_ox), where J = I/A is the current density, J₀ is the same for every capacitor, and κ = √(2m*φ_B)/ℏ, with φ_B the height of the oxide barrier above the energy of the tunnelling electrons and m* the effective mass of an electron in the oxide. Internal photoemission measurements, made independently, give φ_B = 3.1 eV. Take mₑ = 9.109×10⁻³¹ kg, ℏ = 1.055×10⁻³⁴ J s, 1 eV = 1.602×10⁻¹⁹ J and 1 μm² = 1×10⁻¹² m².</a:t>
            </a:r>
          </a:p>
        </p:txBody>
      </p:sp>
      <p:sp>
        <p:nvSpPr>
          <p:cNvPr id="14" name="text"/>
          <p:cNvSpPr txBox="1"/>
          <p:nvPr/>
        </p:nvSpPr>
        <p:spPr>
          <a:xfrm>
            <a:off x="558800" y="2811780"/>
            <a:ext cx="11074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4C5F59"/>
                </a:solidFill>
                <a:latin typeface="Arial"/>
                <a:cs typeface="Arial"/>
              </a:rPr>
              <a:t>Gate current of six test capacitors at the same gate voltage</a:t>
            </a:r>
          </a:p>
        </p:txBody>
      </p:sp>
      <p:graphicFrame>
        <p:nvGraphicFramePr>
          <p:cNvPr id="15" name="readings"/>
          <p:cNvGraphicFramePr>
            <a:graphicFrameLocks noGrp="1"/>
          </p:cNvGraphicFramePr>
          <p:nvPr/>
        </p:nvGraphicFramePr>
        <p:xfrm>
          <a:off x="558800" y="3040380"/>
          <a:ext cx="11074400" cy="2044700"/>
        </p:xfrm>
        <a:graphic>
          <a:graphicData uri="http://schemas.openxmlformats.org/drawingml/2006/table">
            <a:tbl>
              <a:tblPr firstRow="1"/>
              <a:tblGrid>
                <a:gridCol w="2768600"/>
                <a:gridCol w="2768600"/>
                <a:gridCol w="2768600"/>
                <a:gridCol w="2768600"/>
              </a:tblGrid>
              <a:tr h="292100">
                <a:tc>
                  <a:txBody>
                    <a:bodyPr/>
                    <a:lstStyle/>
                    <a:p>
                      <a:pPr marL="0" indent="0" algn="l">
                        <a:lnSpc>
                          <a:spcPct val="100000"/>
                        </a:lnSpc>
                        <a:buNone/>
                      </a:pPr>
                      <a:r>
                        <a:rPr lang="en-GB" sz="1000" b="1" i="0" dirty="0">
                          <a:solidFill>
                            <a:srgbClr val="F3EFDF"/>
                          </a:solidFill>
                          <a:latin typeface="Arial"/>
                          <a:cs typeface="Arial"/>
                        </a:rPr>
                        <a:t>Capacitor</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Oxide thickness t_ox / nm</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Gate area A / μm²</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Gate current I / A</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r>
              <a:tr h="292100">
                <a:tc>
                  <a:txBody>
                    <a:bodyPr/>
                    <a:lstStyle/>
                    <a:p>
                      <a:pPr marL="0" indent="0" algn="l">
                        <a:lnSpc>
                          <a:spcPct val="100000"/>
                        </a:lnSpc>
                        <a:buNone/>
                      </a:pPr>
                      <a:r>
                        <a:rPr lang="en-GB" sz="1000" b="0" i="0" dirty="0">
                          <a:solidFill>
                            <a:srgbClr val="102E29"/>
                          </a:solidFill>
                          <a:latin typeface="Arial"/>
                          <a:cs typeface="Arial"/>
                        </a:rPr>
                        <a:t>1</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1.40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1.0×10²</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2.00×10⁻⁶</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2</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1.60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2.5×10²</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5.26×10⁻⁷</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3</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1.80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1.0×10³</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2.03×10⁻⁷</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4</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2.5×10³</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5.44×10⁻⁸</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2.20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1.0×10⁴</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2.14×10⁻⁸</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6</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2.40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2.5×10⁴</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5.63×10⁻⁹</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bl>
          </a:graphicData>
        </a:graphic>
      </p:graphicFrame>
      <p:sp>
        <p:nvSpPr>
          <p:cNvPr id="16" name="part-ref"/>
          <p:cNvSpPr txBox="1"/>
          <p:nvPr/>
        </p:nvSpPr>
        <p:spPr>
          <a:xfrm>
            <a:off x="558800" y="52628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Describe</a:t>
            </a:r>
          </a:p>
        </p:txBody>
      </p:sp>
      <p:sp>
        <p:nvSpPr>
          <p:cNvPr id="17" name="part-marks"/>
          <p:cNvSpPr txBox="1"/>
          <p:nvPr/>
        </p:nvSpPr>
        <p:spPr>
          <a:xfrm>
            <a:off x="11009102" y="52628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54991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Describe how the readings should be processed and plotted so that the model predicts a straight line, including why the currents themselves should not be plotted and what the gradient measures.</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FINAL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41 / 54</a:t>
            </a:r>
          </a:p>
        </p:txBody>
      </p:sp>
      <p:sp>
        <p:nvSpPr>
          <p:cNvPr id="2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Check mark scheme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17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Determine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5" name="text"/>
          <p:cNvSpPr txBox="1"/>
          <p:nvPr/>
        </p:nvSpPr>
        <p:spPr>
          <a:xfrm>
            <a:off x="558800" y="15824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κ from the readings, and the reduction in oxide thickness that multiplies the leakage current density by ten.</a:t>
            </a:r>
          </a:p>
        </p:txBody>
      </p:sp>
      <p:sp>
        <p:nvSpPr>
          <p:cNvPr id="16" name="part-ref"/>
          <p:cNvSpPr txBox="1"/>
          <p:nvPr/>
        </p:nvSpPr>
        <p:spPr>
          <a:xfrm>
            <a:off x="558800" y="19202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Estimate</a:t>
            </a:r>
          </a:p>
        </p:txBody>
      </p:sp>
      <p:sp>
        <p:nvSpPr>
          <p:cNvPr id="17" name="part-marks"/>
          <p:cNvSpPr txBox="1"/>
          <p:nvPr/>
        </p:nvSpPr>
        <p:spPr>
          <a:xfrm>
            <a:off x="11009102" y="19202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8" name="text"/>
          <p:cNvSpPr txBox="1"/>
          <p:nvPr/>
        </p:nvSpPr>
        <p:spPr>
          <a:xfrm>
            <a:off x="558800" y="215646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Estimate the effective mass m* of the tunnelling electrons in the oxide, as a multiple of mₑ, using φ_B = 3.1 eV, and state the assumptions on which your estimate rests.</a:t>
            </a:r>
          </a:p>
        </p:txBody>
      </p:sp>
      <p:sp>
        <p:nvSpPr>
          <p:cNvPr id="19" name="part-ref"/>
          <p:cNvSpPr txBox="1"/>
          <p:nvPr/>
        </p:nvSpPr>
        <p:spPr>
          <a:xfrm>
            <a:off x="558800" y="26924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Evaluate</a:t>
            </a:r>
          </a:p>
        </p:txBody>
      </p:sp>
      <p:sp>
        <p:nvSpPr>
          <p:cNvPr id="20" name="part-marks"/>
          <p:cNvSpPr txBox="1"/>
          <p:nvPr/>
        </p:nvSpPr>
        <p:spPr>
          <a:xfrm>
            <a:off x="11009102" y="26924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1" name="text"/>
          <p:cNvSpPr txBox="1"/>
          <p:nvPr/>
        </p:nvSpPr>
        <p:spPr>
          <a:xfrm>
            <a:off x="558800" y="29286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colleague analyses the same readings taking the electron in the oxide to have the free-electron mass mₑ, and reports the barrier height that follows. Evaluate this analysis.</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42 / 54</a:t>
            </a:r>
          </a:p>
        </p:txBody>
      </p:sp>
      <p:sp>
        <p:nvSpPr>
          <p:cNvPr id="30"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0" action="ppaction://hlinksldjump"/>
              </a:rPr>
              <a:t>Check mark scheme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17</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Describe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divide each current by its gate area, converted to m², to obtain J = I/A: the capacitors have different areas and the model predicts current per unit area, so ln I would contain a different ln A for each capacitor and would not follow the model</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plot ln(J / A m⁻²) against t_ox; the model gives ln J = ln J₀ − 2κt_ox, a straight line of gradient −2κ, with J₀ affecting only the intercept</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Plotting ln I against t_ox gives a gradient of about −5.8 nm⁻¹, half the true value, because the larger capacitors were used for the thicker oxides. A candidate who does not remove the area has measured the design of the test chip, not the barrier.</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Determine — 3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2" name="ms-tick"/>
          <p:cNvSpPr txBox="1"/>
          <p:nvPr/>
        </p:nvSpPr>
        <p:spPr>
          <a:xfrm>
            <a:off x="558800" y="30829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J = 2.00×10⁴, 2.10×10³, 203, 21.8, 2.14 and 0.225 A m⁻², so ln(J / A m⁻²) = 9.90, 7.65, 5.31, 3.08, 0.76 and −1.49 for capacitors 1 to 6</a:t>
            </a:r>
          </a:p>
        </p:txBody>
      </p:sp>
      <p:sp>
        <p:nvSpPr>
          <p:cNvPr id="24" name="ms-tick"/>
          <p:cNvSpPr txBox="1"/>
          <p:nvPr/>
        </p:nvSpPr>
        <p:spPr>
          <a:xfrm>
            <a:off x="558800" y="33362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best-fit gradient of ln J against t_ox is −1.14×10¹⁰ m⁻¹ (accept −1.10×10¹⁰ to −1.18×10¹⁰ m⁻¹, or −11.4 nm⁻¹), so κ = 5.7×10⁹ m⁻¹ (accept 5.5×10⁹ to 5.9×10⁹ m⁻¹)</a:t>
            </a:r>
          </a:p>
        </p:txBody>
      </p:sp>
      <p:sp>
        <p:nvSpPr>
          <p:cNvPr id="26" name="ms-tick"/>
          <p:cNvSpPr txBox="1"/>
          <p:nvPr/>
        </p:nvSpPr>
        <p:spPr>
          <a:xfrm>
            <a:off x="558800" y="37795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7795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tenfold rise in J needs a thinning of Δt_ox = ln 10/(2κ) = 2.303/(1.14×10¹⁰ m⁻¹) = 2.0×10⁻¹⁰ m, so each 0.20 nm removed from the oxide raises the leakage tenfold</a:t>
            </a:r>
          </a:p>
        </p:txBody>
      </p:sp>
      <p:sp>
        <p:nvSpPr>
          <p:cNvPr id="28" name="text"/>
          <p:cNvSpPr txBox="1"/>
          <p:nvPr/>
        </p:nvSpPr>
        <p:spPr>
          <a:xfrm>
            <a:off x="812800" y="42989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leave the areas in μm² shift every ln J by the same amount, which does not change the gradient; those who leave the areas out altogether halve it. Checking that ln J falls by about 2.3 for each 0.20 nm of oxide catches the second slip.</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43 / 54</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17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Estimate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rearranges κ = √(2m*φ_B)/ℏ to m* = ℏ²κ²/(2φ_B)</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 = (1.055×10⁻³⁴)² × (5.7×10⁹)²/(2 × 3.1 × 1.602×10⁻¹⁹) = 3.6×10⁻³¹ kg ≈ 0.40mₑ (accept 0.37mₑ to 0.43mₑ)</a:t>
            </a:r>
          </a:p>
        </p:txBody>
      </p:sp>
      <p:sp>
        <p:nvSpPr>
          <p:cNvPr id="19" name="ms-tick"/>
          <p:cNvSpPr txBox="1"/>
          <p:nvPr/>
        </p:nvSpPr>
        <p:spPr>
          <a:xfrm>
            <a:off x="558800" y="209359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states at least two assumptions, for example a rectangular barrier of fixed height φ_B that the small gate voltage does not tilt appreciably, a single effective mass independent of energy and thickness, the same J₀ for every capacitor, or oxide thicknesses that are accurate and uniform across each gate</a:t>
            </a:r>
          </a:p>
        </p:txBody>
      </p:sp>
      <p:sp>
        <p:nvSpPr>
          <p:cNvPr id="21" name="text"/>
          <p:cNvSpPr txBox="1"/>
          <p:nvPr/>
        </p:nvSpPr>
        <p:spPr>
          <a:xfrm>
            <a:off x="812800" y="28028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number without its assumptions earns two of the three marks. The assumption about J₀ matters most, because any prefactor that varies with t_ox changes the gradient and therefore m*.</a:t>
            </a:r>
          </a:p>
        </p:txBody>
      </p:sp>
      <p:sp>
        <p:nvSpPr>
          <p:cNvPr id="22" name="ms-ref"/>
          <p:cNvSpPr txBox="1"/>
          <p:nvPr/>
        </p:nvSpPr>
        <p:spPr>
          <a:xfrm>
            <a:off x="558800" y="32854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Evaluate — 2 marks</a:t>
            </a:r>
          </a:p>
        </p:txBody>
      </p:sp>
      <p:sp>
        <p:nvSpPr>
          <p:cNvPr id="23" name="ms-objective"/>
          <p:cNvSpPr txBox="1"/>
          <p:nvPr/>
        </p:nvSpPr>
        <p:spPr>
          <a:xfrm>
            <a:off x="11400482" y="32854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4" name="ms-tick"/>
          <p:cNvSpPr txBox="1"/>
          <p:nvPr/>
        </p:nvSpPr>
        <p:spPr>
          <a:xfrm>
            <a:off x="558800" y="35261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m* = mₑ the gradient gives φ = ℏ²κ²/(2mₑ) = 2.0×10⁻¹⁹ J ≈ 1.2 eV (accept 1.15 to 1.33 eV), less than half the 3.1 eV measured independently by photoemission</a:t>
            </a:r>
          </a:p>
        </p:txBody>
      </p:sp>
      <p:sp>
        <p:nvSpPr>
          <p:cNvPr id="26" name="ms-tick"/>
          <p:cNvSpPr txBox="1"/>
          <p:nvPr/>
        </p:nvSpPr>
        <p:spPr>
          <a:xfrm>
            <a:off x="558800" y="39693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9693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gradient fixes only the product m*φ_B, so the readings alone cannot decide between the two analyses; judged against the independent barrier height the free-electron analysis must be rejected, and the data require an effective mass near 0.4mₑ rather than a barrier near 1.2 eV</a:t>
            </a:r>
          </a:p>
        </p:txBody>
      </p:sp>
      <p:sp>
        <p:nvSpPr>
          <p:cNvPr id="28" name="text"/>
          <p:cNvSpPr txBox="1"/>
          <p:nvPr/>
        </p:nvSpPr>
        <p:spPr>
          <a:xfrm>
            <a:off x="812800" y="44888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accept 1.2 eV because the straight line fits well have tested the exponential form, not the parameters. A good fit cannot separate two quantities that enter the model only as a product.</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44 / 54</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18</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Extended derivation   ·   Topics UQMI-09.04, UQMI-09.07, UQMI-09.08, UQMI-09.09</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particle of mass m moves in the potential V(x) = ½mω²x², so that Ĥ = p̂²/2m + ½mω²x̂². Define â = √(mω/2ℏ)(x̂ + ip̂/(mω)) and its adjoint â† = √(mω/2ℏ)(x̂ − ip̂/(mω)), and write N̂ = â†â. The canonical commutator is [x̂, p̂] = iℏ. Once [â, â†] = 1 has been established, you may use its consequences [N̂, â] = −â and [N̂, â†] = â†.</a:t>
            </a:r>
          </a:p>
        </p:txBody>
      </p:sp>
      <p:sp>
        <p:nvSpPr>
          <p:cNvPr id="14" name="part-ref"/>
          <p:cNvSpPr txBox="1"/>
          <p:nvPr/>
        </p:nvSpPr>
        <p:spPr>
          <a:xfrm>
            <a:off x="558800" y="21678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21678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6" name="text"/>
          <p:cNvSpPr txBox="1"/>
          <p:nvPr/>
        </p:nvSpPr>
        <p:spPr>
          <a:xfrm>
            <a:off x="558800" y="240411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Derive [â, â†] = 1 from the canonical commutator.</a:t>
            </a:r>
          </a:p>
        </p:txBody>
      </p:sp>
      <p:sp>
        <p:nvSpPr>
          <p:cNvPr id="17" name="part-ref"/>
          <p:cNvSpPr txBox="1"/>
          <p:nvPr/>
        </p:nvSpPr>
        <p:spPr>
          <a:xfrm>
            <a:off x="558800" y="27419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09102" y="27419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297815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Ĥ = ℏω(N̂ + ½).</a:t>
            </a:r>
          </a:p>
        </p:txBody>
      </p:sp>
      <p:sp>
        <p:nvSpPr>
          <p:cNvPr id="20" name="part-ref"/>
          <p:cNvSpPr txBox="1"/>
          <p:nvPr/>
        </p:nvSpPr>
        <p:spPr>
          <a:xfrm>
            <a:off x="558800" y="33159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Derive</a:t>
            </a:r>
          </a:p>
        </p:txBody>
      </p:sp>
      <p:sp>
        <p:nvSpPr>
          <p:cNvPr id="21" name="part-marks"/>
          <p:cNvSpPr txBox="1"/>
          <p:nvPr/>
        </p:nvSpPr>
        <p:spPr>
          <a:xfrm>
            <a:off x="11009102" y="33159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22" name="text"/>
          <p:cNvSpPr txBox="1"/>
          <p:nvPr/>
        </p:nvSpPr>
        <p:spPr>
          <a:xfrm>
            <a:off x="558800" y="355219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Derive the energy spectrum E_n = (n + ½)ℏω with n = 0, 1, 2, …, using only the commutators and the fact that no vector has a negative squared norm. Do not evaluate any integral.</a:t>
            </a:r>
          </a:p>
        </p:txBody>
      </p:sp>
      <p:sp>
        <p:nvSpPr>
          <p:cNvPr id="23" name="part-ref"/>
          <p:cNvSpPr txBox="1"/>
          <p:nvPr/>
        </p:nvSpPr>
        <p:spPr>
          <a:xfrm>
            <a:off x="558800" y="40881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Determine</a:t>
            </a:r>
          </a:p>
        </p:txBody>
      </p:sp>
      <p:sp>
        <p:nvSpPr>
          <p:cNvPr id="24" name="part-marks"/>
          <p:cNvSpPr txBox="1"/>
          <p:nvPr/>
        </p:nvSpPr>
        <p:spPr>
          <a:xfrm>
            <a:off x="11009102" y="40881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432435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⟨x̂²⟩ in the eigenstate |n⟩ using ladder operators alone.</a:t>
            </a:r>
          </a:p>
        </p:txBody>
      </p:sp>
      <p:sp>
        <p:nvSpPr>
          <p:cNvPr id="26" name="part-ref"/>
          <p:cNvSpPr txBox="1"/>
          <p:nvPr/>
        </p:nvSpPr>
        <p:spPr>
          <a:xfrm>
            <a:off x="558800" y="46621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Predict</a:t>
            </a:r>
          </a:p>
        </p:txBody>
      </p:sp>
      <p:sp>
        <p:nvSpPr>
          <p:cNvPr id="27" name="part-marks"/>
          <p:cNvSpPr txBox="1"/>
          <p:nvPr/>
        </p:nvSpPr>
        <p:spPr>
          <a:xfrm>
            <a:off x="11009102" y="46621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8" name="text"/>
          <p:cNvSpPr txBox="1"/>
          <p:nvPr/>
        </p:nvSpPr>
        <p:spPr>
          <a:xfrm>
            <a:off x="558800" y="489839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particle is in the ground state |0⟩ when the potential is suddenly tightened to V′(x) = ½m(2ω)²x², so quickly that the wavefunction has no time to change. Predict which energy eigenstates of the new oscillator the particle can then be found in, and its mean energy ⟨Ĥ′⟩ immediately after the change, in terms of ℏω.</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45 / 54</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18</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[â, â†] = (mω/2ℏ)[x̂ + ip̂/(mω), x̂ − ip̂/(mω)], and [x̂, x̂] = [p̂, p̂] = 0 leaves only the cross terms</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these are −(i/(mω))[x̂, p̂] + (i/(mω))[p̂, x̂] = −(2i/(mω))[x̂, p̂]</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substituting [x̂, p̂] = iℏ gives (mω/2ℏ)(2ℏ/(mω)) = 1</a:t>
            </a:r>
          </a:p>
        </p:txBody>
      </p:sp>
      <p:sp>
        <p:nvSpPr>
          <p:cNvPr id="21" name="text"/>
          <p:cNvSpPr txBox="1"/>
          <p:nvPr/>
        </p:nvSpPr>
        <p:spPr>
          <a:xfrm>
            <a:off x="812800" y="24231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result is a pure number. A candidate who finds iℏ or ℏ/(mω) has dropped a factor in the definition of â; â is dimensionless, and checking that catches the slip at once.</a:t>
            </a:r>
          </a:p>
        </p:txBody>
      </p:sp>
      <p:sp>
        <p:nvSpPr>
          <p:cNvPr id="22" name="ms-ref"/>
          <p:cNvSpPr txBox="1"/>
          <p:nvPr/>
        </p:nvSpPr>
        <p:spPr>
          <a:xfrm>
            <a:off x="558800" y="29057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2 marks</a:t>
            </a:r>
          </a:p>
        </p:txBody>
      </p:sp>
      <p:sp>
        <p:nvSpPr>
          <p:cNvPr id="23" name="ms-objective"/>
          <p:cNvSpPr txBox="1"/>
          <p:nvPr/>
        </p:nvSpPr>
        <p:spPr>
          <a:xfrm>
            <a:off x="11400482" y="29057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4" name="ms-tick"/>
          <p:cNvSpPr txBox="1"/>
          <p:nvPr/>
        </p:nvSpPr>
        <p:spPr>
          <a:xfrm>
            <a:off x="558800" y="31464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â†â = (mω/2ℏ)[x̂² + p̂²/(m²ω²) + (i/(mω))(x̂p̂ − p̂x̂)] = (mω/2ℏ)[x̂² + p̂²/(m²ω²)] − ½, using x̂p̂ − p̂x̂ = iℏ</a:t>
            </a:r>
          </a:p>
        </p:txBody>
      </p:sp>
      <p:sp>
        <p:nvSpPr>
          <p:cNvPr id="26" name="ms-tick"/>
          <p:cNvSpPr txBox="1"/>
          <p:nvPr/>
        </p:nvSpPr>
        <p:spPr>
          <a:xfrm>
            <a:off x="558800" y="3399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399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multiplying by ℏω gives ℏωâ†â = p̂²/2m + ½mω²x̂² − ½ℏω = Ĥ − ½ℏω, so Ĥ = ℏω(N̂ + ½)</a:t>
            </a:r>
          </a:p>
        </p:txBody>
      </p:sp>
      <p:sp>
        <p:nvSpPr>
          <p:cNvPr id="28" name="text"/>
          <p:cNvSpPr txBox="1"/>
          <p:nvPr/>
        </p:nvSpPr>
        <p:spPr>
          <a:xfrm>
            <a:off x="812800" y="372935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½ comes entirely from the operators failing to commute. A candidate who factorises x² + p² as if they were numbers loses the zero-point energy.</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46 / 54</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18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Derive — 4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if N̂|ν⟩ = ν|ν⟩, then N̂(â|ν⟩) = (âN̂ − â)|ν⟩ = (ν − 1)â|ν⟩, so â|ν⟩ is either zero or an eigenstate with eigenvalue ν − 1; likewise â†|ν⟩ has eigenvalue ν + 1</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normalised |ν⟩, ν = ⟨ν|â†â|ν⟩ = ‖â|ν⟩‖² ≥ 0, so no eigenvalue of N̂ is negative</a:t>
            </a:r>
          </a:p>
        </p:txBody>
      </p:sp>
      <p:sp>
        <p:nvSpPr>
          <p:cNvPr id="19" name="ms-tick"/>
          <p:cNvSpPr txBox="1"/>
          <p:nvPr/>
        </p:nvSpPr>
        <p:spPr>
          <a:xfrm>
            <a:off x="558800" y="22834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834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repeated lowering would reach a negative eigenvalue unless it ends on a state |0⟩ with â|0⟩ = 0, and that state has ν = ‖â|0⟩‖² = 0; a non-integer ν would step past zero without ending, so ν must be a non-negative integer</a:t>
            </a:r>
          </a:p>
        </p:txBody>
      </p:sp>
      <p:sp>
        <p:nvSpPr>
          <p:cNvPr id="21" name="ms-tick"/>
          <p:cNvSpPr txBox="1"/>
          <p:nvPr/>
        </p:nvSpPr>
        <p:spPr>
          <a:xfrm>
            <a:off x="558800" y="27266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2" name="ms-point"/>
          <p:cNvSpPr txBox="1"/>
          <p:nvPr/>
        </p:nvSpPr>
        <p:spPr>
          <a:xfrm>
            <a:off x="812800" y="27266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‖â†|n⟩‖² = ⟨n|ââ†|n⟩ = n + 1 &gt; 0, so raising from ν = 0 never terminates and reaches every ν = n = 0, 1, 2, …; then Ĥ = ℏω(N̂ + ½) gives E_n = (n + ½)ℏω, with ground-state energy ½ℏω</a:t>
            </a:r>
          </a:p>
        </p:txBody>
      </p:sp>
      <p:sp>
        <p:nvSpPr>
          <p:cNvPr id="23" name="text"/>
          <p:cNvSpPr txBox="1"/>
          <p:nvPr/>
        </p:nvSpPr>
        <p:spPr>
          <a:xfrm>
            <a:off x="812800" y="32461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positive norm is what makes the argument work. Candidates who announce that the ladder has a bottom rung have assumed the result, and the terminating state must be shown to have ν = 0, not merely to exist.</a:t>
            </a:r>
          </a:p>
        </p:txBody>
      </p:sp>
      <p:sp>
        <p:nvSpPr>
          <p:cNvPr id="24" name="ms-ref"/>
          <p:cNvSpPr txBox="1"/>
          <p:nvPr/>
        </p:nvSpPr>
        <p:spPr>
          <a:xfrm>
            <a:off x="558800" y="37287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Determine — 3 marks</a:t>
            </a:r>
          </a:p>
        </p:txBody>
      </p:sp>
      <p:sp>
        <p:nvSpPr>
          <p:cNvPr id="25" name="ms-objective"/>
          <p:cNvSpPr txBox="1"/>
          <p:nvPr/>
        </p:nvSpPr>
        <p:spPr>
          <a:xfrm>
            <a:off x="11400482" y="37287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6" name="ms-tick"/>
          <p:cNvSpPr txBox="1"/>
          <p:nvPr/>
        </p:nvSpPr>
        <p:spPr>
          <a:xfrm>
            <a:off x="558800" y="39693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9693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x̂ = √(ℏ/2mω)(â + â†), so x̂² = (ℏ/2mω)(â² + â†² + ââ† + â†â)</a:t>
            </a:r>
          </a:p>
        </p:txBody>
      </p:sp>
      <p:sp>
        <p:nvSpPr>
          <p:cNvPr id="28" name="ms-tick"/>
          <p:cNvSpPr txBox="1"/>
          <p:nvPr/>
        </p:nvSpPr>
        <p:spPr>
          <a:xfrm>
            <a:off x="558800" y="42227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42227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â² and â†² change n by −2 and +2, so ⟨n|â²|n⟩ = ⟨n|â†²|n⟩ = 0</a:t>
            </a:r>
          </a:p>
        </p:txBody>
      </p:sp>
      <p:sp>
        <p:nvSpPr>
          <p:cNvPr id="30" name="ms-tick"/>
          <p:cNvSpPr txBox="1"/>
          <p:nvPr/>
        </p:nvSpPr>
        <p:spPr>
          <a:xfrm>
            <a:off x="558800" y="44761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1" name="ms-point"/>
          <p:cNvSpPr txBox="1"/>
          <p:nvPr/>
        </p:nvSpPr>
        <p:spPr>
          <a:xfrm>
            <a:off x="812800" y="44761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ââ† = â†â + 1 gives ⟨n|ââ† + â†â|n⟩ = 2n + 1, so ⟨x̂²⟩ = (2n + 1)ℏ/(2mω) = E_n/(mω²)</a:t>
            </a:r>
          </a:p>
        </p:txBody>
      </p:sp>
      <p:sp>
        <p:nvSpPr>
          <p:cNvPr id="32" name="text"/>
          <p:cNvSpPr txBox="1"/>
          <p:nvPr/>
        </p:nvSpPr>
        <p:spPr>
          <a:xfrm>
            <a:off x="812800" y="480568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expand (â + â†)² as â² + 2â†â + â†² have commuted â past â† and lost the +1 that keeps ⟨x²⟩ non-zero in the ground state. Writing the answer as E_n/(mω²) shows half the energy is potential, a check from the virial theorem.</a:t>
            </a:r>
          </a:p>
        </p:txBody>
      </p:sp>
      <p:sp>
        <p:nvSpPr>
          <p:cNvPr id="33" name="panel"/>
          <p:cNvSpPr/>
          <p:nvPr/>
        </p:nvSpPr>
        <p:spPr>
          <a:xfrm>
            <a:off x="558800" y="558800"/>
            <a:ext cx="11074400" cy="12700"/>
          </a:xfrm>
          <a:prstGeom prst="rect">
            <a:avLst/>
          </a:prstGeom>
          <a:solidFill>
            <a:srgbClr val="2F4B45"/>
          </a:solidFill>
          <a:ln>
            <a:noFill/>
          </a:ln>
        </p:spPr>
      </p:sp>
      <p:sp>
        <p:nvSpPr>
          <p:cNvPr id="34"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35"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6" name="panel"/>
          <p:cNvSpPr/>
          <p:nvPr/>
        </p:nvSpPr>
        <p:spPr>
          <a:xfrm>
            <a:off x="558800" y="6273800"/>
            <a:ext cx="11074400" cy="12700"/>
          </a:xfrm>
          <a:prstGeom prst="rect">
            <a:avLst/>
          </a:prstGeom>
          <a:solidFill>
            <a:srgbClr val="2F4B45"/>
          </a:solidFill>
          <a:ln>
            <a:noFill/>
          </a:ln>
        </p:spPr>
      </p:sp>
      <p:sp>
        <p:nvSpPr>
          <p:cNvPr id="37"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Previous</a:t>
            </a:r>
          </a:p>
        </p:txBody>
      </p:sp>
      <p:sp>
        <p:nvSpPr>
          <p:cNvPr id="38"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8" action="ppaction://hlinksldjump"/>
              </a:rPr>
              <a:t>Lesson menu</a:t>
            </a:r>
          </a:p>
        </p:txBody>
      </p:sp>
      <p:sp>
        <p:nvSpPr>
          <p:cNvPr id="39"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9" action="ppaction://hlinksldjump"/>
              </a:rPr>
              <a:t>Next slide</a:t>
            </a:r>
          </a:p>
        </p:txBody>
      </p:sp>
      <p:sp>
        <p:nvSpPr>
          <p:cNvPr id="40"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47 / 54</a:t>
            </a:r>
          </a:p>
        </p:txBody>
      </p:sp>
      <p:sp>
        <p:nvSpPr>
          <p:cNvPr id="41"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Return to question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18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Predict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 and V′ are both even, so the new eigenstates have parity (−1)ⁿ; the unchanged state |0⟩ is even, so its overlap with every odd-n state of the new oscillator vanishes, and only n = 0, 2, 4, … can be found, with energies (n + ½)(2ℏω) = ℏω, 5ℏω, 9ℏω, …</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state is still the old |0⟩, so from (d) ⟨x̂²⟩ = ℏ/(2mω); then ⟨V⟩ = ½mω²⟨x̂²⟩ = ¼ℏω is half of E₀ = ½ℏω, so the kinetic energy is ⟨p̂²⟩/2m = ¼ℏω, and neither expectation changes at the instant of the change</a:t>
            </a:r>
          </a:p>
        </p:txBody>
      </p:sp>
      <p:sp>
        <p:nvSpPr>
          <p:cNvPr id="19" name="ms-tick"/>
          <p:cNvSpPr txBox="1"/>
          <p:nvPr/>
        </p:nvSpPr>
        <p:spPr>
          <a:xfrm>
            <a:off x="558800" y="24733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4733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⟨Ĥ′⟩ = ⟨p̂²⟩/2m + ½m(2ω)²⟨x̂²⟩ = ¼ℏω + ℏω = (5/4)ℏω, above the new ground energy ℏω, so the particle is not certain to be found in the new ground state</a:t>
            </a:r>
          </a:p>
        </p:txBody>
      </p:sp>
      <p:sp>
        <p:nvSpPr>
          <p:cNvPr id="21" name="text"/>
          <p:cNvSpPr txBox="1"/>
          <p:nvPr/>
        </p:nvSpPr>
        <p:spPr>
          <a:xfrm>
            <a:off x="812800" y="29927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say the energy is still ½ℏω, or that the particle simply occupies the new ground state, have confused an unchanged wavefunction with an unchanged energy: the Hamiltonian has changed while the state has not. A candidate who allows the new |1⟩ has not used the parity that both potentials share.</a:t>
            </a:r>
          </a:p>
        </p:txBody>
      </p:sp>
      <p:sp>
        <p:nvSpPr>
          <p:cNvPr id="22" name="panel"/>
          <p:cNvSpPr/>
          <p:nvPr/>
        </p:nvSpPr>
        <p:spPr>
          <a:xfrm>
            <a:off x="558800" y="558800"/>
            <a:ext cx="11074400" cy="12700"/>
          </a:xfrm>
          <a:prstGeom prst="rect">
            <a:avLst/>
          </a:prstGeom>
          <a:solidFill>
            <a:srgbClr val="2F4B45"/>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2F4B45"/>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48 / 54</a:t>
            </a:r>
          </a:p>
        </p:txBody>
      </p:sp>
      <p:sp>
        <p:nvSpPr>
          <p:cNvPr id="30"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0" action="ppaction://hlinksldjump"/>
              </a:rPr>
              <a:t>Return to question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19</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Model, solve and check the limits   ·   Topics UQMI-14.01, UQMI-14.04, UQMI-14.08, UQMI-14.09</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simple model of the deuteron treats the neutron–proton pair as a single particle of reduced mass μ = 8.37×10⁻²⁸ kg moving in a spherical square well, with V(r) = −V₀ for r &lt; a and V(r) = 0 for r &gt; a, where a = 2.0×10⁻¹⁵ m. Only states with l = 0 are considered, so ψ depends on r alone and ∇²ψ = (1/r²) d/dr (r² dψ/dr). Primes denote d/dr. Take ℏ = 1.055×10⁻³⁴ J s and 1 MeV = 1.602×10⁻¹³ J. The measured binding energy of the deuteron is 2.22 MeV, and it has no bound excited state.</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6" name="text"/>
          <p:cNvSpPr txBox="1"/>
          <p:nvPr/>
        </p:nvSpPr>
        <p:spPr>
          <a:xfrm>
            <a:off x="558800" y="26187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Starting from the time-independent Schrödinger equation in three dimensions, derive the equation −(ℏ²/2μ)u″ + V(r)u = Eu satisfied by u(r) = rψ(r).</a:t>
            </a:r>
          </a:p>
        </p:txBody>
      </p:sp>
      <p:sp>
        <p:nvSpPr>
          <p:cNvPr id="17" name="part-ref"/>
          <p:cNvSpPr txBox="1"/>
          <p:nvPr/>
        </p:nvSpPr>
        <p:spPr>
          <a:xfrm>
            <a:off x="558800" y="31546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Justify</a:t>
            </a:r>
          </a:p>
        </p:txBody>
      </p:sp>
      <p:sp>
        <p:nvSpPr>
          <p:cNvPr id="18" name="part-marks"/>
          <p:cNvSpPr txBox="1"/>
          <p:nvPr/>
        </p:nvSpPr>
        <p:spPr>
          <a:xfrm>
            <a:off x="11009102" y="31546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3909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Justify the boundary condition u(0) = 0. Note that a wavefunction behaving as 1/r near the origin is square-integrable in three dimensions.</a:t>
            </a:r>
          </a:p>
        </p:txBody>
      </p:sp>
      <p:sp>
        <p:nvSpPr>
          <p:cNvPr id="20" name="part-ref"/>
          <p:cNvSpPr txBox="1"/>
          <p:nvPr/>
        </p:nvSpPr>
        <p:spPr>
          <a:xfrm>
            <a:off x="558800" y="37287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Show that</a:t>
            </a:r>
          </a:p>
        </p:txBody>
      </p:sp>
      <p:sp>
        <p:nvSpPr>
          <p:cNvPr id="21" name="part-marks"/>
          <p:cNvSpPr txBox="1"/>
          <p:nvPr/>
        </p:nvSpPr>
        <p:spPr>
          <a:xfrm>
            <a:off x="11009102" y="37287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39649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a bound state with energy E = −E_B, where 0 &lt; E_B &lt; V₀, must satisfy k cot(ka) = −κ, where ℏk = √(2μ(V₀ − E_B)) and ℏκ = √(2μE_B).</a:t>
            </a:r>
          </a:p>
        </p:txBody>
      </p:sp>
      <p:sp>
        <p:nvSpPr>
          <p:cNvPr id="23" name="part-ref"/>
          <p:cNvSpPr txBox="1"/>
          <p:nvPr/>
        </p:nvSpPr>
        <p:spPr>
          <a:xfrm>
            <a:off x="558800" y="45008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Derive</a:t>
            </a:r>
          </a:p>
        </p:txBody>
      </p:sp>
      <p:sp>
        <p:nvSpPr>
          <p:cNvPr id="24" name="part-marks"/>
          <p:cNvSpPr txBox="1"/>
          <p:nvPr/>
        </p:nvSpPr>
        <p:spPr>
          <a:xfrm>
            <a:off x="11009102" y="45008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47371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Derive, in terms of μ, a and ℏ, the minimum depth V₀,min for which the well has any bound state at all.</a:t>
            </a:r>
          </a:p>
        </p:txBody>
      </p:sp>
      <p:sp>
        <p:nvSpPr>
          <p:cNvPr id="26" name="part-ref"/>
          <p:cNvSpPr txBox="1"/>
          <p:nvPr/>
        </p:nvSpPr>
        <p:spPr>
          <a:xfrm>
            <a:off x="558800" y="50749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Calculate</a:t>
            </a:r>
          </a:p>
        </p:txBody>
      </p:sp>
      <p:sp>
        <p:nvSpPr>
          <p:cNvPr id="27" name="part-marks"/>
          <p:cNvSpPr txBox="1"/>
          <p:nvPr/>
        </p:nvSpPr>
        <p:spPr>
          <a:xfrm>
            <a:off x="11009102" y="50749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53111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V₀,min in MeV for the values given.</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49 / 54</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19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(f)  Sketch</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well depth of 36.6 MeV reproduces the measured binding energy, giving ka = 1.82 and κa = 0.46. Sketch u(r) for the deuteron's ground state from r = 0 to r = 5a, marking r = a on the axis.</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FINAL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50 / 54</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19</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writes −(ℏ²/2μ)∇²ψ + V(r)ψ = Eψ, with ∇²ψ = (1/r²)(r²ψ′)′ for l = 0</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ψ = u/r, ψ′ = u′/r − u/r², so r²ψ′ = ru′ − u and (r²ψ′)′ = u′ + ru″ − u′ = ru″, giving ∇²ψ = u″/r</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substituting and multiplying through by r gives −(ℏ²/2μ)u″ + V(r)u = Eu</a:t>
            </a:r>
          </a:p>
        </p:txBody>
      </p:sp>
      <p:sp>
        <p:nvSpPr>
          <p:cNvPr id="21" name="text"/>
          <p:cNvSpPr txBox="1"/>
          <p:nvPr/>
        </p:nvSpPr>
        <p:spPr>
          <a:xfrm>
            <a:off x="812800" y="24231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point of u = rψ is that the first-derivative terms cancel exactly, turning a three-dimensional problem into a one-dimensional one. Candidates who drop the u′ terms without showing that they cancel have asserted the result.</a:t>
            </a:r>
          </a:p>
        </p:txBody>
      </p:sp>
      <p:sp>
        <p:nvSpPr>
          <p:cNvPr id="22" name="ms-ref"/>
          <p:cNvSpPr txBox="1"/>
          <p:nvPr/>
        </p:nvSpPr>
        <p:spPr>
          <a:xfrm>
            <a:off x="558800" y="29057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Justify — 2 marks</a:t>
            </a:r>
          </a:p>
        </p:txBody>
      </p:sp>
      <p:sp>
        <p:nvSpPr>
          <p:cNvPr id="23" name="ms-objective"/>
          <p:cNvSpPr txBox="1"/>
          <p:nvPr/>
        </p:nvSpPr>
        <p:spPr>
          <a:xfrm>
            <a:off x="11400482" y="29057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4" name="ms-tick"/>
          <p:cNvSpPr txBox="1"/>
          <p:nvPr/>
        </p:nvSpPr>
        <p:spPr>
          <a:xfrm>
            <a:off x="558800" y="31464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if u(0) ≠ 0 then ψ ≈ u(0)/r near r = 0, and the volume element r² dr keeps ∫|ψ|² r² dr finite there, so normalisability alone does not exclude it</a:t>
            </a:r>
          </a:p>
        </p:txBody>
      </p:sp>
      <p:sp>
        <p:nvSpPr>
          <p:cNvPr id="26" name="ms-tick"/>
          <p:cNvSpPr txBox="1"/>
          <p:nvPr/>
        </p:nvSpPr>
        <p:spPr>
          <a:xfrm>
            <a:off x="558800" y="33997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3997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but ∇²(1/r) = −4πδ³(r), so such a ψ satisfies the Schrödinger equation at the origin only if V contains a delta function there; the finite well contains none, so u(0) = 0 is required</a:t>
            </a:r>
          </a:p>
        </p:txBody>
      </p:sp>
      <p:sp>
        <p:nvSpPr>
          <p:cNvPr id="28" name="text"/>
          <p:cNvSpPr txBox="1"/>
          <p:nvPr/>
        </p:nvSpPr>
        <p:spPr>
          <a:xfrm>
            <a:off x="812800" y="39192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tempting answer is that ψ would blow up. It does, but harmlessly for normalisation; the real objection is that 1/r is not a solution at the origin, which is why the prompt supplies the hint.</a:t>
            </a:r>
          </a:p>
        </p:txBody>
      </p:sp>
      <p:sp>
        <p:nvSpPr>
          <p:cNvPr id="29" name="ms-ref"/>
          <p:cNvSpPr txBox="1"/>
          <p:nvPr/>
        </p:nvSpPr>
        <p:spPr>
          <a:xfrm>
            <a:off x="558800" y="44018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Show that — 3 marks</a:t>
            </a:r>
          </a:p>
        </p:txBody>
      </p:sp>
      <p:sp>
        <p:nvSpPr>
          <p:cNvPr id="30" name="ms-objective"/>
          <p:cNvSpPr txBox="1"/>
          <p:nvPr/>
        </p:nvSpPr>
        <p:spPr>
          <a:xfrm>
            <a:off x="11400482" y="44018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31" name="ms-tick"/>
          <p:cNvSpPr txBox="1"/>
          <p:nvPr/>
        </p:nvSpPr>
        <p:spPr>
          <a:xfrm>
            <a:off x="558800" y="46424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6424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inside, u″ = −k²u with u(0) = 0 gives u = A sin(kr); outside, u″ = κ²u and normalisability removes e^(+κr), leaving u = B e^(−κr)</a:t>
            </a:r>
          </a:p>
        </p:txBody>
      </p:sp>
      <p:sp>
        <p:nvSpPr>
          <p:cNvPr id="33" name="ms-tick"/>
          <p:cNvSpPr txBox="1"/>
          <p:nvPr/>
        </p:nvSpPr>
        <p:spPr>
          <a:xfrm>
            <a:off x="558800" y="48958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8958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u and u′ are continuous at r = a because V is finite there: A sin(ka) = B e^(−κa) and Ak cos(ka) = −κB e^(−κa)</a:t>
            </a:r>
          </a:p>
        </p:txBody>
      </p:sp>
      <p:sp>
        <p:nvSpPr>
          <p:cNvPr id="35" name="ms-tick"/>
          <p:cNvSpPr txBox="1"/>
          <p:nvPr/>
        </p:nvSpPr>
        <p:spPr>
          <a:xfrm>
            <a:off x="558800" y="51492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51492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dividing the second condition by the first gives k cot(ka) = −κ</a:t>
            </a:r>
          </a:p>
        </p:txBody>
      </p:sp>
      <p:sp>
        <p:nvSpPr>
          <p:cNvPr id="37" name="text"/>
          <p:cNvSpPr txBox="1"/>
          <p:nvPr/>
        </p:nvSpPr>
        <p:spPr>
          <a:xfrm>
            <a:off x="812800" y="547878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This is the odd-parity condition of a one-dimensional finite well of width 2a, with u(0) = 0 playing the part of odd symmetry. Candidates who write u = A cos(kr) inside have lost the result of (b).</a:t>
            </a:r>
          </a:p>
        </p:txBody>
      </p:sp>
      <p:sp>
        <p:nvSpPr>
          <p:cNvPr id="38" name="panel"/>
          <p:cNvSpPr/>
          <p:nvPr/>
        </p:nvSpPr>
        <p:spPr>
          <a:xfrm>
            <a:off x="558800" y="558800"/>
            <a:ext cx="11074400" cy="12700"/>
          </a:xfrm>
          <a:prstGeom prst="rect">
            <a:avLst/>
          </a:prstGeom>
          <a:solidFill>
            <a:srgbClr val="2F4B45"/>
          </a:solidFill>
          <a:ln>
            <a:noFill/>
          </a:ln>
        </p:spPr>
      </p:sp>
      <p:sp>
        <p:nvSpPr>
          <p:cNvPr id="3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4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1" name="panel"/>
          <p:cNvSpPr/>
          <p:nvPr/>
        </p:nvSpPr>
        <p:spPr>
          <a:xfrm>
            <a:off x="558800" y="6273800"/>
            <a:ext cx="11074400" cy="12700"/>
          </a:xfrm>
          <a:prstGeom prst="rect">
            <a:avLst/>
          </a:prstGeom>
          <a:solidFill>
            <a:srgbClr val="2F4B45"/>
          </a:solidFill>
          <a:ln>
            <a:noFill/>
          </a:ln>
        </p:spPr>
      </p:sp>
      <p:sp>
        <p:nvSpPr>
          <p:cNvPr id="4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Previous</a:t>
            </a:r>
          </a:p>
        </p:txBody>
      </p:sp>
      <p:sp>
        <p:nvSpPr>
          <p:cNvPr id="4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Lesson menu</a:t>
            </a:r>
          </a:p>
        </p:txBody>
      </p:sp>
      <p:sp>
        <p:nvSpPr>
          <p:cNvPr id="4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Next slide</a:t>
            </a:r>
          </a:p>
        </p:txBody>
      </p:sp>
      <p:sp>
        <p:nvSpPr>
          <p:cNvPr id="4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51 / 54</a:t>
            </a:r>
          </a:p>
        </p:txBody>
      </p:sp>
      <p:sp>
        <p:nvSpPr>
          <p:cNvPr id="4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6" action="ppaction://hlinksldjump"/>
              </a:rPr>
              <a:t>Return to question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19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Derive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k &gt; 0 and κ &gt; 0, k cot(ka) = −κ needs cot(ka) &lt; 0, so the lowest state requires ka &gt; π/2; for ka ≤ π/2 there is no solution</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bound state first appears at threshold, E_B → 0, where κ → 0 and the condition becomes cot(ka) = 0, with ka = π/2</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E_B = 0, ℏk = √(2μV₀), so V₀,min = π²ℏ²/(8μa²)</a:t>
            </a:r>
          </a:p>
        </p:txBody>
      </p:sp>
      <p:sp>
        <p:nvSpPr>
          <p:cNvPr id="21" name="text"/>
          <p:cNvSpPr txBox="1"/>
          <p:nvPr/>
        </p:nvSpPr>
        <p:spPr>
          <a:xfrm>
            <a:off x="812800" y="24231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In one dimension any attractive well binds a state. In three dimensions u(0) = 0 removes the even solutions and with them that guarantee, and candidates who carry the one-dimensional result over never look for a minimum depth.</a:t>
            </a:r>
          </a:p>
        </p:txBody>
      </p:sp>
      <p:sp>
        <p:nvSpPr>
          <p:cNvPr id="22" name="ms-ref"/>
          <p:cNvSpPr txBox="1"/>
          <p:nvPr/>
        </p:nvSpPr>
        <p:spPr>
          <a:xfrm>
            <a:off x="558800" y="29057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Calculate — 2 marks</a:t>
            </a:r>
          </a:p>
        </p:txBody>
      </p:sp>
      <p:sp>
        <p:nvSpPr>
          <p:cNvPr id="23" name="ms-objective"/>
          <p:cNvSpPr txBox="1"/>
          <p:nvPr/>
        </p:nvSpPr>
        <p:spPr>
          <a:xfrm>
            <a:off x="11400482" y="29057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4" name="ms-tick"/>
          <p:cNvSpPr txBox="1"/>
          <p:nvPr/>
        </p:nvSpPr>
        <p:spPr>
          <a:xfrm>
            <a:off x="558800" y="31464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V₀,min = π²(1.055×10⁻³⁴)²/(8 × 8.37×10⁻²⁸ × (2.0×10⁻¹⁵)²) = 4.10×10⁻¹² J</a:t>
            </a:r>
          </a:p>
        </p:txBody>
      </p:sp>
      <p:sp>
        <p:nvSpPr>
          <p:cNvPr id="26" name="ms-tick"/>
          <p:cNvSpPr txBox="1"/>
          <p:nvPr/>
        </p:nvSpPr>
        <p:spPr>
          <a:xfrm>
            <a:off x="558800" y="3399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399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V₀,min = 25.6 MeV</a:t>
            </a:r>
          </a:p>
        </p:txBody>
      </p:sp>
      <p:sp>
        <p:nvSpPr>
          <p:cNvPr id="28" name="text"/>
          <p:cNvSpPr txBox="1"/>
          <p:nvPr/>
        </p:nvSpPr>
        <p:spPr>
          <a:xfrm>
            <a:off x="812800" y="372935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Squaring 2.0×10⁻¹⁵ m is where powers of ten go astray. Tens of MeV is the scale of nuclear binding, and an answer in eV or GeV signals a slip.</a:t>
            </a:r>
          </a:p>
        </p:txBody>
      </p:sp>
      <p:sp>
        <p:nvSpPr>
          <p:cNvPr id="29" name="ms-ref"/>
          <p:cNvSpPr txBox="1"/>
          <p:nvPr/>
        </p:nvSpPr>
        <p:spPr>
          <a:xfrm>
            <a:off x="558800" y="40468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(f)  Sketch — 2 marks</a:t>
            </a:r>
          </a:p>
        </p:txBody>
      </p:sp>
      <p:sp>
        <p:nvSpPr>
          <p:cNvPr id="30" name="ms-objective"/>
          <p:cNvSpPr txBox="1"/>
          <p:nvPr/>
        </p:nvSpPr>
        <p:spPr>
          <a:xfrm>
            <a:off x="11400482" y="40468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31" name="ms-tick"/>
          <p:cNvSpPr txBox="1"/>
          <p:nvPr/>
        </p:nvSpPr>
        <p:spPr>
          <a:xfrm>
            <a:off x="558800" y="42875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2875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r &lt; a, u rises from u(0) = 0 as a sine, reaches its maximum just inside the wall (at kr = π/2, r ≈ 0.86a) and has begun to fall by r = a</a:t>
            </a:r>
          </a:p>
        </p:txBody>
      </p:sp>
      <p:sp>
        <p:nvSpPr>
          <p:cNvPr id="33" name="ms-tick"/>
          <p:cNvSpPr txBox="1"/>
          <p:nvPr/>
        </p:nvSpPr>
        <p:spPr>
          <a:xfrm>
            <a:off x="558800" y="45408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5408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r = a, u and its slope join smoothly onto a slowly decaying exponential with decay length 1/κ ≈ 2.2a, still clearly non-zero at r = 5a, so that most of the area under u² lies outside the well</a:t>
            </a:r>
          </a:p>
        </p:txBody>
      </p:sp>
      <p:sp>
        <p:nvSpPr>
          <p:cNvPr id="35" name="text"/>
          <p:cNvSpPr txBox="1"/>
          <p:nvPr/>
        </p:nvSpPr>
        <p:spPr>
          <a:xfrm>
            <a:off x="812800" y="50603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tend to draw a bound state as a hump confined to the well. A barely bound state spends most of its time outside the range of the force that binds it (here about 64% of the probability lies beyond r = a), and the sketch must show that tail.</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FINAL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52 / 54</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State</a:t>
            </a:r>
          </a:p>
        </p:txBody>
      </p:sp>
      <p:sp>
        <p:nvSpPr>
          <p:cNvPr id="6" name="text"/>
          <p:cNvSpPr txBox="1"/>
          <p:nvPr/>
        </p:nvSpPr>
        <p:spPr>
          <a:xfrm>
            <a:off x="558800" y="1569720"/>
            <a:ext cx="5321300" cy="17335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result, definition or law concisely. No justification is required.</a:t>
            </a:r>
          </a:p>
        </p:txBody>
      </p:sp>
      <p:sp>
        <p:nvSpPr>
          <p:cNvPr id="7" name="command-word"/>
          <p:cNvSpPr txBox="1"/>
          <p:nvPr/>
        </p:nvSpPr>
        <p:spPr>
          <a:xfrm>
            <a:off x="558800" y="19081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Describe</a:t>
            </a:r>
          </a:p>
        </p:txBody>
      </p:sp>
      <p:sp>
        <p:nvSpPr>
          <p:cNvPr id="8" name="text"/>
          <p:cNvSpPr txBox="1"/>
          <p:nvPr/>
        </p:nvSpPr>
        <p:spPr>
          <a:xfrm>
            <a:off x="558800" y="21316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relevant features of a situation or process in words, precisely enough that someone else could reproduce it.</a:t>
            </a:r>
          </a:p>
        </p:txBody>
      </p:sp>
      <p:sp>
        <p:nvSpPr>
          <p:cNvPr id="9" name="command-word"/>
          <p:cNvSpPr txBox="1"/>
          <p:nvPr/>
        </p:nvSpPr>
        <p:spPr>
          <a:xfrm>
            <a:off x="558800" y="26435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Explain</a:t>
            </a:r>
          </a:p>
        </p:txBody>
      </p:sp>
      <p:sp>
        <p:nvSpPr>
          <p:cNvPr id="10" name="text"/>
          <p:cNvSpPr txBox="1"/>
          <p:nvPr/>
        </p:nvSpPr>
        <p:spPr>
          <a:xfrm>
            <a:off x="558800" y="28670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physical reason a result or behaviour occurs, connecting it explicitly to the principle that governs it.</a:t>
            </a:r>
          </a:p>
        </p:txBody>
      </p:sp>
      <p:sp>
        <p:nvSpPr>
          <p:cNvPr id="11" name="command-word"/>
          <p:cNvSpPr txBox="1"/>
          <p:nvPr/>
        </p:nvSpPr>
        <p:spPr>
          <a:xfrm>
            <a:off x="558800" y="337883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Calculate</a:t>
            </a:r>
          </a:p>
        </p:txBody>
      </p:sp>
      <p:sp>
        <p:nvSpPr>
          <p:cNvPr id="12" name="text"/>
          <p:cNvSpPr txBox="1"/>
          <p:nvPr/>
        </p:nvSpPr>
        <p:spPr>
          <a:xfrm>
            <a:off x="558800" y="360235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numerical value, showing the relation used, the substitution and the units of the result.</a:t>
            </a:r>
          </a:p>
        </p:txBody>
      </p:sp>
      <p:sp>
        <p:nvSpPr>
          <p:cNvPr id="13" name="command-word"/>
          <p:cNvSpPr txBox="1"/>
          <p:nvPr/>
        </p:nvSpPr>
        <p:spPr>
          <a:xfrm>
            <a:off x="558800" y="411416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Determine</a:t>
            </a:r>
          </a:p>
        </p:txBody>
      </p:sp>
      <p:sp>
        <p:nvSpPr>
          <p:cNvPr id="14" name="text"/>
          <p:cNvSpPr txBox="1"/>
          <p:nvPr/>
        </p:nvSpPr>
        <p:spPr>
          <a:xfrm>
            <a:off x="558800" y="433768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result by any valid route the problem allows — analytic, graphical or numerical — with enough working to be followed.</a:t>
            </a:r>
          </a:p>
        </p:txBody>
      </p:sp>
      <p:sp>
        <p:nvSpPr>
          <p:cNvPr id="15" name="command-word"/>
          <p:cNvSpPr txBox="1"/>
          <p:nvPr/>
        </p:nvSpPr>
        <p:spPr>
          <a:xfrm>
            <a:off x="558800" y="484949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Derive</a:t>
            </a:r>
          </a:p>
        </p:txBody>
      </p:sp>
      <p:sp>
        <p:nvSpPr>
          <p:cNvPr id="16" name="text"/>
          <p:cNvSpPr txBox="1"/>
          <p:nvPr/>
        </p:nvSpPr>
        <p:spPr>
          <a:xfrm>
            <a:off x="558800" y="507301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Start from a named fundamental law or definition and reach the required result by explicit, justified steps.</a:t>
            </a:r>
          </a:p>
        </p:txBody>
      </p:sp>
      <p:sp>
        <p:nvSpPr>
          <p:cNvPr id="17" name="command-word"/>
          <p:cNvSpPr txBox="1"/>
          <p:nvPr/>
        </p:nvSpPr>
        <p:spPr>
          <a:xfrm>
            <a:off x="63119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Show that</a:t>
            </a:r>
          </a:p>
        </p:txBody>
      </p:sp>
      <p:sp>
        <p:nvSpPr>
          <p:cNvPr id="18" name="text"/>
          <p:cNvSpPr txBox="1"/>
          <p:nvPr/>
        </p:nvSpPr>
        <p:spPr>
          <a:xfrm>
            <a:off x="63119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Establish a result the question gives you. Every step must be shown, because the stated answer earns nothing on its own.</a:t>
            </a:r>
          </a:p>
        </p:txBody>
      </p:sp>
      <p:sp>
        <p:nvSpPr>
          <p:cNvPr id="19" name="command-word"/>
          <p:cNvSpPr txBox="1"/>
          <p:nvPr/>
        </p:nvSpPr>
        <p:spPr>
          <a:xfrm>
            <a:off x="6311900" y="208153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Estimate</a:t>
            </a:r>
          </a:p>
        </p:txBody>
      </p:sp>
      <p:sp>
        <p:nvSpPr>
          <p:cNvPr id="20" name="text"/>
          <p:cNvSpPr txBox="1"/>
          <p:nvPr/>
        </p:nvSpPr>
        <p:spPr>
          <a:xfrm>
            <a:off x="6311900" y="230505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Reach an order-of-magnitude value from stated, reasonable assumptions, and say what those assumptions are.</a:t>
            </a:r>
          </a:p>
        </p:txBody>
      </p:sp>
      <p:sp>
        <p:nvSpPr>
          <p:cNvPr id="21" name="command-word"/>
          <p:cNvSpPr txBox="1"/>
          <p:nvPr/>
        </p:nvSpPr>
        <p:spPr>
          <a:xfrm>
            <a:off x="6311900" y="281686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Sketch</a:t>
            </a:r>
          </a:p>
        </p:txBody>
      </p:sp>
      <p:sp>
        <p:nvSpPr>
          <p:cNvPr id="22" name="text"/>
          <p:cNvSpPr txBox="1"/>
          <p:nvPr/>
        </p:nvSpPr>
        <p:spPr>
          <a:xfrm>
            <a:off x="6311900" y="3040380"/>
            <a:ext cx="5321300" cy="52006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Draw the shape of a graph or field with axes labelled and its key features marked — intercepts, asymptotes, turning points, limits. Exact scale is not required.</a:t>
            </a:r>
          </a:p>
        </p:txBody>
      </p:sp>
      <p:sp>
        <p:nvSpPr>
          <p:cNvPr id="23" name="command-word"/>
          <p:cNvSpPr txBox="1"/>
          <p:nvPr/>
        </p:nvSpPr>
        <p:spPr>
          <a:xfrm>
            <a:off x="6311900" y="372554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Justify</a:t>
            </a:r>
          </a:p>
        </p:txBody>
      </p:sp>
      <p:sp>
        <p:nvSpPr>
          <p:cNvPr id="24" name="text"/>
          <p:cNvSpPr txBox="1"/>
          <p:nvPr/>
        </p:nvSpPr>
        <p:spPr>
          <a:xfrm>
            <a:off x="6311900" y="394906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Support a claim or a choice with evidence, and with the reasoning that connects that evidence to the claim.</a:t>
            </a:r>
          </a:p>
        </p:txBody>
      </p:sp>
      <p:sp>
        <p:nvSpPr>
          <p:cNvPr id="25" name="command-word"/>
          <p:cNvSpPr txBox="1"/>
          <p:nvPr/>
        </p:nvSpPr>
        <p:spPr>
          <a:xfrm>
            <a:off x="6311900" y="44608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Evaluate</a:t>
            </a:r>
          </a:p>
        </p:txBody>
      </p:sp>
      <p:sp>
        <p:nvSpPr>
          <p:cNvPr id="26" name="text"/>
          <p:cNvSpPr txBox="1"/>
          <p:nvPr/>
        </p:nvSpPr>
        <p:spPr>
          <a:xfrm>
            <a:off x="6311900" y="46843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Weigh a model, argument or result against criteria, including its assumptions and domain of validity, and reach a stated judgement.</a:t>
            </a:r>
          </a:p>
        </p:txBody>
      </p:sp>
      <p:sp>
        <p:nvSpPr>
          <p:cNvPr id="27" name="command-word"/>
          <p:cNvSpPr txBox="1"/>
          <p:nvPr/>
        </p:nvSpPr>
        <p:spPr>
          <a:xfrm>
            <a:off x="6311900" y="51962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Compare</a:t>
            </a:r>
          </a:p>
        </p:txBody>
      </p:sp>
      <p:sp>
        <p:nvSpPr>
          <p:cNvPr id="28" name="text"/>
          <p:cNvSpPr txBox="1"/>
          <p:nvPr/>
        </p:nvSpPr>
        <p:spPr>
          <a:xfrm>
            <a:off x="6311900" y="54197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Identify the similarities and differences between two situations, models or results, relating each difference to its cause.</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53 / 54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Predict</a:t>
            </a:r>
          </a:p>
        </p:txBody>
      </p:sp>
      <p:sp>
        <p:nvSpPr>
          <p:cNvPr id="6" name="text"/>
          <p:cNvSpPr txBox="1"/>
          <p:nvPr/>
        </p:nvSpPr>
        <p:spPr>
          <a:xfrm>
            <a:off x="5588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Say what will happen when a condition changes, reasoning from a principle rather than guessing, and give the reason.</a:t>
            </a:r>
          </a:p>
        </p:txBody>
      </p:sp>
      <p:sp>
        <p:nvSpPr>
          <p:cNvPr id="7" name="panel"/>
          <p:cNvSpPr/>
          <p:nvPr/>
        </p:nvSpPr>
        <p:spPr>
          <a:xfrm>
            <a:off x="558800" y="558800"/>
            <a:ext cx="11074400" cy="12700"/>
          </a:xfrm>
          <a:prstGeom prst="rect">
            <a:avLst/>
          </a:prstGeom>
          <a:solidFill>
            <a:srgbClr val="C6C8BB"/>
          </a:solidFill>
          <a:ln>
            <a:noFill/>
          </a:ln>
        </p:spPr>
      </p:sp>
      <p:sp>
        <p:nvSpPr>
          <p:cNvPr id="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FINAL EXAMINATION</a:t>
            </a:r>
          </a:p>
        </p:txBody>
      </p:sp>
      <p:sp>
        <p:nvSpPr>
          <p:cNvPr id="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0" name="panel"/>
          <p:cNvSpPr/>
          <p:nvPr/>
        </p:nvSpPr>
        <p:spPr>
          <a:xfrm>
            <a:off x="558800" y="6273800"/>
            <a:ext cx="11074400" cy="12700"/>
          </a:xfrm>
          <a:prstGeom prst="rect">
            <a:avLst/>
          </a:prstGeom>
          <a:solidFill>
            <a:srgbClr val="C6C8BB"/>
          </a:solidFill>
          <a:ln>
            <a:noFill/>
          </a:ln>
        </p:spPr>
      </p:sp>
      <p:sp>
        <p:nvSpPr>
          <p:cNvPr id="1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1" action="ppaction://hlinksldjump"/>
              </a:rPr>
              <a:t>Previous</a:t>
            </a:r>
          </a:p>
        </p:txBody>
      </p:sp>
      <p:sp>
        <p:nvSpPr>
          <p:cNvPr id="1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12" action="ppaction://hlinksldjump"/>
              </a:rPr>
              <a:t>Lesson menu</a:t>
            </a:r>
          </a:p>
        </p:txBody>
      </p:sp>
      <p:sp>
        <p:nvSpPr>
          <p:cNvPr id="1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3" action="ppaction://hlinksldjump"/>
              </a:rPr>
              <a:t>Next slide</a:t>
            </a:r>
          </a:p>
        </p:txBody>
      </p:sp>
      <p:sp>
        <p:nvSpPr>
          <p:cNvPr id="1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54 / 54</a:t>
            </a:r>
          </a:p>
        </p:txBody>
      </p:sp>
    </p:spTree>
  </p:cSld>
  <p:clrMapOvr>
    <a:masterClrMapping/>
  </p:clrMapOvr>
</p:sld>
</file>

<file path=ppt/slides/slide55.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3" name="interactive-menu-title">
            <a:extLst xmlns:a="http://schemas.openxmlformats.org/drawingml/2006/main">
              <a:ext uri="{FF2B5EF4-FFF2-40B4-BE49-F238E27FC236}">
                <a16:creationId xmlns:a16="http://schemas.microsoft.com/office/drawing/2014/main" id="{E2E0E132-821B-4FC2-A072-7D319DF420CE}"/>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5165182B-C125-4617-A469-ABB4CBAF5251}"/>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Quantum Mechanics I · Final Examination</a:t>
            </a:r>
          </a:p>
        </p:txBody>
      </p:sp>
      <p:sp>
        <p:nvSpPr>
          <p:cNvPr id="3" name="interactive-menu-row-1">
            <a:extLst xmlns:a="http://schemas.openxmlformats.org/drawingml/2006/main">
              <a:ext uri="{FF2B5EF4-FFF2-40B4-BE49-F238E27FC236}">
                <a16:creationId xmlns:a16="http://schemas.microsoft.com/office/drawing/2014/main" id="{2F83FC98-F82D-466A-B990-F948741ECB30}"/>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5a7b52925694444" action="ppaction://hlinksldjump"/>
              </a:rPr>
              <a:t>1. University Quantum Mechanics I · Final Examination</a:t>
            </a:r>
          </a:p>
        </p:txBody>
      </p:sp>
      <p:sp>
        <p:nvSpPr>
          <p:cNvPr id="4" name="interactive-menu-row-2">
            <a:extLst xmlns:a="http://schemas.openxmlformats.org/drawingml/2006/main">
              <a:ext uri="{FF2B5EF4-FFF2-40B4-BE49-F238E27FC236}">
                <a16:creationId xmlns:a16="http://schemas.microsoft.com/office/drawing/2014/main" id="{92C41634-94DF-42F7-A1DA-0326AA5995EC}"/>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675424d3c0945b6" action="ppaction://hlinksldjump"/>
              </a:rPr>
              <a:t>2. Question 1</a:t>
            </a:r>
          </a:p>
        </p:txBody>
      </p:sp>
      <p:sp>
        <p:nvSpPr>
          <p:cNvPr id="5" name="interactive-menu-row-3">
            <a:extLst xmlns:a="http://schemas.openxmlformats.org/drawingml/2006/main">
              <a:ext uri="{FF2B5EF4-FFF2-40B4-BE49-F238E27FC236}">
                <a16:creationId xmlns:a16="http://schemas.microsoft.com/office/drawing/2014/main" id="{E97D8B08-C214-4B28-B0F3-C170BF2B03F9}"/>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a163e87006442e0" action="ppaction://hlinksldjump"/>
              </a:rPr>
              <a:t>3. D</a:t>
            </a:r>
          </a:p>
        </p:txBody>
      </p:sp>
      <p:sp>
        <p:nvSpPr>
          <p:cNvPr id="6" name="interactive-menu-row-4">
            <a:extLst xmlns:a="http://schemas.openxmlformats.org/drawingml/2006/main">
              <a:ext uri="{FF2B5EF4-FFF2-40B4-BE49-F238E27FC236}">
                <a16:creationId xmlns:a16="http://schemas.microsoft.com/office/drawing/2014/main" id="{4F503C22-1F7A-40F6-8D32-CD2A71FEE9AD}"/>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c0e17e2c3894fac" action="ppaction://hlinksldjump"/>
              </a:rPr>
              <a:t>4. Question 2</a:t>
            </a:r>
          </a:p>
        </p:txBody>
      </p:sp>
      <p:sp>
        <p:nvSpPr>
          <p:cNvPr id="7" name="interactive-menu-row-5">
            <a:extLst xmlns:a="http://schemas.openxmlformats.org/drawingml/2006/main">
              <a:ext uri="{FF2B5EF4-FFF2-40B4-BE49-F238E27FC236}">
                <a16:creationId xmlns:a16="http://schemas.microsoft.com/office/drawing/2014/main" id="{C7250B8F-15BD-43DF-8624-E4EB79A2EE38}"/>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9d32d5c30b04543" action="ppaction://hlinksldjump"/>
              </a:rPr>
              <a:t>5. A</a:t>
            </a:r>
          </a:p>
        </p:txBody>
      </p:sp>
      <p:sp>
        <p:nvSpPr>
          <p:cNvPr id="8" name="interactive-menu-row-6">
            <a:extLst xmlns:a="http://schemas.openxmlformats.org/drawingml/2006/main">
              <a:ext uri="{FF2B5EF4-FFF2-40B4-BE49-F238E27FC236}">
                <a16:creationId xmlns:a16="http://schemas.microsoft.com/office/drawing/2014/main" id="{E4434F7A-08FC-4C8F-A21E-99A419D82932}"/>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57c248115af4709" action="ppaction://hlinksldjump"/>
              </a:rPr>
              <a:t>6. Question 3</a:t>
            </a:r>
          </a:p>
        </p:txBody>
      </p:sp>
      <p:sp>
        <p:nvSpPr>
          <p:cNvPr id="9" name="interactive-menu-row-7">
            <a:extLst xmlns:a="http://schemas.openxmlformats.org/drawingml/2006/main">
              <a:ext uri="{FF2B5EF4-FFF2-40B4-BE49-F238E27FC236}">
                <a16:creationId xmlns:a16="http://schemas.microsoft.com/office/drawing/2014/main" id="{8FC954E9-0B4D-473F-BD4D-F053CCB113E7}"/>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cbb789159d3428f" action="ppaction://hlinksldjump"/>
              </a:rPr>
              <a:t>7. B</a:t>
            </a:r>
          </a:p>
        </p:txBody>
      </p:sp>
      <p:sp>
        <p:nvSpPr>
          <p:cNvPr id="10" name="interactive-menu-row-8">
            <a:extLst xmlns:a="http://schemas.openxmlformats.org/drawingml/2006/main">
              <a:ext uri="{FF2B5EF4-FFF2-40B4-BE49-F238E27FC236}">
                <a16:creationId xmlns:a16="http://schemas.microsoft.com/office/drawing/2014/main" id="{CA77ED56-D660-4F79-A872-E7EF7ED41048}"/>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8f6cff10bbc49ae" action="ppaction://hlinksldjump"/>
              </a:rPr>
              <a:t>8. Question 4</a:t>
            </a:r>
          </a:p>
        </p:txBody>
      </p:sp>
      <p:sp>
        <p:nvSpPr>
          <p:cNvPr id="11" name="interactive-menu-row-9">
            <a:extLst xmlns:a="http://schemas.openxmlformats.org/drawingml/2006/main">
              <a:ext uri="{FF2B5EF4-FFF2-40B4-BE49-F238E27FC236}">
                <a16:creationId xmlns:a16="http://schemas.microsoft.com/office/drawing/2014/main" id="{D06DF2FA-FF58-4857-B3B3-C8CA58A1A557}"/>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67561c1a5eb4b8c" action="ppaction://hlinksldjump"/>
              </a:rPr>
              <a:t>9. C</a:t>
            </a:r>
          </a:p>
        </p:txBody>
      </p:sp>
      <p:sp>
        <p:nvSpPr>
          <p:cNvPr id="12" name="interactive-menu-row-10">
            <a:extLst xmlns:a="http://schemas.openxmlformats.org/drawingml/2006/main">
              <a:ext uri="{FF2B5EF4-FFF2-40B4-BE49-F238E27FC236}">
                <a16:creationId xmlns:a16="http://schemas.microsoft.com/office/drawing/2014/main" id="{C8F19609-451E-41C8-8E7A-E8BBDB75C3DC}"/>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b8600373b944366" action="ppaction://hlinksldjump"/>
              </a:rPr>
              <a:t>10. Question 5</a:t>
            </a:r>
          </a:p>
        </p:txBody>
      </p:sp>
      <p:sp>
        <p:nvSpPr>
          <p:cNvPr id="13" name="interactive-menu-row-11">
            <a:extLst xmlns:a="http://schemas.openxmlformats.org/drawingml/2006/main">
              <a:ext uri="{FF2B5EF4-FFF2-40B4-BE49-F238E27FC236}">
                <a16:creationId xmlns:a16="http://schemas.microsoft.com/office/drawing/2014/main" id="{0D6E7B72-565D-4B3D-B5C4-4EB645618504}"/>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5869db04697460f" action="ppaction://hlinksldjump"/>
              </a:rPr>
              <a:t>11. C</a:t>
            </a:r>
          </a:p>
        </p:txBody>
      </p:sp>
      <p:sp>
        <p:nvSpPr>
          <p:cNvPr id="14" name="interactive-menu-row-12">
            <a:extLst xmlns:a="http://schemas.openxmlformats.org/drawingml/2006/main">
              <a:ext uri="{FF2B5EF4-FFF2-40B4-BE49-F238E27FC236}">
                <a16:creationId xmlns:a16="http://schemas.microsoft.com/office/drawing/2014/main" id="{C8BA7F66-2731-4E69-AF6B-C32E9E289A35}"/>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e7f1e88f17d486e" action="ppaction://hlinksldjump"/>
              </a:rPr>
              <a:t>12. Question 6</a:t>
            </a:r>
          </a:p>
        </p:txBody>
      </p:sp>
      <p:sp>
        <p:nvSpPr>
          <p:cNvPr id="15" name="interactive-menu-row-13">
            <a:extLst xmlns:a="http://schemas.openxmlformats.org/drawingml/2006/main">
              <a:ext uri="{FF2B5EF4-FFF2-40B4-BE49-F238E27FC236}">
                <a16:creationId xmlns:a16="http://schemas.microsoft.com/office/drawing/2014/main" id="{6001BE10-496F-4E51-AC1F-9ECE0660EBAF}"/>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ed546144b15444f" action="ppaction://hlinksldjump"/>
              </a:rPr>
              <a:t>13. A</a:t>
            </a:r>
          </a:p>
        </p:txBody>
      </p:sp>
      <p:sp>
        <p:nvSpPr>
          <p:cNvPr id="16" name="interactive-menu-row-14">
            <a:extLst xmlns:a="http://schemas.openxmlformats.org/drawingml/2006/main">
              <a:ext uri="{FF2B5EF4-FFF2-40B4-BE49-F238E27FC236}">
                <a16:creationId xmlns:a16="http://schemas.microsoft.com/office/drawing/2014/main" id="{3064813C-99E1-466A-A90A-96679DF848BC}"/>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e142a0ca58f4b11" action="ppaction://hlinksldjump"/>
              </a:rPr>
              <a:t>14. Question 7</a:t>
            </a:r>
          </a:p>
        </p:txBody>
      </p:sp>
      <p:sp>
        <p:nvSpPr>
          <p:cNvPr id="17" name="interactive-menu-row-15">
            <a:extLst xmlns:a="http://schemas.openxmlformats.org/drawingml/2006/main">
              <a:ext uri="{FF2B5EF4-FFF2-40B4-BE49-F238E27FC236}">
                <a16:creationId xmlns:a16="http://schemas.microsoft.com/office/drawing/2014/main" id="{C8BF7A20-985A-4176-A40E-E8D4EBD9BE07}"/>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e45c18ec3db4715" action="ppaction://hlinksldjump"/>
              </a:rPr>
              <a:t>15. D</a:t>
            </a:r>
          </a:p>
        </p:txBody>
      </p:sp>
      <p:sp>
        <p:nvSpPr>
          <p:cNvPr id="18" name="interactive-menu-row-16">
            <a:extLst xmlns:a="http://schemas.openxmlformats.org/drawingml/2006/main">
              <a:ext uri="{FF2B5EF4-FFF2-40B4-BE49-F238E27FC236}">
                <a16:creationId xmlns:a16="http://schemas.microsoft.com/office/drawing/2014/main" id="{DADF42B4-4598-41D1-858E-19B989F10E19}"/>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e2ffcb3853f4193" action="ppaction://hlinksldjump"/>
              </a:rPr>
              <a:t>16. Question 8</a:t>
            </a:r>
          </a:p>
        </p:txBody>
      </p:sp>
      <p:sp>
        <p:nvSpPr>
          <p:cNvPr id="19" name="interactive-menu-help">
            <a:extLst xmlns:a="http://schemas.openxmlformats.org/drawingml/2006/main">
              <a:ext uri="{FF2B5EF4-FFF2-40B4-BE49-F238E27FC236}">
                <a16:creationId xmlns:a16="http://schemas.microsoft.com/office/drawing/2014/main" id="{9891FEFD-04D8-4F38-A69D-24A58D7EE95C}"/>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AC190BDA-B131-4241-912E-DDBB8EC86AA6}"/>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24547d3e67ea46e4" action="ppaction://hlinksldjump"/>
              </a:rPr>
              <a:t>Start lesson</a:t>
            </a:r>
          </a:p>
        </p:txBody>
      </p:sp>
      <p:sp>
        <p:nvSpPr>
          <p:cNvPr id="21" name="interactive-menu-next">
            <a:extLst xmlns:a="http://schemas.openxmlformats.org/drawingml/2006/main">
              <a:ext uri="{FF2B5EF4-FFF2-40B4-BE49-F238E27FC236}">
                <a16:creationId xmlns:a16="http://schemas.microsoft.com/office/drawing/2014/main" id="{C7149505-B8EC-4948-BFE9-BB00E8E3C509}"/>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46bec1d6b4b94b47" action="ppaction://hlinksldjump"/>
              </a:rPr>
              <a:t>Next menu</a:t>
            </a:r>
          </a:p>
        </p:txBody>
      </p:sp>
      <p:sp>
        <p:nvSpPr>
          <p:cNvPr id="22" name="interactive-online-source">
            <a:extLst xmlns:a="http://schemas.openxmlformats.org/drawingml/2006/main">
              <a:ext uri="{FF2B5EF4-FFF2-40B4-BE49-F238E27FC236}">
                <a16:creationId xmlns:a16="http://schemas.microsoft.com/office/drawing/2014/main" id="{BC7DC0DC-FA15-4FB9-861A-9BE4C0C47DA5}"/>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82d23546ac564902"/>
              </a:rPr>
              <a:t>Online lesson</a:t>
            </a:r>
          </a:p>
        </p:txBody>
      </p:sp>
    </p:spTree>
    <p:extLst>
      <p:ext uri="{BB962C8B-B14F-4D97-AF65-F5344CB8AC3E}">
        <p14:creationId xmlns:p14="http://schemas.microsoft.com/office/powerpoint/2010/main" val="444323974"/>
      </p:ext>
    </p:extLst>
  </p:cSld>
</p:sld>
</file>

<file path=ppt/slides/slide56.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4" name="interactive-menu-title">
            <a:extLst xmlns:a="http://schemas.openxmlformats.org/drawingml/2006/main">
              <a:ext uri="{FF2B5EF4-FFF2-40B4-BE49-F238E27FC236}">
                <a16:creationId xmlns:a16="http://schemas.microsoft.com/office/drawing/2014/main" id="{095355A9-937A-4535-96B0-6176A51C6518}"/>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CEC06EF6-D90D-4884-8843-861C6FB6040F}"/>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Quantum Mechanics I · Final Examination</a:t>
            </a:r>
          </a:p>
        </p:txBody>
      </p:sp>
      <p:sp>
        <p:nvSpPr>
          <p:cNvPr id="3" name="interactive-menu-row-1">
            <a:extLst xmlns:a="http://schemas.openxmlformats.org/drawingml/2006/main">
              <a:ext uri="{FF2B5EF4-FFF2-40B4-BE49-F238E27FC236}">
                <a16:creationId xmlns:a16="http://schemas.microsoft.com/office/drawing/2014/main" id="{281864AF-203C-44BC-B6AB-325656541D50}"/>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e29aa42dd6a4418" action="ppaction://hlinksldjump"/>
              </a:rPr>
              <a:t>17. B</a:t>
            </a:r>
          </a:p>
        </p:txBody>
      </p:sp>
      <p:sp>
        <p:nvSpPr>
          <p:cNvPr id="4" name="interactive-menu-row-2">
            <a:extLst xmlns:a="http://schemas.openxmlformats.org/drawingml/2006/main">
              <a:ext uri="{FF2B5EF4-FFF2-40B4-BE49-F238E27FC236}">
                <a16:creationId xmlns:a16="http://schemas.microsoft.com/office/drawing/2014/main" id="{A5E8BA91-F51B-4549-986D-6E82D5EFA40A}"/>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7e9b271ebb243c3" action="ppaction://hlinksldjump"/>
              </a:rPr>
              <a:t>18. Question 9</a:t>
            </a:r>
          </a:p>
        </p:txBody>
      </p:sp>
      <p:sp>
        <p:nvSpPr>
          <p:cNvPr id="5" name="interactive-menu-row-3">
            <a:extLst xmlns:a="http://schemas.openxmlformats.org/drawingml/2006/main">
              <a:ext uri="{FF2B5EF4-FFF2-40B4-BE49-F238E27FC236}">
                <a16:creationId xmlns:a16="http://schemas.microsoft.com/office/drawing/2014/main" id="{8DA5E531-B4A2-4608-B54E-2AECBAA2048A}"/>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29d03a2aa1d4440" action="ppaction://hlinksldjump"/>
              </a:rPr>
              <a:t>19. B</a:t>
            </a:r>
          </a:p>
        </p:txBody>
      </p:sp>
      <p:sp>
        <p:nvSpPr>
          <p:cNvPr id="6" name="interactive-menu-row-4">
            <a:extLst xmlns:a="http://schemas.openxmlformats.org/drawingml/2006/main">
              <a:ext uri="{FF2B5EF4-FFF2-40B4-BE49-F238E27FC236}">
                <a16:creationId xmlns:a16="http://schemas.microsoft.com/office/drawing/2014/main" id="{6EBE5E12-0CFE-46B6-BF3C-834ABBE32142}"/>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8e9062382f04891" action="ppaction://hlinksldjump"/>
              </a:rPr>
              <a:t>20. Question 10</a:t>
            </a:r>
          </a:p>
        </p:txBody>
      </p:sp>
      <p:sp>
        <p:nvSpPr>
          <p:cNvPr id="7" name="interactive-menu-row-5">
            <a:extLst xmlns:a="http://schemas.openxmlformats.org/drawingml/2006/main">
              <a:ext uri="{FF2B5EF4-FFF2-40B4-BE49-F238E27FC236}">
                <a16:creationId xmlns:a16="http://schemas.microsoft.com/office/drawing/2014/main" id="{D4DADD89-F368-4060-9C16-A5151051CC09}"/>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ee7ded652ef4e82" action="ppaction://hlinksldjump"/>
              </a:rPr>
              <a:t>21. C</a:t>
            </a:r>
          </a:p>
        </p:txBody>
      </p:sp>
      <p:sp>
        <p:nvSpPr>
          <p:cNvPr id="8" name="interactive-menu-row-6">
            <a:extLst xmlns:a="http://schemas.openxmlformats.org/drawingml/2006/main">
              <a:ext uri="{FF2B5EF4-FFF2-40B4-BE49-F238E27FC236}">
                <a16:creationId xmlns:a16="http://schemas.microsoft.com/office/drawing/2014/main" id="{29B57366-5CB1-42A4-BE03-6B242279C616}"/>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d2864518ead4fc9" action="ppaction://hlinksldjump"/>
              </a:rPr>
              <a:t>22. Question 11</a:t>
            </a:r>
          </a:p>
        </p:txBody>
      </p:sp>
      <p:sp>
        <p:nvSpPr>
          <p:cNvPr id="9" name="interactive-menu-row-7">
            <a:extLst xmlns:a="http://schemas.openxmlformats.org/drawingml/2006/main">
              <a:ext uri="{FF2B5EF4-FFF2-40B4-BE49-F238E27FC236}">
                <a16:creationId xmlns:a16="http://schemas.microsoft.com/office/drawing/2014/main" id="{F85AC947-3E13-4F54-ACE2-EDC6C64E5ABE}"/>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d37ca924af7474c" action="ppaction://hlinksldjump"/>
              </a:rPr>
              <a:t>23. Answer 11</a:t>
            </a:r>
          </a:p>
        </p:txBody>
      </p:sp>
      <p:sp>
        <p:nvSpPr>
          <p:cNvPr id="10" name="interactive-menu-row-8">
            <a:extLst xmlns:a="http://schemas.openxmlformats.org/drawingml/2006/main">
              <a:ext uri="{FF2B5EF4-FFF2-40B4-BE49-F238E27FC236}">
                <a16:creationId xmlns:a16="http://schemas.microsoft.com/office/drawing/2014/main" id="{FCECA392-AEE5-4248-B2A5-0500B476A55D}"/>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75e7b763e9f42bc" action="ppaction://hlinksldjump"/>
              </a:rPr>
              <a:t>24. Answer 11 (cont.)</a:t>
            </a:r>
          </a:p>
        </p:txBody>
      </p:sp>
      <p:sp>
        <p:nvSpPr>
          <p:cNvPr id="11" name="interactive-menu-row-9">
            <a:extLst xmlns:a="http://schemas.openxmlformats.org/drawingml/2006/main">
              <a:ext uri="{FF2B5EF4-FFF2-40B4-BE49-F238E27FC236}">
                <a16:creationId xmlns:a16="http://schemas.microsoft.com/office/drawing/2014/main" id="{2C97ECA5-16BF-4605-842D-B628B0D9E4CC}"/>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9af7dd4a017466f" action="ppaction://hlinksldjump"/>
              </a:rPr>
              <a:t>25. Question 12</a:t>
            </a:r>
          </a:p>
        </p:txBody>
      </p:sp>
      <p:sp>
        <p:nvSpPr>
          <p:cNvPr id="12" name="interactive-menu-row-10">
            <a:extLst xmlns:a="http://schemas.openxmlformats.org/drawingml/2006/main">
              <a:ext uri="{FF2B5EF4-FFF2-40B4-BE49-F238E27FC236}">
                <a16:creationId xmlns:a16="http://schemas.microsoft.com/office/drawing/2014/main" id="{5A3F835B-B92A-4AF5-B5AA-E160FAE1C037}"/>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10216daee72420b" action="ppaction://hlinksldjump"/>
              </a:rPr>
              <a:t>26. Answer 12</a:t>
            </a:r>
          </a:p>
        </p:txBody>
      </p:sp>
      <p:sp>
        <p:nvSpPr>
          <p:cNvPr id="13" name="interactive-menu-row-11">
            <a:extLst xmlns:a="http://schemas.openxmlformats.org/drawingml/2006/main">
              <a:ext uri="{FF2B5EF4-FFF2-40B4-BE49-F238E27FC236}">
                <a16:creationId xmlns:a16="http://schemas.microsoft.com/office/drawing/2014/main" id="{264CD5D6-B7D4-4B7A-8E5C-FAA1B9C639BD}"/>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d69c65d003c491f" action="ppaction://hlinksldjump"/>
              </a:rPr>
              <a:t>27. Answer 12 (cont.)</a:t>
            </a:r>
          </a:p>
        </p:txBody>
      </p:sp>
      <p:sp>
        <p:nvSpPr>
          <p:cNvPr id="14" name="interactive-menu-row-12">
            <a:extLst xmlns:a="http://schemas.openxmlformats.org/drawingml/2006/main">
              <a:ext uri="{FF2B5EF4-FFF2-40B4-BE49-F238E27FC236}">
                <a16:creationId xmlns:a16="http://schemas.microsoft.com/office/drawing/2014/main" id="{EA6CFC42-0EE4-4AB0-89AD-342795B20F22}"/>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fc2d60717d6424a" action="ppaction://hlinksldjump"/>
              </a:rPr>
              <a:t>28. Question 13</a:t>
            </a:r>
          </a:p>
        </p:txBody>
      </p:sp>
      <p:sp>
        <p:nvSpPr>
          <p:cNvPr id="15" name="interactive-menu-row-13">
            <a:extLst xmlns:a="http://schemas.openxmlformats.org/drawingml/2006/main">
              <a:ext uri="{FF2B5EF4-FFF2-40B4-BE49-F238E27FC236}">
                <a16:creationId xmlns:a16="http://schemas.microsoft.com/office/drawing/2014/main" id="{B02BAC83-CEF5-4FBE-9133-AAB249862BC8}"/>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f1209f2d4db4187" action="ppaction://hlinksldjump"/>
              </a:rPr>
              <a:t>29. Question 13 (cont.)</a:t>
            </a:r>
          </a:p>
        </p:txBody>
      </p:sp>
      <p:sp>
        <p:nvSpPr>
          <p:cNvPr id="16" name="interactive-menu-row-14">
            <a:extLst xmlns:a="http://schemas.openxmlformats.org/drawingml/2006/main">
              <a:ext uri="{FF2B5EF4-FFF2-40B4-BE49-F238E27FC236}">
                <a16:creationId xmlns:a16="http://schemas.microsoft.com/office/drawing/2014/main" id="{5062C9D2-5D7D-454F-806D-95D16F110D6F}"/>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9e7164c95294bcb" action="ppaction://hlinksldjump"/>
              </a:rPr>
              <a:t>30. Answer 13</a:t>
            </a:r>
          </a:p>
        </p:txBody>
      </p:sp>
      <p:sp>
        <p:nvSpPr>
          <p:cNvPr id="17" name="interactive-menu-row-15">
            <a:extLst xmlns:a="http://schemas.openxmlformats.org/drawingml/2006/main">
              <a:ext uri="{FF2B5EF4-FFF2-40B4-BE49-F238E27FC236}">
                <a16:creationId xmlns:a16="http://schemas.microsoft.com/office/drawing/2014/main" id="{1F9B6826-2A01-4AC1-9B53-FA6220548E6B}"/>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ac334ca95104ec0" action="ppaction://hlinksldjump"/>
              </a:rPr>
              <a:t>31. Answer 13 (cont.)</a:t>
            </a:r>
          </a:p>
        </p:txBody>
      </p:sp>
      <p:sp>
        <p:nvSpPr>
          <p:cNvPr id="18" name="interactive-menu-row-16">
            <a:extLst xmlns:a="http://schemas.openxmlformats.org/drawingml/2006/main">
              <a:ext uri="{FF2B5EF4-FFF2-40B4-BE49-F238E27FC236}">
                <a16:creationId xmlns:a16="http://schemas.microsoft.com/office/drawing/2014/main" id="{41163C1D-D6A7-41EA-83E6-8498ABD41765}"/>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351192b88424962" action="ppaction://hlinksldjump"/>
              </a:rPr>
              <a:t>32. Question 14</a:t>
            </a:r>
          </a:p>
        </p:txBody>
      </p:sp>
      <p:sp>
        <p:nvSpPr>
          <p:cNvPr id="19" name="interactive-menu-help">
            <a:extLst xmlns:a="http://schemas.openxmlformats.org/drawingml/2006/main">
              <a:ext uri="{FF2B5EF4-FFF2-40B4-BE49-F238E27FC236}">
                <a16:creationId xmlns:a16="http://schemas.microsoft.com/office/drawing/2014/main" id="{9C185FD4-BF1D-42B0-B804-68BEC2C0B280}"/>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9E5C321B-B50A-48DC-A06C-08677CA569E7}"/>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d97fdb3d241d4de4" action="ppaction://hlinksldjump"/>
              </a:rPr>
              <a:t>Start lesson</a:t>
            </a:r>
          </a:p>
        </p:txBody>
      </p:sp>
      <p:sp>
        <p:nvSpPr>
          <p:cNvPr id="21" name="interactive-menu-previous">
            <a:extLst xmlns:a="http://schemas.openxmlformats.org/drawingml/2006/main">
              <a:ext uri="{FF2B5EF4-FFF2-40B4-BE49-F238E27FC236}">
                <a16:creationId xmlns:a16="http://schemas.microsoft.com/office/drawing/2014/main" id="{00F14A2E-FC51-45B7-B083-E2678DC2B485}"/>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e605ef22156140ea" action="ppaction://hlinksldjump"/>
              </a:rPr>
              <a:t>Previous menu</a:t>
            </a:r>
          </a:p>
        </p:txBody>
      </p:sp>
      <p:sp>
        <p:nvSpPr>
          <p:cNvPr id="22" name="interactive-menu-next">
            <a:extLst xmlns:a="http://schemas.openxmlformats.org/drawingml/2006/main">
              <a:ext uri="{FF2B5EF4-FFF2-40B4-BE49-F238E27FC236}">
                <a16:creationId xmlns:a16="http://schemas.microsoft.com/office/drawing/2014/main" id="{7F37F194-E04A-409D-9A64-0707ABA74125}"/>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54020de80fa94a87" action="ppaction://hlinksldjump"/>
              </a:rPr>
              <a:t>Next menu</a:t>
            </a:r>
          </a:p>
        </p:txBody>
      </p:sp>
      <p:sp>
        <p:nvSpPr>
          <p:cNvPr id="23" name="interactive-online-source">
            <a:extLst xmlns:a="http://schemas.openxmlformats.org/drawingml/2006/main">
              <a:ext uri="{FF2B5EF4-FFF2-40B4-BE49-F238E27FC236}">
                <a16:creationId xmlns:a16="http://schemas.microsoft.com/office/drawing/2014/main" id="{691B3A7D-4952-45D0-8BC2-4824898CA31A}"/>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18a440f308c24e44"/>
              </a:rPr>
              <a:t>Online lesson</a:t>
            </a:r>
          </a:p>
        </p:txBody>
      </p:sp>
    </p:spTree>
    <p:extLst>
      <p:ext uri="{BB962C8B-B14F-4D97-AF65-F5344CB8AC3E}">
        <p14:creationId xmlns:p14="http://schemas.microsoft.com/office/powerpoint/2010/main" val="80351508"/>
      </p:ext>
    </p:extLst>
  </p:cSld>
</p:sld>
</file>

<file path=ppt/slides/slide57.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4" name="interactive-menu-title">
            <a:extLst xmlns:a="http://schemas.openxmlformats.org/drawingml/2006/main">
              <a:ext uri="{FF2B5EF4-FFF2-40B4-BE49-F238E27FC236}">
                <a16:creationId xmlns:a16="http://schemas.microsoft.com/office/drawing/2014/main" id="{E9AFF47B-B807-4739-9D83-31CFCC816505}"/>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2992064C-07B8-421A-A72B-9F5A643B2C2D}"/>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Quantum Mechanics I · Final Examination</a:t>
            </a:r>
          </a:p>
        </p:txBody>
      </p:sp>
      <p:sp>
        <p:nvSpPr>
          <p:cNvPr id="3" name="interactive-menu-row-1">
            <a:extLst xmlns:a="http://schemas.openxmlformats.org/drawingml/2006/main">
              <a:ext uri="{FF2B5EF4-FFF2-40B4-BE49-F238E27FC236}">
                <a16:creationId xmlns:a16="http://schemas.microsoft.com/office/drawing/2014/main" id="{283F85D2-1ED3-4AFD-AAF4-64934EF7519F}"/>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56cc5cc0e794474" action="ppaction://hlinksldjump"/>
              </a:rPr>
              <a:t>33. Answer 14</a:t>
            </a:r>
          </a:p>
        </p:txBody>
      </p:sp>
      <p:sp>
        <p:nvSpPr>
          <p:cNvPr id="4" name="interactive-menu-row-2">
            <a:extLst xmlns:a="http://schemas.openxmlformats.org/drawingml/2006/main">
              <a:ext uri="{FF2B5EF4-FFF2-40B4-BE49-F238E27FC236}">
                <a16:creationId xmlns:a16="http://schemas.microsoft.com/office/drawing/2014/main" id="{2D649D5F-EADC-4632-BDBB-8BE76AE2143A}"/>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476f31fbf864c2e" action="ppaction://hlinksldjump"/>
              </a:rPr>
              <a:t>34. Answer 14 (cont.)</a:t>
            </a:r>
          </a:p>
        </p:txBody>
      </p:sp>
      <p:sp>
        <p:nvSpPr>
          <p:cNvPr id="5" name="interactive-menu-row-3">
            <a:extLst xmlns:a="http://schemas.openxmlformats.org/drawingml/2006/main">
              <a:ext uri="{FF2B5EF4-FFF2-40B4-BE49-F238E27FC236}">
                <a16:creationId xmlns:a16="http://schemas.microsoft.com/office/drawing/2014/main" id="{819EE1F4-8214-4779-93BC-29A45D1B2B8F}"/>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8826e56b7f44a34" action="ppaction://hlinksldjump"/>
              </a:rPr>
              <a:t>35. Question 15</a:t>
            </a:r>
          </a:p>
        </p:txBody>
      </p:sp>
      <p:sp>
        <p:nvSpPr>
          <p:cNvPr id="6" name="interactive-menu-row-4">
            <a:extLst xmlns:a="http://schemas.openxmlformats.org/drawingml/2006/main">
              <a:ext uri="{FF2B5EF4-FFF2-40B4-BE49-F238E27FC236}">
                <a16:creationId xmlns:a16="http://schemas.microsoft.com/office/drawing/2014/main" id="{43BABCED-3DB3-419E-81B8-8B99DE8375F7}"/>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bddb1c50ad04924" action="ppaction://hlinksldjump"/>
              </a:rPr>
              <a:t>36. Answer 15</a:t>
            </a:r>
          </a:p>
        </p:txBody>
      </p:sp>
      <p:sp>
        <p:nvSpPr>
          <p:cNvPr id="7" name="interactive-menu-row-5">
            <a:extLst xmlns:a="http://schemas.openxmlformats.org/drawingml/2006/main">
              <a:ext uri="{FF2B5EF4-FFF2-40B4-BE49-F238E27FC236}">
                <a16:creationId xmlns:a16="http://schemas.microsoft.com/office/drawing/2014/main" id="{C154E418-783D-4B15-A6C8-592CDF4B2A10}"/>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e0d003ae4a34b4b" action="ppaction://hlinksldjump"/>
              </a:rPr>
              <a:t>37. Answer 15 (cont.)</a:t>
            </a:r>
          </a:p>
        </p:txBody>
      </p:sp>
      <p:sp>
        <p:nvSpPr>
          <p:cNvPr id="8" name="interactive-menu-row-6">
            <a:extLst xmlns:a="http://schemas.openxmlformats.org/drawingml/2006/main">
              <a:ext uri="{FF2B5EF4-FFF2-40B4-BE49-F238E27FC236}">
                <a16:creationId xmlns:a16="http://schemas.microsoft.com/office/drawing/2014/main" id="{75782765-0568-4F46-B6E2-B5A75682D5CA}"/>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c092b7f52414ca3" action="ppaction://hlinksldjump"/>
              </a:rPr>
              <a:t>38. Question 16</a:t>
            </a:r>
          </a:p>
        </p:txBody>
      </p:sp>
      <p:sp>
        <p:nvSpPr>
          <p:cNvPr id="9" name="interactive-menu-row-7">
            <a:extLst xmlns:a="http://schemas.openxmlformats.org/drawingml/2006/main">
              <a:ext uri="{FF2B5EF4-FFF2-40B4-BE49-F238E27FC236}">
                <a16:creationId xmlns:a16="http://schemas.microsoft.com/office/drawing/2014/main" id="{28BBC161-709A-42A8-8685-375421EE46AD}"/>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698b34df9f94dfe" action="ppaction://hlinksldjump"/>
              </a:rPr>
              <a:t>39. Answer 16</a:t>
            </a:r>
          </a:p>
        </p:txBody>
      </p:sp>
      <p:sp>
        <p:nvSpPr>
          <p:cNvPr id="10" name="interactive-menu-row-8">
            <a:extLst xmlns:a="http://schemas.openxmlformats.org/drawingml/2006/main">
              <a:ext uri="{FF2B5EF4-FFF2-40B4-BE49-F238E27FC236}">
                <a16:creationId xmlns:a16="http://schemas.microsoft.com/office/drawing/2014/main" id="{33ACAE0E-6A76-44C5-944A-AD4B3434CCC2}"/>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25b93e8f94c438c" action="ppaction://hlinksldjump"/>
              </a:rPr>
              <a:t>40. Answer 16 (cont.)</a:t>
            </a:r>
          </a:p>
        </p:txBody>
      </p:sp>
      <p:sp>
        <p:nvSpPr>
          <p:cNvPr id="11" name="interactive-menu-row-9">
            <a:extLst xmlns:a="http://schemas.openxmlformats.org/drawingml/2006/main">
              <a:ext uri="{FF2B5EF4-FFF2-40B4-BE49-F238E27FC236}">
                <a16:creationId xmlns:a16="http://schemas.microsoft.com/office/drawing/2014/main" id="{20B87E0B-DB94-4209-AE03-27E65E4248FE}"/>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f607275cde64d0f" action="ppaction://hlinksldjump"/>
              </a:rPr>
              <a:t>41. Question 17</a:t>
            </a:r>
          </a:p>
        </p:txBody>
      </p:sp>
      <p:sp>
        <p:nvSpPr>
          <p:cNvPr id="12" name="interactive-menu-row-10">
            <a:extLst xmlns:a="http://schemas.openxmlformats.org/drawingml/2006/main">
              <a:ext uri="{FF2B5EF4-FFF2-40B4-BE49-F238E27FC236}">
                <a16:creationId xmlns:a16="http://schemas.microsoft.com/office/drawing/2014/main" id="{2F98B1B7-3500-4BEA-AF65-67BDCB816427}"/>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c27a7d5c71f4df3" action="ppaction://hlinksldjump"/>
              </a:rPr>
              <a:t>42. Question 17 (cont.)</a:t>
            </a:r>
          </a:p>
        </p:txBody>
      </p:sp>
      <p:sp>
        <p:nvSpPr>
          <p:cNvPr id="13" name="interactive-menu-row-11">
            <a:extLst xmlns:a="http://schemas.openxmlformats.org/drawingml/2006/main">
              <a:ext uri="{FF2B5EF4-FFF2-40B4-BE49-F238E27FC236}">
                <a16:creationId xmlns:a16="http://schemas.microsoft.com/office/drawing/2014/main" id="{868A9B97-DCBA-4DD4-ADB0-823DAE404266}"/>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dff695923fa47ae" action="ppaction://hlinksldjump"/>
              </a:rPr>
              <a:t>43. Answer 17</a:t>
            </a:r>
          </a:p>
        </p:txBody>
      </p:sp>
      <p:sp>
        <p:nvSpPr>
          <p:cNvPr id="14" name="interactive-menu-row-12">
            <a:extLst xmlns:a="http://schemas.openxmlformats.org/drawingml/2006/main">
              <a:ext uri="{FF2B5EF4-FFF2-40B4-BE49-F238E27FC236}">
                <a16:creationId xmlns:a16="http://schemas.microsoft.com/office/drawing/2014/main" id="{64EC9976-8C87-4B13-80CA-E3EFE7D0BEF6}"/>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c1f4b241693461a" action="ppaction://hlinksldjump"/>
              </a:rPr>
              <a:t>44. Answer 17 (cont.)</a:t>
            </a:r>
          </a:p>
        </p:txBody>
      </p:sp>
      <p:sp>
        <p:nvSpPr>
          <p:cNvPr id="15" name="interactive-menu-row-13">
            <a:extLst xmlns:a="http://schemas.openxmlformats.org/drawingml/2006/main">
              <a:ext uri="{FF2B5EF4-FFF2-40B4-BE49-F238E27FC236}">
                <a16:creationId xmlns:a16="http://schemas.microsoft.com/office/drawing/2014/main" id="{576009C1-C23E-49AB-8DEC-A656621098AF}"/>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ffef8e800b34d05" action="ppaction://hlinksldjump"/>
              </a:rPr>
              <a:t>45. Question 18</a:t>
            </a:r>
          </a:p>
        </p:txBody>
      </p:sp>
      <p:sp>
        <p:nvSpPr>
          <p:cNvPr id="16" name="interactive-menu-row-14">
            <a:extLst xmlns:a="http://schemas.openxmlformats.org/drawingml/2006/main">
              <a:ext uri="{FF2B5EF4-FFF2-40B4-BE49-F238E27FC236}">
                <a16:creationId xmlns:a16="http://schemas.microsoft.com/office/drawing/2014/main" id="{FDFA312F-5CC1-4705-97EF-2903BCD64216}"/>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260ad4702a84619" action="ppaction://hlinksldjump"/>
              </a:rPr>
              <a:t>46. Answer 18</a:t>
            </a:r>
          </a:p>
        </p:txBody>
      </p:sp>
      <p:sp>
        <p:nvSpPr>
          <p:cNvPr id="17" name="interactive-menu-row-15">
            <a:extLst xmlns:a="http://schemas.openxmlformats.org/drawingml/2006/main">
              <a:ext uri="{FF2B5EF4-FFF2-40B4-BE49-F238E27FC236}">
                <a16:creationId xmlns:a16="http://schemas.microsoft.com/office/drawing/2014/main" id="{7F9C2BB5-23E3-456C-B960-5C350AEF1E45}"/>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0f671931f084c17" action="ppaction://hlinksldjump"/>
              </a:rPr>
              <a:t>47. Answer 18 (cont.)</a:t>
            </a:r>
          </a:p>
        </p:txBody>
      </p:sp>
      <p:sp>
        <p:nvSpPr>
          <p:cNvPr id="18" name="interactive-menu-row-16">
            <a:extLst xmlns:a="http://schemas.openxmlformats.org/drawingml/2006/main">
              <a:ext uri="{FF2B5EF4-FFF2-40B4-BE49-F238E27FC236}">
                <a16:creationId xmlns:a16="http://schemas.microsoft.com/office/drawing/2014/main" id="{ECEFEAC0-0D8D-473E-993A-825B8B59F387}"/>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94d4ac9ecb34d5a" action="ppaction://hlinksldjump"/>
              </a:rPr>
              <a:t>48. Answer 18 (cont.)</a:t>
            </a:r>
          </a:p>
        </p:txBody>
      </p:sp>
      <p:sp>
        <p:nvSpPr>
          <p:cNvPr id="19" name="interactive-menu-help">
            <a:extLst xmlns:a="http://schemas.openxmlformats.org/drawingml/2006/main">
              <a:ext uri="{FF2B5EF4-FFF2-40B4-BE49-F238E27FC236}">
                <a16:creationId xmlns:a16="http://schemas.microsoft.com/office/drawing/2014/main" id="{9F03CF0C-E08D-4D96-85BA-349A46FEDCCF}"/>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B9B7E037-B090-4388-9F48-6D39E9C61843}"/>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d6308c2964794dc9" action="ppaction://hlinksldjump"/>
              </a:rPr>
              <a:t>Start lesson</a:t>
            </a:r>
          </a:p>
        </p:txBody>
      </p:sp>
      <p:sp>
        <p:nvSpPr>
          <p:cNvPr id="21" name="interactive-menu-previous">
            <a:extLst xmlns:a="http://schemas.openxmlformats.org/drawingml/2006/main">
              <a:ext uri="{FF2B5EF4-FFF2-40B4-BE49-F238E27FC236}">
                <a16:creationId xmlns:a16="http://schemas.microsoft.com/office/drawing/2014/main" id="{B0766E8C-923A-475B-8980-00B3A37109D0}"/>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06e96c8c82754daf" action="ppaction://hlinksldjump"/>
              </a:rPr>
              <a:t>Previous menu</a:t>
            </a:r>
          </a:p>
        </p:txBody>
      </p:sp>
      <p:sp>
        <p:nvSpPr>
          <p:cNvPr id="22" name="interactive-menu-next">
            <a:extLst xmlns:a="http://schemas.openxmlformats.org/drawingml/2006/main">
              <a:ext uri="{FF2B5EF4-FFF2-40B4-BE49-F238E27FC236}">
                <a16:creationId xmlns:a16="http://schemas.microsoft.com/office/drawing/2014/main" id="{A53A769C-35AC-4063-BDFB-614716F6BA01}"/>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58ca5145b0eb4271" action="ppaction://hlinksldjump"/>
              </a:rPr>
              <a:t>Next menu</a:t>
            </a:r>
          </a:p>
        </p:txBody>
      </p:sp>
      <p:sp>
        <p:nvSpPr>
          <p:cNvPr id="23" name="interactive-online-source">
            <a:extLst xmlns:a="http://schemas.openxmlformats.org/drawingml/2006/main">
              <a:ext uri="{FF2B5EF4-FFF2-40B4-BE49-F238E27FC236}">
                <a16:creationId xmlns:a16="http://schemas.microsoft.com/office/drawing/2014/main" id="{EA36D587-BC62-419D-A8D7-93B7C19DA866}"/>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16808ee28385471a"/>
              </a:rPr>
              <a:t>Online lesson</a:t>
            </a:r>
          </a:p>
        </p:txBody>
      </p:sp>
    </p:spTree>
    <p:extLst>
      <p:ext uri="{BB962C8B-B14F-4D97-AF65-F5344CB8AC3E}">
        <p14:creationId xmlns:p14="http://schemas.microsoft.com/office/powerpoint/2010/main" val="1336786081"/>
      </p:ext>
    </p:extLst>
  </p:cSld>
</p:sld>
</file>

<file path=ppt/slides/slide58.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13" name="interactive-menu-title">
            <a:extLst xmlns:a="http://schemas.openxmlformats.org/drawingml/2006/main">
              <a:ext uri="{FF2B5EF4-FFF2-40B4-BE49-F238E27FC236}">
                <a16:creationId xmlns:a16="http://schemas.microsoft.com/office/drawing/2014/main" id="{1D38D918-A720-4CFD-B3D3-0B2B70214DD7}"/>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8C420EAD-9CA0-4E70-B34A-6BCE92B970DD}"/>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Quantum Mechanics I · Final Examination</a:t>
            </a:r>
          </a:p>
        </p:txBody>
      </p:sp>
      <p:sp>
        <p:nvSpPr>
          <p:cNvPr id="3" name="interactive-menu-row-1">
            <a:extLst xmlns:a="http://schemas.openxmlformats.org/drawingml/2006/main">
              <a:ext uri="{FF2B5EF4-FFF2-40B4-BE49-F238E27FC236}">
                <a16:creationId xmlns:a16="http://schemas.microsoft.com/office/drawing/2014/main" id="{B1C13059-EAD3-42A3-851C-7E07F8E12C8A}"/>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653f54e30d74501" action="ppaction://hlinksldjump"/>
              </a:rPr>
              <a:t>49. Question 19</a:t>
            </a:r>
          </a:p>
        </p:txBody>
      </p:sp>
      <p:sp>
        <p:nvSpPr>
          <p:cNvPr id="4" name="interactive-menu-row-2">
            <a:extLst xmlns:a="http://schemas.openxmlformats.org/drawingml/2006/main">
              <a:ext uri="{FF2B5EF4-FFF2-40B4-BE49-F238E27FC236}">
                <a16:creationId xmlns:a16="http://schemas.microsoft.com/office/drawing/2014/main" id="{CCF0E1CC-EB14-449C-8E25-BB94A4F0CD8C}"/>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dd7fc9a59ba4bbd" action="ppaction://hlinksldjump"/>
              </a:rPr>
              <a:t>50. Question 19 (cont.)</a:t>
            </a:r>
          </a:p>
        </p:txBody>
      </p:sp>
      <p:sp>
        <p:nvSpPr>
          <p:cNvPr id="5" name="interactive-menu-row-3">
            <a:extLst xmlns:a="http://schemas.openxmlformats.org/drawingml/2006/main">
              <a:ext uri="{FF2B5EF4-FFF2-40B4-BE49-F238E27FC236}">
                <a16:creationId xmlns:a16="http://schemas.microsoft.com/office/drawing/2014/main" id="{8DF50A8C-85B6-475E-BEBC-48FEE7AA9C13}"/>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59d15e454474e5b" action="ppaction://hlinksldjump"/>
              </a:rPr>
              <a:t>51. Answer 19</a:t>
            </a:r>
          </a:p>
        </p:txBody>
      </p:sp>
      <p:sp>
        <p:nvSpPr>
          <p:cNvPr id="6" name="interactive-menu-row-4">
            <a:extLst xmlns:a="http://schemas.openxmlformats.org/drawingml/2006/main">
              <a:ext uri="{FF2B5EF4-FFF2-40B4-BE49-F238E27FC236}">
                <a16:creationId xmlns:a16="http://schemas.microsoft.com/office/drawing/2014/main" id="{7797AE3F-8CBC-4037-8D44-6D7560C16222}"/>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03f3414aa1a450e" action="ppaction://hlinksldjump"/>
              </a:rPr>
              <a:t>52. Answer 19 (cont.)</a:t>
            </a:r>
          </a:p>
        </p:txBody>
      </p:sp>
      <p:sp>
        <p:nvSpPr>
          <p:cNvPr id="7" name="interactive-menu-row-5">
            <a:extLst xmlns:a="http://schemas.openxmlformats.org/drawingml/2006/main">
              <a:ext uri="{FF2B5EF4-FFF2-40B4-BE49-F238E27FC236}">
                <a16:creationId xmlns:a16="http://schemas.microsoft.com/office/drawing/2014/main" id="{838163AD-7EF3-433F-AEB3-32A1B0D0A4B2}"/>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c38ed7f1a20479d" action="ppaction://hlinksldjump"/>
              </a:rPr>
              <a:t>53. Command words</a:t>
            </a:r>
          </a:p>
        </p:txBody>
      </p:sp>
      <p:sp>
        <p:nvSpPr>
          <p:cNvPr id="8" name="interactive-menu-row-6">
            <a:extLst xmlns:a="http://schemas.openxmlformats.org/drawingml/2006/main">
              <a:ext uri="{FF2B5EF4-FFF2-40B4-BE49-F238E27FC236}">
                <a16:creationId xmlns:a16="http://schemas.microsoft.com/office/drawing/2014/main" id="{36992973-FC07-453B-827E-0A6A9B50BCB0}"/>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f8fd23e35524a06" action="ppaction://hlinksldjump"/>
              </a:rPr>
              <a:t>54. Command words</a:t>
            </a:r>
          </a:p>
        </p:txBody>
      </p:sp>
      <p:sp>
        <p:nvSpPr>
          <p:cNvPr id="9" name="interactive-menu-help">
            <a:extLst xmlns:a="http://schemas.openxmlformats.org/drawingml/2006/main">
              <a:ext uri="{FF2B5EF4-FFF2-40B4-BE49-F238E27FC236}">
                <a16:creationId xmlns:a16="http://schemas.microsoft.com/office/drawing/2014/main" id="{4476558E-1631-4203-A9F4-F7B6E9EF525C}"/>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10" name="interactive-menu-resume">
            <a:extLst xmlns:a="http://schemas.openxmlformats.org/drawingml/2006/main">
              <a:ext uri="{FF2B5EF4-FFF2-40B4-BE49-F238E27FC236}">
                <a16:creationId xmlns:a16="http://schemas.microsoft.com/office/drawing/2014/main" id="{517699AE-4DF1-467E-AE0A-6EBB081E821F}"/>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adb837b9c54b422e" action="ppaction://hlinksldjump"/>
              </a:rPr>
              <a:t>Start lesson</a:t>
            </a:r>
          </a:p>
        </p:txBody>
      </p:sp>
      <p:sp>
        <p:nvSpPr>
          <p:cNvPr id="11" name="interactive-menu-previous">
            <a:extLst xmlns:a="http://schemas.openxmlformats.org/drawingml/2006/main">
              <a:ext uri="{FF2B5EF4-FFF2-40B4-BE49-F238E27FC236}">
                <a16:creationId xmlns:a16="http://schemas.microsoft.com/office/drawing/2014/main" id="{2B92A50E-2254-4332-B18A-1B38E72C7FCA}"/>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707c3eeba1d64359" action="ppaction://hlinksldjump"/>
              </a:rPr>
              <a:t>Previous menu</a:t>
            </a:r>
          </a:p>
        </p:txBody>
      </p:sp>
      <p:sp>
        <p:nvSpPr>
          <p:cNvPr id="12" name="interactive-online-source">
            <a:extLst xmlns:a="http://schemas.openxmlformats.org/drawingml/2006/main">
              <a:ext uri="{FF2B5EF4-FFF2-40B4-BE49-F238E27FC236}">
                <a16:creationId xmlns:a16="http://schemas.microsoft.com/office/drawing/2014/main" id="{E61B5D53-C9F5-4D3A-BF71-64E56188728C}"/>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8b7db686c3084f16"/>
              </a:rPr>
              <a:t>Online lesson</a:t>
            </a:r>
          </a:p>
        </p:txBody>
      </p:sp>
    </p:spTree>
    <p:extLst>
      <p:ext uri="{BB962C8B-B14F-4D97-AF65-F5344CB8AC3E}">
        <p14:creationId xmlns:p14="http://schemas.microsoft.com/office/powerpoint/2010/main" val="1150147103"/>
      </p:ext>
    </p:extLst>
  </p:cSld>
</p:sld>
</file>

<file path=ppt/theme/theme1.xml><?xml version="1.0" encoding="utf-8"?>
<a:theme xmlns:a="http://schemas.openxmlformats.org/drawingml/2006/main" name="GioPhysic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GioPhysics Note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Application>GioPhysics gen-exam-pptx</Application>
  <DocSecurity>0</DocSecurity>
  <PresentationFormat>Widescreen</PresentationFormat>
  <Slides>58</Slides>
  <Notes>54</Notes>
  <HiddenSlides>0</HiddenSlides>
  <MMClips>0</MMClip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 University Quantum Mechanics I · Final Examination</dc:title>
  <dc:subject>University Quantum Mechanics I — Final examination</dc:subject>
  <dc:creator>GioPhysics</dc:creator>
  <cp:keywords>practice paper, University, GioPhysics University Physics · Physics I–V, Quantum Mechanics I–II, Advanced QM and QFT I</cp:keywords>
  <dc:description>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dc:description>
  <cp:lastModifiedBy>GioPhysics</cp:lastModifiedBy>
  <dcterms:created xsi:type="dcterms:W3CDTF">2026-01-01T00:00:00Z</dcterms:created>
  <dcterms:modified xsi:type="dcterms:W3CDTF">2026-01-01T00:00:00Z</dcterms:modified>
</cp:coreProperties>
</file>